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34" r:id="rId1"/>
  </p:sldMasterIdLst>
  <p:notesMasterIdLst>
    <p:notesMasterId r:id="rId32"/>
  </p:notesMasterIdLst>
  <p:sldIdLst>
    <p:sldId id="419" r:id="rId2"/>
    <p:sldId id="467" r:id="rId3"/>
    <p:sldId id="424" r:id="rId4"/>
    <p:sldId id="468" r:id="rId5"/>
    <p:sldId id="470" r:id="rId6"/>
    <p:sldId id="474" r:id="rId7"/>
    <p:sldId id="475" r:id="rId8"/>
    <p:sldId id="476" r:id="rId9"/>
    <p:sldId id="498" r:id="rId10"/>
    <p:sldId id="477" r:id="rId11"/>
    <p:sldId id="479" r:id="rId12"/>
    <p:sldId id="480" r:id="rId13"/>
    <p:sldId id="2590" r:id="rId14"/>
    <p:sldId id="488" r:id="rId15"/>
    <p:sldId id="489" r:id="rId16"/>
    <p:sldId id="494" r:id="rId17"/>
    <p:sldId id="484" r:id="rId18"/>
    <p:sldId id="504" r:id="rId19"/>
    <p:sldId id="505" r:id="rId20"/>
    <p:sldId id="506" r:id="rId21"/>
    <p:sldId id="507" r:id="rId22"/>
    <p:sldId id="508" r:id="rId23"/>
    <p:sldId id="510" r:id="rId24"/>
    <p:sldId id="511" r:id="rId25"/>
    <p:sldId id="512" r:id="rId26"/>
    <p:sldId id="513" r:id="rId27"/>
    <p:sldId id="2591" r:id="rId28"/>
    <p:sldId id="2595" r:id="rId29"/>
    <p:sldId id="490" r:id="rId30"/>
    <p:sldId id="499" r:id="rId31"/>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FDF9"/>
    <a:srgbClr val="34591B"/>
    <a:srgbClr val="FD8251"/>
    <a:srgbClr val="60A531"/>
    <a:srgbClr val="FB6305"/>
    <a:srgbClr val="234818"/>
    <a:srgbClr val="3E1B59"/>
    <a:srgbClr val="3E6A20"/>
    <a:srgbClr val="F6FBF3"/>
    <a:srgbClr val="F1F9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712" autoAdjust="0"/>
  </p:normalViewPr>
  <p:slideViewPr>
    <p:cSldViewPr>
      <p:cViewPr varScale="1">
        <p:scale>
          <a:sx n="82" d="100"/>
          <a:sy n="82" d="100"/>
        </p:scale>
        <p:origin x="1382"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9" d="100"/>
          <a:sy n="79" d="100"/>
        </p:scale>
        <p:origin x="4014" y="10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2" y="0"/>
            <a:ext cx="2946351" cy="496096"/>
          </a:xfrm>
          <a:prstGeom prst="rect">
            <a:avLst/>
          </a:prstGeom>
        </p:spPr>
        <p:txBody>
          <a:bodyPr vert="horz" lIns="91430" tIns="45714" rIns="91430" bIns="45714" rtlCol="0"/>
          <a:lstStyle>
            <a:lvl1pPr algn="l">
              <a:defRPr sz="1200"/>
            </a:lvl1pPr>
          </a:lstStyle>
          <a:p>
            <a:endParaRPr lang="tr-TR"/>
          </a:p>
        </p:txBody>
      </p:sp>
      <p:sp>
        <p:nvSpPr>
          <p:cNvPr id="3" name="Veri Yer Tutucusu 2"/>
          <p:cNvSpPr>
            <a:spLocks noGrp="1"/>
          </p:cNvSpPr>
          <p:nvPr>
            <p:ph type="dt" idx="1"/>
          </p:nvPr>
        </p:nvSpPr>
        <p:spPr>
          <a:xfrm>
            <a:off x="3849729" y="0"/>
            <a:ext cx="2946351" cy="496096"/>
          </a:xfrm>
          <a:prstGeom prst="rect">
            <a:avLst/>
          </a:prstGeom>
        </p:spPr>
        <p:txBody>
          <a:bodyPr vert="horz" lIns="91430" tIns="45714" rIns="91430" bIns="45714" rtlCol="0"/>
          <a:lstStyle>
            <a:lvl1pPr algn="r">
              <a:defRPr sz="1200"/>
            </a:lvl1pPr>
          </a:lstStyle>
          <a:p>
            <a:fld id="{C7DD0E53-A002-4C1C-AEED-5C161566D0E5}" type="datetimeFigureOut">
              <a:rPr lang="tr-TR" smtClean="0"/>
              <a:t>24.04.2026</a:t>
            </a:fld>
            <a:endParaRPr lang="tr-TR"/>
          </a:p>
        </p:txBody>
      </p:sp>
      <p:sp>
        <p:nvSpPr>
          <p:cNvPr id="4" name="Slayt Görüntüsü Yer Tutucus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30" tIns="45714" rIns="91430" bIns="45714" rtlCol="0" anchor="ctr"/>
          <a:lstStyle/>
          <a:p>
            <a:endParaRPr lang="tr-TR"/>
          </a:p>
        </p:txBody>
      </p:sp>
      <p:sp>
        <p:nvSpPr>
          <p:cNvPr id="5" name="Not Yer Tutucusu 4"/>
          <p:cNvSpPr>
            <a:spLocks noGrp="1"/>
          </p:cNvSpPr>
          <p:nvPr>
            <p:ph type="body" sz="quarter" idx="3"/>
          </p:nvPr>
        </p:nvSpPr>
        <p:spPr>
          <a:xfrm>
            <a:off x="679930" y="4715276"/>
            <a:ext cx="5437821" cy="4466431"/>
          </a:xfrm>
          <a:prstGeom prst="rect">
            <a:avLst/>
          </a:prstGeom>
        </p:spPr>
        <p:txBody>
          <a:bodyPr vert="horz" lIns="91430" tIns="45714" rIns="91430" bIns="45714"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2" y="9428962"/>
            <a:ext cx="2946351" cy="496094"/>
          </a:xfrm>
          <a:prstGeom prst="rect">
            <a:avLst/>
          </a:prstGeom>
        </p:spPr>
        <p:txBody>
          <a:bodyPr vert="horz" lIns="91430" tIns="45714" rIns="91430" bIns="45714" rtlCol="0" anchor="b"/>
          <a:lstStyle>
            <a:lvl1pPr algn="l">
              <a:defRPr sz="1200"/>
            </a:lvl1pPr>
          </a:lstStyle>
          <a:p>
            <a:endParaRPr lang="tr-TR"/>
          </a:p>
        </p:txBody>
      </p:sp>
      <p:sp>
        <p:nvSpPr>
          <p:cNvPr id="7" name="Slayt Numarası Yer Tutucusu 6"/>
          <p:cNvSpPr>
            <a:spLocks noGrp="1"/>
          </p:cNvSpPr>
          <p:nvPr>
            <p:ph type="sldNum" sz="quarter" idx="5"/>
          </p:nvPr>
        </p:nvSpPr>
        <p:spPr>
          <a:xfrm>
            <a:off x="3849729" y="9428962"/>
            <a:ext cx="2946351" cy="496094"/>
          </a:xfrm>
          <a:prstGeom prst="rect">
            <a:avLst/>
          </a:prstGeom>
        </p:spPr>
        <p:txBody>
          <a:bodyPr vert="horz" lIns="91430" tIns="45714" rIns="91430" bIns="45714" rtlCol="0" anchor="b"/>
          <a:lstStyle>
            <a:lvl1pPr algn="r">
              <a:defRPr sz="1200"/>
            </a:lvl1pPr>
          </a:lstStyle>
          <a:p>
            <a:fld id="{ADC9FC3E-0424-4572-8499-AD0112104537}" type="slidenum">
              <a:rPr lang="tr-TR" smtClean="0"/>
              <a:t>‹#›</a:t>
            </a:fld>
            <a:endParaRPr lang="tr-TR"/>
          </a:p>
        </p:txBody>
      </p:sp>
    </p:spTree>
    <p:extLst>
      <p:ext uri="{BB962C8B-B14F-4D97-AF65-F5344CB8AC3E}">
        <p14:creationId xmlns:p14="http://schemas.microsoft.com/office/powerpoint/2010/main" val="3942330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ADC9FC3E-0424-4572-8499-AD0112104537}" type="slidenum">
              <a:rPr lang="tr-TR" smtClean="0"/>
              <a:t>2</a:t>
            </a:fld>
            <a:endParaRPr lang="tr-TR" dirty="0"/>
          </a:p>
        </p:txBody>
      </p:sp>
    </p:spTree>
    <p:extLst>
      <p:ext uri="{BB962C8B-B14F-4D97-AF65-F5344CB8AC3E}">
        <p14:creationId xmlns:p14="http://schemas.microsoft.com/office/powerpoint/2010/main" val="8691845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102240" y="2386744"/>
            <a:ext cx="6939520" cy="1645920"/>
          </a:xfrm>
          <a:solidFill>
            <a:srgbClr val="FFFFFF"/>
          </a:solidFill>
          <a:ln w="38100">
            <a:solidFill>
              <a:srgbClr val="404040"/>
            </a:solidFill>
          </a:ln>
        </p:spPr>
        <p:txBody>
          <a:bodyPr lIns="274320" rIns="274320" anchor="ctr" anchorCtr="1">
            <a:normAutofit/>
          </a:bodyPr>
          <a:lstStyle>
            <a:lvl1pPr algn="ctr">
              <a:defRPr sz="3500">
                <a:solidFill>
                  <a:srgbClr val="262626"/>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021396" y="4352544"/>
            <a:ext cx="5101209" cy="1239894"/>
          </a:xfrm>
          <a:noFill/>
        </p:spPr>
        <p:txBody>
          <a:bodyPr>
            <a:normAutofit/>
          </a:bodyPr>
          <a:lstStyle>
            <a:lvl1pPr marL="0" indent="0" algn="ctr">
              <a:buNone/>
              <a:defRPr sz="1900">
                <a:solidFill>
                  <a:schemeClr val="tx1">
                    <a:lumMod val="75000"/>
                    <a:lumOff val="25000"/>
                  </a:schemeClr>
                </a:solidFill>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7" name="Date Placeholder 6"/>
          <p:cNvSpPr>
            <a:spLocks noGrp="1"/>
          </p:cNvSpPr>
          <p:nvPr>
            <p:ph type="dt" sz="half" idx="10"/>
          </p:nvPr>
        </p:nvSpPr>
        <p:spPr/>
        <p:txBody>
          <a:bodyPr/>
          <a:lstStyle/>
          <a:p>
            <a:fld id="{1428782D-F7C3-410E-883E-7D994DB2A2E7}" type="datetime1">
              <a:rPr lang="tr-TR" smtClean="0">
                <a:solidFill>
                  <a:srgbClr val="DBF5F9">
                    <a:shade val="90000"/>
                  </a:srgbClr>
                </a:solidFill>
              </a:rPr>
              <a:t>24.04.2026</a:t>
            </a:fld>
            <a:endParaRPr lang="tr-TR">
              <a:solidFill>
                <a:srgbClr val="DBF5F9">
                  <a:shade val="90000"/>
                </a:srgbClr>
              </a:solidFill>
            </a:endParaRPr>
          </a:p>
        </p:txBody>
      </p:sp>
      <p:sp>
        <p:nvSpPr>
          <p:cNvPr id="8" name="Footer Placeholder 7"/>
          <p:cNvSpPr>
            <a:spLocks noGrp="1"/>
          </p:cNvSpPr>
          <p:nvPr>
            <p:ph type="ftr" sz="quarter" idx="11"/>
          </p:nvPr>
        </p:nvSpPr>
        <p:spPr/>
        <p:txBody>
          <a:bodyPr/>
          <a:lstStyle/>
          <a:p>
            <a:endParaRPr lang="tr-TR">
              <a:solidFill>
                <a:srgbClr val="DBF5F9">
                  <a:shade val="90000"/>
                </a:srgbClr>
              </a:solidFill>
            </a:endParaRPr>
          </a:p>
        </p:txBody>
      </p:sp>
      <p:sp>
        <p:nvSpPr>
          <p:cNvPr id="9" name="Slide Number Placeholder 8"/>
          <p:cNvSpPr>
            <a:spLocks noGrp="1"/>
          </p:cNvSpPr>
          <p:nvPr>
            <p:ph type="sldNum" sz="quarter" idx="12"/>
          </p:nvPr>
        </p:nvSpPr>
        <p:spPr/>
        <p:txBody>
          <a:bodyPr/>
          <a:lstStyle/>
          <a:p>
            <a:fld id="{6682F8FC-7219-4D69-B62F-E0F63F35CBBD}" type="slidenum">
              <a:rPr lang="tr-TR" smtClean="0">
                <a:solidFill>
                  <a:srgbClr val="DBF5F9">
                    <a:shade val="90000"/>
                  </a:srgbClr>
                </a:solidFill>
              </a:rPr>
              <a:pPr/>
              <a:t>‹#›</a:t>
            </a:fld>
            <a:endParaRPr lang="tr-TR">
              <a:solidFill>
                <a:srgbClr val="DBF5F9">
                  <a:shade val="90000"/>
                </a:srgbClr>
              </a:solidFill>
            </a:endParaRPr>
          </a:p>
        </p:txBody>
      </p:sp>
    </p:spTree>
    <p:extLst>
      <p:ext uri="{BB962C8B-B14F-4D97-AF65-F5344CB8AC3E}">
        <p14:creationId xmlns:p14="http://schemas.microsoft.com/office/powerpoint/2010/main" val="17672479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639D42E-6F88-4E2B-A979-F7CC9AF5AA40}" type="datetime1">
              <a:rPr lang="tr-TR" smtClean="0">
                <a:solidFill>
                  <a:srgbClr val="04617B">
                    <a:shade val="90000"/>
                  </a:srgbClr>
                </a:solidFill>
              </a:rPr>
              <a:t>24.04.2026</a:t>
            </a:fld>
            <a:endParaRPr lang="tr-TR">
              <a:solidFill>
                <a:srgbClr val="04617B">
                  <a:shade val="90000"/>
                </a:srgbClr>
              </a:solidFill>
            </a:endParaRPr>
          </a:p>
        </p:txBody>
      </p:sp>
      <p:sp>
        <p:nvSpPr>
          <p:cNvPr id="5" name="Footer Placeholder 4"/>
          <p:cNvSpPr>
            <a:spLocks noGrp="1"/>
          </p:cNvSpPr>
          <p:nvPr>
            <p:ph type="ftr" sz="quarter" idx="11"/>
          </p:nvPr>
        </p:nvSpPr>
        <p:spPr/>
        <p:txBody>
          <a:bodyPr/>
          <a:lstStyle/>
          <a:p>
            <a:endParaRPr lang="tr-TR">
              <a:solidFill>
                <a:srgbClr val="04617B">
                  <a:shade val="90000"/>
                </a:srgbClr>
              </a:solidFill>
            </a:endParaRPr>
          </a:p>
        </p:txBody>
      </p:sp>
      <p:sp>
        <p:nvSpPr>
          <p:cNvPr id="6" name="Slide Number Placeholder 5"/>
          <p:cNvSpPr>
            <a:spLocks noGrp="1"/>
          </p:cNvSpPr>
          <p:nvPr>
            <p:ph type="sldNum" sz="quarter" idx="12"/>
          </p:nvPr>
        </p:nvSpPr>
        <p:spPr/>
        <p:txBody>
          <a:bodyPr/>
          <a:lstStyle/>
          <a:p>
            <a:fld id="{6682F8FC-7219-4D69-B62F-E0F63F35CBBD}"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462099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9834" y="937260"/>
            <a:ext cx="1053966" cy="498348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606046" y="937260"/>
            <a:ext cx="4716174" cy="498348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45BA972-555A-44EE-9878-B38ACDCEE830}" type="datetime1">
              <a:rPr lang="tr-TR" smtClean="0">
                <a:solidFill>
                  <a:srgbClr val="04617B">
                    <a:shade val="90000"/>
                  </a:srgbClr>
                </a:solidFill>
              </a:rPr>
              <a:t>24.04.2026</a:t>
            </a:fld>
            <a:endParaRPr lang="tr-TR">
              <a:solidFill>
                <a:srgbClr val="04617B">
                  <a:shade val="90000"/>
                </a:srgbClr>
              </a:solidFill>
            </a:endParaRPr>
          </a:p>
        </p:txBody>
      </p:sp>
      <p:sp>
        <p:nvSpPr>
          <p:cNvPr id="5" name="Footer Placeholder 4"/>
          <p:cNvSpPr>
            <a:spLocks noGrp="1"/>
          </p:cNvSpPr>
          <p:nvPr>
            <p:ph type="ftr" sz="quarter" idx="11"/>
          </p:nvPr>
        </p:nvSpPr>
        <p:spPr/>
        <p:txBody>
          <a:bodyPr/>
          <a:lstStyle/>
          <a:p>
            <a:endParaRPr lang="tr-TR">
              <a:solidFill>
                <a:srgbClr val="04617B">
                  <a:shade val="90000"/>
                </a:srgbClr>
              </a:solidFill>
            </a:endParaRPr>
          </a:p>
        </p:txBody>
      </p:sp>
      <p:sp>
        <p:nvSpPr>
          <p:cNvPr id="6" name="Slide Number Placeholder 5"/>
          <p:cNvSpPr>
            <a:spLocks noGrp="1"/>
          </p:cNvSpPr>
          <p:nvPr>
            <p:ph type="sldNum" sz="quarter" idx="12"/>
          </p:nvPr>
        </p:nvSpPr>
        <p:spPr/>
        <p:txBody>
          <a:bodyPr/>
          <a:lstStyle/>
          <a:p>
            <a:fld id="{6682F8FC-7219-4D69-B62F-E0F63F35CBBD}"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33017184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3C17D8C8-5354-4E3B-A3B5-A5C3C3683B14}" type="datetime1">
              <a:rPr lang="tr-TR" smtClean="0">
                <a:solidFill>
                  <a:srgbClr val="04617B">
                    <a:shade val="90000"/>
                  </a:srgbClr>
                </a:solidFill>
              </a:rPr>
              <a:t>24.04.2026</a:t>
            </a:fld>
            <a:endParaRPr lang="tr-TR">
              <a:solidFill>
                <a:srgbClr val="04617B">
                  <a:shade val="90000"/>
                </a:srgbClr>
              </a:solidFill>
            </a:endParaRPr>
          </a:p>
        </p:txBody>
      </p:sp>
      <p:sp>
        <p:nvSpPr>
          <p:cNvPr id="8" name="Footer Placeholder 7"/>
          <p:cNvSpPr>
            <a:spLocks noGrp="1"/>
          </p:cNvSpPr>
          <p:nvPr>
            <p:ph type="ftr" sz="quarter" idx="11"/>
          </p:nvPr>
        </p:nvSpPr>
        <p:spPr/>
        <p:txBody>
          <a:bodyPr/>
          <a:lstStyle/>
          <a:p>
            <a:endParaRPr lang="tr-TR">
              <a:solidFill>
                <a:srgbClr val="04617B">
                  <a:shade val="90000"/>
                </a:srgbClr>
              </a:solidFill>
            </a:endParaRPr>
          </a:p>
        </p:txBody>
      </p:sp>
      <p:sp>
        <p:nvSpPr>
          <p:cNvPr id="9" name="Slide Number Placeholder 8"/>
          <p:cNvSpPr>
            <a:spLocks noGrp="1"/>
          </p:cNvSpPr>
          <p:nvPr>
            <p:ph type="sldNum" sz="quarter" idx="12"/>
          </p:nvPr>
        </p:nvSpPr>
        <p:spPr/>
        <p:txBody>
          <a:bodyPr/>
          <a:lstStyle/>
          <a:p>
            <a:fld id="{6682F8FC-7219-4D69-B62F-E0F63F35CBBD}"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777329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106424" y="2386744"/>
            <a:ext cx="6940296" cy="1645920"/>
          </a:xfrm>
          <a:solidFill>
            <a:srgbClr val="FFFFFF"/>
          </a:solidFill>
          <a:ln w="38100">
            <a:solidFill>
              <a:srgbClr val="404040"/>
            </a:solidFill>
          </a:ln>
        </p:spPr>
        <p:txBody>
          <a:bodyPr lIns="274320" rIns="274320" anchor="ctr" anchorCtr="1">
            <a:normAutofit/>
          </a:bodyPr>
          <a:lstStyle>
            <a:lvl1pPr>
              <a:defRPr sz="3500">
                <a:solidFill>
                  <a:srgbClr val="262626"/>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2021396" y="4352465"/>
            <a:ext cx="5101209" cy="1265082"/>
          </a:xfrm>
        </p:spPr>
        <p:txBody>
          <a:bodyPr anchor="t" anchorCtr="1">
            <a:normAutofit/>
          </a:bodyPr>
          <a:lstStyle>
            <a:lvl1pPr marL="0" indent="0">
              <a:buNone/>
              <a:defRPr sz="1900">
                <a:solidFill>
                  <a:schemeClr val="tx1"/>
                </a:solidFill>
              </a:defRPr>
            </a:lvl1pPr>
            <a:lvl2pPr marL="457200" indent="0">
              <a:buNone/>
              <a:defRPr sz="19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7" name="Date Placeholder 6"/>
          <p:cNvSpPr>
            <a:spLocks noGrp="1"/>
          </p:cNvSpPr>
          <p:nvPr>
            <p:ph type="dt" sz="half" idx="10"/>
          </p:nvPr>
        </p:nvSpPr>
        <p:spPr/>
        <p:txBody>
          <a:bodyPr/>
          <a:lstStyle/>
          <a:p>
            <a:fld id="{A05C819F-EE05-43FB-A429-AE292F39EC9C}" type="datetime1">
              <a:rPr lang="tr-TR" smtClean="0">
                <a:solidFill>
                  <a:srgbClr val="04617B">
                    <a:shade val="90000"/>
                  </a:srgbClr>
                </a:solidFill>
              </a:rPr>
              <a:t>24.04.2026</a:t>
            </a:fld>
            <a:endParaRPr lang="tr-TR">
              <a:solidFill>
                <a:srgbClr val="04617B">
                  <a:shade val="90000"/>
                </a:srgbClr>
              </a:solidFill>
            </a:endParaRPr>
          </a:p>
        </p:txBody>
      </p:sp>
      <p:sp>
        <p:nvSpPr>
          <p:cNvPr id="8" name="Footer Placeholder 7"/>
          <p:cNvSpPr>
            <a:spLocks noGrp="1"/>
          </p:cNvSpPr>
          <p:nvPr>
            <p:ph type="ftr" sz="quarter" idx="11"/>
          </p:nvPr>
        </p:nvSpPr>
        <p:spPr/>
        <p:txBody>
          <a:bodyPr/>
          <a:lstStyle/>
          <a:p>
            <a:endParaRPr lang="tr-TR">
              <a:solidFill>
                <a:srgbClr val="04617B">
                  <a:shade val="90000"/>
                </a:srgbClr>
              </a:solidFill>
            </a:endParaRPr>
          </a:p>
        </p:txBody>
      </p:sp>
      <p:sp>
        <p:nvSpPr>
          <p:cNvPr id="9" name="Slide Number Placeholder 8"/>
          <p:cNvSpPr>
            <a:spLocks noGrp="1"/>
          </p:cNvSpPr>
          <p:nvPr>
            <p:ph type="sldNum" sz="quarter" idx="12"/>
          </p:nvPr>
        </p:nvSpPr>
        <p:spPr/>
        <p:txBody>
          <a:bodyPr/>
          <a:lstStyle/>
          <a:p>
            <a:fld id="{6682F8FC-7219-4D69-B62F-E0F63F35CBBD}"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223187694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02239" y="2638044"/>
            <a:ext cx="3288023" cy="310198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753737" y="2638044"/>
            <a:ext cx="3290516" cy="310198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8" name="Date Placeholder 7"/>
          <p:cNvSpPr>
            <a:spLocks noGrp="1"/>
          </p:cNvSpPr>
          <p:nvPr>
            <p:ph type="dt" sz="half" idx="10"/>
          </p:nvPr>
        </p:nvSpPr>
        <p:spPr/>
        <p:txBody>
          <a:bodyPr/>
          <a:lstStyle/>
          <a:p>
            <a:fld id="{275EFC1E-0852-45D2-8865-28F8E9D49164}" type="datetime1">
              <a:rPr lang="tr-TR" smtClean="0">
                <a:solidFill>
                  <a:srgbClr val="04617B">
                    <a:shade val="90000"/>
                  </a:srgbClr>
                </a:solidFill>
              </a:rPr>
              <a:t>24.04.2026</a:t>
            </a:fld>
            <a:endParaRPr lang="tr-TR">
              <a:solidFill>
                <a:srgbClr val="04617B">
                  <a:shade val="90000"/>
                </a:srgbClr>
              </a:solidFill>
            </a:endParaRPr>
          </a:p>
        </p:txBody>
      </p:sp>
      <p:sp>
        <p:nvSpPr>
          <p:cNvPr id="9" name="Footer Placeholder 8"/>
          <p:cNvSpPr>
            <a:spLocks noGrp="1"/>
          </p:cNvSpPr>
          <p:nvPr>
            <p:ph type="ftr" sz="quarter" idx="11"/>
          </p:nvPr>
        </p:nvSpPr>
        <p:spPr/>
        <p:txBody>
          <a:bodyPr/>
          <a:lstStyle/>
          <a:p>
            <a:endParaRPr lang="tr-TR">
              <a:solidFill>
                <a:srgbClr val="04617B">
                  <a:shade val="90000"/>
                </a:srgbClr>
              </a:solidFill>
            </a:endParaRPr>
          </a:p>
        </p:txBody>
      </p:sp>
      <p:sp>
        <p:nvSpPr>
          <p:cNvPr id="10" name="Slide Number Placeholder 9"/>
          <p:cNvSpPr>
            <a:spLocks noGrp="1"/>
          </p:cNvSpPr>
          <p:nvPr>
            <p:ph type="sldNum" sz="quarter" idx="12"/>
          </p:nvPr>
        </p:nvSpPr>
        <p:spPr/>
        <p:txBody>
          <a:bodyPr/>
          <a:lstStyle/>
          <a:p>
            <a:fld id="{6682F8FC-7219-4D69-B62F-E0F63F35CBBD}"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926619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2239" y="2313434"/>
            <a:ext cx="3288024"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102239" y="3143250"/>
            <a:ext cx="3288024" cy="2596776"/>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6" name="Content Placeholder 5"/>
          <p:cNvSpPr>
            <a:spLocks noGrp="1"/>
          </p:cNvSpPr>
          <p:nvPr>
            <p:ph sz="quarter" idx="4"/>
          </p:nvPr>
        </p:nvSpPr>
        <p:spPr>
          <a:xfrm>
            <a:off x="4753737" y="3143250"/>
            <a:ext cx="3290516" cy="2596776"/>
          </a:xfrm>
        </p:spPr>
        <p:txBody>
          <a:bodyPr/>
          <a:lstStyle>
            <a:lvl5pPr>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1" name="Text Placeholder 4"/>
          <p:cNvSpPr>
            <a:spLocks noGrp="1"/>
          </p:cNvSpPr>
          <p:nvPr>
            <p:ph type="body" sz="quarter" idx="13"/>
          </p:nvPr>
        </p:nvSpPr>
        <p:spPr>
          <a:xfrm>
            <a:off x="4753737" y="2313434"/>
            <a:ext cx="3290516"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7" name="Date Placeholder 6"/>
          <p:cNvSpPr>
            <a:spLocks noGrp="1"/>
          </p:cNvSpPr>
          <p:nvPr>
            <p:ph type="dt" sz="half" idx="10"/>
          </p:nvPr>
        </p:nvSpPr>
        <p:spPr/>
        <p:txBody>
          <a:bodyPr/>
          <a:lstStyle/>
          <a:p>
            <a:fld id="{8CC896F4-4630-47A3-9546-88420504ED8B}" type="datetime1">
              <a:rPr lang="tr-TR" smtClean="0">
                <a:solidFill>
                  <a:srgbClr val="04617B">
                    <a:shade val="90000"/>
                  </a:srgbClr>
                </a:solidFill>
              </a:rPr>
              <a:t>24.04.2026</a:t>
            </a:fld>
            <a:endParaRPr lang="tr-TR">
              <a:solidFill>
                <a:srgbClr val="04617B">
                  <a:shade val="90000"/>
                </a:srgbClr>
              </a:solidFill>
            </a:endParaRPr>
          </a:p>
        </p:txBody>
      </p:sp>
      <p:sp>
        <p:nvSpPr>
          <p:cNvPr id="8" name="Footer Placeholder 7"/>
          <p:cNvSpPr>
            <a:spLocks noGrp="1"/>
          </p:cNvSpPr>
          <p:nvPr>
            <p:ph type="ftr" sz="quarter" idx="11"/>
          </p:nvPr>
        </p:nvSpPr>
        <p:spPr/>
        <p:txBody>
          <a:bodyPr/>
          <a:lstStyle/>
          <a:p>
            <a:endParaRPr lang="tr-TR">
              <a:solidFill>
                <a:srgbClr val="04617B">
                  <a:shade val="90000"/>
                </a:srgbClr>
              </a:solidFill>
            </a:endParaRPr>
          </a:p>
        </p:txBody>
      </p:sp>
      <p:sp>
        <p:nvSpPr>
          <p:cNvPr id="9" name="Slide Number Placeholder 8"/>
          <p:cNvSpPr>
            <a:spLocks noGrp="1"/>
          </p:cNvSpPr>
          <p:nvPr>
            <p:ph type="sldNum" sz="quarter" idx="12"/>
          </p:nvPr>
        </p:nvSpPr>
        <p:spPr/>
        <p:txBody>
          <a:bodyPr/>
          <a:lstStyle/>
          <a:p>
            <a:fld id="{6682F8FC-7219-4D69-B62F-E0F63F35CBBD}" type="slidenum">
              <a:rPr lang="tr-TR" smtClean="0">
                <a:solidFill>
                  <a:srgbClr val="04617B">
                    <a:shade val="90000"/>
                  </a:srgbClr>
                </a:solidFill>
              </a:rPr>
              <a:pPr/>
              <a:t>‹#›</a:t>
            </a:fld>
            <a:endParaRPr lang="tr-TR">
              <a:solidFill>
                <a:srgbClr val="04617B">
                  <a:shade val="90000"/>
                </a:srgbClr>
              </a:solidFill>
            </a:endParaRPr>
          </a:p>
        </p:txBody>
      </p:sp>
      <p:sp>
        <p:nvSpPr>
          <p:cNvPr id="10" name="Title 9"/>
          <p:cNvSpPr>
            <a:spLocks noGrp="1"/>
          </p:cNvSpPr>
          <p:nvPr>
            <p:ph type="title"/>
          </p:nvPr>
        </p:nvSpPr>
        <p:spPr/>
        <p:txBody>
          <a:bodyPr/>
          <a:lstStyle/>
          <a:p>
            <a:r>
              <a:rPr lang="tr-TR"/>
              <a:t>Asıl başlık stilini düzenlemek için tıklayın</a:t>
            </a:r>
            <a:endParaRPr lang="en-US" dirty="0"/>
          </a:p>
        </p:txBody>
      </p:sp>
    </p:spTree>
    <p:extLst>
      <p:ext uri="{BB962C8B-B14F-4D97-AF65-F5344CB8AC3E}">
        <p14:creationId xmlns:p14="http://schemas.microsoft.com/office/powerpoint/2010/main" val="7019006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F1971CA-86F7-4B78-9BC9-36FC32E9F854}" type="datetime1">
              <a:rPr lang="tr-TR" smtClean="0">
                <a:solidFill>
                  <a:srgbClr val="04617B">
                    <a:shade val="90000"/>
                  </a:srgbClr>
                </a:solidFill>
              </a:rPr>
              <a:t>24.04.2026</a:t>
            </a:fld>
            <a:endParaRPr lang="tr-TR">
              <a:solidFill>
                <a:srgbClr val="04617B">
                  <a:shade val="90000"/>
                </a:srgbClr>
              </a:solidFill>
            </a:endParaRPr>
          </a:p>
        </p:txBody>
      </p:sp>
      <p:sp>
        <p:nvSpPr>
          <p:cNvPr id="4" name="Footer Placeholder 3"/>
          <p:cNvSpPr>
            <a:spLocks noGrp="1"/>
          </p:cNvSpPr>
          <p:nvPr>
            <p:ph type="ftr" sz="quarter" idx="11"/>
          </p:nvPr>
        </p:nvSpPr>
        <p:spPr/>
        <p:txBody>
          <a:bodyPr/>
          <a:lstStyle/>
          <a:p>
            <a:endParaRPr lang="tr-TR">
              <a:solidFill>
                <a:srgbClr val="04617B">
                  <a:shade val="90000"/>
                </a:srgbClr>
              </a:solidFill>
            </a:endParaRPr>
          </a:p>
        </p:txBody>
      </p:sp>
      <p:sp>
        <p:nvSpPr>
          <p:cNvPr id="5" name="Slide Number Placeholder 4"/>
          <p:cNvSpPr>
            <a:spLocks noGrp="1"/>
          </p:cNvSpPr>
          <p:nvPr>
            <p:ph type="sldNum" sz="quarter" idx="12"/>
          </p:nvPr>
        </p:nvSpPr>
        <p:spPr/>
        <p:txBody>
          <a:bodyPr/>
          <a:lstStyle/>
          <a:p>
            <a:fld id="{6682F8FC-7219-4D69-B62F-E0F63F35CBBD}"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813741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91F4F-1B61-4D15-958A-6C856897CEE5}" type="datetime1">
              <a:rPr lang="tr-TR" smtClean="0">
                <a:solidFill>
                  <a:srgbClr val="04617B">
                    <a:shade val="90000"/>
                  </a:srgbClr>
                </a:solidFill>
              </a:rPr>
              <a:t>24.04.2026</a:t>
            </a:fld>
            <a:endParaRPr lang="tr-TR">
              <a:solidFill>
                <a:srgbClr val="04617B">
                  <a:shade val="90000"/>
                </a:srgbClr>
              </a:solidFill>
            </a:endParaRPr>
          </a:p>
        </p:txBody>
      </p:sp>
      <p:sp>
        <p:nvSpPr>
          <p:cNvPr id="3" name="Footer Placeholder 2"/>
          <p:cNvSpPr>
            <a:spLocks noGrp="1"/>
          </p:cNvSpPr>
          <p:nvPr>
            <p:ph type="ftr" sz="quarter" idx="11"/>
          </p:nvPr>
        </p:nvSpPr>
        <p:spPr/>
        <p:txBody>
          <a:bodyPr/>
          <a:lstStyle/>
          <a:p>
            <a:endParaRPr lang="tr-TR">
              <a:solidFill>
                <a:srgbClr val="04617B">
                  <a:shade val="90000"/>
                </a:srgbClr>
              </a:solidFill>
            </a:endParaRPr>
          </a:p>
        </p:txBody>
      </p:sp>
      <p:sp>
        <p:nvSpPr>
          <p:cNvPr id="4" name="Slide Number Placeholder 3"/>
          <p:cNvSpPr>
            <a:spLocks noGrp="1"/>
          </p:cNvSpPr>
          <p:nvPr>
            <p:ph type="sldNum" sz="quarter" idx="12"/>
          </p:nvPr>
        </p:nvSpPr>
        <p:spPr/>
        <p:txBody>
          <a:bodyPr/>
          <a:lstStyle/>
          <a:p>
            <a:fld id="{6682F8FC-7219-4D69-B62F-E0F63F35CBBD}"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2982139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6" name="Rectangle 25"/>
          <p:cNvSpPr/>
          <p:nvPr/>
        </p:nvSpPr>
        <p:spPr>
          <a:xfrm>
            <a:off x="0" y="0"/>
            <a:ext cx="457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703" y="2243829"/>
            <a:ext cx="3290594" cy="1141497"/>
          </a:xfrm>
          <a:solidFill>
            <a:srgbClr val="FFFFFF"/>
          </a:solidFill>
          <a:ln>
            <a:solidFill>
              <a:srgbClr val="404040"/>
            </a:solidFill>
          </a:ln>
        </p:spPr>
        <p:txBody>
          <a:bodyPr anchor="ctr" anchorCtr="1">
            <a:normAutofit/>
          </a:bodyPr>
          <a:lstStyle>
            <a:lvl1pPr>
              <a:defRPr sz="2100">
                <a:solidFill>
                  <a:srgbClr val="262626"/>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5052060" y="804672"/>
            <a:ext cx="361188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62965" y="3549918"/>
            <a:ext cx="284607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9" name="Date Placeholder 8"/>
          <p:cNvSpPr>
            <a:spLocks noGrp="1"/>
          </p:cNvSpPr>
          <p:nvPr>
            <p:ph type="dt" sz="half" idx="10"/>
          </p:nvPr>
        </p:nvSpPr>
        <p:spPr/>
        <p:txBody>
          <a:bodyPr/>
          <a:lstStyle/>
          <a:p>
            <a:fld id="{0D96F6C5-3FFB-4600-9821-88958A3DB287}" type="datetime1">
              <a:rPr lang="tr-TR" smtClean="0">
                <a:solidFill>
                  <a:srgbClr val="04617B">
                    <a:shade val="90000"/>
                  </a:srgbClr>
                </a:solidFill>
              </a:rPr>
              <a:t>24.04.2026</a:t>
            </a:fld>
            <a:endParaRPr lang="tr-TR">
              <a:solidFill>
                <a:srgbClr val="04617B">
                  <a:shade val="90000"/>
                </a:srgbClr>
              </a:solidFill>
            </a:endParaRPr>
          </a:p>
        </p:txBody>
      </p:sp>
      <p:sp>
        <p:nvSpPr>
          <p:cNvPr id="10" name="Footer Placeholder 9"/>
          <p:cNvSpPr>
            <a:spLocks noGrp="1"/>
          </p:cNvSpPr>
          <p:nvPr>
            <p:ph type="ftr" sz="quarter" idx="11"/>
          </p:nvPr>
        </p:nvSpPr>
        <p:spPr>
          <a:xfrm>
            <a:off x="640703" y="6236208"/>
            <a:ext cx="3806398" cy="320040"/>
          </a:xfrm>
        </p:spPr>
        <p:txBody>
          <a:bodyPr>
            <a:normAutofit/>
          </a:bodyPr>
          <a:lstStyle>
            <a:lvl1pPr>
              <a:defRPr>
                <a:solidFill>
                  <a:srgbClr val="FFFFFF">
                    <a:alpha val="70000"/>
                  </a:srgbClr>
                </a:solidFill>
              </a:defRPr>
            </a:lvl1pPr>
          </a:lstStyle>
          <a:p>
            <a:endParaRPr lang="tr-TR">
              <a:solidFill>
                <a:srgbClr val="04617B">
                  <a:shade val="90000"/>
                </a:srgbClr>
              </a:solidFill>
            </a:endParaRPr>
          </a:p>
        </p:txBody>
      </p:sp>
      <p:sp>
        <p:nvSpPr>
          <p:cNvPr id="11" name="Slide Number Placeholder 10"/>
          <p:cNvSpPr>
            <a:spLocks noGrp="1"/>
          </p:cNvSpPr>
          <p:nvPr>
            <p:ph type="sldNum" sz="quarter" idx="12"/>
          </p:nvPr>
        </p:nvSpPr>
        <p:spPr/>
        <p:txBody>
          <a:bodyPr/>
          <a:lstStyle/>
          <a:p>
            <a:fld id="{6682F8FC-7219-4D69-B62F-E0F63F35CBBD}"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205054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18" name="Rectangle 17"/>
          <p:cNvSpPr/>
          <p:nvPr/>
        </p:nvSpPr>
        <p:spPr>
          <a:xfrm>
            <a:off x="1" y="0"/>
            <a:ext cx="4571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080" y="2243828"/>
            <a:ext cx="3291840" cy="1143000"/>
          </a:xfrm>
          <a:solidFill>
            <a:srgbClr val="FFFFFF"/>
          </a:solidFill>
          <a:ln>
            <a:solidFill>
              <a:srgbClr val="262626"/>
            </a:solidFill>
          </a:ln>
        </p:spPr>
        <p:txBody>
          <a:bodyPr anchor="ctr" anchorCtr="1">
            <a:noAutofit/>
          </a:bodyPr>
          <a:lstStyle>
            <a:lvl1pPr>
              <a:defRPr sz="2100">
                <a:solidFill>
                  <a:srgbClr val="262626"/>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4572000" y="-42172"/>
            <a:ext cx="4576573"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62965" y="3549919"/>
            <a:ext cx="284607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DE3DDD47-28DD-4EE9-8037-CF9764430946}" type="datetime1">
              <a:rPr lang="tr-TR" smtClean="0">
                <a:solidFill>
                  <a:srgbClr val="04617B">
                    <a:shade val="90000"/>
                  </a:srgbClr>
                </a:solidFill>
              </a:rPr>
              <a:t>24.04.2026</a:t>
            </a:fld>
            <a:endParaRPr lang="tr-TR">
              <a:solidFill>
                <a:srgbClr val="04617B">
                  <a:shade val="90000"/>
                </a:srgbClr>
              </a:solidFill>
            </a:endParaRPr>
          </a:p>
        </p:txBody>
      </p:sp>
      <p:sp>
        <p:nvSpPr>
          <p:cNvPr id="9" name="Footer Placeholder 8"/>
          <p:cNvSpPr>
            <a:spLocks noGrp="1"/>
          </p:cNvSpPr>
          <p:nvPr>
            <p:ph type="ftr" sz="quarter" idx="11"/>
          </p:nvPr>
        </p:nvSpPr>
        <p:spPr>
          <a:xfrm>
            <a:off x="640080" y="6236208"/>
            <a:ext cx="3803904" cy="320040"/>
          </a:xfrm>
        </p:spPr>
        <p:txBody>
          <a:bodyPr>
            <a:normAutofit/>
          </a:bodyPr>
          <a:lstStyle>
            <a:lvl1pPr>
              <a:defRPr>
                <a:solidFill>
                  <a:srgbClr val="FFFFFF">
                    <a:alpha val="70000"/>
                  </a:srgbClr>
                </a:solidFill>
              </a:defRPr>
            </a:lvl1pPr>
          </a:lstStyle>
          <a:p>
            <a:endParaRPr lang="tr-TR">
              <a:solidFill>
                <a:srgbClr val="04617B">
                  <a:shade val="90000"/>
                </a:srgbClr>
              </a:solidFill>
            </a:endParaRPr>
          </a:p>
        </p:txBody>
      </p:sp>
      <p:sp>
        <p:nvSpPr>
          <p:cNvPr id="10" name="Slide Number Placeholder 9"/>
          <p:cNvSpPr>
            <a:spLocks noGrp="1"/>
          </p:cNvSpPr>
          <p:nvPr>
            <p:ph type="sldNum" sz="quarter" idx="12"/>
          </p:nvPr>
        </p:nvSpPr>
        <p:spPr/>
        <p:txBody>
          <a:bodyPr/>
          <a:lstStyle/>
          <a:p>
            <a:fld id="{6682F8FC-7219-4D69-B62F-E0F63F35CBBD}"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526945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1606045" y="964692"/>
            <a:ext cx="5937755"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606045" y="2638045"/>
            <a:ext cx="5937755" cy="310198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5978943" y="6238816"/>
            <a:ext cx="2065310" cy="323968"/>
          </a:xfrm>
          <a:prstGeom prst="rect">
            <a:avLst/>
          </a:prstGeom>
        </p:spPr>
        <p:txBody>
          <a:bodyPr vert="horz" lIns="91440" tIns="45720" rIns="91440" bIns="45720" rtlCol="0" anchor="ctr"/>
          <a:lstStyle>
            <a:lvl1pPr algn="r">
              <a:defRPr sz="1000">
                <a:solidFill>
                  <a:schemeClr val="tx1">
                    <a:alpha val="70000"/>
                  </a:schemeClr>
                </a:solidFill>
              </a:defRPr>
            </a:lvl1pPr>
          </a:lstStyle>
          <a:p>
            <a:fld id="{D04F8A1D-9DF4-4194-A50D-0B3FAFF2C8EC}" type="datetime1">
              <a:rPr lang="tr-TR" smtClean="0">
                <a:solidFill>
                  <a:srgbClr val="04617B">
                    <a:shade val="90000"/>
                  </a:srgbClr>
                </a:solidFill>
              </a:rPr>
              <a:t>24.04.2026</a:t>
            </a:fld>
            <a:endParaRPr lang="tr-TR">
              <a:solidFill>
                <a:srgbClr val="04617B">
                  <a:shade val="90000"/>
                </a:srgbClr>
              </a:solidFill>
            </a:endParaRPr>
          </a:p>
        </p:txBody>
      </p:sp>
      <p:sp>
        <p:nvSpPr>
          <p:cNvPr id="5" name="Footer Placeholder 4"/>
          <p:cNvSpPr>
            <a:spLocks noGrp="1"/>
          </p:cNvSpPr>
          <p:nvPr>
            <p:ph type="ftr" sz="quarter" idx="3"/>
          </p:nvPr>
        </p:nvSpPr>
        <p:spPr>
          <a:xfrm>
            <a:off x="1102239" y="6236208"/>
            <a:ext cx="4556664" cy="320040"/>
          </a:xfrm>
          <a:prstGeom prst="rect">
            <a:avLst/>
          </a:prstGeom>
        </p:spPr>
        <p:txBody>
          <a:bodyPr vert="horz" lIns="91440" tIns="45720" rIns="91440" bIns="45720" rtlCol="0" anchor="ctr"/>
          <a:lstStyle>
            <a:lvl1pPr algn="l">
              <a:defRPr sz="1000">
                <a:solidFill>
                  <a:schemeClr val="tx1">
                    <a:alpha val="70000"/>
                  </a:schemeClr>
                </a:solidFill>
              </a:defRPr>
            </a:lvl1pPr>
          </a:lstStyle>
          <a:p>
            <a:endParaRPr lang="tr-TR">
              <a:solidFill>
                <a:srgbClr val="04617B">
                  <a:shade val="90000"/>
                </a:srgbClr>
              </a:solidFill>
            </a:endParaRPr>
          </a:p>
        </p:txBody>
      </p:sp>
      <p:sp>
        <p:nvSpPr>
          <p:cNvPr id="6" name="Slide Number Placeholder 5"/>
          <p:cNvSpPr>
            <a:spLocks noGrp="1"/>
          </p:cNvSpPr>
          <p:nvPr>
            <p:ph type="sldNum" sz="quarter" idx="4"/>
          </p:nvPr>
        </p:nvSpPr>
        <p:spPr>
          <a:xfrm>
            <a:off x="824011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6682F8FC-7219-4D69-B62F-E0F63F35CBBD}"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373564987"/>
      </p:ext>
    </p:extLst>
  </p:cSld>
  <p:clrMap bg1="lt1" tx1="dk1" bg2="lt2" tx2="dk2" accent1="accent1" accent2="accent2" accent3="accent3" accent4="accent4" accent5="accent5" accent6="accent6" hlink="hlink" folHlink="folHlink"/>
  <p:sldLayoutIdLst>
    <p:sldLayoutId id="2147484035" r:id="rId1"/>
    <p:sldLayoutId id="2147484036" r:id="rId2"/>
    <p:sldLayoutId id="2147484037" r:id="rId3"/>
    <p:sldLayoutId id="2147484038" r:id="rId4"/>
    <p:sldLayoutId id="2147484039" r:id="rId5"/>
    <p:sldLayoutId id="2147484040" r:id="rId6"/>
    <p:sldLayoutId id="2147484041" r:id="rId7"/>
    <p:sldLayoutId id="2147484042" r:id="rId8"/>
    <p:sldLayoutId id="2147484043" r:id="rId9"/>
    <p:sldLayoutId id="2147484044" r:id="rId10"/>
    <p:sldLayoutId id="2147484045" r:id="rId11"/>
  </p:sldLayoutIdLst>
  <p:hf sldNum="0" hdr="0" ftr="0" dt="0"/>
  <p:txStyles>
    <p:titleStyle>
      <a:lvl1pPr algn="ctr" defTabSz="914400" rtl="0" eaLnBrk="1" latinLnBrk="0" hangingPunct="1">
        <a:lnSpc>
          <a:spcPct val="90000"/>
        </a:lnSpc>
        <a:spcBef>
          <a:spcPct val="0"/>
        </a:spcBef>
        <a:buNone/>
        <a:defRPr sz="26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burak.erkul@csb.gov.tr"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s://esnafkoop.ticaret.gov.tr/" TargetMode="External"/><Relationship Id="rId2" Type="http://schemas.openxmlformats.org/officeDocument/2006/relationships/slideLayout" Target="../slideLayouts/slideLayout1.xml"/><Relationship Id="rId1" Type="http://schemas.openxmlformats.org/officeDocument/2006/relationships/themeOverride" Target="../theme/themeOverride1.xml"/><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20000"/>
            <a:lumOff val="80000"/>
            <a:alpha val="38000"/>
          </a:schemeClr>
        </a:solidFill>
        <a:effectLst/>
      </p:bgPr>
    </p:bg>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483979" y="5589240"/>
            <a:ext cx="6176041" cy="1012456"/>
          </a:xfrm>
        </p:spPr>
        <p:txBody>
          <a:bodyPr>
            <a:normAutofit/>
          </a:bodyPr>
          <a:lstStyle/>
          <a:p>
            <a:endParaRPr lang="tr-TR" sz="2400" b="1" dirty="0">
              <a:solidFill>
                <a:srgbClr val="FF0000"/>
              </a:solidFill>
              <a:latin typeface="Times New Roman" panose="02020603050405020304" pitchFamily="18" charset="0"/>
              <a:cs typeface="Times New Roman" panose="02020603050405020304" pitchFamily="18" charset="0"/>
            </a:endParaRPr>
          </a:p>
          <a:p>
            <a:r>
              <a:rPr lang="tr-TR" sz="2400" b="1" dirty="0">
                <a:solidFill>
                  <a:srgbClr val="FF0000"/>
                </a:solidFill>
                <a:latin typeface="Times New Roman" panose="02020603050405020304" pitchFamily="18" charset="0"/>
                <a:cs typeface="Times New Roman" panose="02020603050405020304" pitchFamily="18" charset="0"/>
              </a:rPr>
              <a:t>24 Nisan 2026</a:t>
            </a:r>
          </a:p>
          <a:p>
            <a:endParaRPr lang="tr-TR" sz="2800" b="1" dirty="0">
              <a:solidFill>
                <a:srgbClr val="D4DEFF"/>
              </a:solidFill>
              <a:latin typeface="Times New Roman" panose="02020603050405020304" pitchFamily="18" charset="0"/>
              <a:cs typeface="Times New Roman" panose="02020603050405020304" pitchFamily="18" charset="0"/>
            </a:endParaRPr>
          </a:p>
        </p:txBody>
      </p:sp>
      <p:sp>
        <p:nvSpPr>
          <p:cNvPr id="7" name="object 2"/>
          <p:cNvSpPr txBox="1"/>
          <p:nvPr/>
        </p:nvSpPr>
        <p:spPr>
          <a:xfrm>
            <a:off x="683568" y="3284984"/>
            <a:ext cx="7556544" cy="1512168"/>
          </a:xfrm>
          <a:prstGeom prst="rect">
            <a:avLst/>
          </a:prstGeom>
        </p:spPr>
        <p:txBody>
          <a:bodyPr vert="horz" wrap="square" lIns="0" tIns="0" rIns="0" bIns="0" rtlCol="0">
            <a:noAutofit/>
          </a:bodyPr>
          <a:lstStyle/>
          <a:p>
            <a:pPr algn="ctr"/>
            <a:endParaRPr lang="tr-TR" sz="2800" b="1" dirty="0">
              <a:solidFill>
                <a:srgbClr val="005392"/>
              </a:solidFill>
              <a:latin typeface="Times New Roman"/>
              <a:cs typeface="Times New Roman"/>
            </a:endParaRPr>
          </a:p>
          <a:p>
            <a:pPr algn="ctr"/>
            <a:r>
              <a:rPr lang="tr-TR" sz="2800" b="1" dirty="0">
                <a:solidFill>
                  <a:srgbClr val="005392"/>
                </a:solidFill>
                <a:latin typeface="Times New Roman"/>
                <a:cs typeface="Times New Roman"/>
              </a:rPr>
              <a:t>YAPI KOOPERATİFLERİ </a:t>
            </a:r>
          </a:p>
          <a:p>
            <a:pPr algn="ctr"/>
            <a:endParaRPr lang="tr-TR" sz="2800" b="1" dirty="0">
              <a:solidFill>
                <a:srgbClr val="005392"/>
              </a:solidFill>
              <a:latin typeface="Times New Roman"/>
              <a:cs typeface="Times New Roman"/>
            </a:endParaRPr>
          </a:p>
          <a:p>
            <a:pPr algn="ctr"/>
            <a:r>
              <a:rPr lang="tr-TR" sz="2800" b="1" dirty="0">
                <a:solidFill>
                  <a:srgbClr val="005392"/>
                </a:solidFill>
                <a:latin typeface="Times New Roman"/>
                <a:cs typeface="Times New Roman"/>
              </a:rPr>
              <a:t>BİLGİLENDİRME VE DEĞERLENDİRME </a:t>
            </a:r>
          </a:p>
          <a:p>
            <a:pPr algn="ctr"/>
            <a:r>
              <a:rPr lang="tr-TR" sz="2800" b="1" dirty="0">
                <a:solidFill>
                  <a:srgbClr val="005392"/>
                </a:solidFill>
                <a:latin typeface="Times New Roman"/>
                <a:cs typeface="Times New Roman"/>
              </a:rPr>
              <a:t>TOPLANTISI</a:t>
            </a:r>
          </a:p>
        </p:txBody>
      </p:sp>
      <p:sp>
        <p:nvSpPr>
          <p:cNvPr id="6" name="object 2">
            <a:extLst>
              <a:ext uri="{FF2B5EF4-FFF2-40B4-BE49-F238E27FC236}">
                <a16:creationId xmlns:a16="http://schemas.microsoft.com/office/drawing/2014/main" id="{6FADC500-3420-48BD-B53E-BF5043D636CF}"/>
              </a:ext>
            </a:extLst>
          </p:cNvPr>
          <p:cNvSpPr txBox="1"/>
          <p:nvPr/>
        </p:nvSpPr>
        <p:spPr>
          <a:xfrm>
            <a:off x="612218" y="1449579"/>
            <a:ext cx="7993654" cy="1291980"/>
          </a:xfrm>
          <a:prstGeom prst="rect">
            <a:avLst/>
          </a:prstGeom>
        </p:spPr>
        <p:txBody>
          <a:bodyPr vert="horz" wrap="square" lIns="0" tIns="0" rIns="0" bIns="0" rtlCol="0">
            <a:noAutofit/>
          </a:bodyPr>
          <a:lstStyle/>
          <a:p>
            <a:pPr algn="ctr"/>
            <a:r>
              <a:rPr lang="tr-TR" sz="2800" b="1" dirty="0">
                <a:solidFill>
                  <a:srgbClr val="C00000"/>
                </a:solidFill>
                <a:latin typeface="Times New Roman"/>
                <a:cs typeface="Times New Roman"/>
              </a:rPr>
              <a:t>T.C. </a:t>
            </a:r>
          </a:p>
          <a:p>
            <a:pPr algn="ctr"/>
            <a:r>
              <a:rPr lang="tr-TR" sz="2800" b="1" dirty="0">
                <a:solidFill>
                  <a:srgbClr val="C00000"/>
                </a:solidFill>
                <a:latin typeface="Times New Roman"/>
                <a:cs typeface="Times New Roman"/>
              </a:rPr>
              <a:t>ÇANAKKALE VALİLİĞİ</a:t>
            </a:r>
          </a:p>
          <a:p>
            <a:pPr algn="ctr"/>
            <a:r>
              <a:rPr lang="tr-TR" sz="2800" b="1" dirty="0">
                <a:solidFill>
                  <a:srgbClr val="C00000"/>
                </a:solidFill>
                <a:latin typeface="Times New Roman"/>
                <a:cs typeface="Times New Roman"/>
              </a:rPr>
              <a:t>ÇEVRE, ŞEHİRCİLİK VE İKLİM DEĞİŞİKLİĞİ</a:t>
            </a:r>
          </a:p>
          <a:p>
            <a:pPr algn="ctr"/>
            <a:r>
              <a:rPr lang="tr-TR" sz="2800" b="1" dirty="0">
                <a:solidFill>
                  <a:srgbClr val="C00000"/>
                </a:solidFill>
                <a:latin typeface="Times New Roman"/>
                <a:cs typeface="Times New Roman"/>
              </a:rPr>
              <a:t>İL MÜDÜRLÜĞÜ</a:t>
            </a:r>
          </a:p>
        </p:txBody>
      </p:sp>
      <p:pic>
        <p:nvPicPr>
          <p:cNvPr id="8" name="Picture 2" descr="C:\Users\bahadir.aydin.CSB\Desktop\Logo (1).png">
            <a:extLst>
              <a:ext uri="{FF2B5EF4-FFF2-40B4-BE49-F238E27FC236}">
                <a16:creationId xmlns:a16="http://schemas.microsoft.com/office/drawing/2014/main" id="{5E5C4CC6-8A5D-434E-A0B6-3CF95B1491A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73166"/>
          <a:stretch/>
        </p:blipFill>
        <p:spPr bwMode="auto">
          <a:xfrm>
            <a:off x="388675" y="182092"/>
            <a:ext cx="870958" cy="1194043"/>
          </a:xfrm>
          <a:prstGeom prst="rect">
            <a:avLst/>
          </a:prstGeom>
          <a:noFill/>
          <a:extLst>
            <a:ext uri="{909E8E84-426E-40DD-AFC4-6F175D3DCCD1}">
              <a14:hiddenFill xmlns:a14="http://schemas.microsoft.com/office/drawing/2010/main">
                <a:solidFill>
                  <a:srgbClr val="FFFFFF"/>
                </a:solidFill>
              </a14:hiddenFill>
            </a:ext>
          </a:extLst>
        </p:spPr>
      </p:pic>
      <p:pic>
        <p:nvPicPr>
          <p:cNvPr id="9" name="Resim 8">
            <a:extLst>
              <a:ext uri="{FF2B5EF4-FFF2-40B4-BE49-F238E27FC236}">
                <a16:creationId xmlns:a16="http://schemas.microsoft.com/office/drawing/2014/main" id="{53E63994-5984-4A6D-867F-8295C02B8E79}"/>
              </a:ext>
            </a:extLst>
          </p:cNvPr>
          <p:cNvPicPr>
            <a:picLocks noChangeAspect="1"/>
          </p:cNvPicPr>
          <p:nvPr/>
        </p:nvPicPr>
        <p:blipFill rotWithShape="1">
          <a:blip r:embed="rId3">
            <a:extLst>
              <a:ext uri="{28A0092B-C50C-407E-A947-70E740481C1C}">
                <a14:useLocalDpi xmlns:a14="http://schemas.microsoft.com/office/drawing/2010/main" val="0"/>
              </a:ext>
            </a:extLst>
          </a:blip>
          <a:srcRect r="69629"/>
          <a:stretch/>
        </p:blipFill>
        <p:spPr>
          <a:xfrm>
            <a:off x="7307646" y="182092"/>
            <a:ext cx="1224136" cy="1267487"/>
          </a:xfrm>
          <a:prstGeom prst="rect">
            <a:avLst/>
          </a:prstGeom>
        </p:spPr>
      </p:pic>
    </p:spTree>
    <p:extLst>
      <p:ext uri="{BB962C8B-B14F-4D97-AF65-F5344CB8AC3E}">
        <p14:creationId xmlns:p14="http://schemas.microsoft.com/office/powerpoint/2010/main" val="95112861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27" name="AutoShape 22"/>
          <p:cNvSpPr>
            <a:spLocks noChangeArrowheads="1"/>
          </p:cNvSpPr>
          <p:nvPr/>
        </p:nvSpPr>
        <p:spPr bwMode="gray">
          <a:xfrm>
            <a:off x="1194680" y="1376135"/>
            <a:ext cx="6496000" cy="648072"/>
          </a:xfrm>
          <a:prstGeom prst="roundRect">
            <a:avLst>
              <a:gd name="adj" fmla="val 50000"/>
            </a:avLst>
          </a:prstGeom>
          <a:solidFill>
            <a:schemeClr val="accent4"/>
          </a:solidFill>
          <a:ln w="38100" algn="ctr">
            <a:solidFill>
              <a:srgbClr val="FFFFFF"/>
            </a:solidFill>
            <a:round/>
            <a:headEnd/>
            <a:tailEnd/>
          </a:ln>
          <a:effectLst>
            <a:outerShdw dist="63500" dir="3187806" algn="ctr" rotWithShape="0">
              <a:srgbClr val="B2B2B2"/>
            </a:outerShdw>
          </a:effectLst>
        </p:spPr>
        <p:txBody>
          <a:bodyPr wrap="none" anchor="ctr"/>
          <a:lstStyle/>
          <a:p>
            <a:pPr marL="0" lvl="1">
              <a:defRPr/>
            </a:pPr>
            <a:r>
              <a:rPr lang="tr-TR" altLang="en-US" sz="2000" b="1" dirty="0">
                <a:solidFill>
                  <a:srgbClr val="002060"/>
                </a:solidFill>
                <a:effectLst>
                  <a:outerShdw blurRad="38100" dist="38100" dir="2700000" algn="tl">
                    <a:srgbClr val="FFFFFF"/>
                  </a:outerShdw>
                </a:effectLst>
                <a:latin typeface="Times New Roman" panose="02020603050405020304" pitchFamily="18" charset="0"/>
                <a:cs typeface="Times New Roman" panose="02020603050405020304" pitchFamily="18" charset="0"/>
              </a:rPr>
              <a:t>YAPI KOOPERATİFLERİNİN İNTİBAK İŞLEMLERİ</a:t>
            </a:r>
            <a:endParaRPr lang="en-US" altLang="en-US" sz="2000" b="1" dirty="0">
              <a:solidFill>
                <a:srgbClr val="002060"/>
              </a:solidFill>
              <a:effectLst>
                <a:outerShdw blurRad="38100" dist="38100" dir="2700000" algn="tl">
                  <a:srgbClr val="FFFFFF"/>
                </a:outerShdw>
              </a:effectLst>
              <a:latin typeface="Times New Roman" panose="02020603050405020304" pitchFamily="18" charset="0"/>
              <a:cs typeface="Times New Roman" panose="02020603050405020304" pitchFamily="18" charset="0"/>
            </a:endParaRPr>
          </a:p>
        </p:txBody>
      </p:sp>
      <p:sp>
        <p:nvSpPr>
          <p:cNvPr id="66" name="Metin Yer Tutucusu 11">
            <a:extLst>
              <a:ext uri="{FF2B5EF4-FFF2-40B4-BE49-F238E27FC236}">
                <a16:creationId xmlns:a16="http://schemas.microsoft.com/office/drawing/2014/main" id="{E2BE68CC-2843-4892-901D-7A51CCE51DF4}"/>
              </a:ext>
            </a:extLst>
          </p:cNvPr>
          <p:cNvSpPr txBox="1">
            <a:spLocks/>
          </p:cNvSpPr>
          <p:nvPr/>
        </p:nvSpPr>
        <p:spPr>
          <a:xfrm>
            <a:off x="86197" y="2192630"/>
            <a:ext cx="8712967" cy="4483277"/>
          </a:xfrm>
          <a:prstGeom prst="rect">
            <a:avLst/>
          </a:prstGeom>
        </p:spPr>
        <p:txBody>
          <a:bodyPr>
            <a:no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buClr>
                <a:srgbClr val="002060"/>
              </a:buClr>
              <a:buSzPct val="110000"/>
              <a:buNone/>
            </a:pPr>
            <a:r>
              <a:rPr lang="tr-TR" sz="1800" b="1" dirty="0">
                <a:solidFill>
                  <a:srgbClr val="FF0000"/>
                </a:solidFill>
              </a:rPr>
              <a:t>26/10/2021</a:t>
            </a:r>
            <a:r>
              <a:rPr lang="tr-TR" sz="1600" dirty="0">
                <a:solidFill>
                  <a:schemeClr val="bg1"/>
                </a:solidFill>
              </a:rPr>
              <a:t> tarihli  Resmi Gazetede yayımlanarak yürürlüğe giren Kooperatifler Kanunundaki değişikliğe göre: </a:t>
            </a:r>
            <a:endParaRPr lang="tr-TR" sz="1600" i="1" dirty="0">
              <a:solidFill>
                <a:srgbClr val="FF0000"/>
              </a:solidFill>
            </a:endParaRPr>
          </a:p>
          <a:p>
            <a:pPr marL="0" indent="0" algn="just">
              <a:buNone/>
            </a:pPr>
            <a:r>
              <a:rPr lang="tr-TR" sz="1800" i="1" dirty="0">
                <a:solidFill>
                  <a:srgbClr val="FF0000"/>
                </a:solidFill>
              </a:rPr>
              <a:t>"Kooperatifler</a:t>
            </a:r>
            <a:r>
              <a:rPr lang="tr-TR" sz="1800" dirty="0">
                <a:solidFill>
                  <a:srgbClr val="FF0000"/>
                </a:solidFill>
              </a:rPr>
              <a:t> </a:t>
            </a:r>
            <a:r>
              <a:rPr lang="tr-TR" sz="1800" i="1" dirty="0">
                <a:solidFill>
                  <a:srgbClr val="FF0000"/>
                </a:solidFill>
              </a:rPr>
              <a:t>ve üst kuruluşları, </a:t>
            </a:r>
            <a:r>
              <a:rPr lang="tr-TR" sz="1800" i="1" dirty="0" err="1">
                <a:solidFill>
                  <a:srgbClr val="FF0000"/>
                </a:solidFill>
              </a:rPr>
              <a:t>anasözleşmelerini</a:t>
            </a:r>
            <a:r>
              <a:rPr lang="tr-TR" sz="1800" i="1" dirty="0">
                <a:solidFill>
                  <a:srgbClr val="FF0000"/>
                </a:solidFill>
              </a:rPr>
              <a:t> en geç üç yıl içinde bu Kanun hükümlerine intibak ettirmek</a:t>
            </a:r>
            <a:r>
              <a:rPr lang="tr-TR" sz="1800" dirty="0">
                <a:solidFill>
                  <a:srgbClr val="FF0000"/>
                </a:solidFill>
              </a:rPr>
              <a:t> </a:t>
            </a:r>
            <a:r>
              <a:rPr lang="tr-TR" sz="1800" i="1" dirty="0">
                <a:solidFill>
                  <a:srgbClr val="FF0000"/>
                </a:solidFill>
              </a:rPr>
              <a:t>zorundadır. </a:t>
            </a:r>
            <a:r>
              <a:rPr lang="tr-TR" sz="1800" b="1" i="1" dirty="0">
                <a:solidFill>
                  <a:srgbClr val="FF0000"/>
                </a:solidFill>
              </a:rPr>
              <a:t>Son gün 26/10/2024 </a:t>
            </a:r>
            <a:r>
              <a:rPr lang="tr-TR" sz="1800" i="1" dirty="0">
                <a:solidFill>
                  <a:srgbClr val="FF0000"/>
                </a:solidFill>
              </a:rPr>
              <a:t>tarihidir. Yapılan değişiklikle (en geç beş yıl içinde) </a:t>
            </a:r>
            <a:r>
              <a:rPr lang="tr-TR" sz="1800" b="1" i="1" dirty="0">
                <a:solidFill>
                  <a:srgbClr val="FF0000"/>
                </a:solidFill>
              </a:rPr>
              <a:t>son gün 26/10/2026 </a:t>
            </a:r>
            <a:r>
              <a:rPr lang="tr-TR" sz="1800" i="1" dirty="0">
                <a:solidFill>
                  <a:srgbClr val="FF0000"/>
                </a:solidFill>
              </a:rPr>
              <a:t>olarak güncellenmiştir.</a:t>
            </a:r>
          </a:p>
          <a:p>
            <a:pPr marL="0" indent="0" algn="just">
              <a:buNone/>
            </a:pPr>
            <a:endParaRPr lang="tr-TR" sz="1600" i="1" dirty="0">
              <a:solidFill>
                <a:srgbClr val="FF0000"/>
              </a:solidFill>
            </a:endParaRPr>
          </a:p>
          <a:p>
            <a:pPr marL="0" indent="0" algn="just">
              <a:buNone/>
            </a:pPr>
            <a:r>
              <a:rPr lang="tr-TR" sz="1800" b="1" i="1" u="sng" dirty="0" err="1">
                <a:solidFill>
                  <a:srgbClr val="FF0000"/>
                </a:solidFill>
              </a:rPr>
              <a:t>Anasözleşmelerini</a:t>
            </a:r>
            <a:r>
              <a:rPr lang="tr-TR" sz="1800" b="1" i="1" u="sng" dirty="0">
                <a:solidFill>
                  <a:srgbClr val="FF0000"/>
                </a:solidFill>
              </a:rPr>
              <a:t> intibak ettirmeyen kooperatif ve üst kuruluşları dağılmış sayılır…" </a:t>
            </a:r>
            <a:r>
              <a:rPr lang="tr-TR" sz="1600" dirty="0">
                <a:solidFill>
                  <a:schemeClr val="bg1"/>
                </a:solidFill>
              </a:rPr>
              <a:t>hükmü uyarınca yapı kooperatifleri </a:t>
            </a:r>
            <a:r>
              <a:rPr lang="tr-TR" sz="1600" dirty="0" err="1">
                <a:solidFill>
                  <a:schemeClr val="bg1"/>
                </a:solidFill>
              </a:rPr>
              <a:t>anasözleşmelerinin</a:t>
            </a:r>
            <a:r>
              <a:rPr lang="tr-TR" sz="1600" dirty="0">
                <a:solidFill>
                  <a:schemeClr val="bg1"/>
                </a:solidFill>
              </a:rPr>
              <a:t> Kooperatifler Kanunu ve diğer ilgili mevzuatta gerçekleşen değişikliklere uygun hale getirilmesi hususunda intibak işlemleri için Bakanlığımızca örnek </a:t>
            </a:r>
            <a:r>
              <a:rPr lang="tr-TR" sz="1600" dirty="0" err="1">
                <a:solidFill>
                  <a:schemeClr val="bg1"/>
                </a:solidFill>
              </a:rPr>
              <a:t>anasözleşmeler</a:t>
            </a:r>
            <a:r>
              <a:rPr lang="tr-TR" sz="1600" dirty="0">
                <a:solidFill>
                  <a:schemeClr val="bg1"/>
                </a:solidFill>
              </a:rPr>
              <a:t> hazırlanmıştır.</a:t>
            </a:r>
          </a:p>
          <a:p>
            <a:pPr marL="0" indent="0" algn="just">
              <a:buNone/>
            </a:pPr>
            <a:endParaRPr lang="tr-TR" sz="1600" u="sng" dirty="0">
              <a:solidFill>
                <a:schemeClr val="bg1"/>
              </a:solidFill>
            </a:endParaRPr>
          </a:p>
          <a:p>
            <a:pPr marL="0" indent="0" algn="just">
              <a:buNone/>
            </a:pPr>
            <a:r>
              <a:rPr lang="tr-TR" sz="1600" u="sng" dirty="0">
                <a:solidFill>
                  <a:schemeClr val="bg1"/>
                </a:solidFill>
              </a:rPr>
              <a:t>Küçük Sanayi Sitesi Yapı Kooperatifi ise Karma/ihtisas sanayi sitelerinden kendilerine uygun olanına intibak edeceklerdir. </a:t>
            </a:r>
          </a:p>
          <a:p>
            <a:pPr marL="0" indent="0" algn="just">
              <a:buNone/>
            </a:pPr>
            <a:endParaRPr lang="tr-TR" sz="1600" u="sng" dirty="0">
              <a:solidFill>
                <a:schemeClr val="bg1"/>
              </a:solidFill>
            </a:endParaRPr>
          </a:p>
          <a:p>
            <a:pPr marL="0" indent="0" algn="just">
              <a:buNone/>
            </a:pPr>
            <a:r>
              <a:rPr lang="tr-TR" sz="1800" b="1" dirty="0">
                <a:solidFill>
                  <a:schemeClr val="bg1"/>
                </a:solidFill>
              </a:rPr>
              <a:t>Tüm İşlemler Müdürlüğümüzce Yürütülmektedir.</a:t>
            </a:r>
          </a:p>
          <a:p>
            <a:pPr marL="0" indent="0" algn="just">
              <a:buNone/>
            </a:pPr>
            <a:endParaRPr lang="tr-TR" sz="1600" b="1" dirty="0">
              <a:solidFill>
                <a:schemeClr val="bg1"/>
              </a:solidFill>
            </a:endParaRPr>
          </a:p>
          <a:p>
            <a:pPr marL="0" indent="0">
              <a:buClr>
                <a:srgbClr val="002060"/>
              </a:buClr>
              <a:buSzPct val="110000"/>
              <a:buNone/>
            </a:pPr>
            <a:endParaRPr lang="tr-TR" sz="1600" dirty="0">
              <a:solidFill>
                <a:schemeClr val="bg1"/>
              </a:solidFill>
            </a:endParaRPr>
          </a:p>
        </p:txBody>
      </p:sp>
      <p:pic>
        <p:nvPicPr>
          <p:cNvPr id="8" name="Picture 2" descr="C:\Users\bahadir.aydin.CSB\Desktop\Logo (1).png">
            <a:extLst>
              <a:ext uri="{FF2B5EF4-FFF2-40B4-BE49-F238E27FC236}">
                <a16:creationId xmlns:a16="http://schemas.microsoft.com/office/drawing/2014/main" id="{044A500D-F24B-4513-8B1C-3D10E9B36C1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73166"/>
          <a:stretch/>
        </p:blipFill>
        <p:spPr bwMode="auto">
          <a:xfrm>
            <a:off x="388675" y="182092"/>
            <a:ext cx="870958" cy="1194043"/>
          </a:xfrm>
          <a:prstGeom prst="rect">
            <a:avLst/>
          </a:prstGeom>
          <a:noFill/>
          <a:extLst>
            <a:ext uri="{909E8E84-426E-40DD-AFC4-6F175D3DCCD1}">
              <a14:hiddenFill xmlns:a14="http://schemas.microsoft.com/office/drawing/2010/main">
                <a:solidFill>
                  <a:srgbClr val="FFFFFF"/>
                </a:solidFill>
              </a14:hiddenFill>
            </a:ext>
          </a:extLst>
        </p:spPr>
      </p:pic>
      <p:pic>
        <p:nvPicPr>
          <p:cNvPr id="9" name="Resim 8">
            <a:extLst>
              <a:ext uri="{FF2B5EF4-FFF2-40B4-BE49-F238E27FC236}">
                <a16:creationId xmlns:a16="http://schemas.microsoft.com/office/drawing/2014/main" id="{3CAE890D-7324-421D-B5A9-D983D7B5FFEA}"/>
              </a:ext>
            </a:extLst>
          </p:cNvPr>
          <p:cNvPicPr>
            <a:picLocks noChangeAspect="1"/>
          </p:cNvPicPr>
          <p:nvPr/>
        </p:nvPicPr>
        <p:blipFill rotWithShape="1">
          <a:blip r:embed="rId3">
            <a:extLst>
              <a:ext uri="{28A0092B-C50C-407E-A947-70E740481C1C}">
                <a14:useLocalDpi xmlns:a14="http://schemas.microsoft.com/office/drawing/2010/main" val="0"/>
              </a:ext>
            </a:extLst>
          </a:blip>
          <a:srcRect r="69629"/>
          <a:stretch/>
        </p:blipFill>
        <p:spPr>
          <a:xfrm>
            <a:off x="7307646" y="182092"/>
            <a:ext cx="1224136" cy="1267487"/>
          </a:xfrm>
          <a:prstGeom prst="rect">
            <a:avLst/>
          </a:prstGeom>
        </p:spPr>
      </p:pic>
    </p:spTree>
    <p:extLst>
      <p:ext uri="{BB962C8B-B14F-4D97-AF65-F5344CB8AC3E}">
        <p14:creationId xmlns:p14="http://schemas.microsoft.com/office/powerpoint/2010/main" val="3524751701"/>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27" name="AutoShape 22"/>
          <p:cNvSpPr>
            <a:spLocks noChangeArrowheads="1"/>
          </p:cNvSpPr>
          <p:nvPr/>
        </p:nvSpPr>
        <p:spPr bwMode="gray">
          <a:xfrm>
            <a:off x="1187624" y="1376135"/>
            <a:ext cx="6496000" cy="648072"/>
          </a:xfrm>
          <a:prstGeom prst="roundRect">
            <a:avLst>
              <a:gd name="adj" fmla="val 50000"/>
            </a:avLst>
          </a:prstGeom>
          <a:solidFill>
            <a:schemeClr val="accent4"/>
          </a:solidFill>
          <a:ln w="38100" algn="ctr">
            <a:solidFill>
              <a:srgbClr val="FFFFFF"/>
            </a:solidFill>
            <a:round/>
            <a:headEnd/>
            <a:tailEnd/>
          </a:ln>
          <a:effectLst>
            <a:outerShdw dist="63500" dir="3187806" algn="ctr" rotWithShape="0">
              <a:srgbClr val="B2B2B2"/>
            </a:outerShdw>
          </a:effectLst>
        </p:spPr>
        <p:txBody>
          <a:bodyPr wrap="none" anchor="ctr"/>
          <a:lstStyle/>
          <a:p>
            <a:pPr marL="0" lvl="1">
              <a:defRPr/>
            </a:pPr>
            <a:r>
              <a:rPr lang="tr-TR" altLang="en-US" sz="2000" b="1" dirty="0">
                <a:solidFill>
                  <a:srgbClr val="002060"/>
                </a:solidFill>
                <a:effectLst>
                  <a:outerShdw blurRad="38100" dist="38100" dir="2700000" algn="tl">
                    <a:srgbClr val="FFFFFF"/>
                  </a:outerShdw>
                </a:effectLst>
                <a:latin typeface="Times New Roman" panose="02020603050405020304" pitchFamily="18" charset="0"/>
                <a:cs typeface="Times New Roman" panose="02020603050405020304" pitchFamily="18" charset="0"/>
              </a:rPr>
              <a:t>YAPI KOOPERATİFLERİNİN İNTİBAK İŞLEMLERİ</a:t>
            </a:r>
            <a:endParaRPr lang="en-US" altLang="en-US" sz="2000" b="1" dirty="0">
              <a:solidFill>
                <a:srgbClr val="002060"/>
              </a:solidFill>
              <a:effectLst>
                <a:outerShdw blurRad="38100" dist="38100" dir="2700000" algn="tl">
                  <a:srgbClr val="FFFFFF"/>
                </a:outerShdw>
              </a:effectLst>
              <a:latin typeface="Times New Roman" panose="02020603050405020304" pitchFamily="18" charset="0"/>
              <a:cs typeface="Times New Roman" panose="02020603050405020304" pitchFamily="18" charset="0"/>
            </a:endParaRPr>
          </a:p>
        </p:txBody>
      </p:sp>
      <p:sp>
        <p:nvSpPr>
          <p:cNvPr id="66" name="Metin Yer Tutucusu 11">
            <a:extLst>
              <a:ext uri="{FF2B5EF4-FFF2-40B4-BE49-F238E27FC236}">
                <a16:creationId xmlns:a16="http://schemas.microsoft.com/office/drawing/2014/main" id="{E2BE68CC-2843-4892-901D-7A51CCE51DF4}"/>
              </a:ext>
            </a:extLst>
          </p:cNvPr>
          <p:cNvSpPr txBox="1">
            <a:spLocks/>
          </p:cNvSpPr>
          <p:nvPr/>
        </p:nvSpPr>
        <p:spPr>
          <a:xfrm>
            <a:off x="179512" y="2214587"/>
            <a:ext cx="8712967" cy="4455740"/>
          </a:xfrm>
          <a:prstGeom prst="rect">
            <a:avLst/>
          </a:prstGeom>
        </p:spPr>
        <p:txBody>
          <a:bodyPr>
            <a:no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lgn="just">
              <a:buClr>
                <a:srgbClr val="002060"/>
              </a:buClr>
              <a:buSzPct val="110000"/>
              <a:buNone/>
            </a:pPr>
            <a:r>
              <a:rPr lang="tr-TR" sz="1600" b="1" dirty="0">
                <a:solidFill>
                  <a:srgbClr val="FF0000"/>
                </a:solidFill>
              </a:rPr>
              <a:t>Yeni örnek </a:t>
            </a:r>
            <a:r>
              <a:rPr lang="tr-TR" sz="1600" b="1" dirty="0" err="1">
                <a:solidFill>
                  <a:srgbClr val="FF0000"/>
                </a:solidFill>
              </a:rPr>
              <a:t>anasözleşmeler</a:t>
            </a:r>
            <a:r>
              <a:rPr lang="tr-TR" sz="1600" b="1" dirty="0">
                <a:solidFill>
                  <a:srgbClr val="FF0000"/>
                </a:solidFill>
              </a:rPr>
              <a:t> 29/12/2022 tarihinde </a:t>
            </a:r>
            <a:r>
              <a:rPr lang="tr-TR" sz="1600" b="1" dirty="0" err="1">
                <a:solidFill>
                  <a:srgbClr val="FF0000"/>
                </a:solidFill>
              </a:rPr>
              <a:t>MERSİS'e</a:t>
            </a:r>
            <a:r>
              <a:rPr lang="tr-TR" sz="1600" b="1" dirty="0">
                <a:solidFill>
                  <a:srgbClr val="FF0000"/>
                </a:solidFill>
              </a:rPr>
              <a:t> yüklenmiştir.</a:t>
            </a:r>
          </a:p>
          <a:p>
            <a:pPr marL="0" indent="0" algn="just">
              <a:buClr>
                <a:srgbClr val="002060"/>
              </a:buClr>
              <a:buSzPct val="110000"/>
              <a:buNone/>
            </a:pPr>
            <a:endParaRPr lang="tr-TR" sz="1600" b="1" dirty="0">
              <a:solidFill>
                <a:srgbClr val="FF0000"/>
              </a:solidFill>
            </a:endParaRPr>
          </a:p>
          <a:p>
            <a:pPr marL="0" indent="0" algn="just">
              <a:buClr>
                <a:srgbClr val="002060"/>
              </a:buClr>
              <a:buSzPct val="110000"/>
              <a:buNone/>
            </a:pPr>
            <a:r>
              <a:rPr lang="tr-TR" sz="1600" b="1" dirty="0">
                <a:solidFill>
                  <a:srgbClr val="FF0000"/>
                </a:solidFill>
              </a:rPr>
              <a:t>Bu tarihten önce</a:t>
            </a:r>
            <a:r>
              <a:rPr lang="tr-TR" sz="1600" dirty="0">
                <a:solidFill>
                  <a:schemeClr val="bg1"/>
                </a:solidFill>
              </a:rPr>
              <a:t> Çevre, Şehircilik ve İklim Değişikliği İl Müdürlüğü'nden aldıkları izne istinaden </a:t>
            </a:r>
            <a:r>
              <a:rPr lang="tr-TR" sz="1600" b="1" dirty="0">
                <a:solidFill>
                  <a:srgbClr val="FF0000"/>
                </a:solidFill>
              </a:rPr>
              <a:t>kurulan tüm kooperatiflerin intibak etmesi zorunludur.</a:t>
            </a:r>
            <a:endParaRPr lang="tr-TR" sz="1600" b="1" dirty="0">
              <a:solidFill>
                <a:schemeClr val="bg1"/>
              </a:solidFill>
            </a:endParaRPr>
          </a:p>
          <a:p>
            <a:pPr marL="0" indent="0" algn="just">
              <a:buClr>
                <a:srgbClr val="002060"/>
              </a:buClr>
              <a:buSzPct val="110000"/>
              <a:buNone/>
            </a:pPr>
            <a:endParaRPr lang="tr-TR" sz="1600" dirty="0">
              <a:solidFill>
                <a:schemeClr val="bg1"/>
              </a:solidFill>
            </a:endParaRPr>
          </a:p>
          <a:p>
            <a:pPr marL="0" indent="0" algn="just">
              <a:buClr>
                <a:srgbClr val="002060"/>
              </a:buClr>
              <a:buSzPct val="110000"/>
              <a:buNone/>
            </a:pPr>
            <a:r>
              <a:rPr lang="tr-TR" sz="1600" dirty="0">
                <a:solidFill>
                  <a:srgbClr val="FF0000"/>
                </a:solidFill>
              </a:rPr>
              <a:t>Tescil ve ilan </a:t>
            </a:r>
            <a:r>
              <a:rPr lang="tr-TR" sz="1600" dirty="0">
                <a:solidFill>
                  <a:schemeClr val="bg1"/>
                </a:solidFill>
              </a:rPr>
              <a:t>işlemi söz konusu tarihi </a:t>
            </a:r>
            <a:r>
              <a:rPr lang="tr-TR" sz="1600" dirty="0">
                <a:solidFill>
                  <a:srgbClr val="FF0000"/>
                </a:solidFill>
              </a:rPr>
              <a:t>takip eden 6 aylık </a:t>
            </a:r>
            <a:r>
              <a:rPr lang="tr-TR" sz="1600" dirty="0">
                <a:solidFill>
                  <a:schemeClr val="bg1"/>
                </a:solidFill>
              </a:rPr>
              <a:t>süre içerisinde gerçekleştirilmiş olan ve bu sebeple </a:t>
            </a:r>
            <a:r>
              <a:rPr lang="tr-TR" sz="1600" dirty="0">
                <a:solidFill>
                  <a:srgbClr val="FF0000"/>
                </a:solidFill>
              </a:rPr>
              <a:t>intibakla yükümlü olup olmadığı hususunda tereddüde düşen</a:t>
            </a:r>
            <a:r>
              <a:rPr lang="tr-TR" sz="1600" dirty="0">
                <a:solidFill>
                  <a:schemeClr val="bg1"/>
                </a:solidFill>
              </a:rPr>
              <a:t> kooperatif yönetimlerinin, mevcut </a:t>
            </a:r>
            <a:r>
              <a:rPr lang="tr-TR" sz="1600" dirty="0" err="1">
                <a:solidFill>
                  <a:schemeClr val="bg1"/>
                </a:solidFill>
              </a:rPr>
              <a:t>anasözleşmeleri</a:t>
            </a:r>
            <a:r>
              <a:rPr lang="tr-TR" sz="1600" dirty="0">
                <a:solidFill>
                  <a:schemeClr val="bg1"/>
                </a:solidFill>
              </a:rPr>
              <a:t> ile ilgili Çevre, Şehircilik ve İklim Değişikliği İl Müdürlüğüne başvurmaları halinde </a:t>
            </a:r>
            <a:r>
              <a:rPr lang="tr-TR" sz="1600" dirty="0" err="1">
                <a:solidFill>
                  <a:schemeClr val="bg1"/>
                </a:solidFill>
              </a:rPr>
              <a:t>anasözleşme</a:t>
            </a:r>
            <a:r>
              <a:rPr lang="tr-TR" sz="1600" dirty="0">
                <a:solidFill>
                  <a:schemeClr val="bg1"/>
                </a:solidFill>
              </a:rPr>
              <a:t> incelenerek söz konusu tereddüt giderilecektir.</a:t>
            </a:r>
          </a:p>
          <a:p>
            <a:pPr marL="0" indent="0" algn="just">
              <a:buClr>
                <a:srgbClr val="002060"/>
              </a:buClr>
              <a:buSzPct val="110000"/>
              <a:buNone/>
            </a:pPr>
            <a:endParaRPr lang="tr-TR" sz="1600" dirty="0">
              <a:solidFill>
                <a:schemeClr val="bg1"/>
              </a:solidFill>
            </a:endParaRPr>
          </a:p>
          <a:p>
            <a:pPr marL="0" indent="0" algn="just">
              <a:buClr>
                <a:srgbClr val="002060"/>
              </a:buClr>
              <a:buSzPct val="110000"/>
              <a:buNone/>
            </a:pPr>
            <a:r>
              <a:rPr lang="tr-TR" sz="1600" dirty="0">
                <a:solidFill>
                  <a:schemeClr val="bg1"/>
                </a:solidFill>
              </a:rPr>
              <a:t>İntibak işlemi; </a:t>
            </a:r>
            <a:r>
              <a:rPr lang="tr-TR" sz="1600" b="1" dirty="0">
                <a:solidFill>
                  <a:srgbClr val="FF0000"/>
                </a:solidFill>
              </a:rPr>
              <a:t>faal </a:t>
            </a:r>
            <a:r>
              <a:rPr lang="tr-TR" sz="1600" dirty="0">
                <a:solidFill>
                  <a:schemeClr val="bg1"/>
                </a:solidFill>
              </a:rPr>
              <a:t>olan kooperatifler tarafından gerçekleştirilecek olup </a:t>
            </a:r>
          </a:p>
          <a:p>
            <a:pPr marL="0" indent="0" algn="just">
              <a:buClr>
                <a:srgbClr val="002060"/>
              </a:buClr>
              <a:buSzPct val="110000"/>
              <a:buNone/>
            </a:pPr>
            <a:r>
              <a:rPr lang="tr-TR" sz="1600" dirty="0">
                <a:solidFill>
                  <a:srgbClr val="FF0000"/>
                </a:solidFill>
              </a:rPr>
              <a:t>- tasfiye halindeki </a:t>
            </a:r>
            <a:r>
              <a:rPr lang="tr-TR" sz="1600" dirty="0">
                <a:solidFill>
                  <a:schemeClr val="bg1"/>
                </a:solidFill>
              </a:rPr>
              <a:t>kooperatifler genel kurullarında </a:t>
            </a:r>
            <a:r>
              <a:rPr lang="tr-TR" sz="1600" dirty="0">
                <a:solidFill>
                  <a:srgbClr val="FF0000"/>
                </a:solidFill>
              </a:rPr>
              <a:t>tasfiyeden dönüş kararı almadıkça</a:t>
            </a:r>
            <a:r>
              <a:rPr lang="tr-TR" sz="1600" dirty="0">
                <a:solidFill>
                  <a:schemeClr val="bg1"/>
                </a:solidFill>
              </a:rPr>
              <a:t>; </a:t>
            </a:r>
          </a:p>
          <a:p>
            <a:pPr marL="0" indent="0" algn="just">
              <a:buClr>
                <a:srgbClr val="002060"/>
              </a:buClr>
              <a:buSzPct val="110000"/>
              <a:buNone/>
            </a:pPr>
            <a:r>
              <a:rPr lang="tr-TR" sz="1600" dirty="0">
                <a:solidFill>
                  <a:srgbClr val="FF0000"/>
                </a:solidFill>
              </a:rPr>
              <a:t>- münfesih</a:t>
            </a:r>
            <a:r>
              <a:rPr lang="tr-TR" sz="1600" dirty="0">
                <a:solidFill>
                  <a:schemeClr val="bg1"/>
                </a:solidFill>
              </a:rPr>
              <a:t> durumda olanlar </a:t>
            </a:r>
            <a:r>
              <a:rPr lang="tr-TR" sz="1600" dirty="0">
                <a:solidFill>
                  <a:srgbClr val="FF0000"/>
                </a:solidFill>
              </a:rPr>
              <a:t>faaliyetlerinin devam </a:t>
            </a:r>
            <a:r>
              <a:rPr lang="tr-TR" sz="1600" dirty="0">
                <a:solidFill>
                  <a:schemeClr val="bg1"/>
                </a:solidFill>
              </a:rPr>
              <a:t>ettiği yönünde, </a:t>
            </a:r>
          </a:p>
          <a:p>
            <a:pPr marL="0" indent="0" algn="just">
              <a:buClr>
                <a:srgbClr val="002060"/>
              </a:buClr>
              <a:buSzPct val="110000"/>
              <a:buNone/>
            </a:pPr>
            <a:r>
              <a:rPr lang="tr-TR" sz="1600" dirty="0">
                <a:solidFill>
                  <a:srgbClr val="FF0000"/>
                </a:solidFill>
              </a:rPr>
              <a:t>- terkin ve </a:t>
            </a:r>
            <a:r>
              <a:rPr lang="tr-TR" sz="1600" dirty="0" err="1">
                <a:solidFill>
                  <a:srgbClr val="FF0000"/>
                </a:solidFill>
              </a:rPr>
              <a:t>re'sen</a:t>
            </a:r>
            <a:r>
              <a:rPr lang="tr-TR" sz="1600" dirty="0">
                <a:solidFill>
                  <a:srgbClr val="FF0000"/>
                </a:solidFill>
              </a:rPr>
              <a:t> terkin </a:t>
            </a:r>
            <a:r>
              <a:rPr lang="tr-TR" sz="1600" dirty="0">
                <a:solidFill>
                  <a:schemeClr val="bg1"/>
                </a:solidFill>
              </a:rPr>
              <a:t>durumundaki kooperatifler ise </a:t>
            </a:r>
            <a:r>
              <a:rPr lang="tr-TR" sz="1600" dirty="0">
                <a:solidFill>
                  <a:srgbClr val="FF0000"/>
                </a:solidFill>
              </a:rPr>
              <a:t>kooperatifin ihyası </a:t>
            </a:r>
            <a:r>
              <a:rPr lang="tr-TR" sz="1600" dirty="0">
                <a:solidFill>
                  <a:schemeClr val="bg1"/>
                </a:solidFill>
              </a:rPr>
              <a:t>yönünde </a:t>
            </a:r>
            <a:r>
              <a:rPr lang="tr-TR" sz="1600" dirty="0">
                <a:solidFill>
                  <a:srgbClr val="FF0000"/>
                </a:solidFill>
              </a:rPr>
              <a:t>mahkeme kararı </a:t>
            </a:r>
            <a:r>
              <a:rPr lang="tr-TR" sz="1600" dirty="0">
                <a:solidFill>
                  <a:schemeClr val="bg1"/>
                </a:solidFill>
              </a:rPr>
              <a:t>getirmedikleri sürece intibak işlemi gerçekleştiremeyecektir.</a:t>
            </a:r>
          </a:p>
        </p:txBody>
      </p:sp>
      <p:pic>
        <p:nvPicPr>
          <p:cNvPr id="7" name="Picture 2" descr="C:\Users\bahadir.aydin.CSB\Desktop\Logo (1).png">
            <a:extLst>
              <a:ext uri="{FF2B5EF4-FFF2-40B4-BE49-F238E27FC236}">
                <a16:creationId xmlns:a16="http://schemas.microsoft.com/office/drawing/2014/main" id="{4C556B2D-113B-48BD-BF12-7CA3BE476CB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73166"/>
          <a:stretch/>
        </p:blipFill>
        <p:spPr bwMode="auto">
          <a:xfrm>
            <a:off x="388675" y="182092"/>
            <a:ext cx="870958" cy="1194043"/>
          </a:xfrm>
          <a:prstGeom prst="rect">
            <a:avLst/>
          </a:prstGeom>
          <a:noFill/>
          <a:extLst>
            <a:ext uri="{909E8E84-426E-40DD-AFC4-6F175D3DCCD1}">
              <a14:hiddenFill xmlns:a14="http://schemas.microsoft.com/office/drawing/2010/main">
                <a:solidFill>
                  <a:srgbClr val="FFFFFF"/>
                </a:solidFill>
              </a14:hiddenFill>
            </a:ext>
          </a:extLst>
        </p:spPr>
      </p:pic>
      <p:pic>
        <p:nvPicPr>
          <p:cNvPr id="8" name="Resim 7">
            <a:extLst>
              <a:ext uri="{FF2B5EF4-FFF2-40B4-BE49-F238E27FC236}">
                <a16:creationId xmlns:a16="http://schemas.microsoft.com/office/drawing/2014/main" id="{D16AE153-75F6-4978-948B-16318B537FB0}"/>
              </a:ext>
            </a:extLst>
          </p:cNvPr>
          <p:cNvPicPr>
            <a:picLocks noChangeAspect="1"/>
          </p:cNvPicPr>
          <p:nvPr/>
        </p:nvPicPr>
        <p:blipFill rotWithShape="1">
          <a:blip r:embed="rId3">
            <a:extLst>
              <a:ext uri="{28A0092B-C50C-407E-A947-70E740481C1C}">
                <a14:useLocalDpi xmlns:a14="http://schemas.microsoft.com/office/drawing/2010/main" val="0"/>
              </a:ext>
            </a:extLst>
          </a:blip>
          <a:srcRect r="69629"/>
          <a:stretch/>
        </p:blipFill>
        <p:spPr>
          <a:xfrm>
            <a:off x="7307646" y="182092"/>
            <a:ext cx="1224136" cy="1267487"/>
          </a:xfrm>
          <a:prstGeom prst="rect">
            <a:avLst/>
          </a:prstGeom>
        </p:spPr>
      </p:pic>
    </p:spTree>
    <p:extLst>
      <p:ext uri="{BB962C8B-B14F-4D97-AF65-F5344CB8AC3E}">
        <p14:creationId xmlns:p14="http://schemas.microsoft.com/office/powerpoint/2010/main" val="285554648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27" name="AutoShape 22"/>
          <p:cNvSpPr>
            <a:spLocks noChangeArrowheads="1"/>
          </p:cNvSpPr>
          <p:nvPr/>
        </p:nvSpPr>
        <p:spPr bwMode="gray">
          <a:xfrm>
            <a:off x="1676400" y="1484784"/>
            <a:ext cx="6496000" cy="648072"/>
          </a:xfrm>
          <a:prstGeom prst="roundRect">
            <a:avLst>
              <a:gd name="adj" fmla="val 50000"/>
            </a:avLst>
          </a:prstGeom>
          <a:solidFill>
            <a:schemeClr val="accent4"/>
          </a:solidFill>
          <a:ln w="38100" algn="ctr">
            <a:solidFill>
              <a:srgbClr val="FFFFFF"/>
            </a:solidFill>
            <a:round/>
            <a:headEnd/>
            <a:tailEnd/>
          </a:ln>
          <a:effectLst>
            <a:outerShdw dist="63500" dir="3187806" algn="ctr" rotWithShape="0">
              <a:srgbClr val="B2B2B2"/>
            </a:outerShdw>
          </a:effectLst>
        </p:spPr>
        <p:txBody>
          <a:bodyPr wrap="none" anchor="ctr"/>
          <a:lstStyle/>
          <a:p>
            <a:pPr marL="0" lvl="1">
              <a:defRPr/>
            </a:pPr>
            <a:r>
              <a:rPr lang="tr-TR" altLang="en-US" sz="2000" b="1" dirty="0">
                <a:solidFill>
                  <a:srgbClr val="002060"/>
                </a:solidFill>
                <a:effectLst>
                  <a:outerShdw blurRad="38100" dist="38100" dir="2700000" algn="tl">
                    <a:srgbClr val="FFFFFF"/>
                  </a:outerShdw>
                </a:effectLst>
                <a:latin typeface="Times New Roman" panose="02020603050405020304" pitchFamily="18" charset="0"/>
                <a:cs typeface="Times New Roman" panose="02020603050405020304" pitchFamily="18" charset="0"/>
              </a:rPr>
              <a:t>YAPI KOOPERATİFLERİNİN İNTİBAK İŞLEMLERİ</a:t>
            </a:r>
            <a:endParaRPr lang="en-US" altLang="en-US" sz="2000" b="1" dirty="0">
              <a:solidFill>
                <a:srgbClr val="002060"/>
              </a:solidFill>
              <a:effectLst>
                <a:outerShdw blurRad="38100" dist="38100" dir="2700000" algn="tl">
                  <a:srgbClr val="FFFFFF"/>
                </a:outerShdw>
              </a:effectLst>
              <a:latin typeface="Times New Roman" panose="02020603050405020304" pitchFamily="18" charset="0"/>
              <a:cs typeface="Times New Roman" panose="02020603050405020304" pitchFamily="18" charset="0"/>
            </a:endParaRPr>
          </a:p>
        </p:txBody>
      </p:sp>
      <p:sp>
        <p:nvSpPr>
          <p:cNvPr id="66" name="Metin Yer Tutucusu 11">
            <a:extLst>
              <a:ext uri="{FF2B5EF4-FFF2-40B4-BE49-F238E27FC236}">
                <a16:creationId xmlns:a16="http://schemas.microsoft.com/office/drawing/2014/main" id="{E2BE68CC-2843-4892-901D-7A51CCE51DF4}"/>
              </a:ext>
            </a:extLst>
          </p:cNvPr>
          <p:cNvSpPr txBox="1">
            <a:spLocks/>
          </p:cNvSpPr>
          <p:nvPr/>
        </p:nvSpPr>
        <p:spPr>
          <a:xfrm>
            <a:off x="323528" y="2501652"/>
            <a:ext cx="8712967" cy="3974718"/>
          </a:xfrm>
          <a:prstGeom prst="rect">
            <a:avLst/>
          </a:prstGeom>
        </p:spPr>
        <p:txBody>
          <a:bodyPr>
            <a:no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buNone/>
            </a:pPr>
            <a:r>
              <a:rPr lang="tr-TR" sz="1800" b="1" dirty="0">
                <a:solidFill>
                  <a:srgbClr val="FF0000"/>
                </a:solidFill>
              </a:rPr>
              <a:t>HUKUKİ DURUMU FAAL OLAN KOOPERATİFLERİN</a:t>
            </a:r>
          </a:p>
          <a:p>
            <a:pPr marL="0" indent="0">
              <a:buNone/>
            </a:pPr>
            <a:endParaRPr lang="tr-TR" sz="2400" b="1" dirty="0">
              <a:solidFill>
                <a:srgbClr val="FF0000"/>
              </a:solidFill>
            </a:endParaRPr>
          </a:p>
          <a:p>
            <a:pPr marL="0" indent="0">
              <a:buNone/>
            </a:pPr>
            <a:r>
              <a:rPr lang="tr-TR" sz="2400" b="1" dirty="0">
                <a:solidFill>
                  <a:srgbClr val="FF0000"/>
                </a:solidFill>
              </a:rPr>
              <a:t>26 EKİM 2026 </a:t>
            </a:r>
            <a:r>
              <a:rPr lang="tr-TR" sz="1800" b="1" dirty="0">
                <a:solidFill>
                  <a:srgbClr val="FF0000"/>
                </a:solidFill>
              </a:rPr>
              <a:t>TARİHİNE KADAR İNTİBAK İŞLEMLERİNİ TAMAMLAMALARI GEREKMEKTEDİR </a:t>
            </a:r>
            <a:r>
              <a:rPr lang="tr-TR" sz="2000" b="1" dirty="0">
                <a:solidFill>
                  <a:srgbClr val="FF0000"/>
                </a:solidFill>
              </a:rPr>
              <a:t>!!!</a:t>
            </a:r>
          </a:p>
          <a:p>
            <a:endParaRPr lang="tr-TR" sz="1600" b="1" dirty="0"/>
          </a:p>
          <a:p>
            <a:pPr marL="0" indent="0">
              <a:buNone/>
            </a:pPr>
            <a:r>
              <a:rPr lang="tr-TR" sz="2000" b="1" dirty="0" err="1">
                <a:solidFill>
                  <a:srgbClr val="FF0000"/>
                </a:solidFill>
              </a:rPr>
              <a:t>Anasözleşmelerini</a:t>
            </a:r>
            <a:r>
              <a:rPr lang="tr-TR" sz="2000" b="1" dirty="0">
                <a:solidFill>
                  <a:srgbClr val="FF0000"/>
                </a:solidFill>
              </a:rPr>
              <a:t> </a:t>
            </a:r>
            <a:r>
              <a:rPr lang="tr-TR" sz="2000" b="1" u="sng" dirty="0">
                <a:solidFill>
                  <a:srgbClr val="FF0000"/>
                </a:solidFill>
              </a:rPr>
              <a:t>26 EKİM 2026 </a:t>
            </a:r>
            <a:r>
              <a:rPr lang="tr-TR" sz="2000" b="1" dirty="0">
                <a:solidFill>
                  <a:srgbClr val="FF0000"/>
                </a:solidFill>
              </a:rPr>
              <a:t>tarihine kadar intibak ettirmeyen kooperatif ve üst kuruluşları </a:t>
            </a:r>
            <a:r>
              <a:rPr lang="tr-TR" sz="2400" b="1" u="sng" dirty="0">
                <a:solidFill>
                  <a:srgbClr val="FF0000"/>
                </a:solidFill>
                <a:highlight>
                  <a:srgbClr val="C0C0C0"/>
                </a:highlight>
              </a:rPr>
              <a:t>kanun gereği dağılmış sayılacaktır. </a:t>
            </a:r>
            <a:endParaRPr lang="tr-TR" sz="2400" u="sng" dirty="0">
              <a:solidFill>
                <a:srgbClr val="FF0000"/>
              </a:solidFill>
              <a:highlight>
                <a:srgbClr val="C0C0C0"/>
              </a:highlight>
            </a:endParaRPr>
          </a:p>
        </p:txBody>
      </p:sp>
      <p:pic>
        <p:nvPicPr>
          <p:cNvPr id="7" name="Picture 2" descr="C:\Users\bahadir.aydin.CSB\Desktop\Logo (1).png">
            <a:extLst>
              <a:ext uri="{FF2B5EF4-FFF2-40B4-BE49-F238E27FC236}">
                <a16:creationId xmlns:a16="http://schemas.microsoft.com/office/drawing/2014/main" id="{F0B8DC00-5E0C-48A2-BC5E-E2573B6FA77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73166"/>
          <a:stretch/>
        </p:blipFill>
        <p:spPr bwMode="auto">
          <a:xfrm>
            <a:off x="388675" y="182092"/>
            <a:ext cx="870958" cy="1194043"/>
          </a:xfrm>
          <a:prstGeom prst="rect">
            <a:avLst/>
          </a:prstGeom>
          <a:noFill/>
          <a:extLst>
            <a:ext uri="{909E8E84-426E-40DD-AFC4-6F175D3DCCD1}">
              <a14:hiddenFill xmlns:a14="http://schemas.microsoft.com/office/drawing/2010/main">
                <a:solidFill>
                  <a:srgbClr val="FFFFFF"/>
                </a:solidFill>
              </a14:hiddenFill>
            </a:ext>
          </a:extLst>
        </p:spPr>
      </p:pic>
      <p:pic>
        <p:nvPicPr>
          <p:cNvPr id="8" name="Resim 7">
            <a:extLst>
              <a:ext uri="{FF2B5EF4-FFF2-40B4-BE49-F238E27FC236}">
                <a16:creationId xmlns:a16="http://schemas.microsoft.com/office/drawing/2014/main" id="{4B473DF4-EAC0-4A91-A929-130A91FE9F65}"/>
              </a:ext>
            </a:extLst>
          </p:cNvPr>
          <p:cNvPicPr>
            <a:picLocks noChangeAspect="1"/>
          </p:cNvPicPr>
          <p:nvPr/>
        </p:nvPicPr>
        <p:blipFill rotWithShape="1">
          <a:blip r:embed="rId3">
            <a:extLst>
              <a:ext uri="{28A0092B-C50C-407E-A947-70E740481C1C}">
                <a14:useLocalDpi xmlns:a14="http://schemas.microsoft.com/office/drawing/2010/main" val="0"/>
              </a:ext>
            </a:extLst>
          </a:blip>
          <a:srcRect r="69629"/>
          <a:stretch/>
        </p:blipFill>
        <p:spPr>
          <a:xfrm>
            <a:off x="7307646" y="182092"/>
            <a:ext cx="1224136" cy="1267487"/>
          </a:xfrm>
          <a:prstGeom prst="rect">
            <a:avLst/>
          </a:prstGeom>
        </p:spPr>
      </p:pic>
    </p:spTree>
    <p:extLst>
      <p:ext uri="{BB962C8B-B14F-4D97-AF65-F5344CB8AC3E}">
        <p14:creationId xmlns:p14="http://schemas.microsoft.com/office/powerpoint/2010/main" val="215514594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27" name="AutoShape 22"/>
          <p:cNvSpPr>
            <a:spLocks noChangeArrowheads="1"/>
          </p:cNvSpPr>
          <p:nvPr/>
        </p:nvSpPr>
        <p:spPr bwMode="gray">
          <a:xfrm>
            <a:off x="1428800" y="1453664"/>
            <a:ext cx="6496000" cy="648072"/>
          </a:xfrm>
          <a:prstGeom prst="roundRect">
            <a:avLst>
              <a:gd name="adj" fmla="val 50000"/>
            </a:avLst>
          </a:prstGeom>
          <a:solidFill>
            <a:schemeClr val="accent4">
              <a:lumMod val="40000"/>
              <a:lumOff val="60000"/>
            </a:schemeClr>
          </a:solidFill>
          <a:ln w="38100" algn="ctr">
            <a:solidFill>
              <a:srgbClr val="FFFFFF"/>
            </a:solidFill>
            <a:round/>
            <a:headEnd/>
            <a:tailEnd/>
          </a:ln>
          <a:effectLst>
            <a:outerShdw dist="63500" dir="3187806" algn="ctr" rotWithShape="0">
              <a:srgbClr val="B2B2B2"/>
            </a:outerShdw>
          </a:effectLst>
        </p:spPr>
        <p:txBody>
          <a:bodyPr wrap="none" anchor="ctr"/>
          <a:lstStyle/>
          <a:p>
            <a:pPr marL="0" marR="0" lvl="1" indent="0" algn="l" defTabSz="457200" rtl="0" eaLnBrk="1" fontAlgn="auto" latinLnBrk="0" hangingPunct="1">
              <a:lnSpc>
                <a:spcPct val="100000"/>
              </a:lnSpc>
              <a:spcBef>
                <a:spcPts val="0"/>
              </a:spcBef>
              <a:spcAft>
                <a:spcPts val="0"/>
              </a:spcAft>
              <a:buClrTx/>
              <a:buSzTx/>
              <a:buFontTx/>
              <a:buNone/>
              <a:tabLst/>
              <a:defRPr/>
            </a:pPr>
            <a:r>
              <a:rPr kumimoji="0" lang="tr-TR" altLang="en-US" sz="2000" b="1" i="0" u="none" strike="noStrike" kern="1200" cap="none" spc="0" normalizeH="0" baseline="0" noProof="0" dirty="0">
                <a:ln>
                  <a:noFill/>
                </a:ln>
                <a:solidFill>
                  <a:srgbClr val="000000"/>
                </a:solidFill>
                <a:effectLst>
                  <a:outerShdw blurRad="38100" dist="38100" dir="2700000" algn="tl">
                    <a:srgbClr val="FFFFFF"/>
                  </a:outerShdw>
                </a:effectLst>
                <a:uLnTx/>
                <a:uFillTx/>
                <a:latin typeface="Times New Roman" panose="02020603050405020304" pitchFamily="18" charset="0"/>
                <a:ea typeface="+mn-ea"/>
                <a:cs typeface="Times New Roman" panose="02020603050405020304" pitchFamily="18" charset="0"/>
              </a:rPr>
              <a:t>         </a:t>
            </a:r>
            <a:r>
              <a:rPr kumimoji="0" lang="tr-TR" sz="2000" b="1" i="0" u="none" strike="noStrike" kern="1200" cap="none" spc="0" normalizeH="0" baseline="0" noProof="0" dirty="0">
                <a:ln>
                  <a:noFill/>
                </a:ln>
                <a:solidFill>
                  <a:srgbClr val="000000"/>
                </a:solidFill>
                <a:effectLst/>
                <a:uLnTx/>
                <a:uFillTx/>
                <a:latin typeface="Gill Sans MT" panose="020B0502020104020203"/>
                <a:ea typeface="+mn-ea"/>
                <a:cs typeface="+mn-cs"/>
              </a:rPr>
              <a:t>GENEL KURULLAR İLE İLGİLİ İŞLEMLER</a:t>
            </a:r>
            <a:endParaRPr kumimoji="0" lang="en-US" altLang="en-US" sz="2000" b="1" i="0" u="none" strike="noStrike" kern="1200" cap="none" spc="0" normalizeH="0" baseline="0" noProof="0" dirty="0">
              <a:ln>
                <a:noFill/>
              </a:ln>
              <a:solidFill>
                <a:srgbClr val="000000"/>
              </a:solidFill>
              <a:effectLst>
                <a:outerShdw blurRad="38100" dist="38100" dir="2700000" algn="tl">
                  <a:srgbClr val="FFFFFF"/>
                </a:outerShdw>
              </a:effectLst>
              <a:uLnTx/>
              <a:uFillTx/>
              <a:latin typeface="Times New Roman" panose="02020603050405020304" pitchFamily="18" charset="0"/>
              <a:ea typeface="+mn-ea"/>
              <a:cs typeface="Times New Roman" panose="02020603050405020304" pitchFamily="18" charset="0"/>
            </a:endParaRPr>
          </a:p>
        </p:txBody>
      </p:sp>
      <p:sp>
        <p:nvSpPr>
          <p:cNvPr id="66" name="Metin Yer Tutucusu 11">
            <a:extLst>
              <a:ext uri="{FF2B5EF4-FFF2-40B4-BE49-F238E27FC236}">
                <a16:creationId xmlns:a16="http://schemas.microsoft.com/office/drawing/2014/main" id="{E2BE68CC-2843-4892-901D-7A51CCE51DF4}"/>
              </a:ext>
            </a:extLst>
          </p:cNvPr>
          <p:cNvSpPr txBox="1">
            <a:spLocks/>
          </p:cNvSpPr>
          <p:nvPr/>
        </p:nvSpPr>
        <p:spPr>
          <a:xfrm>
            <a:off x="179512" y="2386925"/>
            <a:ext cx="8964488" cy="4471075"/>
          </a:xfrm>
          <a:prstGeom prst="rect">
            <a:avLst/>
          </a:prstGeom>
        </p:spPr>
        <p:txBody>
          <a:bodyPr>
            <a:no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marR="0" lvl="0" indent="0" algn="ctr" defTabSz="457200" rtl="0" eaLnBrk="1" fontAlgn="auto" latinLnBrk="0" hangingPunct="1">
              <a:lnSpc>
                <a:spcPct val="100000"/>
              </a:lnSpc>
              <a:spcBef>
                <a:spcPct val="20000"/>
              </a:spcBef>
              <a:spcAft>
                <a:spcPts val="0"/>
              </a:spcAft>
              <a:buClr>
                <a:srgbClr val="C96731"/>
              </a:buClr>
              <a:buSzPct val="95000"/>
              <a:buFont typeface="Wingdings 2"/>
              <a:buNone/>
              <a:tabLst/>
              <a:defRPr/>
            </a:pPr>
            <a:r>
              <a:rPr kumimoji="0" lang="tr-TR" sz="1800" b="1" i="0" u="none" strike="noStrike" kern="1200" cap="none" spc="0" normalizeH="0" baseline="0" noProof="0" dirty="0">
                <a:ln>
                  <a:noFill/>
                </a:ln>
                <a:solidFill>
                  <a:srgbClr val="0070C0"/>
                </a:solidFill>
                <a:effectLst/>
                <a:uLnTx/>
                <a:uFillTx/>
                <a:latin typeface="Gill Sans MT" panose="020B0502020104020203"/>
                <a:ea typeface="+mn-ea"/>
                <a:cs typeface="+mn-cs"/>
              </a:rPr>
              <a:t>GENEL KURUL BAŞVURU EVRAKLARI</a:t>
            </a:r>
          </a:p>
          <a:p>
            <a:pPr marL="0" marR="0" lvl="0" indent="0" algn="l" defTabSz="457200" rtl="0" eaLnBrk="1" fontAlgn="auto" latinLnBrk="0" hangingPunct="1">
              <a:lnSpc>
                <a:spcPct val="100000"/>
              </a:lnSpc>
              <a:spcBef>
                <a:spcPct val="20000"/>
              </a:spcBef>
              <a:spcAft>
                <a:spcPts val="0"/>
              </a:spcAft>
              <a:buClr>
                <a:srgbClr val="C96731"/>
              </a:buClr>
              <a:buSzPct val="95000"/>
              <a:buFont typeface="Wingdings 2"/>
              <a:buNone/>
              <a:tabLst/>
              <a:defRPr/>
            </a:pPr>
            <a:r>
              <a:rPr kumimoji="0" lang="tr-TR" sz="1800" b="0" i="0" u="none" strike="noStrike" kern="1200" cap="none" spc="0" normalizeH="0" baseline="0" noProof="0" dirty="0">
                <a:ln>
                  <a:noFill/>
                </a:ln>
                <a:solidFill>
                  <a:srgbClr val="0070C0"/>
                </a:solidFill>
                <a:effectLst/>
                <a:uLnTx/>
                <a:uFillTx/>
                <a:latin typeface="Gill Sans MT" panose="020B0502020104020203"/>
                <a:ea typeface="+mn-ea"/>
                <a:cs typeface="+mn-cs"/>
              </a:rPr>
              <a:t>1- </a:t>
            </a:r>
            <a:r>
              <a:rPr kumimoji="0" lang="tr-TR" sz="1800" b="1" i="0" u="none" strike="noStrike" kern="1200" cap="none" spc="0" normalizeH="0" baseline="0" noProof="0" dirty="0">
                <a:ln>
                  <a:noFill/>
                </a:ln>
                <a:solidFill>
                  <a:srgbClr val="0070C0"/>
                </a:solidFill>
                <a:effectLst/>
                <a:uLnTx/>
                <a:uFillTx/>
                <a:latin typeface="Gill Sans MT" panose="020B0502020104020203"/>
                <a:ea typeface="+mn-ea"/>
                <a:cs typeface="+mn-cs"/>
              </a:rPr>
              <a:t>Çağrı için alınan kararın örneği </a:t>
            </a:r>
            <a:r>
              <a:rPr kumimoji="0" lang="tr-TR" sz="1800" b="0" i="0" u="none" strike="noStrike" kern="1200" cap="none" spc="0" normalizeH="0" baseline="0" noProof="0" dirty="0">
                <a:ln>
                  <a:noFill/>
                </a:ln>
                <a:solidFill>
                  <a:srgbClr val="000000"/>
                </a:solidFill>
                <a:effectLst/>
                <a:uLnTx/>
                <a:uFillTx/>
                <a:latin typeface="Gill Sans MT" panose="020B0502020104020203"/>
                <a:ea typeface="+mn-ea"/>
                <a:cs typeface="+mn-cs"/>
              </a:rPr>
              <a:t>(aslının aynı, yetkili iki kişinin ıslak imzası ile) - (yönetim kurulu, denetim kurulu veya tasfiye memurları, üst birlik yönetim kurulu kararı ya da kesinleşme şerhli mahkeme kararı) – (karar defteri açılış sayfası ile birlikte), </a:t>
            </a:r>
          </a:p>
          <a:p>
            <a:pPr marL="0" marR="0" lvl="0" indent="0" algn="l" defTabSz="457200" rtl="0" eaLnBrk="1" fontAlgn="auto" latinLnBrk="0" hangingPunct="1">
              <a:lnSpc>
                <a:spcPct val="100000"/>
              </a:lnSpc>
              <a:spcBef>
                <a:spcPct val="20000"/>
              </a:spcBef>
              <a:spcAft>
                <a:spcPts val="0"/>
              </a:spcAft>
              <a:buClr>
                <a:srgbClr val="C96731"/>
              </a:buClr>
              <a:buSzPct val="95000"/>
              <a:buFont typeface="Wingdings 2"/>
              <a:buNone/>
              <a:tabLst/>
              <a:defRPr/>
            </a:pPr>
            <a:r>
              <a:rPr kumimoji="0" lang="tr-TR" sz="1800" b="0" i="0" u="none" strike="noStrike" kern="1200" cap="none" spc="0" normalizeH="0" baseline="0" noProof="0" dirty="0">
                <a:ln>
                  <a:noFill/>
                </a:ln>
                <a:solidFill>
                  <a:srgbClr val="0070C0"/>
                </a:solidFill>
                <a:effectLst/>
                <a:uLnTx/>
                <a:uFillTx/>
                <a:latin typeface="Gill Sans MT" panose="020B0502020104020203"/>
                <a:ea typeface="+mn-ea"/>
                <a:cs typeface="+mn-cs"/>
              </a:rPr>
              <a:t>2- </a:t>
            </a:r>
            <a:r>
              <a:rPr kumimoji="0" lang="tr-TR" sz="1800" b="1" i="0" u="none" strike="noStrike" kern="1200" cap="none" spc="0" normalizeH="0" baseline="0" noProof="0" dirty="0">
                <a:ln>
                  <a:noFill/>
                </a:ln>
                <a:solidFill>
                  <a:srgbClr val="0070C0"/>
                </a:solidFill>
                <a:effectLst/>
                <a:uLnTx/>
                <a:uFillTx/>
                <a:latin typeface="Gill Sans MT" panose="020B0502020104020203"/>
                <a:ea typeface="+mn-ea"/>
                <a:cs typeface="+mn-cs"/>
              </a:rPr>
              <a:t>Çağrıyı yapanların yetkili olduklarını gösteren yeni tarihli belge </a:t>
            </a:r>
            <a:r>
              <a:rPr kumimoji="0" lang="tr-TR" sz="1800" b="0" i="0" u="none" strike="noStrike" kern="1200" cap="none" spc="0" normalizeH="0" baseline="0" noProof="0" dirty="0">
                <a:ln>
                  <a:noFill/>
                </a:ln>
                <a:solidFill>
                  <a:srgbClr val="000000"/>
                </a:solidFill>
                <a:effectLst/>
                <a:uLnTx/>
                <a:uFillTx/>
                <a:latin typeface="Gill Sans MT" panose="020B0502020104020203"/>
                <a:ea typeface="+mn-ea"/>
                <a:cs typeface="+mn-cs"/>
              </a:rPr>
              <a:t>(Başvuru sahipleri, ticaret sicil memurluğundan kooperatifi temsile yetkili son yönetim kurulu üyeleri olduklarını gösterir yazı alacaklardır. Ticaret sicil memurluklarınca verilecek bu yazıda, başvuru sahiplerinin kooperatifin temsili konusunda yetkili oldukları, yetkilerinin başlangıç tarihi, yetki süreleri dolmuşsa yetkinin bitiş tarihi vb. hususlara yer vereceklerdir. Azlık tarafından çağrı yapılmakta ise çağrı iznini veren kesinleşme şerhli mahkeme kararı), </a:t>
            </a:r>
          </a:p>
          <a:p>
            <a:pPr marL="0" marR="0" lvl="0" indent="0" algn="l" defTabSz="457200" rtl="0" eaLnBrk="1" fontAlgn="auto" latinLnBrk="0" hangingPunct="1">
              <a:lnSpc>
                <a:spcPct val="100000"/>
              </a:lnSpc>
              <a:spcBef>
                <a:spcPct val="20000"/>
              </a:spcBef>
              <a:spcAft>
                <a:spcPts val="0"/>
              </a:spcAft>
              <a:buClr>
                <a:srgbClr val="C96731"/>
              </a:buClr>
              <a:buSzPct val="95000"/>
              <a:buFont typeface="Wingdings 2"/>
              <a:buNone/>
              <a:tabLst/>
              <a:defRPr/>
            </a:pPr>
            <a:r>
              <a:rPr kumimoji="0" lang="tr-TR" sz="1800" b="0" i="0" u="none" strike="noStrike" kern="1200" cap="none" spc="0" normalizeH="0" baseline="0" noProof="0" dirty="0">
                <a:ln>
                  <a:noFill/>
                </a:ln>
                <a:solidFill>
                  <a:srgbClr val="0070C0"/>
                </a:solidFill>
                <a:effectLst/>
                <a:uLnTx/>
                <a:uFillTx/>
                <a:latin typeface="Gill Sans MT" panose="020B0502020104020203"/>
                <a:ea typeface="+mn-ea"/>
                <a:cs typeface="+mn-cs"/>
              </a:rPr>
              <a:t>3- </a:t>
            </a:r>
            <a:r>
              <a:rPr kumimoji="0" lang="tr-TR" sz="1800" b="1" i="0" u="none" strike="noStrike" kern="1200" cap="none" spc="0" normalizeH="0" baseline="0" noProof="0" dirty="0">
                <a:ln>
                  <a:noFill/>
                </a:ln>
                <a:solidFill>
                  <a:srgbClr val="0070C0"/>
                </a:solidFill>
                <a:effectLst/>
                <a:uLnTx/>
                <a:uFillTx/>
                <a:latin typeface="Gill Sans MT" panose="020B0502020104020203"/>
                <a:ea typeface="+mn-ea"/>
                <a:cs typeface="+mn-cs"/>
              </a:rPr>
              <a:t>Toplantı gündemi (yetkili iki kişinin ıslak imzası ile), </a:t>
            </a:r>
          </a:p>
          <a:p>
            <a:pPr marL="0" marR="0" lvl="0" indent="0" algn="l" defTabSz="457200" rtl="0" eaLnBrk="1" fontAlgn="auto" latinLnBrk="0" hangingPunct="1">
              <a:lnSpc>
                <a:spcPct val="100000"/>
              </a:lnSpc>
              <a:spcBef>
                <a:spcPct val="20000"/>
              </a:spcBef>
              <a:spcAft>
                <a:spcPts val="0"/>
              </a:spcAft>
              <a:buClr>
                <a:srgbClr val="C96731"/>
              </a:buClr>
              <a:buSzPct val="95000"/>
              <a:buFont typeface="Wingdings 2"/>
              <a:buNone/>
              <a:tabLst/>
              <a:defRPr/>
            </a:pPr>
            <a:r>
              <a:rPr kumimoji="0" lang="tr-TR" sz="1800" b="0" i="0" u="none" strike="noStrike" kern="1200" cap="none" spc="0" normalizeH="0" baseline="0" noProof="0" dirty="0">
                <a:ln>
                  <a:noFill/>
                </a:ln>
                <a:solidFill>
                  <a:srgbClr val="0070C0"/>
                </a:solidFill>
                <a:effectLst/>
                <a:uLnTx/>
                <a:uFillTx/>
                <a:latin typeface="Gill Sans MT" panose="020B0502020104020203"/>
                <a:ea typeface="+mn-ea"/>
                <a:cs typeface="+mn-cs"/>
              </a:rPr>
              <a:t>4- </a:t>
            </a:r>
            <a:r>
              <a:rPr kumimoji="0" lang="tr-TR" sz="1800" b="1" i="0" u="none" strike="noStrike" kern="1200" cap="none" spc="0" normalizeH="0" baseline="0" noProof="0" dirty="0">
                <a:ln>
                  <a:noFill/>
                </a:ln>
                <a:solidFill>
                  <a:srgbClr val="0070C0"/>
                </a:solidFill>
                <a:effectLst/>
                <a:uLnTx/>
                <a:uFillTx/>
                <a:latin typeface="Gill Sans MT" panose="020B0502020104020203"/>
                <a:ea typeface="+mn-ea"/>
                <a:cs typeface="+mn-cs"/>
              </a:rPr>
              <a:t>Son Genel Kurul Toplantısının Ticaret Sicile Tescilinin Gazete fotokopisi </a:t>
            </a:r>
            <a:r>
              <a:rPr kumimoji="0" lang="tr-TR" sz="1800" b="0" i="0" u="none" strike="noStrike" kern="1200" cap="none" spc="0" normalizeH="0" baseline="0" noProof="0" dirty="0">
                <a:ln>
                  <a:noFill/>
                </a:ln>
                <a:solidFill>
                  <a:srgbClr val="000000"/>
                </a:solidFill>
                <a:effectLst/>
                <a:uLnTx/>
                <a:uFillTx/>
                <a:latin typeface="Gill Sans MT" panose="020B0502020104020203"/>
                <a:ea typeface="+mn-ea"/>
                <a:cs typeface="+mn-cs"/>
              </a:rPr>
              <a:t>(Son Genel Kurul gündeminde seçim varsa getirilecek) </a:t>
            </a:r>
          </a:p>
          <a:p>
            <a:pPr marL="0" marR="0" lvl="0" indent="0" algn="l" defTabSz="457200" rtl="0" eaLnBrk="1" fontAlgn="auto" latinLnBrk="0" hangingPunct="1">
              <a:lnSpc>
                <a:spcPct val="100000"/>
              </a:lnSpc>
              <a:spcBef>
                <a:spcPct val="20000"/>
              </a:spcBef>
              <a:spcAft>
                <a:spcPts val="0"/>
              </a:spcAft>
              <a:buClr>
                <a:srgbClr val="C96731"/>
              </a:buClr>
              <a:buSzPct val="95000"/>
              <a:buFont typeface="Wingdings 2"/>
              <a:buNone/>
              <a:tabLst/>
              <a:defRPr/>
            </a:pPr>
            <a:r>
              <a:rPr kumimoji="0" lang="tr-TR" sz="1800" b="0" i="0" u="none" strike="noStrike" kern="1200" cap="none" spc="0" normalizeH="0" baseline="0" noProof="0" dirty="0">
                <a:ln>
                  <a:noFill/>
                </a:ln>
                <a:solidFill>
                  <a:srgbClr val="0070C0"/>
                </a:solidFill>
                <a:effectLst/>
                <a:uLnTx/>
                <a:uFillTx/>
                <a:latin typeface="Gill Sans MT" panose="020B0502020104020203"/>
                <a:ea typeface="+mn-ea"/>
                <a:cs typeface="+mn-cs"/>
              </a:rPr>
              <a:t>5- </a:t>
            </a:r>
            <a:r>
              <a:rPr kumimoji="0" lang="tr-TR" sz="1800" b="1" i="0" u="none" strike="noStrike" kern="1200" cap="none" spc="0" normalizeH="0" baseline="0" noProof="0" dirty="0">
                <a:ln>
                  <a:noFill/>
                </a:ln>
                <a:solidFill>
                  <a:srgbClr val="0070C0"/>
                </a:solidFill>
                <a:effectLst/>
                <a:uLnTx/>
                <a:uFillTx/>
                <a:latin typeface="Gill Sans MT" panose="020B0502020104020203"/>
                <a:ea typeface="+mn-ea"/>
                <a:cs typeface="+mn-cs"/>
              </a:rPr>
              <a:t>Vezne alındısı makbuzu aslı </a:t>
            </a:r>
          </a:p>
          <a:p>
            <a:pPr marL="0" marR="0" lvl="0" indent="0" algn="ctr" defTabSz="457200" rtl="0" eaLnBrk="1" fontAlgn="auto" latinLnBrk="0" hangingPunct="1">
              <a:lnSpc>
                <a:spcPct val="100000"/>
              </a:lnSpc>
              <a:spcBef>
                <a:spcPct val="20000"/>
              </a:spcBef>
              <a:spcAft>
                <a:spcPts val="0"/>
              </a:spcAft>
              <a:buClr>
                <a:srgbClr val="C96731"/>
              </a:buClr>
              <a:buSzPct val="95000"/>
              <a:buFont typeface="Wingdings 2"/>
              <a:buNone/>
              <a:tabLst/>
              <a:defRPr/>
            </a:pPr>
            <a:r>
              <a:rPr kumimoji="0" lang="tr-TR" sz="1800" b="1" i="0" u="none" strike="noStrike" kern="1200" cap="none" spc="0" normalizeH="0" baseline="0" noProof="0" dirty="0">
                <a:ln>
                  <a:noFill/>
                </a:ln>
                <a:solidFill>
                  <a:srgbClr val="000000"/>
                </a:solidFill>
                <a:effectLst/>
                <a:uLnTx/>
                <a:uFillTx/>
                <a:latin typeface="Gill Sans MT" panose="020B0502020104020203"/>
                <a:ea typeface="+mn-ea"/>
                <a:cs typeface="+mn-cs"/>
              </a:rPr>
              <a:t>  </a:t>
            </a:r>
          </a:p>
        </p:txBody>
      </p:sp>
      <p:pic>
        <p:nvPicPr>
          <p:cNvPr id="7" name="Picture 2" descr="C:\Users\bahadir.aydin.CSB\Desktop\Logo (1).png">
            <a:extLst>
              <a:ext uri="{FF2B5EF4-FFF2-40B4-BE49-F238E27FC236}">
                <a16:creationId xmlns:a16="http://schemas.microsoft.com/office/drawing/2014/main" id="{3D5FF84D-73EC-4E36-BE7B-5F7359F8FC6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73166"/>
          <a:stretch/>
        </p:blipFill>
        <p:spPr bwMode="auto">
          <a:xfrm>
            <a:off x="388675" y="182092"/>
            <a:ext cx="870958" cy="1194043"/>
          </a:xfrm>
          <a:prstGeom prst="rect">
            <a:avLst/>
          </a:prstGeom>
          <a:noFill/>
          <a:extLst>
            <a:ext uri="{909E8E84-426E-40DD-AFC4-6F175D3DCCD1}">
              <a14:hiddenFill xmlns:a14="http://schemas.microsoft.com/office/drawing/2010/main">
                <a:solidFill>
                  <a:srgbClr val="FFFFFF"/>
                </a:solidFill>
              </a14:hiddenFill>
            </a:ext>
          </a:extLst>
        </p:spPr>
      </p:pic>
      <p:pic>
        <p:nvPicPr>
          <p:cNvPr id="8" name="Resim 7">
            <a:extLst>
              <a:ext uri="{FF2B5EF4-FFF2-40B4-BE49-F238E27FC236}">
                <a16:creationId xmlns:a16="http://schemas.microsoft.com/office/drawing/2014/main" id="{52368893-19EA-44C4-80E6-82FC0D65FB57}"/>
              </a:ext>
            </a:extLst>
          </p:cNvPr>
          <p:cNvPicPr>
            <a:picLocks noChangeAspect="1"/>
          </p:cNvPicPr>
          <p:nvPr/>
        </p:nvPicPr>
        <p:blipFill rotWithShape="1">
          <a:blip r:embed="rId3">
            <a:extLst>
              <a:ext uri="{28A0092B-C50C-407E-A947-70E740481C1C}">
                <a14:useLocalDpi xmlns:a14="http://schemas.microsoft.com/office/drawing/2010/main" val="0"/>
              </a:ext>
            </a:extLst>
          </a:blip>
          <a:srcRect r="69629"/>
          <a:stretch/>
        </p:blipFill>
        <p:spPr>
          <a:xfrm>
            <a:off x="7307646" y="182092"/>
            <a:ext cx="1224136" cy="1267487"/>
          </a:xfrm>
          <a:prstGeom prst="rect">
            <a:avLst/>
          </a:prstGeom>
        </p:spPr>
      </p:pic>
    </p:spTree>
    <p:extLst>
      <p:ext uri="{BB962C8B-B14F-4D97-AF65-F5344CB8AC3E}">
        <p14:creationId xmlns:p14="http://schemas.microsoft.com/office/powerpoint/2010/main" val="94520741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27" name="AutoShape 22"/>
          <p:cNvSpPr>
            <a:spLocks noChangeArrowheads="1"/>
          </p:cNvSpPr>
          <p:nvPr/>
        </p:nvSpPr>
        <p:spPr bwMode="gray">
          <a:xfrm>
            <a:off x="1428800" y="1453664"/>
            <a:ext cx="6496000" cy="648072"/>
          </a:xfrm>
          <a:prstGeom prst="roundRect">
            <a:avLst>
              <a:gd name="adj" fmla="val 50000"/>
            </a:avLst>
          </a:prstGeom>
          <a:solidFill>
            <a:schemeClr val="accent4">
              <a:lumMod val="40000"/>
              <a:lumOff val="60000"/>
            </a:schemeClr>
          </a:solidFill>
          <a:ln w="38100" algn="ctr">
            <a:solidFill>
              <a:srgbClr val="FFFFFF"/>
            </a:solidFill>
            <a:round/>
            <a:headEnd/>
            <a:tailEnd/>
          </a:ln>
          <a:effectLst>
            <a:outerShdw dist="63500" dir="3187806" algn="ctr" rotWithShape="0">
              <a:srgbClr val="B2B2B2"/>
            </a:outerShdw>
          </a:effectLst>
        </p:spPr>
        <p:txBody>
          <a:bodyPr wrap="none" anchor="ctr"/>
          <a:lstStyle/>
          <a:p>
            <a:pPr marL="0" marR="0" lvl="1" indent="0" algn="l" defTabSz="457200" rtl="0" eaLnBrk="1" fontAlgn="auto" latinLnBrk="0" hangingPunct="1">
              <a:lnSpc>
                <a:spcPct val="100000"/>
              </a:lnSpc>
              <a:spcBef>
                <a:spcPts val="0"/>
              </a:spcBef>
              <a:spcAft>
                <a:spcPts val="0"/>
              </a:spcAft>
              <a:buClrTx/>
              <a:buSzTx/>
              <a:buFontTx/>
              <a:buNone/>
              <a:tabLst/>
              <a:defRPr/>
            </a:pPr>
            <a:r>
              <a:rPr kumimoji="0" lang="tr-TR" altLang="en-US" sz="2000" b="1" i="0" u="none" strike="noStrike" kern="1200" cap="none" spc="0" normalizeH="0" baseline="0" noProof="0" dirty="0">
                <a:ln>
                  <a:noFill/>
                </a:ln>
                <a:solidFill>
                  <a:srgbClr val="000000"/>
                </a:solidFill>
                <a:effectLst>
                  <a:outerShdw blurRad="38100" dist="38100" dir="2700000" algn="tl">
                    <a:srgbClr val="FFFFFF"/>
                  </a:outerShdw>
                </a:effectLst>
                <a:uLnTx/>
                <a:uFillTx/>
                <a:latin typeface="Times New Roman" panose="02020603050405020304" pitchFamily="18" charset="0"/>
                <a:ea typeface="+mn-ea"/>
                <a:cs typeface="Times New Roman" panose="02020603050405020304" pitchFamily="18" charset="0"/>
              </a:rPr>
              <a:t>       </a:t>
            </a:r>
            <a:r>
              <a:rPr kumimoji="0" lang="tr-TR" sz="2000" b="1" i="0" u="none" strike="noStrike" kern="1200" cap="none" spc="0" normalizeH="0" baseline="0" noProof="0" dirty="0">
                <a:ln>
                  <a:noFill/>
                </a:ln>
                <a:solidFill>
                  <a:srgbClr val="000000"/>
                </a:solidFill>
                <a:effectLst/>
                <a:uLnTx/>
                <a:uFillTx/>
                <a:latin typeface="Gill Sans MT" panose="020B0502020104020203"/>
                <a:ea typeface="+mn-ea"/>
                <a:cs typeface="+mn-cs"/>
              </a:rPr>
              <a:t>GENEL KURULLAR İLE İLGİLİ İŞLEMLER</a:t>
            </a:r>
            <a:endParaRPr kumimoji="0" lang="en-US" altLang="en-US" sz="2000" b="1" i="0" u="none" strike="noStrike" kern="1200" cap="none" spc="0" normalizeH="0" baseline="0" noProof="0" dirty="0">
              <a:ln>
                <a:noFill/>
              </a:ln>
              <a:solidFill>
                <a:srgbClr val="000000"/>
              </a:solidFill>
              <a:effectLst>
                <a:outerShdw blurRad="38100" dist="38100" dir="2700000" algn="tl">
                  <a:srgbClr val="FFFFFF"/>
                </a:outerShdw>
              </a:effectLst>
              <a:uLnTx/>
              <a:uFillTx/>
              <a:latin typeface="Times New Roman" panose="02020603050405020304" pitchFamily="18" charset="0"/>
              <a:ea typeface="+mn-ea"/>
              <a:cs typeface="Times New Roman" panose="02020603050405020304" pitchFamily="18" charset="0"/>
            </a:endParaRPr>
          </a:p>
        </p:txBody>
      </p:sp>
      <p:sp>
        <p:nvSpPr>
          <p:cNvPr id="66" name="Metin Yer Tutucusu 11">
            <a:extLst>
              <a:ext uri="{FF2B5EF4-FFF2-40B4-BE49-F238E27FC236}">
                <a16:creationId xmlns:a16="http://schemas.microsoft.com/office/drawing/2014/main" id="{E2BE68CC-2843-4892-901D-7A51CCE51DF4}"/>
              </a:ext>
            </a:extLst>
          </p:cNvPr>
          <p:cNvSpPr txBox="1">
            <a:spLocks/>
          </p:cNvSpPr>
          <p:nvPr/>
        </p:nvSpPr>
        <p:spPr>
          <a:xfrm>
            <a:off x="0" y="2250405"/>
            <a:ext cx="8964488" cy="4538911"/>
          </a:xfrm>
          <a:prstGeom prst="rect">
            <a:avLst/>
          </a:prstGeom>
        </p:spPr>
        <p:txBody>
          <a:bodyPr>
            <a:no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marR="0" lvl="0" indent="0" algn="ctr" defTabSz="457200" rtl="0" eaLnBrk="1" fontAlgn="auto" latinLnBrk="0" hangingPunct="1">
              <a:lnSpc>
                <a:spcPct val="100000"/>
              </a:lnSpc>
              <a:spcBef>
                <a:spcPct val="20000"/>
              </a:spcBef>
              <a:spcAft>
                <a:spcPts val="0"/>
              </a:spcAft>
              <a:buClr>
                <a:srgbClr val="C96731"/>
              </a:buClr>
              <a:buSzPct val="95000"/>
              <a:buFont typeface="Wingdings 2"/>
              <a:buNone/>
              <a:tabLst/>
              <a:defRPr/>
            </a:pPr>
            <a:r>
              <a:rPr kumimoji="0" lang="tr-TR" sz="1800" b="1" i="0" u="none" strike="noStrike" kern="1200" cap="none" spc="0" normalizeH="0" baseline="0" noProof="0" dirty="0">
                <a:ln>
                  <a:noFill/>
                </a:ln>
                <a:solidFill>
                  <a:srgbClr val="0070C0"/>
                </a:solidFill>
                <a:effectLst/>
                <a:uLnTx/>
                <a:uFillTx/>
                <a:latin typeface="Gill Sans MT" panose="020B0502020104020203"/>
                <a:ea typeface="+mn-ea"/>
                <a:cs typeface="+mn-cs"/>
              </a:rPr>
              <a:t>BAKANLIK TEMSİLCİSİ GÖREVLENDİRİLMESİ</a:t>
            </a:r>
          </a:p>
          <a:p>
            <a:pPr marL="0" marR="0" lvl="0" indent="0" algn="just" defTabSz="457200" rtl="0" eaLnBrk="1" fontAlgn="auto" latinLnBrk="0" hangingPunct="1">
              <a:lnSpc>
                <a:spcPct val="100000"/>
              </a:lnSpc>
              <a:spcBef>
                <a:spcPct val="20000"/>
              </a:spcBef>
              <a:spcAft>
                <a:spcPts val="0"/>
              </a:spcAft>
              <a:buClr>
                <a:srgbClr val="C96731"/>
              </a:buClr>
              <a:buSzPct val="95000"/>
              <a:buFont typeface="Wingdings 2"/>
              <a:buNone/>
              <a:tabLst/>
              <a:defRPr/>
            </a:pPr>
            <a:r>
              <a:rPr kumimoji="0" lang="tr-TR" sz="1600" b="0" i="0" u="none" strike="noStrike" kern="1200" cap="none" spc="0" normalizeH="0" baseline="0" noProof="0" dirty="0">
                <a:ln>
                  <a:noFill/>
                </a:ln>
                <a:solidFill>
                  <a:srgbClr val="000000"/>
                </a:solidFill>
                <a:effectLst/>
                <a:uLnTx/>
                <a:uFillTx/>
                <a:latin typeface="Gill Sans MT" panose="020B0502020104020203"/>
                <a:ea typeface="+mn-ea"/>
                <a:cs typeface="+mn-cs"/>
              </a:rPr>
              <a:t>	Olağan genel kurul toplantılarına Bakanlık Temsilcisi görevlendirilmesi için </a:t>
            </a:r>
            <a:r>
              <a:rPr kumimoji="0" lang="tr-TR" sz="1600" b="0" i="0" u="sng" strike="noStrike" kern="1200" cap="none" spc="0" normalizeH="0" baseline="0" noProof="0" dirty="0">
                <a:ln>
                  <a:noFill/>
                </a:ln>
                <a:solidFill>
                  <a:srgbClr val="FF0000"/>
                </a:solidFill>
                <a:effectLst/>
                <a:uLnTx/>
                <a:uFillTx/>
                <a:latin typeface="Gill Sans MT" panose="020B0502020104020203"/>
                <a:ea typeface="+mn-ea"/>
                <a:cs typeface="+mn-cs"/>
              </a:rPr>
              <a:t>toplantı tarihinden ez az 15 gün öncesinde talepte bulunulması zorunludur. </a:t>
            </a:r>
            <a:r>
              <a:rPr kumimoji="0" lang="tr-TR" sz="1600" b="0" i="0" u="none" strike="noStrike" kern="1200" cap="none" spc="0" normalizeH="0" baseline="0" noProof="0" dirty="0">
                <a:ln>
                  <a:noFill/>
                </a:ln>
                <a:solidFill>
                  <a:srgbClr val="000000"/>
                </a:solidFill>
                <a:effectLst/>
                <a:uLnTx/>
                <a:uFillTx/>
                <a:latin typeface="Gill Sans MT" panose="020B0502020104020203"/>
                <a:ea typeface="+mn-ea"/>
                <a:cs typeface="+mn-cs"/>
              </a:rPr>
              <a:t>(47. maddeye göre yapılan başvurularda 15 gün süre aranmaz.)</a:t>
            </a:r>
          </a:p>
          <a:p>
            <a:pPr marL="0" marR="0" lvl="0" indent="0" algn="just" defTabSz="457200" rtl="0" eaLnBrk="1" fontAlgn="auto" latinLnBrk="0" hangingPunct="1">
              <a:lnSpc>
                <a:spcPct val="100000"/>
              </a:lnSpc>
              <a:spcBef>
                <a:spcPct val="20000"/>
              </a:spcBef>
              <a:spcAft>
                <a:spcPts val="0"/>
              </a:spcAft>
              <a:buClr>
                <a:srgbClr val="C96731"/>
              </a:buClr>
              <a:buSzPct val="95000"/>
              <a:buFont typeface="Wingdings 2"/>
              <a:buNone/>
              <a:tabLst/>
              <a:defRPr/>
            </a:pPr>
            <a:r>
              <a:rPr kumimoji="0" lang="tr-TR" sz="1600" b="0" i="0" u="none" strike="noStrike" kern="1200" cap="none" spc="0" normalizeH="0" baseline="0" noProof="0" dirty="0">
                <a:ln>
                  <a:noFill/>
                </a:ln>
                <a:solidFill>
                  <a:srgbClr val="FF0000"/>
                </a:solidFill>
                <a:effectLst/>
                <a:uLnTx/>
                <a:uFillTx/>
                <a:latin typeface="Gill Sans MT" panose="020B0502020104020203"/>
                <a:ea typeface="+mn-ea"/>
                <a:cs typeface="+mn-cs"/>
              </a:rPr>
              <a:t>	Faal kooperatiflerin olağan genel kurul toplantısının her yılın ilk 6 ayı içinde (Haziran ayı sonuna kadar) ve en az yılda bir kere yapılması zorunludur. </a:t>
            </a:r>
            <a:r>
              <a:rPr kumimoji="0" lang="tr-TR" sz="1600" b="0" i="0" u="none" strike="noStrike" kern="1200" cap="none" spc="0" normalizeH="0" baseline="0" noProof="0" dirty="0">
                <a:ln>
                  <a:noFill/>
                </a:ln>
                <a:solidFill>
                  <a:srgbClr val="000000"/>
                </a:solidFill>
                <a:effectLst/>
                <a:uLnTx/>
                <a:uFillTx/>
                <a:latin typeface="Gill Sans MT" panose="020B0502020104020203"/>
                <a:ea typeface="+mn-ea"/>
                <a:cs typeface="+mn-cs"/>
              </a:rPr>
              <a:t>Tasfiye halindeki kooperatifler için ise yıl içerisinde yapılması zorunludur. </a:t>
            </a:r>
            <a:r>
              <a:rPr kumimoji="0" lang="tr-TR" sz="1600" b="1" i="0" u="sng" strike="noStrike" kern="1200" cap="none" spc="0" normalizeH="0" baseline="0" noProof="0" dirty="0">
                <a:ln>
                  <a:noFill/>
                </a:ln>
                <a:solidFill>
                  <a:srgbClr val="0070C0"/>
                </a:solidFill>
                <a:effectLst/>
                <a:uLnTx/>
                <a:uFillTx/>
                <a:latin typeface="Gill Sans MT" panose="020B0502020104020203"/>
                <a:ea typeface="+mn-ea"/>
                <a:cs typeface="+mn-cs"/>
              </a:rPr>
              <a:t>Toplantılarını süresi içerisinde yapmayan Kooperatif Yönetim Kurulları hakkında İl Müdürlüğümüzce Cumhuriyet Başsavcılığına suç duyurusunda bulunulmaktadır.</a:t>
            </a:r>
          </a:p>
          <a:p>
            <a:pPr marL="0" marR="0" lvl="0" indent="0" algn="just" defTabSz="457200" rtl="0" eaLnBrk="1" fontAlgn="auto" latinLnBrk="0" hangingPunct="1">
              <a:lnSpc>
                <a:spcPct val="100000"/>
              </a:lnSpc>
              <a:spcBef>
                <a:spcPct val="20000"/>
              </a:spcBef>
              <a:spcAft>
                <a:spcPts val="0"/>
              </a:spcAft>
              <a:buClr>
                <a:srgbClr val="C96731"/>
              </a:buClr>
              <a:buSzPct val="95000"/>
              <a:buFont typeface="Wingdings 2"/>
              <a:buNone/>
              <a:tabLst/>
              <a:defRPr/>
            </a:pPr>
            <a:r>
              <a:rPr kumimoji="0" lang="tr-TR" sz="1600" b="0" i="0" u="none" strike="noStrike" kern="1200" cap="none" spc="0" normalizeH="0" baseline="0" noProof="0" dirty="0">
                <a:ln>
                  <a:noFill/>
                </a:ln>
                <a:solidFill>
                  <a:srgbClr val="000000"/>
                </a:solidFill>
                <a:effectLst/>
                <a:uLnTx/>
                <a:uFillTx/>
                <a:latin typeface="Gill Sans MT" panose="020B0502020104020203"/>
                <a:ea typeface="+mn-ea"/>
                <a:cs typeface="+mn-cs"/>
              </a:rPr>
              <a:t>	Ortaklara yapılacak Genel kurul çağrısının toplantı gününden </a:t>
            </a:r>
            <a:r>
              <a:rPr kumimoji="0" lang="tr-TR" sz="1600" b="1" i="0" u="none" strike="noStrike" kern="1200" cap="none" spc="0" normalizeH="0" baseline="0" noProof="0" dirty="0">
                <a:ln>
                  <a:noFill/>
                </a:ln>
                <a:solidFill>
                  <a:srgbClr val="FF0000"/>
                </a:solidFill>
                <a:effectLst/>
                <a:uLnTx/>
                <a:uFillTx/>
                <a:latin typeface="Gill Sans MT" panose="020B0502020104020203"/>
                <a:ea typeface="+mn-ea"/>
                <a:cs typeface="+mn-cs"/>
              </a:rPr>
              <a:t>en az 30 gün önce ve en çok iki ay içinde yapılması gerekmektedir.</a:t>
            </a:r>
            <a:r>
              <a:rPr kumimoji="0" lang="tr-TR" sz="1600" b="0" i="0" u="none" strike="noStrike" kern="1200" cap="none" spc="0" normalizeH="0" baseline="0" noProof="0" dirty="0">
                <a:ln>
                  <a:noFill/>
                </a:ln>
                <a:solidFill>
                  <a:srgbClr val="000000"/>
                </a:solidFill>
                <a:effectLst/>
                <a:uLnTx/>
                <a:uFillTx/>
                <a:latin typeface="Gill Sans MT" panose="020B0502020104020203"/>
                <a:ea typeface="+mn-ea"/>
                <a:cs typeface="+mn-cs"/>
              </a:rPr>
              <a:t> Çağrıda, birinci toplantıda çoğunluk sağlanamadığı takdirde, yapılacak olan sonraki toplantının tarihi, saati ve yeri açıklanarak yeni bir bildirime gerek kalmaksızın bir defada ortaklara duyuru yapılabilir. Toplantıların arasında </a:t>
            </a:r>
            <a:r>
              <a:rPr kumimoji="0" lang="tr-TR" sz="1600" b="0" i="0" u="none" strike="noStrike" kern="1200" cap="none" spc="0" normalizeH="0" baseline="0" noProof="0" dirty="0">
                <a:ln>
                  <a:noFill/>
                </a:ln>
                <a:solidFill>
                  <a:srgbClr val="FF0000"/>
                </a:solidFill>
                <a:effectLst/>
                <a:uLnTx/>
                <a:uFillTx/>
                <a:latin typeface="Gill Sans MT" panose="020B0502020104020203"/>
                <a:ea typeface="+mn-ea"/>
                <a:cs typeface="+mn-cs"/>
              </a:rPr>
              <a:t>en az </a:t>
            </a:r>
            <a:r>
              <a:rPr kumimoji="0" lang="tr-TR" sz="1600" b="1" i="0" u="none" strike="noStrike" kern="1200" cap="none" spc="0" normalizeH="0" baseline="0" noProof="0" dirty="0">
                <a:ln>
                  <a:noFill/>
                </a:ln>
                <a:solidFill>
                  <a:srgbClr val="FF0000"/>
                </a:solidFill>
                <a:effectLst/>
                <a:uLnTx/>
                <a:uFillTx/>
                <a:latin typeface="Gill Sans MT" panose="020B0502020104020203"/>
                <a:ea typeface="+mn-ea"/>
                <a:cs typeface="+mn-cs"/>
              </a:rPr>
              <a:t>7</a:t>
            </a:r>
            <a:r>
              <a:rPr kumimoji="0" lang="tr-TR" sz="1600" b="0" i="0" u="none" strike="noStrike" kern="1200" cap="none" spc="0" normalizeH="0" baseline="0" noProof="0" dirty="0">
                <a:ln>
                  <a:noFill/>
                </a:ln>
                <a:solidFill>
                  <a:srgbClr val="FF0000"/>
                </a:solidFill>
                <a:effectLst/>
                <a:uLnTx/>
                <a:uFillTx/>
                <a:latin typeface="Gill Sans MT" panose="020B0502020104020203"/>
                <a:ea typeface="+mn-ea"/>
                <a:cs typeface="+mn-cs"/>
              </a:rPr>
              <a:t> ve en fazla </a:t>
            </a:r>
            <a:r>
              <a:rPr kumimoji="0" lang="tr-TR" sz="1600" b="1" i="0" u="none" strike="noStrike" kern="1200" cap="none" spc="0" normalizeH="0" baseline="0" noProof="0" dirty="0">
                <a:ln>
                  <a:noFill/>
                </a:ln>
                <a:solidFill>
                  <a:srgbClr val="FF0000"/>
                </a:solidFill>
                <a:effectLst/>
                <a:uLnTx/>
                <a:uFillTx/>
                <a:latin typeface="Gill Sans MT" panose="020B0502020104020203"/>
                <a:ea typeface="+mn-ea"/>
                <a:cs typeface="+mn-cs"/>
              </a:rPr>
              <a:t>30</a:t>
            </a:r>
            <a:r>
              <a:rPr kumimoji="0" lang="tr-TR" sz="1600" b="0" i="0" u="none" strike="noStrike" kern="1200" cap="none" spc="0" normalizeH="0" baseline="0" noProof="0" dirty="0">
                <a:ln>
                  <a:noFill/>
                </a:ln>
                <a:solidFill>
                  <a:srgbClr val="FF0000"/>
                </a:solidFill>
                <a:effectLst/>
                <a:uLnTx/>
                <a:uFillTx/>
                <a:latin typeface="Gill Sans MT" panose="020B0502020104020203"/>
                <a:ea typeface="+mn-ea"/>
                <a:cs typeface="+mn-cs"/>
              </a:rPr>
              <a:t> gün </a:t>
            </a:r>
            <a:r>
              <a:rPr kumimoji="0" lang="tr-TR" sz="1600" b="0" i="0" u="none" strike="noStrike" kern="1200" cap="none" spc="0" normalizeH="0" baseline="0" noProof="0" dirty="0">
                <a:ln>
                  <a:noFill/>
                </a:ln>
                <a:solidFill>
                  <a:srgbClr val="000000"/>
                </a:solidFill>
                <a:effectLst/>
                <a:uLnTx/>
                <a:uFillTx/>
                <a:latin typeface="Gill Sans MT" panose="020B0502020104020203"/>
                <a:ea typeface="+mn-ea"/>
                <a:cs typeface="+mn-cs"/>
              </a:rPr>
              <a:t>süre bulunması gerekir. </a:t>
            </a:r>
          </a:p>
          <a:p>
            <a:pPr marL="0" marR="0" lvl="0" indent="0" algn="just" defTabSz="457200" rtl="0" eaLnBrk="1" fontAlgn="auto" latinLnBrk="0" hangingPunct="1">
              <a:lnSpc>
                <a:spcPct val="100000"/>
              </a:lnSpc>
              <a:spcBef>
                <a:spcPct val="20000"/>
              </a:spcBef>
              <a:spcAft>
                <a:spcPts val="0"/>
              </a:spcAft>
              <a:buClr>
                <a:srgbClr val="C96731"/>
              </a:buClr>
              <a:buSzPct val="95000"/>
              <a:buFont typeface="Wingdings 2"/>
              <a:buNone/>
              <a:tabLst/>
              <a:defRPr/>
            </a:pPr>
            <a:r>
              <a:rPr kumimoji="0" lang="tr-TR" sz="1600" b="0" i="0" u="none" strike="noStrike" kern="1200" cap="none" spc="0" normalizeH="0" baseline="0" noProof="0" dirty="0">
                <a:ln>
                  <a:noFill/>
                </a:ln>
                <a:solidFill>
                  <a:srgbClr val="000000"/>
                </a:solidFill>
                <a:effectLst/>
                <a:uLnTx/>
                <a:uFillTx/>
                <a:latin typeface="Gill Sans MT" panose="020B0502020104020203"/>
                <a:ea typeface="+mn-ea"/>
                <a:cs typeface="+mn-cs"/>
              </a:rPr>
              <a:t>	Ertelenen Genel Kurullar için Müdürlüğümüze ikinci bir dilekçe ile </a:t>
            </a:r>
            <a:r>
              <a:rPr kumimoji="0" lang="tr-TR" sz="1600" b="0" i="0" u="sng" strike="noStrike" kern="1200" cap="none" spc="0" normalizeH="0" baseline="0" noProof="0" dirty="0">
                <a:ln>
                  <a:noFill/>
                </a:ln>
                <a:solidFill>
                  <a:srgbClr val="FF0000"/>
                </a:solidFill>
                <a:effectLst/>
                <a:uLnTx/>
                <a:uFillTx/>
                <a:latin typeface="Gill Sans MT" panose="020B0502020104020203"/>
                <a:ea typeface="+mn-ea"/>
                <a:cs typeface="+mn-cs"/>
              </a:rPr>
              <a:t>yeniden temsilci talebinde bulunulmalıdır.</a:t>
            </a:r>
            <a:r>
              <a:rPr kumimoji="0" lang="tr-TR" sz="1600" b="0" i="0" u="none" strike="noStrike" kern="1200" cap="none" spc="0" normalizeH="0" baseline="0" noProof="0" dirty="0">
                <a:ln>
                  <a:noFill/>
                </a:ln>
                <a:solidFill>
                  <a:srgbClr val="000000"/>
                </a:solidFill>
                <a:effectLst/>
                <a:uLnTx/>
                <a:uFillTx/>
                <a:latin typeface="Gill Sans MT" panose="020B0502020104020203"/>
                <a:ea typeface="+mn-ea"/>
                <a:cs typeface="+mn-cs"/>
              </a:rPr>
              <a:t> </a:t>
            </a:r>
          </a:p>
          <a:p>
            <a:pPr marL="0" marR="0" lvl="0" indent="0" algn="just" defTabSz="457200" rtl="0" eaLnBrk="1" fontAlgn="auto" latinLnBrk="0" hangingPunct="1">
              <a:lnSpc>
                <a:spcPct val="100000"/>
              </a:lnSpc>
              <a:spcBef>
                <a:spcPct val="20000"/>
              </a:spcBef>
              <a:spcAft>
                <a:spcPts val="0"/>
              </a:spcAft>
              <a:buClr>
                <a:srgbClr val="C96731"/>
              </a:buClr>
              <a:buSzPct val="95000"/>
              <a:buFont typeface="Wingdings 2"/>
              <a:buNone/>
              <a:tabLst/>
              <a:defRPr/>
            </a:pPr>
            <a:r>
              <a:rPr kumimoji="0" lang="tr-TR" sz="1600" b="0" i="0" u="none" strike="noStrike" kern="1200" cap="none" spc="0" normalizeH="0" baseline="0" noProof="0" dirty="0">
                <a:ln>
                  <a:noFill/>
                </a:ln>
                <a:solidFill>
                  <a:srgbClr val="000000"/>
                </a:solidFill>
                <a:effectLst/>
                <a:uLnTx/>
                <a:uFillTx/>
                <a:latin typeface="Gill Sans MT" panose="020B0502020104020203"/>
                <a:ea typeface="+mn-ea"/>
                <a:cs typeface="+mn-cs"/>
              </a:rPr>
              <a:t>	</a:t>
            </a:r>
            <a:r>
              <a:rPr kumimoji="0" lang="tr-TR" sz="1600" b="0" i="0" u="sng" strike="noStrike" kern="1200" cap="none" spc="0" normalizeH="0" baseline="0" noProof="0" dirty="0">
                <a:ln>
                  <a:noFill/>
                </a:ln>
                <a:solidFill>
                  <a:srgbClr val="000000"/>
                </a:solidFill>
                <a:effectLst/>
                <a:uLnTx/>
                <a:uFillTx/>
                <a:latin typeface="Gill Sans MT" panose="020B0502020104020203"/>
                <a:ea typeface="+mn-ea"/>
                <a:cs typeface="+mn-cs"/>
              </a:rPr>
              <a:t>Sürelerin hesabında duyuru ve toplantı günleri hesaba katılmaz. </a:t>
            </a:r>
          </a:p>
          <a:p>
            <a:pPr marL="0" marR="0" lvl="0" indent="0" algn="just" defTabSz="457200" rtl="0" eaLnBrk="1" fontAlgn="auto" latinLnBrk="0" hangingPunct="1">
              <a:lnSpc>
                <a:spcPct val="100000"/>
              </a:lnSpc>
              <a:spcBef>
                <a:spcPct val="20000"/>
              </a:spcBef>
              <a:spcAft>
                <a:spcPts val="0"/>
              </a:spcAft>
              <a:buClr>
                <a:srgbClr val="C96731"/>
              </a:buClr>
              <a:buSzPct val="95000"/>
              <a:buFont typeface="Wingdings 2"/>
              <a:buNone/>
              <a:tabLst/>
              <a:defRPr/>
            </a:pPr>
            <a:endParaRPr kumimoji="0" lang="tr-TR" sz="1600"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0" marR="0" lvl="0" indent="0" algn="just" defTabSz="457200" rtl="0" eaLnBrk="1" fontAlgn="auto" latinLnBrk="0" hangingPunct="1">
              <a:lnSpc>
                <a:spcPct val="100000"/>
              </a:lnSpc>
              <a:spcBef>
                <a:spcPct val="20000"/>
              </a:spcBef>
              <a:spcAft>
                <a:spcPts val="0"/>
              </a:spcAft>
              <a:buClr>
                <a:srgbClr val="C96731"/>
              </a:buClr>
              <a:buSzPct val="95000"/>
              <a:buFont typeface="Wingdings 2"/>
              <a:buNone/>
              <a:tabLst/>
              <a:defRPr/>
            </a:pPr>
            <a:endParaRPr kumimoji="0" lang="tr-TR" sz="1600"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0" marR="0" lvl="0" indent="0" algn="just" defTabSz="457200" rtl="0" eaLnBrk="1" fontAlgn="auto" latinLnBrk="0" hangingPunct="1">
              <a:lnSpc>
                <a:spcPct val="100000"/>
              </a:lnSpc>
              <a:spcBef>
                <a:spcPct val="20000"/>
              </a:spcBef>
              <a:spcAft>
                <a:spcPts val="0"/>
              </a:spcAft>
              <a:buClr>
                <a:srgbClr val="C96731"/>
              </a:buClr>
              <a:buSzPct val="95000"/>
              <a:buFont typeface="Wingdings 2"/>
              <a:buNone/>
              <a:tabLst/>
              <a:defRPr/>
            </a:pPr>
            <a:endParaRPr kumimoji="0" lang="tr-TR" sz="1600"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0" marR="0" lvl="0" indent="0" algn="just" defTabSz="457200" rtl="0" eaLnBrk="1" fontAlgn="auto" latinLnBrk="0" hangingPunct="1">
              <a:lnSpc>
                <a:spcPct val="100000"/>
              </a:lnSpc>
              <a:spcBef>
                <a:spcPct val="20000"/>
              </a:spcBef>
              <a:spcAft>
                <a:spcPts val="0"/>
              </a:spcAft>
              <a:buClr>
                <a:srgbClr val="C96731"/>
              </a:buClr>
              <a:buSzPct val="95000"/>
              <a:buFont typeface="Wingdings 2"/>
              <a:buNone/>
              <a:tabLst/>
              <a:defRPr/>
            </a:pPr>
            <a:endParaRPr kumimoji="0" lang="tr-TR" sz="1800" b="1"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pic>
        <p:nvPicPr>
          <p:cNvPr id="7" name="Picture 2" descr="C:\Users\bahadir.aydin.CSB\Desktop\Logo (1).png">
            <a:extLst>
              <a:ext uri="{FF2B5EF4-FFF2-40B4-BE49-F238E27FC236}">
                <a16:creationId xmlns:a16="http://schemas.microsoft.com/office/drawing/2014/main" id="{1BD433F4-08C4-4BF6-A0B8-7CD1AB539CA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73166"/>
          <a:stretch/>
        </p:blipFill>
        <p:spPr bwMode="auto">
          <a:xfrm>
            <a:off x="388675" y="182092"/>
            <a:ext cx="870958" cy="1194043"/>
          </a:xfrm>
          <a:prstGeom prst="rect">
            <a:avLst/>
          </a:prstGeom>
          <a:noFill/>
          <a:extLst>
            <a:ext uri="{909E8E84-426E-40DD-AFC4-6F175D3DCCD1}">
              <a14:hiddenFill xmlns:a14="http://schemas.microsoft.com/office/drawing/2010/main">
                <a:solidFill>
                  <a:srgbClr val="FFFFFF"/>
                </a:solidFill>
              </a14:hiddenFill>
            </a:ext>
          </a:extLst>
        </p:spPr>
      </p:pic>
      <p:pic>
        <p:nvPicPr>
          <p:cNvPr id="8" name="Resim 7">
            <a:extLst>
              <a:ext uri="{FF2B5EF4-FFF2-40B4-BE49-F238E27FC236}">
                <a16:creationId xmlns:a16="http://schemas.microsoft.com/office/drawing/2014/main" id="{496E3FD0-DFDE-4D13-8FAE-EA4293698131}"/>
              </a:ext>
            </a:extLst>
          </p:cNvPr>
          <p:cNvPicPr>
            <a:picLocks noChangeAspect="1"/>
          </p:cNvPicPr>
          <p:nvPr/>
        </p:nvPicPr>
        <p:blipFill rotWithShape="1">
          <a:blip r:embed="rId3">
            <a:extLst>
              <a:ext uri="{28A0092B-C50C-407E-A947-70E740481C1C}">
                <a14:useLocalDpi xmlns:a14="http://schemas.microsoft.com/office/drawing/2010/main" val="0"/>
              </a:ext>
            </a:extLst>
          </a:blip>
          <a:srcRect r="69629"/>
          <a:stretch/>
        </p:blipFill>
        <p:spPr>
          <a:xfrm>
            <a:off x="7307646" y="182092"/>
            <a:ext cx="1224136" cy="1267487"/>
          </a:xfrm>
          <a:prstGeom prst="rect">
            <a:avLst/>
          </a:prstGeom>
        </p:spPr>
      </p:pic>
    </p:spTree>
    <p:extLst>
      <p:ext uri="{BB962C8B-B14F-4D97-AF65-F5344CB8AC3E}">
        <p14:creationId xmlns:p14="http://schemas.microsoft.com/office/powerpoint/2010/main" val="324116647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27" name="AutoShape 22"/>
          <p:cNvSpPr>
            <a:spLocks noChangeArrowheads="1"/>
          </p:cNvSpPr>
          <p:nvPr/>
        </p:nvSpPr>
        <p:spPr bwMode="gray">
          <a:xfrm>
            <a:off x="1428800" y="1453664"/>
            <a:ext cx="6496000" cy="648072"/>
          </a:xfrm>
          <a:prstGeom prst="roundRect">
            <a:avLst>
              <a:gd name="adj" fmla="val 50000"/>
            </a:avLst>
          </a:prstGeom>
          <a:solidFill>
            <a:schemeClr val="accent4">
              <a:lumMod val="40000"/>
              <a:lumOff val="60000"/>
            </a:schemeClr>
          </a:solidFill>
          <a:ln w="38100" algn="ctr">
            <a:solidFill>
              <a:srgbClr val="FFFFFF"/>
            </a:solidFill>
            <a:round/>
            <a:headEnd/>
            <a:tailEnd/>
          </a:ln>
          <a:effectLst>
            <a:outerShdw dist="63500" dir="3187806" algn="ctr" rotWithShape="0">
              <a:srgbClr val="B2B2B2"/>
            </a:outerShdw>
          </a:effectLst>
        </p:spPr>
        <p:txBody>
          <a:bodyPr wrap="none" anchor="ctr"/>
          <a:lstStyle/>
          <a:p>
            <a:pPr marL="0" marR="0" lvl="1" indent="0" algn="l" defTabSz="457200" rtl="0" eaLnBrk="1" fontAlgn="auto" latinLnBrk="0" hangingPunct="1">
              <a:lnSpc>
                <a:spcPct val="100000"/>
              </a:lnSpc>
              <a:spcBef>
                <a:spcPts val="0"/>
              </a:spcBef>
              <a:spcAft>
                <a:spcPts val="0"/>
              </a:spcAft>
              <a:buClrTx/>
              <a:buSzTx/>
              <a:buFontTx/>
              <a:buNone/>
              <a:tabLst/>
              <a:defRPr/>
            </a:pPr>
            <a:r>
              <a:rPr kumimoji="0" lang="tr-TR" altLang="en-US" sz="2000" b="1" i="0" u="none" strike="noStrike" kern="1200" cap="none" spc="0" normalizeH="0" baseline="0" noProof="0" dirty="0">
                <a:ln>
                  <a:noFill/>
                </a:ln>
                <a:solidFill>
                  <a:srgbClr val="000000"/>
                </a:solidFill>
                <a:effectLst>
                  <a:outerShdw blurRad="38100" dist="38100" dir="2700000" algn="tl">
                    <a:srgbClr val="FFFFFF"/>
                  </a:outerShdw>
                </a:effectLst>
                <a:uLnTx/>
                <a:uFillTx/>
                <a:latin typeface="Times New Roman" panose="02020603050405020304" pitchFamily="18" charset="0"/>
                <a:ea typeface="+mn-ea"/>
                <a:cs typeface="Times New Roman" panose="02020603050405020304" pitchFamily="18" charset="0"/>
              </a:rPr>
              <a:t>       </a:t>
            </a:r>
            <a:r>
              <a:rPr kumimoji="0" lang="tr-TR" sz="2000" b="1" i="0" u="none" strike="noStrike" kern="1200" cap="none" spc="0" normalizeH="0" baseline="0" noProof="0" dirty="0">
                <a:ln>
                  <a:noFill/>
                </a:ln>
                <a:solidFill>
                  <a:srgbClr val="000000"/>
                </a:solidFill>
                <a:effectLst/>
                <a:uLnTx/>
                <a:uFillTx/>
                <a:latin typeface="Gill Sans MT" panose="020B0502020104020203"/>
                <a:ea typeface="+mn-ea"/>
                <a:cs typeface="+mn-cs"/>
              </a:rPr>
              <a:t>GENEL KURULLAR İLE İLGİLİ İŞLEMLER</a:t>
            </a:r>
            <a:endParaRPr kumimoji="0" lang="en-US" altLang="en-US" sz="2000" b="1" i="0" u="none" strike="noStrike" kern="1200" cap="none" spc="0" normalizeH="0" baseline="0" noProof="0" dirty="0">
              <a:ln>
                <a:noFill/>
              </a:ln>
              <a:solidFill>
                <a:srgbClr val="000000"/>
              </a:solidFill>
              <a:effectLst>
                <a:outerShdw blurRad="38100" dist="38100" dir="2700000" algn="tl">
                  <a:srgbClr val="FFFFFF"/>
                </a:outerShdw>
              </a:effectLst>
              <a:uLnTx/>
              <a:uFillTx/>
              <a:latin typeface="Times New Roman" panose="02020603050405020304" pitchFamily="18" charset="0"/>
              <a:ea typeface="+mn-ea"/>
              <a:cs typeface="Times New Roman" panose="02020603050405020304" pitchFamily="18" charset="0"/>
            </a:endParaRPr>
          </a:p>
        </p:txBody>
      </p:sp>
      <p:sp>
        <p:nvSpPr>
          <p:cNvPr id="66" name="Metin Yer Tutucusu 11">
            <a:extLst>
              <a:ext uri="{FF2B5EF4-FFF2-40B4-BE49-F238E27FC236}">
                <a16:creationId xmlns:a16="http://schemas.microsoft.com/office/drawing/2014/main" id="{E2BE68CC-2843-4892-901D-7A51CCE51DF4}"/>
              </a:ext>
            </a:extLst>
          </p:cNvPr>
          <p:cNvSpPr txBox="1">
            <a:spLocks/>
          </p:cNvSpPr>
          <p:nvPr/>
        </p:nvSpPr>
        <p:spPr>
          <a:xfrm>
            <a:off x="179512" y="2348880"/>
            <a:ext cx="8964488" cy="4157281"/>
          </a:xfrm>
          <a:prstGeom prst="rect">
            <a:avLst/>
          </a:prstGeom>
        </p:spPr>
        <p:txBody>
          <a:bodyPr>
            <a:no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marR="0" lvl="0" indent="0" algn="ctr" defTabSz="457200" rtl="0" eaLnBrk="1" fontAlgn="auto" latinLnBrk="0" hangingPunct="1">
              <a:lnSpc>
                <a:spcPct val="100000"/>
              </a:lnSpc>
              <a:spcBef>
                <a:spcPct val="20000"/>
              </a:spcBef>
              <a:spcAft>
                <a:spcPts val="0"/>
              </a:spcAft>
              <a:buClr>
                <a:srgbClr val="C96731"/>
              </a:buClr>
              <a:buSzPct val="95000"/>
              <a:buFont typeface="Wingdings 2"/>
              <a:buNone/>
              <a:tabLst/>
              <a:defRPr/>
            </a:pPr>
            <a:r>
              <a:rPr kumimoji="0" lang="tr-TR" sz="1800" b="1" i="0" u="none" strike="noStrike" kern="1200" cap="none" spc="0" normalizeH="0" baseline="0" noProof="0" dirty="0">
                <a:ln>
                  <a:noFill/>
                </a:ln>
                <a:solidFill>
                  <a:srgbClr val="0070C0"/>
                </a:solidFill>
                <a:effectLst/>
                <a:uLnTx/>
                <a:uFillTx/>
                <a:latin typeface="Gill Sans MT" panose="020B0502020104020203"/>
                <a:ea typeface="+mn-ea"/>
                <a:cs typeface="+mn-cs"/>
              </a:rPr>
              <a:t>BAKANLIK TEMSİLCİSİ GÖREVLENDİRİLMESİ</a:t>
            </a:r>
          </a:p>
          <a:p>
            <a:pPr marL="0" marR="0" lvl="0" indent="0" algn="l" defTabSz="457200" rtl="0" eaLnBrk="1" fontAlgn="auto" latinLnBrk="0" hangingPunct="1">
              <a:lnSpc>
                <a:spcPct val="100000"/>
              </a:lnSpc>
              <a:spcBef>
                <a:spcPct val="20000"/>
              </a:spcBef>
              <a:spcAft>
                <a:spcPts val="0"/>
              </a:spcAft>
              <a:buClr>
                <a:srgbClr val="C96731"/>
              </a:buClr>
              <a:buSzPct val="95000"/>
              <a:buFont typeface="Wingdings 2"/>
              <a:buNone/>
              <a:tabLst/>
              <a:defRPr/>
            </a:pPr>
            <a:endParaRPr kumimoji="0" lang="tr-TR" sz="1600"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0" marR="0" lvl="0" indent="0" algn="just" defTabSz="457200" rtl="0" eaLnBrk="1" fontAlgn="auto" latinLnBrk="0" hangingPunct="1">
              <a:lnSpc>
                <a:spcPct val="100000"/>
              </a:lnSpc>
              <a:spcBef>
                <a:spcPct val="20000"/>
              </a:spcBef>
              <a:spcAft>
                <a:spcPts val="0"/>
              </a:spcAft>
              <a:buClr>
                <a:srgbClr val="C96731"/>
              </a:buClr>
              <a:buSzPct val="95000"/>
              <a:buFont typeface="Wingdings 2"/>
              <a:buNone/>
              <a:tabLst/>
              <a:defRPr/>
            </a:pPr>
            <a:r>
              <a:rPr kumimoji="0" lang="tr-TR" sz="1600" b="0" i="0" u="none" strike="noStrike" kern="1200" cap="none" spc="0" normalizeH="0" baseline="0" noProof="0" dirty="0">
                <a:ln>
                  <a:noFill/>
                </a:ln>
                <a:solidFill>
                  <a:srgbClr val="000000"/>
                </a:solidFill>
                <a:effectLst/>
                <a:uLnTx/>
                <a:uFillTx/>
                <a:latin typeface="Gill Sans MT" panose="020B0502020104020203"/>
                <a:ea typeface="+mn-ea"/>
                <a:cs typeface="+mn-cs"/>
              </a:rPr>
              <a:t>Genel kurul toplantılarını </a:t>
            </a:r>
            <a:r>
              <a:rPr kumimoji="0" lang="tr-TR" sz="1600" b="0" i="0" u="none" strike="noStrike" kern="1200" cap="none" spc="0" normalizeH="0" baseline="0" noProof="0" dirty="0">
                <a:ln>
                  <a:noFill/>
                </a:ln>
                <a:solidFill>
                  <a:srgbClr val="FF0000"/>
                </a:solidFill>
                <a:effectLst/>
                <a:uLnTx/>
                <a:uFillTx/>
                <a:latin typeface="Gill Sans MT" panose="020B0502020104020203"/>
                <a:ea typeface="+mn-ea"/>
                <a:cs typeface="+mn-cs"/>
              </a:rPr>
              <a:t>üç yıl üst üste yapmayarak kanunen dağılmış sayılan (münfesih) kooperatiflerin</a:t>
            </a:r>
            <a:r>
              <a:rPr kumimoji="0" lang="tr-TR" sz="1600" b="0" i="0" u="none" strike="noStrike" kern="1200" cap="none" spc="0" normalizeH="0" baseline="0" noProof="0" dirty="0">
                <a:ln>
                  <a:noFill/>
                </a:ln>
                <a:solidFill>
                  <a:srgbClr val="000000"/>
                </a:solidFill>
                <a:effectLst/>
                <a:uLnTx/>
                <a:uFillTx/>
                <a:latin typeface="Gill Sans MT" panose="020B0502020104020203"/>
                <a:ea typeface="+mn-ea"/>
                <a:cs typeface="+mn-cs"/>
              </a:rPr>
              <a:t> veya üst kuruluşlarının genel kurul toplantısı için Bakanlık Temsilcisi müracaatında bulunmaları halinde, </a:t>
            </a:r>
            <a:r>
              <a:rPr kumimoji="0" lang="tr-TR" sz="1600" b="1" i="0" u="none" strike="noStrike" kern="1200" cap="none" spc="0" normalizeH="0" baseline="0" noProof="0" dirty="0">
                <a:ln>
                  <a:noFill/>
                </a:ln>
                <a:solidFill>
                  <a:srgbClr val="FF0000"/>
                </a:solidFill>
                <a:effectLst/>
                <a:uLnTx/>
                <a:uFillTx/>
                <a:latin typeface="Gill Sans MT" panose="020B0502020104020203"/>
                <a:ea typeface="+mn-ea"/>
                <a:cs typeface="+mn-cs"/>
              </a:rPr>
              <a:t>toplantı gündeminde münhasıran </a:t>
            </a:r>
            <a:r>
              <a:rPr kumimoji="0" lang="tr-TR" sz="1600" b="1" i="0" u="sng" strike="noStrike" kern="1200" cap="none" spc="0" normalizeH="0" baseline="0" noProof="0" dirty="0">
                <a:ln>
                  <a:noFill/>
                </a:ln>
                <a:solidFill>
                  <a:srgbClr val="FF0000"/>
                </a:solidFill>
                <a:effectLst/>
                <a:uLnTx/>
                <a:uFillTx/>
                <a:latin typeface="Gill Sans MT" panose="020B0502020104020203"/>
                <a:ea typeface="+mn-ea"/>
                <a:cs typeface="+mn-cs"/>
              </a:rPr>
              <a:t>tasfiye kararı alınması yönünde madde bulunması zorunludur. </a:t>
            </a:r>
          </a:p>
          <a:p>
            <a:pPr marL="0" marR="0" lvl="0" indent="0" algn="just" defTabSz="457200" rtl="0" eaLnBrk="1" fontAlgn="auto" latinLnBrk="0" hangingPunct="1">
              <a:lnSpc>
                <a:spcPct val="100000"/>
              </a:lnSpc>
              <a:spcBef>
                <a:spcPct val="20000"/>
              </a:spcBef>
              <a:spcAft>
                <a:spcPts val="0"/>
              </a:spcAft>
              <a:buClr>
                <a:srgbClr val="C96731"/>
              </a:buClr>
              <a:buSzPct val="95000"/>
              <a:buFont typeface="Wingdings 2"/>
              <a:buNone/>
              <a:tabLst/>
              <a:defRPr/>
            </a:pPr>
            <a:endParaRPr kumimoji="0" lang="tr-TR" sz="1600" b="1" i="0" u="none" strike="noStrike" kern="1200" cap="none" spc="0" normalizeH="0" baseline="0" noProof="0" dirty="0">
              <a:ln>
                <a:noFill/>
              </a:ln>
              <a:solidFill>
                <a:srgbClr val="FF0000"/>
              </a:solidFill>
              <a:effectLst/>
              <a:uLnTx/>
              <a:uFillTx/>
              <a:latin typeface="Gill Sans MT" panose="020B0502020104020203"/>
              <a:ea typeface="+mn-ea"/>
              <a:cs typeface="+mn-cs"/>
            </a:endParaRPr>
          </a:p>
          <a:p>
            <a:pPr marL="0" marR="0" lvl="0" indent="0" algn="just" defTabSz="457200" rtl="0" eaLnBrk="1" fontAlgn="auto" latinLnBrk="0" hangingPunct="1">
              <a:lnSpc>
                <a:spcPct val="100000"/>
              </a:lnSpc>
              <a:spcBef>
                <a:spcPct val="20000"/>
              </a:spcBef>
              <a:spcAft>
                <a:spcPts val="0"/>
              </a:spcAft>
              <a:buClr>
                <a:srgbClr val="C96731"/>
              </a:buClr>
              <a:buSzPct val="95000"/>
              <a:buFont typeface="Wingdings 2"/>
              <a:buNone/>
              <a:tabLst/>
              <a:defRPr/>
            </a:pPr>
            <a:r>
              <a:rPr kumimoji="0" lang="tr-TR" sz="1600" b="0" i="0" u="none" strike="noStrike" kern="1200" cap="none" spc="0" normalizeH="0" baseline="0" noProof="0" dirty="0">
                <a:ln>
                  <a:noFill/>
                </a:ln>
                <a:solidFill>
                  <a:srgbClr val="000000"/>
                </a:solidFill>
                <a:effectLst/>
                <a:uLnTx/>
                <a:uFillTx/>
                <a:latin typeface="Gill Sans MT" panose="020B0502020104020203"/>
                <a:ea typeface="+mn-ea"/>
                <a:cs typeface="+mn-cs"/>
              </a:rPr>
              <a:t>Söz konusu durumu içeren bir gündem maddesi yoksa temsilci görevlendirilmeyecek olup, ancak faaliyetlerinin devam ettiğine dair </a:t>
            </a:r>
            <a:r>
              <a:rPr kumimoji="0" lang="tr-TR" sz="1600" b="1" i="0" u="none" strike="noStrike" kern="1200" cap="none" spc="0" normalizeH="0" baseline="0" noProof="0" dirty="0">
                <a:ln>
                  <a:noFill/>
                </a:ln>
                <a:solidFill>
                  <a:srgbClr val="FF0000"/>
                </a:solidFill>
                <a:effectLst/>
                <a:uLnTx/>
                <a:uFillTx/>
                <a:latin typeface="Gill Sans MT" panose="020B0502020104020203"/>
                <a:ea typeface="+mn-ea"/>
                <a:cs typeface="+mn-cs"/>
              </a:rPr>
              <a:t>mahkemece verilmiş karar bulunması halinde temsilci görevlendirilebilecektir. </a:t>
            </a:r>
          </a:p>
          <a:p>
            <a:pPr marL="0" marR="0" lvl="0" indent="0" algn="just" defTabSz="457200" rtl="0" eaLnBrk="1" fontAlgn="auto" latinLnBrk="0" hangingPunct="1">
              <a:lnSpc>
                <a:spcPct val="100000"/>
              </a:lnSpc>
              <a:spcBef>
                <a:spcPct val="20000"/>
              </a:spcBef>
              <a:spcAft>
                <a:spcPts val="0"/>
              </a:spcAft>
              <a:buClr>
                <a:srgbClr val="C96731"/>
              </a:buClr>
              <a:buSzPct val="95000"/>
              <a:buFont typeface="Wingdings 2"/>
              <a:buNone/>
              <a:tabLst/>
              <a:defRPr/>
            </a:pPr>
            <a:endParaRPr kumimoji="0" lang="tr-TR" sz="1600" b="1" i="0" u="none" strike="noStrike" kern="1200" cap="none" spc="0" normalizeH="0" baseline="0" noProof="0" dirty="0">
              <a:ln>
                <a:noFill/>
              </a:ln>
              <a:solidFill>
                <a:srgbClr val="FF0000"/>
              </a:solidFill>
              <a:effectLst/>
              <a:uLnTx/>
              <a:uFillTx/>
              <a:latin typeface="Gill Sans MT" panose="020B0502020104020203"/>
              <a:ea typeface="+mn-ea"/>
              <a:cs typeface="+mn-cs"/>
            </a:endParaRPr>
          </a:p>
          <a:p>
            <a:pPr marL="0" marR="0" lvl="0" indent="0" algn="just" defTabSz="457200" rtl="0" eaLnBrk="1" fontAlgn="auto" latinLnBrk="0" hangingPunct="1">
              <a:lnSpc>
                <a:spcPct val="100000"/>
              </a:lnSpc>
              <a:spcBef>
                <a:spcPct val="20000"/>
              </a:spcBef>
              <a:spcAft>
                <a:spcPts val="0"/>
              </a:spcAft>
              <a:buClr>
                <a:srgbClr val="C96731"/>
              </a:buClr>
              <a:buSzPct val="95000"/>
              <a:buFont typeface="Wingdings 2"/>
              <a:buNone/>
              <a:tabLst/>
              <a:defRPr/>
            </a:pPr>
            <a:endParaRPr kumimoji="0" lang="tr-TR" sz="1600"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0" marR="0" lvl="0" indent="0" algn="just" defTabSz="457200" rtl="0" eaLnBrk="1" fontAlgn="auto" latinLnBrk="0" hangingPunct="1">
              <a:lnSpc>
                <a:spcPct val="100000"/>
              </a:lnSpc>
              <a:spcBef>
                <a:spcPct val="20000"/>
              </a:spcBef>
              <a:spcAft>
                <a:spcPts val="0"/>
              </a:spcAft>
              <a:buClr>
                <a:srgbClr val="C96731"/>
              </a:buClr>
              <a:buSzPct val="95000"/>
              <a:buFont typeface="Wingdings 2"/>
              <a:buNone/>
              <a:tabLst/>
              <a:defRPr/>
            </a:pPr>
            <a:endParaRPr kumimoji="0" lang="tr-TR" sz="1600"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0" marR="0" lvl="0" indent="0" algn="just" defTabSz="457200" rtl="0" eaLnBrk="1" fontAlgn="auto" latinLnBrk="0" hangingPunct="1">
              <a:lnSpc>
                <a:spcPct val="100000"/>
              </a:lnSpc>
              <a:spcBef>
                <a:spcPct val="20000"/>
              </a:spcBef>
              <a:spcAft>
                <a:spcPts val="0"/>
              </a:spcAft>
              <a:buClr>
                <a:srgbClr val="C96731"/>
              </a:buClr>
              <a:buSzPct val="95000"/>
              <a:buFont typeface="Wingdings 2"/>
              <a:buNone/>
              <a:tabLst/>
              <a:defRPr/>
            </a:pPr>
            <a:endParaRPr kumimoji="0" lang="tr-TR" sz="1600"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0" marR="0" lvl="0" indent="0" algn="just" defTabSz="457200" rtl="0" eaLnBrk="1" fontAlgn="auto" latinLnBrk="0" hangingPunct="1">
              <a:lnSpc>
                <a:spcPct val="100000"/>
              </a:lnSpc>
              <a:spcBef>
                <a:spcPct val="20000"/>
              </a:spcBef>
              <a:spcAft>
                <a:spcPts val="0"/>
              </a:spcAft>
              <a:buClr>
                <a:srgbClr val="C96731"/>
              </a:buClr>
              <a:buSzPct val="95000"/>
              <a:buFont typeface="Wingdings 2"/>
              <a:buNone/>
              <a:tabLst/>
              <a:defRPr/>
            </a:pPr>
            <a:endParaRPr kumimoji="0" lang="tr-TR" sz="1800" b="1"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pic>
        <p:nvPicPr>
          <p:cNvPr id="9" name="Picture 2" descr="C:\Users\bahadir.aydin.CSB\Desktop\Logo (1).png">
            <a:extLst>
              <a:ext uri="{FF2B5EF4-FFF2-40B4-BE49-F238E27FC236}">
                <a16:creationId xmlns:a16="http://schemas.microsoft.com/office/drawing/2014/main" id="{726331D3-FE4E-4852-9254-4B0B35B8C96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73166"/>
          <a:stretch/>
        </p:blipFill>
        <p:spPr bwMode="auto">
          <a:xfrm>
            <a:off x="388675" y="182092"/>
            <a:ext cx="870958" cy="1194043"/>
          </a:xfrm>
          <a:prstGeom prst="rect">
            <a:avLst/>
          </a:prstGeom>
          <a:noFill/>
          <a:extLst>
            <a:ext uri="{909E8E84-426E-40DD-AFC4-6F175D3DCCD1}">
              <a14:hiddenFill xmlns:a14="http://schemas.microsoft.com/office/drawing/2010/main">
                <a:solidFill>
                  <a:srgbClr val="FFFFFF"/>
                </a:solidFill>
              </a14:hiddenFill>
            </a:ext>
          </a:extLst>
        </p:spPr>
      </p:pic>
      <p:pic>
        <p:nvPicPr>
          <p:cNvPr id="10" name="Resim 9">
            <a:extLst>
              <a:ext uri="{FF2B5EF4-FFF2-40B4-BE49-F238E27FC236}">
                <a16:creationId xmlns:a16="http://schemas.microsoft.com/office/drawing/2014/main" id="{2DFD11DC-5EE1-4880-A363-B5BD60C40FA9}"/>
              </a:ext>
            </a:extLst>
          </p:cNvPr>
          <p:cNvPicPr>
            <a:picLocks noChangeAspect="1"/>
          </p:cNvPicPr>
          <p:nvPr/>
        </p:nvPicPr>
        <p:blipFill rotWithShape="1">
          <a:blip r:embed="rId3">
            <a:extLst>
              <a:ext uri="{28A0092B-C50C-407E-A947-70E740481C1C}">
                <a14:useLocalDpi xmlns:a14="http://schemas.microsoft.com/office/drawing/2010/main" val="0"/>
              </a:ext>
            </a:extLst>
          </a:blip>
          <a:srcRect r="69629"/>
          <a:stretch/>
        </p:blipFill>
        <p:spPr>
          <a:xfrm>
            <a:off x="7307646" y="182092"/>
            <a:ext cx="1224136" cy="1267487"/>
          </a:xfrm>
          <a:prstGeom prst="rect">
            <a:avLst/>
          </a:prstGeom>
        </p:spPr>
      </p:pic>
    </p:spTree>
    <p:extLst>
      <p:ext uri="{BB962C8B-B14F-4D97-AF65-F5344CB8AC3E}">
        <p14:creationId xmlns:p14="http://schemas.microsoft.com/office/powerpoint/2010/main" val="188590564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27" name="AutoShape 22"/>
          <p:cNvSpPr>
            <a:spLocks noChangeArrowheads="1"/>
          </p:cNvSpPr>
          <p:nvPr/>
        </p:nvSpPr>
        <p:spPr bwMode="gray">
          <a:xfrm>
            <a:off x="1233061" y="1370138"/>
            <a:ext cx="6496000" cy="648072"/>
          </a:xfrm>
          <a:prstGeom prst="roundRect">
            <a:avLst>
              <a:gd name="adj" fmla="val 50000"/>
            </a:avLst>
          </a:prstGeom>
          <a:solidFill>
            <a:schemeClr val="accent4">
              <a:lumMod val="40000"/>
              <a:lumOff val="60000"/>
            </a:schemeClr>
          </a:solidFill>
          <a:ln w="38100" algn="ctr">
            <a:solidFill>
              <a:srgbClr val="FFFFFF"/>
            </a:solidFill>
            <a:round/>
            <a:headEnd/>
            <a:tailEnd/>
          </a:ln>
          <a:effectLst>
            <a:outerShdw dist="63500" dir="3187806" algn="ctr" rotWithShape="0">
              <a:srgbClr val="B2B2B2"/>
            </a:outerShdw>
          </a:effectLst>
        </p:spPr>
        <p:txBody>
          <a:bodyPr wrap="none" anchor="ctr"/>
          <a:lstStyle/>
          <a:p>
            <a:pPr marL="0" marR="0" lvl="1" indent="0" algn="l" defTabSz="457200" rtl="0" eaLnBrk="1" fontAlgn="auto" latinLnBrk="0" hangingPunct="1">
              <a:lnSpc>
                <a:spcPct val="100000"/>
              </a:lnSpc>
              <a:spcBef>
                <a:spcPts val="0"/>
              </a:spcBef>
              <a:spcAft>
                <a:spcPts val="0"/>
              </a:spcAft>
              <a:buClrTx/>
              <a:buSzTx/>
              <a:buFontTx/>
              <a:buNone/>
              <a:tabLst/>
              <a:defRPr/>
            </a:pPr>
            <a:r>
              <a:rPr kumimoji="0" lang="tr-TR" altLang="en-US" sz="2000" b="1" i="0" u="none" strike="noStrike" kern="1200" cap="none" spc="0" normalizeH="0" baseline="0" noProof="0" dirty="0">
                <a:ln>
                  <a:noFill/>
                </a:ln>
                <a:solidFill>
                  <a:srgbClr val="000000"/>
                </a:solidFill>
                <a:effectLst>
                  <a:outerShdw blurRad="38100" dist="38100" dir="2700000" algn="tl">
                    <a:srgbClr val="FFFFFF"/>
                  </a:outerShdw>
                </a:effectLst>
                <a:uLnTx/>
                <a:uFillTx/>
                <a:latin typeface="Times New Roman" panose="02020603050405020304" pitchFamily="18" charset="0"/>
                <a:ea typeface="+mn-ea"/>
                <a:cs typeface="Times New Roman" panose="02020603050405020304" pitchFamily="18" charset="0"/>
              </a:rPr>
              <a:t>       </a:t>
            </a:r>
            <a:r>
              <a:rPr kumimoji="0" lang="tr-TR" sz="2000" b="1" i="0" u="none" strike="noStrike" kern="1200" cap="none" spc="0" normalizeH="0" baseline="0" noProof="0" dirty="0">
                <a:ln>
                  <a:noFill/>
                </a:ln>
                <a:solidFill>
                  <a:srgbClr val="000000"/>
                </a:solidFill>
                <a:effectLst/>
                <a:uLnTx/>
                <a:uFillTx/>
                <a:latin typeface="Gill Sans MT" panose="020B0502020104020203"/>
                <a:ea typeface="+mn-ea"/>
                <a:cs typeface="+mn-cs"/>
              </a:rPr>
              <a:t>GENEL KURULLAR İLE İLGİLİ İŞLEMLER</a:t>
            </a:r>
            <a:endParaRPr kumimoji="0" lang="en-US" altLang="en-US" sz="2000" b="1" i="0" u="none" strike="noStrike" kern="1200" cap="none" spc="0" normalizeH="0" baseline="0" noProof="0" dirty="0">
              <a:ln>
                <a:noFill/>
              </a:ln>
              <a:solidFill>
                <a:srgbClr val="000000"/>
              </a:solidFill>
              <a:effectLst>
                <a:outerShdw blurRad="38100" dist="38100" dir="2700000" algn="tl">
                  <a:srgbClr val="FFFFFF"/>
                </a:outerShdw>
              </a:effectLst>
              <a:uLnTx/>
              <a:uFillTx/>
              <a:latin typeface="Times New Roman" panose="02020603050405020304" pitchFamily="18" charset="0"/>
              <a:ea typeface="+mn-ea"/>
              <a:cs typeface="Times New Roman" panose="02020603050405020304" pitchFamily="18" charset="0"/>
            </a:endParaRPr>
          </a:p>
        </p:txBody>
      </p:sp>
      <p:sp>
        <p:nvSpPr>
          <p:cNvPr id="66" name="Metin Yer Tutucusu 11">
            <a:extLst>
              <a:ext uri="{FF2B5EF4-FFF2-40B4-BE49-F238E27FC236}">
                <a16:creationId xmlns:a16="http://schemas.microsoft.com/office/drawing/2014/main" id="{E2BE68CC-2843-4892-901D-7A51CCE51DF4}"/>
              </a:ext>
            </a:extLst>
          </p:cNvPr>
          <p:cNvSpPr txBox="1">
            <a:spLocks/>
          </p:cNvSpPr>
          <p:nvPr/>
        </p:nvSpPr>
        <p:spPr>
          <a:xfrm>
            <a:off x="-1183" y="2132856"/>
            <a:ext cx="8964488" cy="4464496"/>
          </a:xfrm>
          <a:prstGeom prst="rect">
            <a:avLst/>
          </a:prstGeom>
        </p:spPr>
        <p:txBody>
          <a:bodyPr>
            <a:no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marR="0" lvl="0" indent="0" algn="just" defTabSz="457200" rtl="0" eaLnBrk="1" fontAlgn="auto" latinLnBrk="0" hangingPunct="1">
              <a:lnSpc>
                <a:spcPct val="100000"/>
              </a:lnSpc>
              <a:spcBef>
                <a:spcPct val="20000"/>
              </a:spcBef>
              <a:spcAft>
                <a:spcPts val="0"/>
              </a:spcAft>
              <a:buClr>
                <a:srgbClr val="C96731"/>
              </a:buClr>
              <a:buSzPct val="95000"/>
              <a:buFont typeface="Wingdings 2"/>
              <a:buNone/>
              <a:tabLst/>
              <a:defRPr/>
            </a:pPr>
            <a:r>
              <a:rPr kumimoji="0" lang="tr-TR" sz="2000" b="1" i="0" u="none" strike="noStrike" kern="1200" cap="none" spc="0" normalizeH="0" baseline="0" noProof="0" dirty="0">
                <a:ln>
                  <a:noFill/>
                </a:ln>
                <a:solidFill>
                  <a:srgbClr val="00B0F0"/>
                </a:solidFill>
                <a:effectLst/>
                <a:uLnTx/>
                <a:uFillTx/>
                <a:latin typeface="Gill Sans MT" panose="020B0502020104020203"/>
                <a:ea typeface="+mn-ea"/>
                <a:cs typeface="+mn-cs"/>
              </a:rPr>
              <a:t>YÖNETİM KURULU </a:t>
            </a:r>
          </a:p>
          <a:p>
            <a:pPr marL="0" marR="0" lvl="0" indent="0" algn="just" defTabSz="457200" rtl="0" eaLnBrk="1" fontAlgn="auto" latinLnBrk="0" hangingPunct="1">
              <a:lnSpc>
                <a:spcPct val="100000"/>
              </a:lnSpc>
              <a:spcBef>
                <a:spcPct val="20000"/>
              </a:spcBef>
              <a:spcAft>
                <a:spcPts val="0"/>
              </a:spcAft>
              <a:buClr>
                <a:srgbClr val="C96731"/>
              </a:buClr>
              <a:buSzPct val="95000"/>
              <a:buFont typeface="Wingdings 2"/>
              <a:buNone/>
              <a:tabLst/>
              <a:defRPr/>
            </a:pPr>
            <a:r>
              <a:rPr kumimoji="0" lang="tr-TR" sz="2400" b="0" i="0" u="none" strike="noStrike" kern="1200" cap="none" spc="0" normalizeH="0" baseline="0" noProof="0" dirty="0">
                <a:ln>
                  <a:noFill/>
                </a:ln>
                <a:solidFill>
                  <a:srgbClr val="FF0000"/>
                </a:solidFill>
                <a:effectLst/>
                <a:uLnTx/>
                <a:uFillTx/>
                <a:latin typeface="Gill Sans MT" panose="020B0502020104020203"/>
                <a:ea typeface="+mn-ea"/>
                <a:cs typeface="+mn-cs"/>
              </a:rPr>
              <a:t>- yıllık faaliyet raporunu, </a:t>
            </a:r>
          </a:p>
          <a:p>
            <a:pPr marL="0" marR="0" lvl="0" indent="0" algn="just" defTabSz="457200" rtl="0" eaLnBrk="1" fontAlgn="auto" latinLnBrk="0" hangingPunct="1">
              <a:lnSpc>
                <a:spcPct val="100000"/>
              </a:lnSpc>
              <a:spcBef>
                <a:spcPct val="20000"/>
              </a:spcBef>
              <a:spcAft>
                <a:spcPts val="0"/>
              </a:spcAft>
              <a:buClr>
                <a:srgbClr val="C96731"/>
              </a:buClr>
              <a:buSzPct val="95000"/>
              <a:buFont typeface="Wingdings 2"/>
              <a:buNone/>
              <a:tabLst/>
              <a:defRPr/>
            </a:pPr>
            <a:r>
              <a:rPr kumimoji="0" lang="tr-TR" sz="2400" b="0" i="0" u="none" strike="noStrike" kern="1200" cap="none" spc="0" normalizeH="0" baseline="0" noProof="0" dirty="0">
                <a:ln>
                  <a:noFill/>
                </a:ln>
                <a:solidFill>
                  <a:srgbClr val="FF0000"/>
                </a:solidFill>
                <a:effectLst/>
                <a:uLnTx/>
                <a:uFillTx/>
                <a:latin typeface="Gill Sans MT" panose="020B0502020104020203"/>
                <a:ea typeface="+mn-ea"/>
                <a:cs typeface="+mn-cs"/>
              </a:rPr>
              <a:t>- bilançoyu, </a:t>
            </a:r>
          </a:p>
          <a:p>
            <a:pPr marL="0" marR="0" lvl="0" indent="0" algn="just" defTabSz="457200" rtl="0" eaLnBrk="1" fontAlgn="auto" latinLnBrk="0" hangingPunct="1">
              <a:lnSpc>
                <a:spcPct val="100000"/>
              </a:lnSpc>
              <a:spcBef>
                <a:spcPct val="20000"/>
              </a:spcBef>
              <a:spcAft>
                <a:spcPts val="0"/>
              </a:spcAft>
              <a:buClr>
                <a:srgbClr val="C96731"/>
              </a:buClr>
              <a:buSzPct val="95000"/>
              <a:buFont typeface="Wingdings 2"/>
              <a:buNone/>
              <a:tabLst/>
              <a:defRPr/>
            </a:pPr>
            <a:r>
              <a:rPr kumimoji="0" lang="tr-TR" sz="2400" b="0" i="0" u="none" strike="noStrike" kern="1200" cap="none" spc="0" normalizeH="0" baseline="0" noProof="0" dirty="0">
                <a:ln>
                  <a:noFill/>
                </a:ln>
                <a:solidFill>
                  <a:srgbClr val="FF0000"/>
                </a:solidFill>
                <a:effectLst/>
                <a:uLnTx/>
                <a:uFillTx/>
                <a:latin typeface="Gill Sans MT" panose="020B0502020104020203"/>
                <a:ea typeface="+mn-ea"/>
                <a:cs typeface="+mn-cs"/>
              </a:rPr>
              <a:t>- gelir gider farkı hesaplarını ve </a:t>
            </a:r>
          </a:p>
          <a:p>
            <a:pPr marL="0" marR="0" lvl="0" indent="0" algn="just" defTabSz="457200" rtl="0" eaLnBrk="1" fontAlgn="auto" latinLnBrk="0" hangingPunct="1">
              <a:lnSpc>
                <a:spcPct val="100000"/>
              </a:lnSpc>
              <a:spcBef>
                <a:spcPct val="20000"/>
              </a:spcBef>
              <a:spcAft>
                <a:spcPts val="0"/>
              </a:spcAft>
              <a:buClr>
                <a:srgbClr val="C96731"/>
              </a:buClr>
              <a:buSzPct val="95000"/>
              <a:buFont typeface="Wingdings 2"/>
              <a:buNone/>
              <a:tabLst/>
              <a:defRPr/>
            </a:pPr>
            <a:r>
              <a:rPr kumimoji="0" lang="tr-TR" sz="2400" b="0" i="0" u="none" strike="noStrike" kern="1200" cap="none" spc="0" normalizeH="0" baseline="0" noProof="0" dirty="0">
                <a:ln>
                  <a:noFill/>
                </a:ln>
                <a:solidFill>
                  <a:srgbClr val="FF0000"/>
                </a:solidFill>
                <a:effectLst/>
                <a:uLnTx/>
                <a:uFillTx/>
                <a:latin typeface="Gill Sans MT" panose="020B0502020104020203"/>
                <a:ea typeface="+mn-ea"/>
                <a:cs typeface="+mn-cs"/>
              </a:rPr>
              <a:t>- </a:t>
            </a:r>
            <a:r>
              <a:rPr lang="tr-TR" sz="2400" dirty="0">
                <a:solidFill>
                  <a:srgbClr val="FF0000"/>
                </a:solidFill>
                <a:latin typeface="Gill Sans MT" panose="020B0502020104020203"/>
              </a:rPr>
              <a:t>d</a:t>
            </a:r>
            <a:r>
              <a:rPr kumimoji="0" lang="tr-TR" sz="2400" b="0" i="0" u="none" strike="noStrike" kern="1200" cap="none" spc="0" normalizeH="0" baseline="0" noProof="0" dirty="0" err="1">
                <a:ln>
                  <a:noFill/>
                </a:ln>
                <a:solidFill>
                  <a:srgbClr val="FF0000"/>
                </a:solidFill>
                <a:effectLst/>
                <a:uLnTx/>
                <a:uFillTx/>
                <a:latin typeface="Gill Sans MT" panose="020B0502020104020203"/>
                <a:ea typeface="+mn-ea"/>
                <a:cs typeface="+mn-cs"/>
              </a:rPr>
              <a:t>enetim</a:t>
            </a:r>
            <a:r>
              <a:rPr kumimoji="0" lang="tr-TR" sz="2400" b="0" i="0" u="none" strike="noStrike" kern="1200" cap="none" spc="0" normalizeH="0" baseline="0" noProof="0" dirty="0">
                <a:ln>
                  <a:noFill/>
                </a:ln>
                <a:solidFill>
                  <a:srgbClr val="FF0000"/>
                </a:solidFill>
                <a:effectLst/>
                <a:uLnTx/>
                <a:uFillTx/>
                <a:latin typeface="Gill Sans MT" panose="020B0502020104020203"/>
                <a:ea typeface="+mn-ea"/>
                <a:cs typeface="+mn-cs"/>
              </a:rPr>
              <a:t> raporu ile </a:t>
            </a:r>
          </a:p>
          <a:p>
            <a:pPr marL="0" marR="0" lvl="0" indent="0" algn="just" defTabSz="457200" rtl="0" eaLnBrk="1" fontAlgn="auto" latinLnBrk="0" hangingPunct="1">
              <a:lnSpc>
                <a:spcPct val="100000"/>
              </a:lnSpc>
              <a:spcBef>
                <a:spcPct val="20000"/>
              </a:spcBef>
              <a:spcAft>
                <a:spcPts val="0"/>
              </a:spcAft>
              <a:buClr>
                <a:srgbClr val="C96731"/>
              </a:buClr>
              <a:buSzPct val="95000"/>
              <a:buFont typeface="Wingdings 2"/>
              <a:buNone/>
              <a:tabLst/>
              <a:defRPr/>
            </a:pPr>
            <a:r>
              <a:rPr kumimoji="0" lang="tr-TR" sz="2400" b="0" i="0" u="none" strike="noStrike" kern="1200" cap="none" spc="0" normalizeH="0" baseline="0" noProof="0" dirty="0">
                <a:ln>
                  <a:noFill/>
                </a:ln>
                <a:solidFill>
                  <a:srgbClr val="FF0000"/>
                </a:solidFill>
                <a:effectLst/>
                <a:uLnTx/>
                <a:uFillTx/>
                <a:latin typeface="Gill Sans MT" panose="020B0502020104020203"/>
                <a:ea typeface="+mn-ea"/>
                <a:cs typeface="+mn-cs"/>
              </a:rPr>
              <a:t>- dış denetçilerin raporlarını, </a:t>
            </a:r>
          </a:p>
          <a:p>
            <a:pPr marL="0" marR="0" lvl="0" indent="0" algn="just" defTabSz="457200" rtl="0" eaLnBrk="1" fontAlgn="auto" latinLnBrk="0" hangingPunct="1">
              <a:lnSpc>
                <a:spcPct val="100000"/>
              </a:lnSpc>
              <a:spcBef>
                <a:spcPct val="20000"/>
              </a:spcBef>
              <a:spcAft>
                <a:spcPts val="0"/>
              </a:spcAft>
              <a:buClr>
                <a:srgbClr val="C96731"/>
              </a:buClr>
              <a:buSzPct val="95000"/>
              <a:buFont typeface="Wingdings 2"/>
              <a:buNone/>
              <a:tabLst/>
              <a:defRPr/>
            </a:pPr>
            <a:r>
              <a:rPr kumimoji="0" lang="tr-TR" sz="2400" b="0" i="0" u="none" strike="noStrike" kern="1200" cap="none" spc="0" normalizeH="0" baseline="0" noProof="0" dirty="0">
                <a:ln>
                  <a:noFill/>
                </a:ln>
                <a:solidFill>
                  <a:srgbClr val="FF0000"/>
                </a:solidFill>
                <a:effectLst/>
                <a:uLnTx/>
                <a:uFillTx/>
                <a:latin typeface="Gill Sans MT" panose="020B0502020104020203"/>
                <a:ea typeface="+mn-ea"/>
                <a:cs typeface="+mn-cs"/>
              </a:rPr>
              <a:t>toplantı gündemini ve idari mali durumuna ilişkin güncel bilgilerini genel kurulun yıllık toplantısından </a:t>
            </a:r>
            <a:r>
              <a:rPr kumimoji="0" lang="tr-TR" sz="2400" b="1" i="0" u="sng" strike="noStrike" kern="1200" cap="none" spc="0" normalizeH="0" baseline="0" noProof="0" dirty="0">
                <a:ln>
                  <a:noFill/>
                </a:ln>
                <a:solidFill>
                  <a:srgbClr val="FF0000"/>
                </a:solidFill>
                <a:effectLst/>
                <a:uLnTx/>
                <a:uFillTx/>
                <a:latin typeface="Gill Sans MT" panose="020B0502020104020203"/>
                <a:ea typeface="+mn-ea"/>
                <a:cs typeface="+mn-cs"/>
              </a:rPr>
              <a:t>en az 15 gün önce</a:t>
            </a:r>
            <a:r>
              <a:rPr kumimoji="0" lang="tr-TR" sz="2400" b="0" i="0" u="none" strike="noStrike" kern="1200" cap="none" spc="0" normalizeH="0" baseline="0" noProof="0" dirty="0">
                <a:ln>
                  <a:noFill/>
                </a:ln>
                <a:solidFill>
                  <a:srgbClr val="000000"/>
                </a:solidFill>
                <a:effectLst/>
                <a:uLnTx/>
                <a:uFillTx/>
                <a:latin typeface="Gill Sans MT" panose="020B0502020104020203"/>
                <a:ea typeface="+mn-ea"/>
                <a:cs typeface="+mn-cs"/>
              </a:rPr>
              <a:t>, </a:t>
            </a:r>
          </a:p>
          <a:p>
            <a:pPr marL="0" marR="0" lvl="0" indent="0" algn="just" defTabSz="457200" rtl="0" eaLnBrk="1" fontAlgn="auto" latinLnBrk="0" hangingPunct="1">
              <a:lnSpc>
                <a:spcPct val="100000"/>
              </a:lnSpc>
              <a:spcBef>
                <a:spcPct val="20000"/>
              </a:spcBef>
              <a:spcAft>
                <a:spcPts val="0"/>
              </a:spcAft>
              <a:buClr>
                <a:srgbClr val="C96731"/>
              </a:buClr>
              <a:buSzPct val="95000"/>
              <a:buFont typeface="Wingdings 2"/>
              <a:buNone/>
              <a:tabLst/>
              <a:defRPr/>
            </a:pPr>
            <a:r>
              <a:rPr lang="tr-TR" sz="2400" dirty="0">
                <a:solidFill>
                  <a:srgbClr val="000000"/>
                </a:solidFill>
                <a:latin typeface="Gill Sans MT" panose="020B0502020104020203"/>
              </a:rPr>
              <a:t>- </a:t>
            </a:r>
            <a:r>
              <a:rPr kumimoji="0" lang="tr-TR" sz="2400" b="0" i="0" u="none" strike="noStrike" kern="1200" cap="none" spc="0" normalizeH="0" baseline="0" noProof="0" dirty="0">
                <a:ln>
                  <a:noFill/>
                </a:ln>
                <a:solidFill>
                  <a:srgbClr val="000000"/>
                </a:solidFill>
                <a:effectLst/>
                <a:uLnTx/>
                <a:uFillTx/>
                <a:latin typeface="Gill Sans MT" panose="020B0502020104020203"/>
                <a:ea typeface="+mn-ea"/>
                <a:cs typeface="+mn-cs"/>
              </a:rPr>
              <a:t>dış denetçilerin raporlarını ise </a:t>
            </a:r>
            <a:r>
              <a:rPr kumimoji="0" lang="tr-TR" sz="2400" b="1" i="0" u="sng" strike="noStrike" kern="1200" cap="none" spc="0" normalizeH="0" baseline="0" noProof="0" dirty="0">
                <a:ln>
                  <a:noFill/>
                </a:ln>
                <a:solidFill>
                  <a:srgbClr val="000000"/>
                </a:solidFill>
                <a:effectLst/>
                <a:uLnTx/>
                <a:uFillTx/>
                <a:latin typeface="Gill Sans MT" panose="020B0502020104020203"/>
                <a:ea typeface="+mn-ea"/>
                <a:cs typeface="+mn-cs"/>
              </a:rPr>
              <a:t>tesliminden itibaren 5 gün içinde </a:t>
            </a:r>
            <a:r>
              <a:rPr kumimoji="0" lang="tr-TR" sz="2400" b="0" i="0" u="none" strike="noStrike" kern="1200" cap="none" spc="0" normalizeH="0" baseline="0" noProof="0" dirty="0" err="1">
                <a:ln>
                  <a:noFill/>
                </a:ln>
                <a:solidFill>
                  <a:srgbClr val="000000"/>
                </a:solidFill>
                <a:effectLst/>
                <a:uLnTx/>
                <a:uFillTx/>
                <a:latin typeface="Gill Sans MT" panose="020B0502020104020203"/>
                <a:ea typeface="+mn-ea"/>
                <a:cs typeface="+mn-cs"/>
              </a:rPr>
              <a:t>KOOPBİS’e</a:t>
            </a:r>
            <a:r>
              <a:rPr kumimoji="0" lang="tr-TR" sz="2400" b="0" i="0" u="none" strike="noStrike" kern="1200" cap="none" spc="0" normalizeH="0" baseline="0" noProof="0" dirty="0">
                <a:ln>
                  <a:noFill/>
                </a:ln>
                <a:solidFill>
                  <a:srgbClr val="000000"/>
                </a:solidFill>
                <a:effectLst/>
                <a:uLnTx/>
                <a:uFillTx/>
                <a:latin typeface="Gill Sans MT" panose="020B0502020104020203"/>
                <a:ea typeface="+mn-ea"/>
                <a:cs typeface="+mn-cs"/>
              </a:rPr>
              <a:t> işlemek ile yükümlüdür.</a:t>
            </a:r>
            <a:endParaRPr kumimoji="0" lang="tr-TR" sz="1600"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0" marR="0" lvl="0" indent="0" algn="just" defTabSz="457200" rtl="0" eaLnBrk="1" fontAlgn="auto" latinLnBrk="0" hangingPunct="1">
              <a:lnSpc>
                <a:spcPct val="100000"/>
              </a:lnSpc>
              <a:spcBef>
                <a:spcPct val="20000"/>
              </a:spcBef>
              <a:spcAft>
                <a:spcPts val="0"/>
              </a:spcAft>
              <a:buClr>
                <a:srgbClr val="C96731"/>
              </a:buClr>
              <a:buSzPct val="95000"/>
              <a:buFont typeface="Wingdings 2"/>
              <a:buNone/>
              <a:tabLst/>
              <a:defRPr/>
            </a:pPr>
            <a:endParaRPr kumimoji="0" lang="tr-TR" sz="1600"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0" marR="0" lvl="0" indent="0" algn="just" defTabSz="457200" rtl="0" eaLnBrk="1" fontAlgn="auto" latinLnBrk="0" hangingPunct="1">
              <a:lnSpc>
                <a:spcPct val="100000"/>
              </a:lnSpc>
              <a:spcBef>
                <a:spcPct val="20000"/>
              </a:spcBef>
              <a:spcAft>
                <a:spcPts val="0"/>
              </a:spcAft>
              <a:buClr>
                <a:srgbClr val="C96731"/>
              </a:buClr>
              <a:buSzPct val="95000"/>
              <a:buFont typeface="Wingdings 2"/>
              <a:buNone/>
              <a:tabLst/>
              <a:defRPr/>
            </a:pPr>
            <a:endParaRPr kumimoji="0" lang="tr-TR" sz="1800" b="1"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pic>
        <p:nvPicPr>
          <p:cNvPr id="9" name="Picture 2" descr="C:\Users\bahadir.aydin.CSB\Desktop\Logo (1).png">
            <a:extLst>
              <a:ext uri="{FF2B5EF4-FFF2-40B4-BE49-F238E27FC236}">
                <a16:creationId xmlns:a16="http://schemas.microsoft.com/office/drawing/2014/main" id="{778E6984-6581-41AA-A4EB-BA254717758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73166"/>
          <a:stretch/>
        </p:blipFill>
        <p:spPr bwMode="auto">
          <a:xfrm>
            <a:off x="388675" y="182092"/>
            <a:ext cx="870958" cy="1194043"/>
          </a:xfrm>
          <a:prstGeom prst="rect">
            <a:avLst/>
          </a:prstGeom>
          <a:noFill/>
          <a:extLst>
            <a:ext uri="{909E8E84-426E-40DD-AFC4-6F175D3DCCD1}">
              <a14:hiddenFill xmlns:a14="http://schemas.microsoft.com/office/drawing/2010/main">
                <a:solidFill>
                  <a:srgbClr val="FFFFFF"/>
                </a:solidFill>
              </a14:hiddenFill>
            </a:ext>
          </a:extLst>
        </p:spPr>
      </p:pic>
      <p:pic>
        <p:nvPicPr>
          <p:cNvPr id="10" name="Resim 9">
            <a:extLst>
              <a:ext uri="{FF2B5EF4-FFF2-40B4-BE49-F238E27FC236}">
                <a16:creationId xmlns:a16="http://schemas.microsoft.com/office/drawing/2014/main" id="{730C8D25-0510-45E6-A796-C3CD4B5CF8B4}"/>
              </a:ext>
            </a:extLst>
          </p:cNvPr>
          <p:cNvPicPr>
            <a:picLocks noChangeAspect="1"/>
          </p:cNvPicPr>
          <p:nvPr/>
        </p:nvPicPr>
        <p:blipFill rotWithShape="1">
          <a:blip r:embed="rId3">
            <a:extLst>
              <a:ext uri="{28A0092B-C50C-407E-A947-70E740481C1C}">
                <a14:useLocalDpi xmlns:a14="http://schemas.microsoft.com/office/drawing/2010/main" val="0"/>
              </a:ext>
            </a:extLst>
          </a:blip>
          <a:srcRect r="69629"/>
          <a:stretch/>
        </p:blipFill>
        <p:spPr>
          <a:xfrm>
            <a:off x="7307646" y="182092"/>
            <a:ext cx="1224136" cy="1267487"/>
          </a:xfrm>
          <a:prstGeom prst="rect">
            <a:avLst/>
          </a:prstGeom>
        </p:spPr>
      </p:pic>
    </p:spTree>
    <p:extLst>
      <p:ext uri="{BB962C8B-B14F-4D97-AF65-F5344CB8AC3E}">
        <p14:creationId xmlns:p14="http://schemas.microsoft.com/office/powerpoint/2010/main" val="144875667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27" name="AutoShape 22"/>
          <p:cNvSpPr>
            <a:spLocks noChangeArrowheads="1"/>
          </p:cNvSpPr>
          <p:nvPr/>
        </p:nvSpPr>
        <p:spPr bwMode="gray">
          <a:xfrm>
            <a:off x="1187624" y="1449579"/>
            <a:ext cx="6480720" cy="648072"/>
          </a:xfrm>
          <a:prstGeom prst="roundRect">
            <a:avLst>
              <a:gd name="adj" fmla="val 50000"/>
            </a:avLst>
          </a:prstGeom>
          <a:solidFill>
            <a:srgbClr val="FFC000"/>
          </a:solidFill>
          <a:ln w="38100" algn="ctr">
            <a:solidFill>
              <a:srgbClr val="FFFFFF"/>
            </a:solidFill>
            <a:round/>
            <a:headEnd/>
            <a:tailEnd/>
          </a:ln>
          <a:effectLst>
            <a:outerShdw dist="63500" dir="3187806" algn="ctr" rotWithShape="0">
              <a:srgbClr val="B2B2B2"/>
            </a:outerShdw>
          </a:effectLst>
        </p:spPr>
        <p:txBody>
          <a:bodyPr wrap="none" anchor="ctr"/>
          <a:lstStyle/>
          <a:p>
            <a:pPr marL="0" lvl="1" algn="ctr">
              <a:defRPr/>
            </a:pPr>
            <a:r>
              <a:rPr lang="tr-TR" altLang="en-US" sz="2000" b="1" dirty="0">
                <a:solidFill>
                  <a:srgbClr val="002060"/>
                </a:solidFill>
                <a:effectLst>
                  <a:outerShdw blurRad="38100" dist="38100" dir="2700000" algn="tl">
                    <a:srgbClr val="FFFFFF"/>
                  </a:outerShdw>
                </a:effectLst>
                <a:latin typeface="Times New Roman" panose="02020603050405020304" pitchFamily="18" charset="0"/>
                <a:cs typeface="Times New Roman" panose="02020603050405020304" pitchFamily="18" charset="0"/>
              </a:rPr>
              <a:t>     KOOPERATİF BİLGİ SİSTEMİ (KOOPBİS)</a:t>
            </a:r>
            <a:endParaRPr lang="en-US" altLang="en-US" sz="2000" b="1" dirty="0">
              <a:solidFill>
                <a:srgbClr val="002060"/>
              </a:solidFill>
              <a:effectLst>
                <a:outerShdw blurRad="38100" dist="38100" dir="2700000" algn="tl">
                  <a:srgbClr val="FFFFFF"/>
                </a:outerShdw>
              </a:effectLst>
              <a:latin typeface="Times New Roman" panose="02020603050405020304" pitchFamily="18" charset="0"/>
              <a:cs typeface="Times New Roman" panose="02020603050405020304" pitchFamily="18" charset="0"/>
            </a:endParaRPr>
          </a:p>
        </p:txBody>
      </p:sp>
      <p:sp>
        <p:nvSpPr>
          <p:cNvPr id="66" name="Metin Yer Tutucusu 11">
            <a:extLst>
              <a:ext uri="{FF2B5EF4-FFF2-40B4-BE49-F238E27FC236}">
                <a16:creationId xmlns:a16="http://schemas.microsoft.com/office/drawing/2014/main" id="{E2BE68CC-2843-4892-901D-7A51CCE51DF4}"/>
              </a:ext>
            </a:extLst>
          </p:cNvPr>
          <p:cNvSpPr txBox="1">
            <a:spLocks/>
          </p:cNvSpPr>
          <p:nvPr/>
        </p:nvSpPr>
        <p:spPr>
          <a:xfrm>
            <a:off x="215516" y="2448354"/>
            <a:ext cx="8712967" cy="4219828"/>
          </a:xfrm>
          <a:prstGeom prst="rect">
            <a:avLst/>
          </a:prstGeom>
        </p:spPr>
        <p:txBody>
          <a:bodyPr>
            <a:no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lgn="ctr">
              <a:buNone/>
            </a:pPr>
            <a:r>
              <a:rPr lang="tr-TR" sz="1800" b="1" dirty="0">
                <a:solidFill>
                  <a:srgbClr val="0070C0"/>
                </a:solidFill>
              </a:rPr>
              <a:t>GEÇMİŞ DÖNEMLERE AİT BİLGİ VE BELGELERİN İŞLENMESİ</a:t>
            </a:r>
          </a:p>
          <a:p>
            <a:pPr marL="0" indent="0" algn="just">
              <a:buNone/>
            </a:pPr>
            <a:endParaRPr lang="tr-TR" sz="1800" b="1" dirty="0">
              <a:solidFill>
                <a:schemeClr val="bg1"/>
              </a:solidFill>
            </a:endParaRPr>
          </a:p>
          <a:p>
            <a:pPr marL="0" lvl="0" indent="0" algn="just">
              <a:buNone/>
            </a:pPr>
            <a:r>
              <a:rPr lang="tr-TR" sz="2000" b="1" dirty="0">
                <a:solidFill>
                  <a:srgbClr val="FF0000"/>
                </a:solidFill>
              </a:rPr>
              <a:t>26/10/2021</a:t>
            </a:r>
            <a:r>
              <a:rPr lang="tr-TR" sz="2000" dirty="0">
                <a:solidFill>
                  <a:schemeClr val="bg1"/>
                </a:solidFill>
              </a:rPr>
              <a:t> </a:t>
            </a:r>
            <a:r>
              <a:rPr lang="tr-TR" sz="2000" dirty="0">
                <a:solidFill>
                  <a:srgbClr val="FF0000"/>
                </a:solidFill>
              </a:rPr>
              <a:t>sonrasında</a:t>
            </a:r>
            <a:r>
              <a:rPr lang="tr-TR" sz="2000" dirty="0">
                <a:solidFill>
                  <a:schemeClr val="bg1"/>
                </a:solidFill>
              </a:rPr>
              <a:t> </a:t>
            </a:r>
            <a:r>
              <a:rPr lang="tr-TR" sz="1800" dirty="0">
                <a:solidFill>
                  <a:schemeClr val="bg1"/>
                </a:solidFill>
              </a:rPr>
              <a:t>gerçekleştirilen tüm olağan ve olağanüstü genel kurul toplantılarına ilişkin bilgi ve belgeler </a:t>
            </a:r>
            <a:r>
              <a:rPr lang="tr-TR" sz="1800"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KOOPBİS’te</a:t>
            </a:r>
            <a:r>
              <a:rPr lang="tr-TR" sz="18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“İdari/Mali Durum” sekmesi altına yüklenecektir.</a:t>
            </a:r>
          </a:p>
          <a:p>
            <a:pPr marL="0" lvl="0" indent="0" algn="just">
              <a:buNone/>
            </a:pPr>
            <a:endParaRPr lang="tr-TR" sz="18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tr-TR" sz="1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tr-T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1-Yönetim </a:t>
            </a:r>
            <a:r>
              <a:rPr lang="tr-TR" sz="1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K</a:t>
            </a:r>
            <a:r>
              <a:rPr lang="tr-T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urulu </a:t>
            </a:r>
            <a:r>
              <a:rPr lang="tr-TR" sz="1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F</a:t>
            </a:r>
            <a:r>
              <a:rPr lang="tr-T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aaliyet </a:t>
            </a:r>
            <a:r>
              <a:rPr lang="tr-TR" sz="1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R</a:t>
            </a:r>
            <a:r>
              <a:rPr lang="tr-T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aporu</a:t>
            </a:r>
          </a:p>
          <a:p>
            <a:pPr marL="0" indent="0" algn="just">
              <a:lnSpc>
                <a:spcPct val="107000"/>
              </a:lnSpc>
              <a:spcAft>
                <a:spcPts val="800"/>
              </a:spcAft>
              <a:buNone/>
            </a:pPr>
            <a:r>
              <a:rPr lang="tr-TR" sz="1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2-</a:t>
            </a:r>
            <a:r>
              <a:rPr lang="tr-T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Denetim Kurulu </a:t>
            </a:r>
            <a:r>
              <a:rPr lang="tr-TR" sz="1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R</a:t>
            </a:r>
            <a:r>
              <a:rPr lang="tr-T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aporu</a:t>
            </a:r>
          </a:p>
          <a:p>
            <a:pPr marL="0" indent="0" algn="just">
              <a:lnSpc>
                <a:spcPct val="107000"/>
              </a:lnSpc>
              <a:spcAft>
                <a:spcPts val="800"/>
              </a:spcAft>
              <a:buNone/>
            </a:pPr>
            <a:r>
              <a:rPr lang="tr-T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tr-TR" sz="1800" b="1" dirty="0">
                <a:solidFill>
                  <a:srgbClr val="FF0000"/>
                </a:solidFill>
                <a:latin typeface="Times New Roman" panose="02020603050405020304" pitchFamily="18" charset="0"/>
                <a:cs typeface="Times New Roman" panose="02020603050405020304" pitchFamily="18" charset="0"/>
              </a:rPr>
              <a:t>3-Bilanço</a:t>
            </a:r>
          </a:p>
          <a:p>
            <a:pPr marL="0" indent="0" algn="just">
              <a:lnSpc>
                <a:spcPct val="107000"/>
              </a:lnSpc>
              <a:spcAft>
                <a:spcPts val="800"/>
              </a:spcAft>
              <a:buNone/>
            </a:pPr>
            <a:r>
              <a:rPr lang="tr-TR" sz="1800" b="1" dirty="0">
                <a:solidFill>
                  <a:srgbClr val="FF0000"/>
                </a:solidFill>
                <a:latin typeface="Times New Roman" panose="02020603050405020304" pitchFamily="18" charset="0"/>
                <a:cs typeface="Times New Roman" panose="02020603050405020304" pitchFamily="18" charset="0"/>
              </a:rPr>
              <a:t>    4-Gelir-Gider Farkı Hesapları</a:t>
            </a:r>
          </a:p>
          <a:p>
            <a:pPr marL="0" indent="0" algn="just">
              <a:lnSpc>
                <a:spcPct val="107000"/>
              </a:lnSpc>
              <a:spcAft>
                <a:spcPts val="800"/>
              </a:spcAft>
              <a:buNone/>
            </a:pPr>
            <a:r>
              <a:rPr lang="tr-TR" sz="1800" b="1" dirty="0">
                <a:solidFill>
                  <a:srgbClr val="FF0000"/>
                </a:solidFill>
                <a:latin typeface="Times New Roman" panose="02020603050405020304" pitchFamily="18" charset="0"/>
                <a:cs typeface="Times New Roman" panose="02020603050405020304" pitchFamily="18" charset="0"/>
              </a:rPr>
              <a:t>    5- (Varsa) Dış Denetçi Raporu</a:t>
            </a:r>
            <a:endParaRPr lang="tr-TR" sz="1800" b="1" dirty="0">
              <a:solidFill>
                <a:schemeClr val="bg1"/>
              </a:solidFill>
            </a:endParaRPr>
          </a:p>
          <a:p>
            <a:pPr marL="0" indent="0" algn="ctr">
              <a:buNone/>
            </a:pPr>
            <a:r>
              <a:rPr lang="tr-TR" sz="1800" b="1" dirty="0">
                <a:solidFill>
                  <a:schemeClr val="bg1"/>
                </a:solidFill>
              </a:rPr>
              <a:t>  </a:t>
            </a:r>
          </a:p>
        </p:txBody>
      </p:sp>
      <p:pic>
        <p:nvPicPr>
          <p:cNvPr id="7" name="Picture 2" descr="C:\Users\bahadir.aydin.CSB\Desktop\Logo (1).png">
            <a:extLst>
              <a:ext uri="{FF2B5EF4-FFF2-40B4-BE49-F238E27FC236}">
                <a16:creationId xmlns:a16="http://schemas.microsoft.com/office/drawing/2014/main" id="{E3051AE6-C135-4C9B-A1C4-B6ECAE41C9E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73166"/>
          <a:stretch/>
        </p:blipFill>
        <p:spPr bwMode="auto">
          <a:xfrm>
            <a:off x="388675" y="182092"/>
            <a:ext cx="870958" cy="1194043"/>
          </a:xfrm>
          <a:prstGeom prst="rect">
            <a:avLst/>
          </a:prstGeom>
          <a:noFill/>
          <a:extLst>
            <a:ext uri="{909E8E84-426E-40DD-AFC4-6F175D3DCCD1}">
              <a14:hiddenFill xmlns:a14="http://schemas.microsoft.com/office/drawing/2010/main">
                <a:solidFill>
                  <a:srgbClr val="FFFFFF"/>
                </a:solidFill>
              </a14:hiddenFill>
            </a:ext>
          </a:extLst>
        </p:spPr>
      </p:pic>
      <p:pic>
        <p:nvPicPr>
          <p:cNvPr id="8" name="Resim 7">
            <a:extLst>
              <a:ext uri="{FF2B5EF4-FFF2-40B4-BE49-F238E27FC236}">
                <a16:creationId xmlns:a16="http://schemas.microsoft.com/office/drawing/2014/main" id="{010D13FA-F668-4591-8274-8161699D51B0}"/>
              </a:ext>
            </a:extLst>
          </p:cNvPr>
          <p:cNvPicPr>
            <a:picLocks noChangeAspect="1"/>
          </p:cNvPicPr>
          <p:nvPr/>
        </p:nvPicPr>
        <p:blipFill rotWithShape="1">
          <a:blip r:embed="rId3">
            <a:extLst>
              <a:ext uri="{28A0092B-C50C-407E-A947-70E740481C1C}">
                <a14:useLocalDpi xmlns:a14="http://schemas.microsoft.com/office/drawing/2010/main" val="0"/>
              </a:ext>
            </a:extLst>
          </a:blip>
          <a:srcRect r="69629"/>
          <a:stretch/>
        </p:blipFill>
        <p:spPr>
          <a:xfrm>
            <a:off x="7307646" y="182092"/>
            <a:ext cx="1224136" cy="1267487"/>
          </a:xfrm>
          <a:prstGeom prst="rect">
            <a:avLst/>
          </a:prstGeom>
        </p:spPr>
      </p:pic>
    </p:spTree>
    <p:extLst>
      <p:ext uri="{BB962C8B-B14F-4D97-AF65-F5344CB8AC3E}">
        <p14:creationId xmlns:p14="http://schemas.microsoft.com/office/powerpoint/2010/main" val="3338824998"/>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27" name="AutoShape 22"/>
          <p:cNvSpPr>
            <a:spLocks noChangeArrowheads="1"/>
          </p:cNvSpPr>
          <p:nvPr/>
        </p:nvSpPr>
        <p:spPr bwMode="gray">
          <a:xfrm>
            <a:off x="1259633" y="1449579"/>
            <a:ext cx="6496000" cy="648072"/>
          </a:xfrm>
          <a:prstGeom prst="roundRect">
            <a:avLst>
              <a:gd name="adj" fmla="val 50000"/>
            </a:avLst>
          </a:prstGeom>
          <a:solidFill>
            <a:srgbClr val="FFC000"/>
          </a:solidFill>
          <a:ln w="38100" algn="ctr">
            <a:solidFill>
              <a:srgbClr val="FFFFFF"/>
            </a:solidFill>
            <a:round/>
            <a:headEnd/>
            <a:tailEnd/>
          </a:ln>
          <a:effectLst>
            <a:outerShdw dist="63500" dir="3187806" algn="ctr" rotWithShape="0">
              <a:srgbClr val="B2B2B2"/>
            </a:outerShdw>
          </a:effectLst>
        </p:spPr>
        <p:txBody>
          <a:bodyPr wrap="none" anchor="ctr"/>
          <a:lstStyle/>
          <a:p>
            <a:pPr marL="0" lvl="1" algn="ctr">
              <a:defRPr/>
            </a:pPr>
            <a:r>
              <a:rPr lang="tr-TR" altLang="en-US" sz="2000" b="1" dirty="0">
                <a:solidFill>
                  <a:srgbClr val="002060"/>
                </a:solidFill>
                <a:effectLst>
                  <a:outerShdw blurRad="38100" dist="38100" dir="2700000" algn="tl">
                    <a:srgbClr val="FFFFFF"/>
                  </a:outerShdw>
                </a:effectLst>
                <a:latin typeface="Times New Roman" panose="02020603050405020304" pitchFamily="18" charset="0"/>
                <a:cs typeface="Times New Roman" panose="02020603050405020304" pitchFamily="18" charset="0"/>
              </a:rPr>
              <a:t>     KOOPERATİF BİLGİ SİSTEMİ (KOOPBİS)</a:t>
            </a:r>
            <a:endParaRPr lang="en-US" altLang="en-US" sz="2000" b="1" dirty="0">
              <a:solidFill>
                <a:srgbClr val="002060"/>
              </a:solidFill>
              <a:effectLst>
                <a:outerShdw blurRad="38100" dist="38100" dir="2700000" algn="tl">
                  <a:srgbClr val="FFFFFF"/>
                </a:outerShdw>
              </a:effectLst>
              <a:latin typeface="Times New Roman" panose="02020603050405020304" pitchFamily="18" charset="0"/>
              <a:cs typeface="Times New Roman" panose="02020603050405020304" pitchFamily="18" charset="0"/>
            </a:endParaRPr>
          </a:p>
        </p:txBody>
      </p:sp>
      <p:sp>
        <p:nvSpPr>
          <p:cNvPr id="66" name="Metin Yer Tutucusu 11">
            <a:extLst>
              <a:ext uri="{FF2B5EF4-FFF2-40B4-BE49-F238E27FC236}">
                <a16:creationId xmlns:a16="http://schemas.microsoft.com/office/drawing/2014/main" id="{E2BE68CC-2843-4892-901D-7A51CCE51DF4}"/>
              </a:ext>
            </a:extLst>
          </p:cNvPr>
          <p:cNvSpPr txBox="1">
            <a:spLocks/>
          </p:cNvSpPr>
          <p:nvPr/>
        </p:nvSpPr>
        <p:spPr>
          <a:xfrm>
            <a:off x="215516" y="2448354"/>
            <a:ext cx="8712967" cy="4219828"/>
          </a:xfrm>
          <a:prstGeom prst="rect">
            <a:avLst/>
          </a:prstGeom>
        </p:spPr>
        <p:txBody>
          <a:bodyPr>
            <a:no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lgn="just" defTabSz="457200">
              <a:lnSpc>
                <a:spcPct val="107000"/>
              </a:lnSpc>
              <a:spcAft>
                <a:spcPts val="800"/>
              </a:spcAft>
              <a:buNone/>
            </a:pPr>
            <a:r>
              <a:rPr lang="tr-TR" sz="1800" b="1" dirty="0">
                <a:solidFill>
                  <a:schemeClr val="bg1"/>
                </a:solidFill>
                <a:highlight>
                  <a:srgbClr val="FFFF00"/>
                </a:highlight>
                <a:latin typeface="Times New Roman" panose="02020603050405020304" pitchFamily="18" charset="0"/>
                <a:cs typeface="Times New Roman" panose="02020603050405020304" pitchFamily="18" charset="0"/>
              </a:rPr>
              <a:t>Cezai sorumluluk:</a:t>
            </a:r>
          </a:p>
          <a:p>
            <a:pPr marL="0" indent="0" algn="just" defTabSz="457200">
              <a:lnSpc>
                <a:spcPct val="107000"/>
              </a:lnSpc>
              <a:spcAft>
                <a:spcPts val="800"/>
              </a:spcAft>
              <a:buNone/>
            </a:pPr>
            <a:r>
              <a:rPr lang="tr-TR" sz="1800" b="1" dirty="0">
                <a:solidFill>
                  <a:schemeClr val="bg1"/>
                </a:solidFill>
                <a:latin typeface="Times New Roman" panose="02020603050405020304" pitchFamily="18" charset="0"/>
                <a:cs typeface="Times New Roman" panose="02020603050405020304" pitchFamily="18" charset="0"/>
              </a:rPr>
              <a:t>Ek Madde 2 – 1. … 24 üncü maddenin birinci fıkrasına, … aykırı hareket eden kooperatif ve üst kuruluşlarının yönetim kurulu üyeleri ve memurları ile 72 </a:t>
            </a:r>
            <a:r>
              <a:rPr lang="tr-TR" sz="1800" b="1" dirty="0" err="1">
                <a:solidFill>
                  <a:schemeClr val="bg1"/>
                </a:solidFill>
                <a:latin typeface="Times New Roman" panose="02020603050405020304" pitchFamily="18" charset="0"/>
                <a:cs typeface="Times New Roman" panose="02020603050405020304" pitchFamily="18" charset="0"/>
              </a:rPr>
              <a:t>nci</a:t>
            </a:r>
            <a:r>
              <a:rPr lang="tr-TR" sz="1800" b="1" dirty="0">
                <a:solidFill>
                  <a:schemeClr val="bg1"/>
                </a:solidFill>
                <a:latin typeface="Times New Roman" panose="02020603050405020304" pitchFamily="18" charset="0"/>
                <a:cs typeface="Times New Roman" panose="02020603050405020304" pitchFamily="18" charset="0"/>
              </a:rPr>
              <a:t> maddenin dördüncü fıkrasına aykırı hareket eden kooperatif üst kuruluşlarının </a:t>
            </a:r>
            <a:r>
              <a:rPr lang="tr-TR" sz="1800" b="1" dirty="0">
                <a:solidFill>
                  <a:srgbClr val="0070C0"/>
                </a:solidFill>
                <a:highlight>
                  <a:srgbClr val="FFFF00"/>
                </a:highlight>
                <a:latin typeface="Times New Roman" panose="02020603050405020304" pitchFamily="18" charset="0"/>
                <a:cs typeface="Times New Roman" panose="02020603050405020304" pitchFamily="18" charset="0"/>
              </a:rPr>
              <a:t>yönetim kurulu üyeleri üç aydan iki yıla kadar hapis ve elli günden </a:t>
            </a:r>
            <a:r>
              <a:rPr lang="tr-TR" sz="1800" b="1" dirty="0" err="1">
                <a:solidFill>
                  <a:srgbClr val="0070C0"/>
                </a:solidFill>
                <a:highlight>
                  <a:srgbClr val="FFFF00"/>
                </a:highlight>
                <a:latin typeface="Times New Roman" panose="02020603050405020304" pitchFamily="18" charset="0"/>
                <a:cs typeface="Times New Roman" panose="02020603050405020304" pitchFamily="18" charset="0"/>
              </a:rPr>
              <a:t>beşyüz</a:t>
            </a:r>
            <a:r>
              <a:rPr lang="tr-TR" sz="1800" b="1" dirty="0">
                <a:solidFill>
                  <a:srgbClr val="0070C0"/>
                </a:solidFill>
                <a:highlight>
                  <a:srgbClr val="FFFF00"/>
                </a:highlight>
                <a:latin typeface="Times New Roman" panose="02020603050405020304" pitchFamily="18" charset="0"/>
                <a:cs typeface="Times New Roman" panose="02020603050405020304" pitchFamily="18" charset="0"/>
              </a:rPr>
              <a:t> güne kadar adlî para cezası </a:t>
            </a:r>
            <a:r>
              <a:rPr lang="tr-TR" sz="1800" b="1" dirty="0">
                <a:solidFill>
                  <a:schemeClr val="bg1"/>
                </a:solidFill>
                <a:latin typeface="Times New Roman" panose="02020603050405020304" pitchFamily="18" charset="0"/>
                <a:cs typeface="Times New Roman" panose="02020603050405020304" pitchFamily="18" charset="0"/>
              </a:rPr>
              <a:t>ile cezalandırılırlar.</a:t>
            </a:r>
          </a:p>
          <a:p>
            <a:pPr marL="0" indent="0" algn="just" defTabSz="457200">
              <a:lnSpc>
                <a:spcPct val="107000"/>
              </a:lnSpc>
              <a:spcAft>
                <a:spcPts val="800"/>
              </a:spcAft>
              <a:buNone/>
            </a:pPr>
            <a:r>
              <a:rPr lang="tr-TR" sz="1800" b="1" dirty="0">
                <a:solidFill>
                  <a:srgbClr val="FF0000"/>
                </a:solidFill>
                <a:latin typeface="Times New Roman" panose="02020603050405020304" pitchFamily="18" charset="0"/>
                <a:cs typeface="Times New Roman" panose="02020603050405020304" pitchFamily="18" charset="0"/>
              </a:rPr>
              <a:t>1-Yönetim Kurulu Faaliyet Raporu</a:t>
            </a:r>
          </a:p>
          <a:p>
            <a:pPr marL="0" indent="0" algn="just" defTabSz="457200">
              <a:lnSpc>
                <a:spcPct val="107000"/>
              </a:lnSpc>
              <a:spcAft>
                <a:spcPts val="800"/>
              </a:spcAft>
              <a:buNone/>
            </a:pPr>
            <a:r>
              <a:rPr lang="tr-TR" sz="1800" b="1" dirty="0">
                <a:solidFill>
                  <a:srgbClr val="FF0000"/>
                </a:solidFill>
                <a:latin typeface="Times New Roman" panose="02020603050405020304" pitchFamily="18" charset="0"/>
                <a:cs typeface="Times New Roman" panose="02020603050405020304" pitchFamily="18" charset="0"/>
              </a:rPr>
              <a:t>2- Denetim Kurulu Raporu</a:t>
            </a:r>
          </a:p>
          <a:p>
            <a:pPr marL="0" indent="0" algn="just" defTabSz="457200">
              <a:lnSpc>
                <a:spcPct val="107000"/>
              </a:lnSpc>
              <a:spcAft>
                <a:spcPts val="800"/>
              </a:spcAft>
              <a:buNone/>
            </a:pPr>
            <a:r>
              <a:rPr lang="tr-TR" sz="1800" b="1" dirty="0">
                <a:solidFill>
                  <a:srgbClr val="FF0000"/>
                </a:solidFill>
                <a:latin typeface="Times New Roman" panose="02020603050405020304" pitchFamily="18" charset="0"/>
                <a:cs typeface="Times New Roman" panose="02020603050405020304" pitchFamily="18" charset="0"/>
              </a:rPr>
              <a:t>3- Bilanço</a:t>
            </a:r>
          </a:p>
          <a:p>
            <a:pPr marL="0" indent="0" algn="just" defTabSz="457200">
              <a:lnSpc>
                <a:spcPct val="107000"/>
              </a:lnSpc>
              <a:spcAft>
                <a:spcPts val="800"/>
              </a:spcAft>
              <a:buNone/>
            </a:pPr>
            <a:r>
              <a:rPr lang="tr-TR" sz="1800" b="1" dirty="0">
                <a:solidFill>
                  <a:srgbClr val="FF0000"/>
                </a:solidFill>
                <a:latin typeface="Times New Roman" panose="02020603050405020304" pitchFamily="18" charset="0"/>
                <a:cs typeface="Times New Roman" panose="02020603050405020304" pitchFamily="18" charset="0"/>
              </a:rPr>
              <a:t>4- Gelir-Gider Farkı Hesapları</a:t>
            </a:r>
          </a:p>
          <a:p>
            <a:pPr marL="0" indent="0" algn="just" defTabSz="457200">
              <a:lnSpc>
                <a:spcPct val="107000"/>
              </a:lnSpc>
              <a:spcAft>
                <a:spcPts val="800"/>
              </a:spcAft>
              <a:buNone/>
            </a:pPr>
            <a:r>
              <a:rPr lang="tr-TR" sz="1800" b="1" dirty="0">
                <a:solidFill>
                  <a:srgbClr val="FF0000"/>
                </a:solidFill>
                <a:latin typeface="Times New Roman" panose="02020603050405020304" pitchFamily="18" charset="0"/>
                <a:cs typeface="Times New Roman" panose="02020603050405020304" pitchFamily="18" charset="0"/>
              </a:rPr>
              <a:t>5- (Varsa) Dış Denetçi Raporu</a:t>
            </a:r>
          </a:p>
          <a:p>
            <a:pPr marL="0" indent="0" algn="just">
              <a:buNone/>
            </a:pPr>
            <a:endParaRPr lang="tr-TR" sz="1800" b="1" dirty="0">
              <a:solidFill>
                <a:schemeClr val="bg1"/>
              </a:solidFill>
            </a:endParaRPr>
          </a:p>
          <a:p>
            <a:pPr marL="0" indent="0" algn="ctr">
              <a:buNone/>
            </a:pPr>
            <a:r>
              <a:rPr lang="tr-TR" sz="1800" b="1" dirty="0">
                <a:solidFill>
                  <a:schemeClr val="bg1"/>
                </a:solidFill>
              </a:rPr>
              <a:t>  </a:t>
            </a:r>
          </a:p>
        </p:txBody>
      </p:sp>
      <p:pic>
        <p:nvPicPr>
          <p:cNvPr id="7" name="Picture 2" descr="C:\Users\bahadir.aydin.CSB\Desktop\Logo (1).png">
            <a:extLst>
              <a:ext uri="{FF2B5EF4-FFF2-40B4-BE49-F238E27FC236}">
                <a16:creationId xmlns:a16="http://schemas.microsoft.com/office/drawing/2014/main" id="{E3051AE6-C135-4C9B-A1C4-B6ECAE41C9E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73166"/>
          <a:stretch/>
        </p:blipFill>
        <p:spPr bwMode="auto">
          <a:xfrm>
            <a:off x="388675" y="182092"/>
            <a:ext cx="870958" cy="1194043"/>
          </a:xfrm>
          <a:prstGeom prst="rect">
            <a:avLst/>
          </a:prstGeom>
          <a:noFill/>
          <a:extLst>
            <a:ext uri="{909E8E84-426E-40DD-AFC4-6F175D3DCCD1}">
              <a14:hiddenFill xmlns:a14="http://schemas.microsoft.com/office/drawing/2010/main">
                <a:solidFill>
                  <a:srgbClr val="FFFFFF"/>
                </a:solidFill>
              </a14:hiddenFill>
            </a:ext>
          </a:extLst>
        </p:spPr>
      </p:pic>
      <p:pic>
        <p:nvPicPr>
          <p:cNvPr id="8" name="Resim 7">
            <a:extLst>
              <a:ext uri="{FF2B5EF4-FFF2-40B4-BE49-F238E27FC236}">
                <a16:creationId xmlns:a16="http://schemas.microsoft.com/office/drawing/2014/main" id="{010D13FA-F668-4591-8274-8161699D51B0}"/>
              </a:ext>
            </a:extLst>
          </p:cNvPr>
          <p:cNvPicPr>
            <a:picLocks noChangeAspect="1"/>
          </p:cNvPicPr>
          <p:nvPr/>
        </p:nvPicPr>
        <p:blipFill rotWithShape="1">
          <a:blip r:embed="rId3">
            <a:extLst>
              <a:ext uri="{28A0092B-C50C-407E-A947-70E740481C1C}">
                <a14:useLocalDpi xmlns:a14="http://schemas.microsoft.com/office/drawing/2010/main" val="0"/>
              </a:ext>
            </a:extLst>
          </a:blip>
          <a:srcRect r="69629"/>
          <a:stretch/>
        </p:blipFill>
        <p:spPr>
          <a:xfrm>
            <a:off x="7307646" y="182092"/>
            <a:ext cx="1224136" cy="1267487"/>
          </a:xfrm>
          <a:prstGeom prst="rect">
            <a:avLst/>
          </a:prstGeom>
        </p:spPr>
      </p:pic>
    </p:spTree>
    <p:extLst>
      <p:ext uri="{BB962C8B-B14F-4D97-AF65-F5344CB8AC3E}">
        <p14:creationId xmlns:p14="http://schemas.microsoft.com/office/powerpoint/2010/main" val="2673572998"/>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27" name="AutoShape 22"/>
          <p:cNvSpPr>
            <a:spLocks noChangeArrowheads="1"/>
          </p:cNvSpPr>
          <p:nvPr/>
        </p:nvSpPr>
        <p:spPr bwMode="gray">
          <a:xfrm>
            <a:off x="1259633" y="1376135"/>
            <a:ext cx="6496000" cy="648072"/>
          </a:xfrm>
          <a:prstGeom prst="roundRect">
            <a:avLst>
              <a:gd name="adj" fmla="val 50000"/>
            </a:avLst>
          </a:prstGeom>
          <a:solidFill>
            <a:srgbClr val="FFC000"/>
          </a:solidFill>
          <a:ln w="38100" algn="ctr">
            <a:solidFill>
              <a:srgbClr val="FFFFFF"/>
            </a:solidFill>
            <a:round/>
            <a:headEnd/>
            <a:tailEnd/>
          </a:ln>
          <a:effectLst>
            <a:outerShdw dist="63500" dir="3187806" algn="ctr" rotWithShape="0">
              <a:srgbClr val="B2B2B2"/>
            </a:outerShdw>
          </a:effectLst>
        </p:spPr>
        <p:txBody>
          <a:bodyPr wrap="none" anchor="ctr"/>
          <a:lstStyle/>
          <a:p>
            <a:pPr marL="0" lvl="1" algn="ctr">
              <a:defRPr/>
            </a:pPr>
            <a:r>
              <a:rPr lang="tr-TR" altLang="en-US" sz="2000" b="1" dirty="0">
                <a:solidFill>
                  <a:srgbClr val="002060"/>
                </a:solidFill>
                <a:effectLst>
                  <a:outerShdw blurRad="38100" dist="38100" dir="2700000" algn="tl">
                    <a:srgbClr val="FFFFFF"/>
                  </a:outerShdw>
                </a:effectLst>
                <a:latin typeface="Times New Roman" panose="02020603050405020304" pitchFamily="18" charset="0"/>
                <a:cs typeface="Times New Roman" panose="02020603050405020304" pitchFamily="18" charset="0"/>
              </a:rPr>
              <a:t>     KOOPERATİF BİLGİ SİSTEMİ (KOOPBİS)</a:t>
            </a:r>
            <a:endParaRPr lang="en-US" altLang="en-US" sz="2000" b="1" dirty="0">
              <a:solidFill>
                <a:srgbClr val="002060"/>
              </a:solidFill>
              <a:effectLst>
                <a:outerShdw blurRad="38100" dist="38100" dir="2700000" algn="tl">
                  <a:srgbClr val="FFFFFF"/>
                </a:outerShdw>
              </a:effectLst>
              <a:latin typeface="Times New Roman" panose="02020603050405020304" pitchFamily="18" charset="0"/>
              <a:cs typeface="Times New Roman" panose="02020603050405020304" pitchFamily="18" charset="0"/>
            </a:endParaRPr>
          </a:p>
        </p:txBody>
      </p:sp>
      <p:pic>
        <p:nvPicPr>
          <p:cNvPr id="7" name="Picture 2" descr="C:\Users\bahadir.aydin.CSB\Desktop\Logo (1).png">
            <a:extLst>
              <a:ext uri="{FF2B5EF4-FFF2-40B4-BE49-F238E27FC236}">
                <a16:creationId xmlns:a16="http://schemas.microsoft.com/office/drawing/2014/main" id="{E3051AE6-C135-4C9B-A1C4-B6ECAE41C9E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73166"/>
          <a:stretch/>
        </p:blipFill>
        <p:spPr bwMode="auto">
          <a:xfrm>
            <a:off x="388675" y="182092"/>
            <a:ext cx="870958" cy="1194043"/>
          </a:xfrm>
          <a:prstGeom prst="rect">
            <a:avLst/>
          </a:prstGeom>
          <a:noFill/>
          <a:extLst>
            <a:ext uri="{909E8E84-426E-40DD-AFC4-6F175D3DCCD1}">
              <a14:hiddenFill xmlns:a14="http://schemas.microsoft.com/office/drawing/2010/main">
                <a:solidFill>
                  <a:srgbClr val="FFFFFF"/>
                </a:solidFill>
              </a14:hiddenFill>
            </a:ext>
          </a:extLst>
        </p:spPr>
      </p:pic>
      <p:pic>
        <p:nvPicPr>
          <p:cNvPr id="8" name="Resim 7">
            <a:extLst>
              <a:ext uri="{FF2B5EF4-FFF2-40B4-BE49-F238E27FC236}">
                <a16:creationId xmlns:a16="http://schemas.microsoft.com/office/drawing/2014/main" id="{010D13FA-F668-4591-8274-8161699D51B0}"/>
              </a:ext>
            </a:extLst>
          </p:cNvPr>
          <p:cNvPicPr>
            <a:picLocks noChangeAspect="1"/>
          </p:cNvPicPr>
          <p:nvPr/>
        </p:nvPicPr>
        <p:blipFill rotWithShape="1">
          <a:blip r:embed="rId3">
            <a:extLst>
              <a:ext uri="{28A0092B-C50C-407E-A947-70E740481C1C}">
                <a14:useLocalDpi xmlns:a14="http://schemas.microsoft.com/office/drawing/2010/main" val="0"/>
              </a:ext>
            </a:extLst>
          </a:blip>
          <a:srcRect r="69629"/>
          <a:stretch/>
        </p:blipFill>
        <p:spPr>
          <a:xfrm>
            <a:off x="7307646" y="182092"/>
            <a:ext cx="1224136" cy="1267487"/>
          </a:xfrm>
          <a:prstGeom prst="rect">
            <a:avLst/>
          </a:prstGeom>
        </p:spPr>
      </p:pic>
      <p:sp>
        <p:nvSpPr>
          <p:cNvPr id="9" name="Dikdörtgen 8">
            <a:extLst>
              <a:ext uri="{FF2B5EF4-FFF2-40B4-BE49-F238E27FC236}">
                <a16:creationId xmlns:a16="http://schemas.microsoft.com/office/drawing/2014/main" id="{0203B66D-7F95-413D-9295-556F49CFA772}"/>
              </a:ext>
            </a:extLst>
          </p:cNvPr>
          <p:cNvSpPr/>
          <p:nvPr/>
        </p:nvSpPr>
        <p:spPr>
          <a:xfrm>
            <a:off x="167780" y="2353525"/>
            <a:ext cx="8808440" cy="4230155"/>
          </a:xfrm>
          <a:prstGeom prst="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tr-TR"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KOOPERATİF BİLGİ SİSTEMİ YÖNETMELİĞİ</a:t>
            </a:r>
            <a:endParaRPr lang="tr-TR"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1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KOOPBİS </a:t>
            </a:r>
            <a:r>
              <a:rPr lang="tr-TR" sz="1400" b="1" cap="none"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Yetkilisinin Görev Ve Sorumlulukları</a:t>
            </a:r>
            <a:endParaRPr lang="tr-TR" sz="1400" cap="none"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1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MADDE 11 –</a:t>
            </a:r>
            <a:r>
              <a:rPr lang="tr-TR" sz="1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(1) KOOPBİS </a:t>
            </a:r>
            <a:r>
              <a:rPr lang="tr-TR" sz="1400" cap="none"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yetkilisi</a:t>
            </a:r>
            <a:r>
              <a:rPr lang="tr-TR" sz="1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tr-TR"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1400" cap="none"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 </a:t>
            </a:r>
            <a:r>
              <a:rPr lang="tr-TR" sz="1400" b="1" cap="none"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Yeni ortakların </a:t>
            </a:r>
            <a:r>
              <a:rPr lang="tr-TR" sz="1400" cap="none"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kimlik, iletişim, pay ve ödemelerine ilişkin bilgilerini, ortaklığa kabule dair yönetim kurulu kararının alındığı tarihten itibaren, ortağın genel kurul toplantısına katılmasını engellemeyecek şekilde </a:t>
            </a:r>
            <a:r>
              <a:rPr lang="tr-TR" sz="1400" b="1" cap="none"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en geç on beş gün içinde </a:t>
            </a:r>
            <a:r>
              <a:rPr lang="tr-TR" sz="1400" cap="none"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KOOPBİS’e</a:t>
            </a:r>
            <a:r>
              <a:rPr lang="tr-TR" sz="1400" cap="none"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kaydetmek,</a:t>
            </a:r>
            <a:endParaRPr lang="tr-TR" sz="1400" cap="none"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1400" cap="none"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 Kooperatif </a:t>
            </a:r>
            <a:r>
              <a:rPr lang="tr-TR" sz="1400" b="1" cap="none"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ortaklarına ilişkin </a:t>
            </a:r>
            <a:r>
              <a:rPr lang="tr-TR" sz="1400" cap="none"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bilgi güncellemelerini </a:t>
            </a:r>
            <a:r>
              <a:rPr lang="tr-TR" sz="1400" cap="none"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KOOPBİS’te</a:t>
            </a:r>
            <a:r>
              <a:rPr lang="tr-TR" sz="1400" cap="none"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ilgili alanlara </a:t>
            </a:r>
            <a:r>
              <a:rPr lang="tr-TR" sz="1400" b="1" cap="none"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en geç on beş gün içinde </a:t>
            </a:r>
            <a:r>
              <a:rPr lang="tr-TR" sz="1400" cap="none"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işlemek,</a:t>
            </a:r>
            <a:endParaRPr lang="tr-TR" sz="1400" cap="none"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1400" cap="none"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 Genel kurul toplantısına katılmaya hak kazanmış olan </a:t>
            </a:r>
            <a:r>
              <a:rPr lang="tr-TR" sz="1400" b="1" dirty="0">
                <a:solidFill>
                  <a:srgbClr val="0070C0"/>
                </a:solidFill>
                <a:latin typeface="Times New Roman" panose="02020603050405020304" pitchFamily="18" charset="0"/>
                <a:cs typeface="Times New Roman" panose="02020603050405020304" pitchFamily="18" charset="0"/>
              </a:rPr>
              <a:t>ortakları gösteren listeyi </a:t>
            </a:r>
            <a:r>
              <a:rPr lang="tr-TR" sz="1400" cap="none"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KOOPBİS üzerinden almak,</a:t>
            </a:r>
            <a:endParaRPr lang="tr-TR" sz="1400" cap="none"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1400" cap="none"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ç) Tarım satış kooperatifleri ile ilgili…</a:t>
            </a:r>
            <a:endParaRPr lang="tr-TR" sz="1400" cap="none"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1400" cap="none"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d) </a:t>
            </a:r>
            <a:r>
              <a:rPr lang="tr-TR" sz="1400" cap="none"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Yönetim kurulu yıllık faaliyet raporunu, bilançoyu, gelir gider farkı hesaplarını ve denetleme organı ile dış denetçilerin raporlarını</a:t>
            </a:r>
            <a:r>
              <a:rPr lang="tr-TR" sz="1400" cap="none"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400" b="1" dirty="0">
                <a:solidFill>
                  <a:srgbClr val="0070C0"/>
                </a:solidFill>
                <a:latin typeface="Times New Roman" panose="02020603050405020304" pitchFamily="18" charset="0"/>
                <a:cs typeface="Times New Roman" panose="02020603050405020304" pitchFamily="18" charset="0"/>
              </a:rPr>
              <a:t>toplantı gündemini ve idari mali durumuna ilişkin güncel bilgilerini </a:t>
            </a:r>
            <a:r>
              <a:rPr lang="tr-TR" sz="1400" cap="none"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genel kurulun yıllık toplantısından </a:t>
            </a:r>
            <a:r>
              <a:rPr lang="tr-TR" sz="1400" b="1" dirty="0">
                <a:solidFill>
                  <a:srgbClr val="0070C0"/>
                </a:solidFill>
                <a:latin typeface="Times New Roman" panose="02020603050405020304" pitchFamily="18" charset="0"/>
                <a:cs typeface="Times New Roman" panose="02020603050405020304" pitchFamily="18" charset="0"/>
              </a:rPr>
              <a:t>en az on beş gün önce, </a:t>
            </a:r>
            <a:r>
              <a:rPr lang="tr-TR" sz="1400" cap="none"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genel kurul toplantılarının birleştirilmesi nedeniyle genel kurul toplantısı yapılmayan yıllarda hesap dönemi sonundan itibaren </a:t>
            </a:r>
            <a:r>
              <a:rPr lang="tr-TR" sz="1400" b="1" dirty="0">
                <a:solidFill>
                  <a:srgbClr val="0070C0"/>
                </a:solidFill>
                <a:latin typeface="Times New Roman" panose="02020603050405020304" pitchFamily="18" charset="0"/>
                <a:cs typeface="Times New Roman" panose="02020603050405020304" pitchFamily="18" charset="0"/>
              </a:rPr>
              <a:t>altı ay içinde</a:t>
            </a:r>
            <a:r>
              <a:rPr lang="tr-TR" sz="1400" cap="none"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400" cap="none"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dış denetçilerin raporlarını ise tesliminden itibaren</a:t>
            </a:r>
            <a:r>
              <a:rPr lang="tr-TR" sz="1400" cap="none"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400" b="1" dirty="0">
                <a:solidFill>
                  <a:srgbClr val="0070C0"/>
                </a:solidFill>
                <a:latin typeface="Times New Roman" panose="02020603050405020304" pitchFamily="18" charset="0"/>
                <a:cs typeface="Times New Roman" panose="02020603050405020304" pitchFamily="18" charset="0"/>
              </a:rPr>
              <a:t>beş gün içinde </a:t>
            </a:r>
            <a:r>
              <a:rPr lang="tr-TR" sz="1400" cap="none"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KOOPBİS’e</a:t>
            </a:r>
            <a:r>
              <a:rPr lang="tr-TR" sz="1400" cap="none"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işlemek,</a:t>
            </a:r>
            <a:endParaRPr lang="tr-TR" sz="1400" cap="none"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39056821"/>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lumMod val="20000"/>
            <a:lumOff val="80000"/>
            <a:alpha val="91000"/>
          </a:schemeClr>
        </a:solidFill>
        <a:effectLst/>
      </p:bgPr>
    </p:bg>
    <p:spTree>
      <p:nvGrpSpPr>
        <p:cNvPr id="1" name=""/>
        <p:cNvGrpSpPr/>
        <p:nvPr/>
      </p:nvGrpSpPr>
      <p:grpSpPr>
        <a:xfrm>
          <a:off x="0" y="0"/>
          <a:ext cx="0" cy="0"/>
          <a:chOff x="0" y="0"/>
          <a:chExt cx="0" cy="0"/>
        </a:xfrm>
      </p:grpSpPr>
      <p:pic>
        <p:nvPicPr>
          <p:cNvPr id="25" name="Picture 2" descr="C:\Users\bahadir.aydin.CSB\Desktop\Logo (1).png"/>
          <p:cNvPicPr>
            <a:picLocks noChangeAspect="1" noChangeArrowheads="1"/>
          </p:cNvPicPr>
          <p:nvPr/>
        </p:nvPicPr>
        <p:blipFill rotWithShape="1">
          <a:blip r:embed="rId3">
            <a:extLst>
              <a:ext uri="{28A0092B-C50C-407E-A947-70E740481C1C}">
                <a14:useLocalDpi xmlns:a14="http://schemas.microsoft.com/office/drawing/2010/main" val="0"/>
              </a:ext>
            </a:extLst>
          </a:blip>
          <a:srcRect r="73166"/>
          <a:stretch/>
        </p:blipFill>
        <p:spPr bwMode="auto">
          <a:xfrm>
            <a:off x="388675" y="182092"/>
            <a:ext cx="870958" cy="1194043"/>
          </a:xfrm>
          <a:prstGeom prst="rect">
            <a:avLst/>
          </a:prstGeom>
          <a:noFill/>
          <a:extLst>
            <a:ext uri="{909E8E84-426E-40DD-AFC4-6F175D3DCCD1}">
              <a14:hiddenFill xmlns:a14="http://schemas.microsoft.com/office/drawing/2010/main">
                <a:solidFill>
                  <a:srgbClr val="FFFFFF"/>
                </a:solidFill>
              </a14:hiddenFill>
            </a:ext>
          </a:extLst>
        </p:spPr>
      </p:pic>
      <p:pic>
        <p:nvPicPr>
          <p:cNvPr id="19" name="Resim 18"/>
          <p:cNvPicPr>
            <a:picLocks noChangeAspect="1"/>
          </p:cNvPicPr>
          <p:nvPr/>
        </p:nvPicPr>
        <p:blipFill rotWithShape="1">
          <a:blip r:embed="rId4">
            <a:extLst>
              <a:ext uri="{28A0092B-C50C-407E-A947-70E740481C1C}">
                <a14:useLocalDpi xmlns:a14="http://schemas.microsoft.com/office/drawing/2010/main" val="0"/>
              </a:ext>
            </a:extLst>
          </a:blip>
          <a:srcRect r="69629"/>
          <a:stretch/>
        </p:blipFill>
        <p:spPr>
          <a:xfrm>
            <a:off x="7307646" y="182092"/>
            <a:ext cx="1224136" cy="1267487"/>
          </a:xfrm>
          <a:prstGeom prst="rect">
            <a:avLst/>
          </a:prstGeom>
        </p:spPr>
      </p:pic>
      <p:sp>
        <p:nvSpPr>
          <p:cNvPr id="27" name="AutoShape 22"/>
          <p:cNvSpPr>
            <a:spLocks noChangeArrowheads="1"/>
          </p:cNvSpPr>
          <p:nvPr/>
        </p:nvSpPr>
        <p:spPr bwMode="gray">
          <a:xfrm>
            <a:off x="1676400" y="1484784"/>
            <a:ext cx="5791200" cy="740296"/>
          </a:xfrm>
          <a:prstGeom prst="roundRect">
            <a:avLst>
              <a:gd name="adj" fmla="val 50000"/>
            </a:avLst>
          </a:prstGeom>
          <a:gradFill rotWithShape="1">
            <a:gsLst>
              <a:gs pos="0">
                <a:srgbClr val="49ACE3"/>
              </a:gs>
              <a:gs pos="50000">
                <a:srgbClr val="49ACE3">
                  <a:gamma/>
                  <a:tint val="24314"/>
                  <a:invGamma/>
                </a:srgbClr>
              </a:gs>
              <a:gs pos="100000">
                <a:srgbClr val="49ACE3"/>
              </a:gs>
            </a:gsLst>
            <a:lin ang="0" scaled="1"/>
          </a:gradFill>
          <a:ln w="38100" algn="ctr">
            <a:solidFill>
              <a:srgbClr val="FFFFFF"/>
            </a:solidFill>
            <a:round/>
            <a:headEnd/>
            <a:tailEnd/>
          </a:ln>
          <a:effectLst>
            <a:outerShdw dist="63500" dir="3187806" algn="ctr" rotWithShape="0">
              <a:srgbClr val="B2B2B2"/>
            </a:outerShdw>
          </a:effectLst>
        </p:spPr>
        <p:txBody>
          <a:bodyPr wrap="none" anchor="ctr"/>
          <a:lstStyle/>
          <a:p>
            <a:pPr lvl="1">
              <a:defRPr/>
            </a:pPr>
            <a:r>
              <a:rPr lang="tr-TR" altLang="en-US" sz="2000" b="1" dirty="0">
                <a:solidFill>
                  <a:srgbClr val="002060"/>
                </a:solidFill>
                <a:effectLst>
                  <a:outerShdw blurRad="38100" dist="38100" dir="2700000" algn="tl">
                    <a:srgbClr val="FFFFFF"/>
                  </a:outerShdw>
                </a:effectLst>
                <a:latin typeface="Times New Roman" panose="02020603050405020304" pitchFamily="18" charset="0"/>
                <a:cs typeface="Times New Roman" panose="02020603050405020304" pitchFamily="18" charset="0"/>
              </a:rPr>
              <a:t>YAPI KOOPERATİFLERİ İŞLEMLERİ</a:t>
            </a:r>
            <a:endParaRPr lang="en-US" altLang="en-US" sz="2000" b="1" dirty="0">
              <a:solidFill>
                <a:srgbClr val="002060"/>
              </a:solidFill>
              <a:effectLst>
                <a:outerShdw blurRad="38100" dist="38100" dir="2700000" algn="tl">
                  <a:srgbClr val="FFFFFF"/>
                </a:outerShdw>
              </a:effectLst>
              <a:latin typeface="Times New Roman" panose="02020603050405020304" pitchFamily="18" charset="0"/>
              <a:cs typeface="Times New Roman" panose="02020603050405020304" pitchFamily="18" charset="0"/>
            </a:endParaRPr>
          </a:p>
        </p:txBody>
      </p:sp>
      <p:sp>
        <p:nvSpPr>
          <p:cNvPr id="66" name="Metin Yer Tutucusu 11">
            <a:extLst>
              <a:ext uri="{FF2B5EF4-FFF2-40B4-BE49-F238E27FC236}">
                <a16:creationId xmlns:a16="http://schemas.microsoft.com/office/drawing/2014/main" id="{E2BE68CC-2843-4892-901D-7A51CCE51DF4}"/>
              </a:ext>
            </a:extLst>
          </p:cNvPr>
          <p:cNvSpPr txBox="1">
            <a:spLocks/>
          </p:cNvSpPr>
          <p:nvPr/>
        </p:nvSpPr>
        <p:spPr>
          <a:xfrm>
            <a:off x="395536" y="2924944"/>
            <a:ext cx="8136903" cy="3718275"/>
          </a:xfrm>
          <a:prstGeom prst="rect">
            <a:avLst/>
          </a:prstGeom>
        </p:spPr>
        <p:txBody>
          <a:bodyPr>
            <a:no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457200" indent="-457200" algn="l">
              <a:lnSpc>
                <a:spcPct val="150000"/>
              </a:lnSpc>
              <a:buClr>
                <a:schemeClr val="bg1"/>
              </a:buClr>
              <a:buFont typeface="+mj-lt"/>
              <a:buAutoNum type="arabicPeriod"/>
            </a:pPr>
            <a:r>
              <a:rPr lang="tr-TR" sz="1800" dirty="0">
                <a:solidFill>
                  <a:srgbClr val="FF0000"/>
                </a:solidFill>
              </a:rPr>
              <a:t>KURULUŞ İŞLEMLERİ</a:t>
            </a:r>
          </a:p>
          <a:p>
            <a:pPr marL="457200" indent="-457200">
              <a:lnSpc>
                <a:spcPct val="150000"/>
              </a:lnSpc>
              <a:buClr>
                <a:schemeClr val="bg1"/>
              </a:buClr>
              <a:buFont typeface="+mj-lt"/>
              <a:buAutoNum type="arabicPeriod"/>
            </a:pPr>
            <a:r>
              <a:rPr lang="tr-TR" sz="1800" dirty="0">
                <a:solidFill>
                  <a:srgbClr val="FF0000"/>
                </a:solidFill>
              </a:rPr>
              <a:t>DENETİM İŞLEMLERİNE İLİŞKİN HUSUSLAR</a:t>
            </a:r>
          </a:p>
          <a:p>
            <a:pPr marL="457200" indent="-457200">
              <a:lnSpc>
                <a:spcPct val="150000"/>
              </a:lnSpc>
              <a:buClr>
                <a:schemeClr val="bg1"/>
              </a:buClr>
              <a:buFont typeface="+mj-lt"/>
              <a:buAutoNum type="arabicPeriod"/>
            </a:pPr>
            <a:r>
              <a:rPr lang="tr-TR" sz="1800" dirty="0">
                <a:solidFill>
                  <a:srgbClr val="FF0000"/>
                </a:solidFill>
              </a:rPr>
              <a:t>YÖNETİM VE DENETİM KURULU ÜYELERİNİN EĞİTİMİ</a:t>
            </a:r>
          </a:p>
          <a:p>
            <a:pPr marL="457200" indent="-457200">
              <a:lnSpc>
                <a:spcPct val="150000"/>
              </a:lnSpc>
              <a:buClr>
                <a:schemeClr val="bg1"/>
              </a:buClr>
              <a:buFont typeface="+mj-lt"/>
              <a:buAutoNum type="arabicPeriod"/>
            </a:pPr>
            <a:r>
              <a:rPr lang="tr-TR" sz="1800" dirty="0">
                <a:solidFill>
                  <a:srgbClr val="FF0000"/>
                </a:solidFill>
              </a:rPr>
              <a:t>İNTİBAK İŞLEMLERİ</a:t>
            </a:r>
          </a:p>
          <a:p>
            <a:pPr marL="457200" indent="-457200">
              <a:lnSpc>
                <a:spcPct val="150000"/>
              </a:lnSpc>
              <a:buClr>
                <a:schemeClr val="bg1"/>
              </a:buClr>
              <a:buFont typeface="+mj-lt"/>
              <a:buAutoNum type="arabicPeriod"/>
            </a:pPr>
            <a:r>
              <a:rPr lang="tr-TR" sz="1800" dirty="0">
                <a:solidFill>
                  <a:srgbClr val="FF0000"/>
                </a:solidFill>
              </a:rPr>
              <a:t>GENEL KURULLAR İLE İLGİLİ İŞLEMLER</a:t>
            </a:r>
          </a:p>
          <a:p>
            <a:pPr marL="457200" indent="-457200">
              <a:lnSpc>
                <a:spcPct val="150000"/>
              </a:lnSpc>
              <a:buClr>
                <a:schemeClr val="bg1"/>
              </a:buClr>
              <a:buFont typeface="+mj-lt"/>
              <a:buAutoNum type="arabicPeriod"/>
            </a:pPr>
            <a:r>
              <a:rPr lang="tr-TR" sz="1800" dirty="0">
                <a:solidFill>
                  <a:srgbClr val="FF0000"/>
                </a:solidFill>
              </a:rPr>
              <a:t>KOOPERATİF BİLGİ SİSTEMİ (KOOPBİS) </a:t>
            </a:r>
          </a:p>
          <a:p>
            <a:pPr marL="457200" indent="-457200">
              <a:lnSpc>
                <a:spcPct val="150000"/>
              </a:lnSpc>
              <a:buClr>
                <a:schemeClr val="bg1"/>
              </a:buClr>
              <a:buFont typeface="+mj-lt"/>
              <a:buAutoNum type="arabicPeriod"/>
            </a:pPr>
            <a:r>
              <a:rPr lang="tr-TR" sz="1800" dirty="0">
                <a:solidFill>
                  <a:srgbClr val="FF0000"/>
                </a:solidFill>
              </a:rPr>
              <a:t>ADLİ VE İDARİ YAPTIRIMLAR</a:t>
            </a:r>
          </a:p>
          <a:p>
            <a:pPr marL="457200" indent="-457200">
              <a:lnSpc>
                <a:spcPct val="150000"/>
              </a:lnSpc>
              <a:buClr>
                <a:schemeClr val="bg1"/>
              </a:buClr>
              <a:buFont typeface="+mj-lt"/>
              <a:buAutoNum type="arabicPeriod"/>
            </a:pPr>
            <a:r>
              <a:rPr lang="tr-TR" sz="1800" dirty="0">
                <a:solidFill>
                  <a:srgbClr val="FF0000"/>
                </a:solidFill>
              </a:rPr>
              <a:t>GÖRÜŞ VE ÖNERİLER</a:t>
            </a:r>
            <a:endParaRPr lang="tr-TR" sz="1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831227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27" name="AutoShape 22"/>
          <p:cNvSpPr>
            <a:spLocks noChangeArrowheads="1"/>
          </p:cNvSpPr>
          <p:nvPr/>
        </p:nvSpPr>
        <p:spPr bwMode="gray">
          <a:xfrm>
            <a:off x="1259633" y="1376135"/>
            <a:ext cx="6496000" cy="648072"/>
          </a:xfrm>
          <a:prstGeom prst="roundRect">
            <a:avLst>
              <a:gd name="adj" fmla="val 50000"/>
            </a:avLst>
          </a:prstGeom>
          <a:solidFill>
            <a:srgbClr val="FFC000"/>
          </a:solidFill>
          <a:ln w="38100" algn="ctr">
            <a:solidFill>
              <a:srgbClr val="FFFFFF"/>
            </a:solidFill>
            <a:round/>
            <a:headEnd/>
            <a:tailEnd/>
          </a:ln>
          <a:effectLst>
            <a:outerShdw dist="63500" dir="3187806" algn="ctr" rotWithShape="0">
              <a:srgbClr val="B2B2B2"/>
            </a:outerShdw>
          </a:effectLst>
        </p:spPr>
        <p:txBody>
          <a:bodyPr wrap="none" anchor="ctr"/>
          <a:lstStyle/>
          <a:p>
            <a:pPr marL="0" lvl="1" algn="ctr">
              <a:defRPr/>
            </a:pPr>
            <a:r>
              <a:rPr lang="tr-TR" altLang="en-US" sz="2000" b="1" dirty="0">
                <a:solidFill>
                  <a:srgbClr val="002060"/>
                </a:solidFill>
                <a:effectLst>
                  <a:outerShdw blurRad="38100" dist="38100" dir="2700000" algn="tl">
                    <a:srgbClr val="FFFFFF"/>
                  </a:outerShdw>
                </a:effectLst>
                <a:latin typeface="Times New Roman" panose="02020603050405020304" pitchFamily="18" charset="0"/>
                <a:cs typeface="Times New Roman" panose="02020603050405020304" pitchFamily="18" charset="0"/>
              </a:rPr>
              <a:t>     KOOPERATİF BİLGİ SİSTEMİ (KOOPBİS)</a:t>
            </a:r>
            <a:endParaRPr lang="en-US" altLang="en-US" sz="2000" b="1" dirty="0">
              <a:solidFill>
                <a:srgbClr val="002060"/>
              </a:solidFill>
              <a:effectLst>
                <a:outerShdw blurRad="38100" dist="38100" dir="2700000" algn="tl">
                  <a:srgbClr val="FFFFFF"/>
                </a:outerShdw>
              </a:effectLst>
              <a:latin typeface="Times New Roman" panose="02020603050405020304" pitchFamily="18" charset="0"/>
              <a:cs typeface="Times New Roman" panose="02020603050405020304" pitchFamily="18" charset="0"/>
            </a:endParaRPr>
          </a:p>
        </p:txBody>
      </p:sp>
      <p:pic>
        <p:nvPicPr>
          <p:cNvPr id="7" name="Picture 2" descr="C:\Users\bahadir.aydin.CSB\Desktop\Logo (1).png">
            <a:extLst>
              <a:ext uri="{FF2B5EF4-FFF2-40B4-BE49-F238E27FC236}">
                <a16:creationId xmlns:a16="http://schemas.microsoft.com/office/drawing/2014/main" id="{E3051AE6-C135-4C9B-A1C4-B6ECAE41C9E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73166"/>
          <a:stretch/>
        </p:blipFill>
        <p:spPr bwMode="auto">
          <a:xfrm>
            <a:off x="388675" y="182092"/>
            <a:ext cx="870958" cy="1194043"/>
          </a:xfrm>
          <a:prstGeom prst="rect">
            <a:avLst/>
          </a:prstGeom>
          <a:noFill/>
          <a:extLst>
            <a:ext uri="{909E8E84-426E-40DD-AFC4-6F175D3DCCD1}">
              <a14:hiddenFill xmlns:a14="http://schemas.microsoft.com/office/drawing/2010/main">
                <a:solidFill>
                  <a:srgbClr val="FFFFFF"/>
                </a:solidFill>
              </a14:hiddenFill>
            </a:ext>
          </a:extLst>
        </p:spPr>
      </p:pic>
      <p:pic>
        <p:nvPicPr>
          <p:cNvPr id="8" name="Resim 7">
            <a:extLst>
              <a:ext uri="{FF2B5EF4-FFF2-40B4-BE49-F238E27FC236}">
                <a16:creationId xmlns:a16="http://schemas.microsoft.com/office/drawing/2014/main" id="{010D13FA-F668-4591-8274-8161699D51B0}"/>
              </a:ext>
            </a:extLst>
          </p:cNvPr>
          <p:cNvPicPr>
            <a:picLocks noChangeAspect="1"/>
          </p:cNvPicPr>
          <p:nvPr/>
        </p:nvPicPr>
        <p:blipFill rotWithShape="1">
          <a:blip r:embed="rId3">
            <a:extLst>
              <a:ext uri="{28A0092B-C50C-407E-A947-70E740481C1C}">
                <a14:useLocalDpi xmlns:a14="http://schemas.microsoft.com/office/drawing/2010/main" val="0"/>
              </a:ext>
            </a:extLst>
          </a:blip>
          <a:srcRect r="69629"/>
          <a:stretch/>
        </p:blipFill>
        <p:spPr>
          <a:xfrm>
            <a:off x="7307646" y="182092"/>
            <a:ext cx="1224136" cy="1267487"/>
          </a:xfrm>
          <a:prstGeom prst="rect">
            <a:avLst/>
          </a:prstGeom>
        </p:spPr>
      </p:pic>
      <p:sp>
        <p:nvSpPr>
          <p:cNvPr id="9" name="Dikdörtgen 8">
            <a:extLst>
              <a:ext uri="{FF2B5EF4-FFF2-40B4-BE49-F238E27FC236}">
                <a16:creationId xmlns:a16="http://schemas.microsoft.com/office/drawing/2014/main" id="{0203B66D-7F95-413D-9295-556F49CFA772}"/>
              </a:ext>
            </a:extLst>
          </p:cNvPr>
          <p:cNvSpPr/>
          <p:nvPr/>
        </p:nvSpPr>
        <p:spPr>
          <a:xfrm>
            <a:off x="167780" y="2353525"/>
            <a:ext cx="8808440" cy="3811779"/>
          </a:xfrm>
          <a:prstGeom prst="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tr-TR"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KOOPERATİF BİLGİ SİSTEMİ YÖNETMELİĞİ</a:t>
            </a:r>
          </a:p>
          <a:p>
            <a:pPr algn="just">
              <a:lnSpc>
                <a:spcPct val="107000"/>
              </a:lnSpc>
              <a:spcAft>
                <a:spcPts val="800"/>
              </a:spcAft>
            </a:pPr>
            <a:r>
              <a:rPr lang="tr-TR" sz="1400" cap="none"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 </a:t>
            </a:r>
            <a:r>
              <a:rPr lang="tr-TR" sz="1400" cap="none"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G</a:t>
            </a:r>
            <a:r>
              <a:rPr lang="tr-TR" sz="1400" cap="none"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enel kurul toplantılarına ilişkin kaydın açılmasını takip eden </a:t>
            </a:r>
            <a:r>
              <a:rPr lang="tr-TR" sz="1400" b="1" cap="none"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on beş iş günü içerisinde </a:t>
            </a:r>
            <a:r>
              <a:rPr lang="tr-TR" sz="1400" cap="none"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toplantıya ilişkin </a:t>
            </a:r>
            <a:r>
              <a:rPr lang="tr-TR" sz="1400" b="1" cap="none"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tutanak ve imzalı </a:t>
            </a:r>
            <a:r>
              <a:rPr lang="tr-TR" sz="1400" b="1" cap="none"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hazirun</a:t>
            </a:r>
            <a:r>
              <a:rPr lang="tr-TR" sz="1400" b="1" cap="none"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listesini </a:t>
            </a:r>
            <a:r>
              <a:rPr lang="tr-TR" sz="1400" cap="none"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KOOPBİS’e</a:t>
            </a:r>
            <a:r>
              <a:rPr lang="tr-TR" sz="1400" cap="none"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yüklemek,</a:t>
            </a:r>
            <a:endParaRPr lang="tr-TR" sz="1400" cap="none"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1400" cap="none"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f) Organlarında, hukuki durumlarında ve kooperatif kartında meydana gelen değişikliklere ilişkin gerekli güncellemelerin yapılabilmesi için taleplerini, tescil ve ilanı gerçekleşen bir husus varsa ilgili sicil müdürlüğü, </a:t>
            </a:r>
            <a:r>
              <a:rPr lang="tr-TR" sz="1400" cap="none"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M</a:t>
            </a:r>
            <a:r>
              <a:rPr lang="tr-TR" sz="1400" cap="none"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ersis</a:t>
            </a:r>
            <a:r>
              <a:rPr lang="tr-TR" sz="1400" cap="none"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numarası ve gazete ilan tarihi bilgileri ile birlikte, değişikliğin gerçekleştiği tarihten itibaren </a:t>
            </a:r>
            <a:r>
              <a:rPr lang="tr-TR" sz="1400" b="1" cap="none"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en geç on beş gün içinde</a:t>
            </a:r>
            <a:r>
              <a:rPr lang="tr-TR" sz="1400" cap="none" dirty="0">
                <a:solidFill>
                  <a:srgbClr val="7030A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400" cap="none"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İl Müdürlüğüne bildirmek,</a:t>
            </a:r>
            <a:endParaRPr lang="tr-TR" sz="1400" cap="none"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1400" cap="none"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g) </a:t>
            </a:r>
            <a:r>
              <a:rPr lang="tr-TR" sz="1400" cap="none"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KOOPBİS’ten</a:t>
            </a:r>
            <a:r>
              <a:rPr lang="tr-TR" sz="1400" cap="none"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ve bakanlığın internet sayfasından erişilebilen, kişisel verilerin KOOPBİS ile işlendiğini belirten aydınlatma metnini, kooperatifin merkezinde ve genel kurul toplantısının icra edileceği yerde herkesin görebileceği şekilde bulundurmak,</a:t>
            </a:r>
            <a:endParaRPr lang="tr-TR" sz="1400" cap="none"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1400" cap="none"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ğ) </a:t>
            </a:r>
            <a:r>
              <a:rPr lang="tr-TR" sz="1400" cap="none"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KOOPBİS’te</a:t>
            </a:r>
            <a:r>
              <a:rPr lang="tr-TR" sz="1400" cap="none"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yetkisi dışında kalan konularda güncelleştirmelerin yapılabilmesi için İl </a:t>
            </a:r>
            <a:r>
              <a:rPr lang="tr-TR" sz="1400" cap="none"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M</a:t>
            </a:r>
            <a:r>
              <a:rPr lang="tr-TR" sz="1400" cap="none"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üdürlüğüne bildirimde bulunmak, </a:t>
            </a:r>
            <a:r>
              <a:rPr lang="tr-TR" sz="1400" cap="none" dirty="0">
                <a:solidFill>
                  <a:schemeClr val="bg1"/>
                </a:solidFill>
                <a:effectLst/>
                <a:latin typeface="Times New Roman" panose="02020603050405020304" pitchFamily="18" charset="0"/>
                <a:ea typeface="Times New Roman" panose="02020603050405020304" pitchFamily="18" charset="0"/>
              </a:rPr>
              <a:t>ile görevli ve sorumludur.</a:t>
            </a:r>
            <a:endParaRPr lang="tr-TR" sz="1400" dirty="0">
              <a:solidFill>
                <a:schemeClr val="bg1"/>
              </a:solidFill>
            </a:endParaRPr>
          </a:p>
          <a:p>
            <a:pPr algn="just">
              <a:lnSpc>
                <a:spcPct val="107000"/>
              </a:lnSpc>
              <a:spcAft>
                <a:spcPts val="800"/>
              </a:spcAft>
            </a:pPr>
            <a:endParaRPr lang="tr-TR" sz="1400" cap="none"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4802892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27" name="AutoShape 22"/>
          <p:cNvSpPr>
            <a:spLocks noChangeArrowheads="1"/>
          </p:cNvSpPr>
          <p:nvPr/>
        </p:nvSpPr>
        <p:spPr bwMode="gray">
          <a:xfrm>
            <a:off x="1259633" y="1376135"/>
            <a:ext cx="6496000" cy="648072"/>
          </a:xfrm>
          <a:prstGeom prst="roundRect">
            <a:avLst>
              <a:gd name="adj" fmla="val 50000"/>
            </a:avLst>
          </a:prstGeom>
          <a:solidFill>
            <a:srgbClr val="FFC000"/>
          </a:solidFill>
          <a:ln w="38100" algn="ctr">
            <a:solidFill>
              <a:srgbClr val="FFFFFF"/>
            </a:solidFill>
            <a:round/>
            <a:headEnd/>
            <a:tailEnd/>
          </a:ln>
          <a:effectLst>
            <a:outerShdw dist="63500" dir="3187806" algn="ctr" rotWithShape="0">
              <a:srgbClr val="B2B2B2"/>
            </a:outerShdw>
          </a:effectLst>
        </p:spPr>
        <p:txBody>
          <a:bodyPr wrap="none" anchor="ctr"/>
          <a:lstStyle/>
          <a:p>
            <a:pPr marL="0" lvl="1" algn="ctr">
              <a:defRPr/>
            </a:pPr>
            <a:r>
              <a:rPr lang="tr-TR" altLang="en-US" sz="2000" b="1" dirty="0">
                <a:solidFill>
                  <a:srgbClr val="002060"/>
                </a:solidFill>
                <a:effectLst>
                  <a:outerShdw blurRad="38100" dist="38100" dir="2700000" algn="tl">
                    <a:srgbClr val="FFFFFF"/>
                  </a:outerShdw>
                </a:effectLst>
                <a:latin typeface="Times New Roman" panose="02020603050405020304" pitchFamily="18" charset="0"/>
                <a:cs typeface="Times New Roman" panose="02020603050405020304" pitchFamily="18" charset="0"/>
              </a:rPr>
              <a:t>     KOOPERATİF BİLGİ SİSTEMİ (KOOPBİS)</a:t>
            </a:r>
            <a:endParaRPr lang="en-US" altLang="en-US" sz="2000" b="1" dirty="0">
              <a:solidFill>
                <a:srgbClr val="002060"/>
              </a:solidFill>
              <a:effectLst>
                <a:outerShdw blurRad="38100" dist="38100" dir="2700000" algn="tl">
                  <a:srgbClr val="FFFFFF"/>
                </a:outerShdw>
              </a:effectLst>
              <a:latin typeface="Times New Roman" panose="02020603050405020304" pitchFamily="18" charset="0"/>
              <a:cs typeface="Times New Roman" panose="02020603050405020304" pitchFamily="18" charset="0"/>
            </a:endParaRPr>
          </a:p>
        </p:txBody>
      </p:sp>
      <p:pic>
        <p:nvPicPr>
          <p:cNvPr id="7" name="Picture 2" descr="C:\Users\bahadir.aydin.CSB\Desktop\Logo (1).png">
            <a:extLst>
              <a:ext uri="{FF2B5EF4-FFF2-40B4-BE49-F238E27FC236}">
                <a16:creationId xmlns:a16="http://schemas.microsoft.com/office/drawing/2014/main" id="{E3051AE6-C135-4C9B-A1C4-B6ECAE41C9E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73166"/>
          <a:stretch/>
        </p:blipFill>
        <p:spPr bwMode="auto">
          <a:xfrm>
            <a:off x="388675" y="182092"/>
            <a:ext cx="870958" cy="1194043"/>
          </a:xfrm>
          <a:prstGeom prst="rect">
            <a:avLst/>
          </a:prstGeom>
          <a:noFill/>
          <a:extLst>
            <a:ext uri="{909E8E84-426E-40DD-AFC4-6F175D3DCCD1}">
              <a14:hiddenFill xmlns:a14="http://schemas.microsoft.com/office/drawing/2010/main">
                <a:solidFill>
                  <a:srgbClr val="FFFFFF"/>
                </a:solidFill>
              </a14:hiddenFill>
            </a:ext>
          </a:extLst>
        </p:spPr>
      </p:pic>
      <p:pic>
        <p:nvPicPr>
          <p:cNvPr id="8" name="Resim 7">
            <a:extLst>
              <a:ext uri="{FF2B5EF4-FFF2-40B4-BE49-F238E27FC236}">
                <a16:creationId xmlns:a16="http://schemas.microsoft.com/office/drawing/2014/main" id="{010D13FA-F668-4591-8274-8161699D51B0}"/>
              </a:ext>
            </a:extLst>
          </p:cNvPr>
          <p:cNvPicPr>
            <a:picLocks noChangeAspect="1"/>
          </p:cNvPicPr>
          <p:nvPr/>
        </p:nvPicPr>
        <p:blipFill rotWithShape="1">
          <a:blip r:embed="rId3">
            <a:extLst>
              <a:ext uri="{28A0092B-C50C-407E-A947-70E740481C1C}">
                <a14:useLocalDpi xmlns:a14="http://schemas.microsoft.com/office/drawing/2010/main" val="0"/>
              </a:ext>
            </a:extLst>
          </a:blip>
          <a:srcRect r="69629"/>
          <a:stretch/>
        </p:blipFill>
        <p:spPr>
          <a:xfrm>
            <a:off x="7307646" y="182092"/>
            <a:ext cx="1224136" cy="1267487"/>
          </a:xfrm>
          <a:prstGeom prst="rect">
            <a:avLst/>
          </a:prstGeom>
        </p:spPr>
      </p:pic>
      <p:sp>
        <p:nvSpPr>
          <p:cNvPr id="9" name="Dikdörtgen 8">
            <a:extLst>
              <a:ext uri="{FF2B5EF4-FFF2-40B4-BE49-F238E27FC236}">
                <a16:creationId xmlns:a16="http://schemas.microsoft.com/office/drawing/2014/main" id="{0203B66D-7F95-413D-9295-556F49CFA772}"/>
              </a:ext>
            </a:extLst>
          </p:cNvPr>
          <p:cNvSpPr/>
          <p:nvPr/>
        </p:nvSpPr>
        <p:spPr>
          <a:xfrm>
            <a:off x="167780" y="2276873"/>
            <a:ext cx="8808440" cy="4306808"/>
          </a:xfrm>
          <a:prstGeom prst="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tr-TR" sz="1600" b="1" cap="none" dirty="0">
                <a:solidFill>
                  <a:schemeClr val="bg1"/>
                </a:solidFill>
                <a:effectLst/>
                <a:highlight>
                  <a:srgbClr val="FFFF00"/>
                </a:highlight>
                <a:latin typeface="Times New Roman" panose="02020603050405020304" pitchFamily="18" charset="0"/>
                <a:ea typeface="Arial Unicode MS"/>
                <a:cs typeface="Times New Roman" panose="02020603050405020304" pitchFamily="18" charset="0"/>
              </a:rPr>
              <a:t>Cezai sorumluluk:</a:t>
            </a:r>
            <a:endParaRPr lang="tr-TR" sz="1600" cap="none" dirty="0">
              <a:solidFill>
                <a:schemeClr val="bg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1400" b="1" cap="none" dirty="0">
                <a:solidFill>
                  <a:schemeClr val="bg1"/>
                </a:solidFill>
                <a:latin typeface="Times New Roman" panose="02020603050405020304" pitchFamily="18" charset="0"/>
                <a:ea typeface="Arial Unicode MS"/>
                <a:cs typeface="Times New Roman" panose="02020603050405020304" pitchFamily="18" charset="0"/>
              </a:rPr>
              <a:t>1163 Sayılı Kanun E</a:t>
            </a:r>
            <a:r>
              <a:rPr lang="tr-TR" sz="1400" b="1" cap="none" dirty="0">
                <a:solidFill>
                  <a:schemeClr val="bg1"/>
                </a:solidFill>
                <a:effectLst/>
                <a:latin typeface="Times New Roman" panose="02020603050405020304" pitchFamily="18" charset="0"/>
                <a:ea typeface="Arial Unicode MS"/>
                <a:cs typeface="Times New Roman" panose="02020603050405020304" pitchFamily="18" charset="0"/>
              </a:rPr>
              <a:t>k Madde 2 – </a:t>
            </a:r>
            <a:endParaRPr lang="tr-TR" sz="1400" cap="none"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r>
              <a:rPr lang="tr-TR" sz="1400" cap="none" dirty="0">
                <a:solidFill>
                  <a:srgbClr val="000000"/>
                </a:solidFill>
                <a:effectLst/>
                <a:latin typeface="Times New Roman" panose="02020603050405020304" pitchFamily="18" charset="0"/>
                <a:ea typeface="Calibri" panose="020F0502020204030204" pitchFamily="34" charset="0"/>
              </a:rPr>
              <a:t>4. Ek 5 inci maddenin ikinci fıkrasına ve bu madde kapsamında çıkarılan yönetmelikte belirlenen yükümlülüklere aykırı hareket eden </a:t>
            </a:r>
            <a:r>
              <a:rPr lang="tr-TR" sz="1400" b="1" cap="none" dirty="0">
                <a:solidFill>
                  <a:srgbClr val="0070C0"/>
                </a:solidFill>
                <a:effectLst/>
                <a:latin typeface="Times New Roman" panose="02020603050405020304" pitchFamily="18" charset="0"/>
                <a:ea typeface="Calibri" panose="020F0502020204030204" pitchFamily="34" charset="0"/>
              </a:rPr>
              <a:t>yönetim kurulu üyelerinin her biri, her bir yükümlülük için ayrı ayrı olmak üzere </a:t>
            </a:r>
            <a:r>
              <a:rPr lang="tr-TR" sz="1400" b="1" cap="none" dirty="0">
                <a:solidFill>
                  <a:srgbClr val="0070C0"/>
                </a:solidFill>
                <a:effectLst/>
                <a:highlight>
                  <a:srgbClr val="FFFF00"/>
                </a:highlight>
                <a:latin typeface="Times New Roman" panose="02020603050405020304" pitchFamily="18" charset="0"/>
                <a:ea typeface="Calibri" panose="020F0502020204030204" pitchFamily="34" charset="0"/>
              </a:rPr>
              <a:t>bin </a:t>
            </a:r>
            <a:r>
              <a:rPr lang="tr-TR" sz="1400" b="1" cap="none" dirty="0">
                <a:solidFill>
                  <a:srgbClr val="0070C0"/>
                </a:solidFill>
                <a:highlight>
                  <a:srgbClr val="FFFF00"/>
                </a:highlight>
                <a:latin typeface="Times New Roman" panose="02020603050405020304" pitchFamily="18" charset="0"/>
                <a:ea typeface="Calibri" panose="020F0502020204030204" pitchFamily="34" charset="0"/>
              </a:rPr>
              <a:t>T</a:t>
            </a:r>
            <a:r>
              <a:rPr lang="tr-TR" sz="1400" b="1" cap="none" dirty="0">
                <a:solidFill>
                  <a:srgbClr val="0070C0"/>
                </a:solidFill>
                <a:effectLst/>
                <a:highlight>
                  <a:srgbClr val="FFFF00"/>
                </a:highlight>
                <a:latin typeface="Times New Roman" panose="02020603050405020304" pitchFamily="18" charset="0"/>
                <a:ea typeface="Calibri" panose="020F0502020204030204" pitchFamily="34" charset="0"/>
              </a:rPr>
              <a:t>ürk</a:t>
            </a:r>
            <a:r>
              <a:rPr lang="tr-TR" sz="1400" b="1" dirty="0">
                <a:solidFill>
                  <a:srgbClr val="0070C0"/>
                </a:solidFill>
                <a:highlight>
                  <a:srgbClr val="FFFF00"/>
                </a:highlight>
                <a:latin typeface="Times New Roman" panose="02020603050405020304" pitchFamily="18" charset="0"/>
              </a:rPr>
              <a:t> Lirası </a:t>
            </a:r>
            <a:r>
              <a:rPr lang="tr-TR" sz="1400" cap="none" dirty="0">
                <a:solidFill>
                  <a:srgbClr val="FF0000"/>
                </a:solidFill>
                <a:effectLst/>
                <a:latin typeface="Times New Roman" panose="02020603050405020304" pitchFamily="18" charset="0"/>
                <a:ea typeface="Calibri" panose="020F0502020204030204" pitchFamily="34" charset="0"/>
              </a:rPr>
              <a:t>idari para cezası ile</a:t>
            </a:r>
            <a:r>
              <a:rPr lang="tr-TR" sz="1400" cap="none" dirty="0">
                <a:solidFill>
                  <a:schemeClr val="tx1"/>
                </a:solidFill>
                <a:effectLst/>
                <a:latin typeface="Times New Roman" panose="02020603050405020304" pitchFamily="18" charset="0"/>
                <a:ea typeface="Calibri" panose="020F0502020204030204" pitchFamily="34" charset="0"/>
              </a:rPr>
              <a:t> </a:t>
            </a:r>
            <a:r>
              <a:rPr lang="tr-TR" sz="1400" cap="none" dirty="0">
                <a:solidFill>
                  <a:schemeClr val="bg1"/>
                </a:solidFill>
                <a:effectLst/>
                <a:latin typeface="Times New Roman" panose="02020603050405020304" pitchFamily="18" charset="0"/>
                <a:ea typeface="Calibri" panose="020F0502020204030204" pitchFamily="34" charset="0"/>
              </a:rPr>
              <a:t>cezalandırılır</a:t>
            </a:r>
            <a:r>
              <a:rPr lang="tr-TR" sz="1400" cap="none" dirty="0">
                <a:solidFill>
                  <a:schemeClr val="tx1"/>
                </a:solidFill>
                <a:effectLst/>
                <a:latin typeface="Times New Roman" panose="02020603050405020304" pitchFamily="18" charset="0"/>
                <a:ea typeface="Calibri" panose="020F0502020204030204" pitchFamily="34" charset="0"/>
              </a:rPr>
              <a:t>.</a:t>
            </a:r>
            <a:r>
              <a:rPr lang="tr-TR" sz="1400" cap="none" dirty="0">
                <a:solidFill>
                  <a:srgbClr val="000000"/>
                </a:solidFill>
                <a:effectLst/>
                <a:latin typeface="Times New Roman" panose="02020603050405020304" pitchFamily="18" charset="0"/>
                <a:ea typeface="Calibri" panose="020F0502020204030204" pitchFamily="34" charset="0"/>
              </a:rPr>
              <a:t> aynı denetim kapsamında aynı kişiye verilebilecek idari para cezalarının toplam tutarı </a:t>
            </a:r>
            <a:r>
              <a:rPr lang="tr-TR" sz="1400" b="1" cap="none" dirty="0" err="1">
                <a:solidFill>
                  <a:srgbClr val="0070C0"/>
                </a:solidFill>
                <a:effectLst/>
                <a:highlight>
                  <a:srgbClr val="FFFF00"/>
                </a:highlight>
                <a:latin typeface="Times New Roman" panose="02020603050405020304" pitchFamily="18" charset="0"/>
                <a:ea typeface="Calibri" panose="020F0502020204030204" pitchFamily="34" charset="0"/>
              </a:rPr>
              <a:t>onbin</a:t>
            </a:r>
            <a:r>
              <a:rPr lang="tr-TR" sz="1400" b="1" cap="none" dirty="0">
                <a:solidFill>
                  <a:srgbClr val="0070C0"/>
                </a:solidFill>
                <a:effectLst/>
                <a:highlight>
                  <a:srgbClr val="FFFF00"/>
                </a:highlight>
                <a:latin typeface="Times New Roman" panose="02020603050405020304" pitchFamily="18" charset="0"/>
                <a:ea typeface="Calibri" panose="020F0502020204030204" pitchFamily="34" charset="0"/>
              </a:rPr>
              <a:t> </a:t>
            </a:r>
            <a:r>
              <a:rPr lang="tr-TR" sz="1400" b="1" cap="none" dirty="0">
                <a:solidFill>
                  <a:srgbClr val="0070C0"/>
                </a:solidFill>
                <a:highlight>
                  <a:srgbClr val="FFFF00"/>
                </a:highlight>
                <a:latin typeface="Times New Roman" panose="02020603050405020304" pitchFamily="18" charset="0"/>
                <a:ea typeface="Calibri" panose="020F0502020204030204" pitchFamily="34" charset="0"/>
              </a:rPr>
              <a:t>T</a:t>
            </a:r>
            <a:r>
              <a:rPr lang="tr-TR" sz="1400" b="1" cap="none" dirty="0">
                <a:solidFill>
                  <a:srgbClr val="0070C0"/>
                </a:solidFill>
                <a:effectLst/>
                <a:highlight>
                  <a:srgbClr val="FFFF00"/>
                </a:highlight>
                <a:latin typeface="Times New Roman" panose="02020603050405020304" pitchFamily="18" charset="0"/>
                <a:ea typeface="Calibri" panose="020F0502020204030204" pitchFamily="34" charset="0"/>
              </a:rPr>
              <a:t>ürk </a:t>
            </a:r>
            <a:r>
              <a:rPr lang="tr-TR" sz="1400" b="1" cap="none" dirty="0">
                <a:solidFill>
                  <a:srgbClr val="0070C0"/>
                </a:solidFill>
                <a:highlight>
                  <a:srgbClr val="FFFF00"/>
                </a:highlight>
                <a:latin typeface="Times New Roman" panose="02020603050405020304" pitchFamily="18" charset="0"/>
                <a:ea typeface="Calibri" panose="020F0502020204030204" pitchFamily="34" charset="0"/>
              </a:rPr>
              <a:t>L</a:t>
            </a:r>
            <a:r>
              <a:rPr lang="tr-TR" sz="1400" b="1" cap="none" dirty="0">
                <a:solidFill>
                  <a:srgbClr val="0070C0"/>
                </a:solidFill>
                <a:effectLst/>
                <a:highlight>
                  <a:srgbClr val="FFFF00"/>
                </a:highlight>
                <a:latin typeface="Times New Roman" panose="02020603050405020304" pitchFamily="18" charset="0"/>
                <a:ea typeface="Calibri" panose="020F0502020204030204" pitchFamily="34" charset="0"/>
              </a:rPr>
              <a:t>irasını</a:t>
            </a:r>
            <a:r>
              <a:rPr lang="tr-TR" sz="1400" cap="none" dirty="0">
                <a:solidFill>
                  <a:srgbClr val="000000"/>
                </a:solidFill>
                <a:effectLst/>
                <a:highlight>
                  <a:srgbClr val="FFFF00"/>
                </a:highlight>
                <a:latin typeface="Times New Roman" panose="02020603050405020304" pitchFamily="18" charset="0"/>
                <a:ea typeface="Calibri" panose="020F0502020204030204" pitchFamily="34" charset="0"/>
              </a:rPr>
              <a:t> geçemez</a:t>
            </a:r>
            <a:r>
              <a:rPr lang="tr-TR" sz="1400" cap="none" dirty="0">
                <a:solidFill>
                  <a:srgbClr val="000000"/>
                </a:solidFill>
                <a:effectLst/>
                <a:latin typeface="Times New Roman" panose="02020603050405020304" pitchFamily="18" charset="0"/>
                <a:ea typeface="Calibri" panose="020F0502020204030204" pitchFamily="34" charset="0"/>
              </a:rPr>
              <a:t>. </a:t>
            </a:r>
            <a:r>
              <a:rPr lang="tr-TR" sz="1400" i="1" cap="none" dirty="0">
                <a:solidFill>
                  <a:srgbClr val="000000"/>
                </a:solidFill>
                <a:effectLst/>
                <a:latin typeface="Times New Roman" panose="02020603050405020304" pitchFamily="18" charset="0"/>
                <a:ea typeface="Calibri" panose="020F0502020204030204" pitchFamily="34" charset="0"/>
              </a:rPr>
              <a:t>(2026 yılı için 8.690 TL ve 86.900 TL)</a:t>
            </a:r>
          </a:p>
          <a:p>
            <a:pPr algn="just">
              <a:lnSpc>
                <a:spcPct val="105000"/>
              </a:lnSpc>
              <a:spcAft>
                <a:spcPts val="800"/>
              </a:spcAft>
            </a:pPr>
            <a:endParaRPr lang="tr-TR" sz="1400" b="1" dirty="0">
              <a:solidFill>
                <a:schemeClr val="tx1"/>
              </a:solidFill>
              <a:effectLst/>
              <a:latin typeface="Calibri" panose="020F0502020204030204" pitchFamily="34" charset="0"/>
              <a:ea typeface="Times New Roman" panose="02020603050405020304" pitchFamily="18" charset="0"/>
            </a:endParaRPr>
          </a:p>
          <a:p>
            <a:pPr algn="just">
              <a:lnSpc>
                <a:spcPct val="105000"/>
              </a:lnSpc>
              <a:spcAft>
                <a:spcPts val="800"/>
              </a:spcAft>
            </a:pPr>
            <a:r>
              <a:rPr lang="tr-TR" sz="1400" b="1" cap="none" dirty="0">
                <a:solidFill>
                  <a:srgbClr val="000000"/>
                </a:solidFill>
                <a:latin typeface="Times New Roman" panose="02020603050405020304" pitchFamily="18" charset="0"/>
              </a:rPr>
              <a:t>KOOPBİS YÖNETMELİĞİNE GÖRE İDARİ PARA CEZASINI GEREKTİREN HALLER</a:t>
            </a:r>
          </a:p>
          <a:p>
            <a:pPr algn="just">
              <a:lnSpc>
                <a:spcPct val="105000"/>
              </a:lnSpc>
              <a:spcAft>
                <a:spcPts val="800"/>
              </a:spcAft>
            </a:pPr>
            <a:r>
              <a:rPr lang="tr-TR" sz="1400" cap="none" dirty="0">
                <a:solidFill>
                  <a:srgbClr val="000000"/>
                </a:solidFill>
                <a:latin typeface="Times New Roman" panose="02020603050405020304" pitchFamily="18" charset="0"/>
              </a:rPr>
              <a:t>MADDE 17 – (1) 11 inci maddede düzenlenen yükümlülüklere </a:t>
            </a:r>
            <a:r>
              <a:rPr lang="tr-TR" sz="1400" b="1" cap="none" dirty="0">
                <a:solidFill>
                  <a:srgbClr val="0070C0"/>
                </a:solidFill>
                <a:highlight>
                  <a:srgbClr val="FFFF00"/>
                </a:highlight>
                <a:latin typeface="Times New Roman" panose="02020603050405020304" pitchFamily="18" charset="0"/>
              </a:rPr>
              <a:t>aykırı hareket eden yönetim kurulu üyelerinin her biri, her bir yükümlülük için ayrı ayrı olmak üzere bin Türk Lirası idari para cezası</a:t>
            </a:r>
            <a:r>
              <a:rPr lang="tr-TR" sz="1400" b="1" cap="none" dirty="0">
                <a:solidFill>
                  <a:srgbClr val="000000"/>
                </a:solidFill>
                <a:latin typeface="Times New Roman" panose="02020603050405020304" pitchFamily="18" charset="0"/>
              </a:rPr>
              <a:t> </a:t>
            </a:r>
            <a:r>
              <a:rPr lang="tr-TR" sz="1400" cap="none" dirty="0">
                <a:solidFill>
                  <a:srgbClr val="000000"/>
                </a:solidFill>
                <a:latin typeface="Times New Roman" panose="02020603050405020304" pitchFamily="18" charset="0"/>
              </a:rPr>
              <a:t>ile cezalandırılır.</a:t>
            </a:r>
          </a:p>
          <a:p>
            <a:pPr algn="just"/>
            <a:r>
              <a:rPr lang="tr-TR" sz="1400" cap="none" dirty="0">
                <a:solidFill>
                  <a:srgbClr val="000000"/>
                </a:solidFill>
                <a:latin typeface="Times New Roman" panose="02020603050405020304" pitchFamily="18" charset="0"/>
              </a:rPr>
              <a:t>(2) Yönetim kurulu üyelerinin; kooperatifin ticaret sicili kayıtlarını, finansal tablolarını, yönetim kurulu yıllık faaliyet raporlarını, genel kurul </a:t>
            </a:r>
            <a:r>
              <a:rPr lang="tr-TR" sz="1400" dirty="0">
                <a:solidFill>
                  <a:srgbClr val="000000"/>
                </a:solidFill>
                <a:latin typeface="Times New Roman" panose="02020603050405020304" pitchFamily="18" charset="0"/>
              </a:rPr>
              <a:t>toplantı evrakını, gayrimenkul durumlarını, ortakların kimlik, iletişim, pay ve ödemelerine ilişkin bilgilerini </a:t>
            </a:r>
            <a:r>
              <a:rPr lang="tr-TR" sz="1400" dirty="0" err="1">
                <a:solidFill>
                  <a:srgbClr val="000000"/>
                </a:solidFill>
                <a:latin typeface="Times New Roman" panose="02020603050405020304" pitchFamily="18" charset="0"/>
              </a:rPr>
              <a:t>KOOPBİS’in</a:t>
            </a:r>
            <a:r>
              <a:rPr lang="tr-TR" sz="1400" dirty="0">
                <a:solidFill>
                  <a:srgbClr val="000000"/>
                </a:solidFill>
                <a:latin typeface="Times New Roman" panose="02020603050405020304" pitchFamily="18" charset="0"/>
              </a:rPr>
              <a:t> kurulmasını müteakip bir yıl içinde </a:t>
            </a:r>
            <a:r>
              <a:rPr lang="tr-TR" sz="1400" b="1" dirty="0" err="1">
                <a:solidFill>
                  <a:srgbClr val="0070C0"/>
                </a:solidFill>
                <a:latin typeface="Times New Roman" panose="02020603050405020304" pitchFamily="18" charset="0"/>
              </a:rPr>
              <a:t>KOOPBİS’e</a:t>
            </a:r>
            <a:r>
              <a:rPr lang="tr-TR" sz="1400" b="1" dirty="0">
                <a:solidFill>
                  <a:srgbClr val="0070C0"/>
                </a:solidFill>
                <a:latin typeface="Times New Roman" panose="02020603050405020304" pitchFamily="18" charset="0"/>
              </a:rPr>
              <a:t> aktarmaları </a:t>
            </a:r>
            <a:r>
              <a:rPr lang="tr-TR" sz="1400" b="1" cap="none" dirty="0">
                <a:solidFill>
                  <a:srgbClr val="0070C0"/>
                </a:solidFill>
                <a:latin typeface="Times New Roman" panose="02020603050405020304" pitchFamily="18" charset="0"/>
              </a:rPr>
              <a:t>gerekir. Bu süre içerisinde aktarımı gerçekleşmeyen her bir kalem için ayrı ayrı olmak üzere yönetim kurulu üyelerinin her biri bin Türk Lirası idari para cezası ile cezalandırılır.</a:t>
            </a:r>
          </a:p>
          <a:p>
            <a:pPr algn="ctr"/>
            <a:r>
              <a:rPr lang="tr-TR" sz="1600" b="1" u="sng" dirty="0">
                <a:solidFill>
                  <a:srgbClr val="0070C0"/>
                </a:solidFill>
                <a:highlight>
                  <a:srgbClr val="FFFF00"/>
                </a:highlight>
                <a:latin typeface="Times New Roman" panose="02020603050405020304" pitchFamily="18" charset="0"/>
              </a:rPr>
              <a:t>Geçmiş Dönem verilerinin </a:t>
            </a:r>
            <a:r>
              <a:rPr lang="tr-TR" sz="1600" b="1" u="sng" dirty="0" err="1">
                <a:solidFill>
                  <a:srgbClr val="0070C0"/>
                </a:solidFill>
                <a:highlight>
                  <a:srgbClr val="FFFF00"/>
                </a:highlight>
                <a:latin typeface="Times New Roman" panose="02020603050405020304" pitchFamily="18" charset="0"/>
              </a:rPr>
              <a:t>KOOPBİS’e</a:t>
            </a:r>
            <a:r>
              <a:rPr lang="tr-TR" sz="1600" b="1" u="sng" dirty="0">
                <a:solidFill>
                  <a:srgbClr val="0070C0"/>
                </a:solidFill>
                <a:highlight>
                  <a:srgbClr val="FFFF00"/>
                </a:highlight>
                <a:latin typeface="Times New Roman" panose="02020603050405020304" pitchFamily="18" charset="0"/>
              </a:rPr>
              <a:t> aktarılması için son tarih 26 Nisan 2026</a:t>
            </a:r>
            <a:endParaRPr lang="tr-TR" sz="1600" b="1" u="sng" cap="none" dirty="0">
              <a:solidFill>
                <a:srgbClr val="0070C0"/>
              </a:solidFill>
              <a:highlight>
                <a:srgbClr val="FFFF00"/>
              </a:highlight>
              <a:latin typeface="Times New Roman" panose="02020603050405020304" pitchFamily="18" charset="0"/>
            </a:endParaRPr>
          </a:p>
          <a:p>
            <a:pPr algn="just">
              <a:lnSpc>
                <a:spcPct val="107000"/>
              </a:lnSpc>
              <a:spcAft>
                <a:spcPts val="800"/>
              </a:spcAft>
            </a:pPr>
            <a:endParaRPr lang="tr-TR" sz="1400" cap="none"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2118129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27" name="AutoShape 22"/>
          <p:cNvSpPr>
            <a:spLocks noChangeArrowheads="1"/>
          </p:cNvSpPr>
          <p:nvPr/>
        </p:nvSpPr>
        <p:spPr bwMode="gray">
          <a:xfrm>
            <a:off x="1254156" y="1376135"/>
            <a:ext cx="6496000" cy="648072"/>
          </a:xfrm>
          <a:prstGeom prst="roundRect">
            <a:avLst>
              <a:gd name="adj" fmla="val 50000"/>
            </a:avLst>
          </a:prstGeom>
          <a:solidFill>
            <a:srgbClr val="FFC000"/>
          </a:solidFill>
          <a:ln w="38100" algn="ctr">
            <a:solidFill>
              <a:srgbClr val="FFFFFF"/>
            </a:solidFill>
            <a:round/>
            <a:headEnd/>
            <a:tailEnd/>
          </a:ln>
          <a:effectLst>
            <a:outerShdw dist="63500" dir="3187806" algn="ctr" rotWithShape="0">
              <a:srgbClr val="B2B2B2"/>
            </a:outerShdw>
          </a:effectLst>
        </p:spPr>
        <p:txBody>
          <a:bodyPr wrap="none" anchor="ctr"/>
          <a:lstStyle/>
          <a:p>
            <a:pPr marL="0" lvl="1">
              <a:defRPr/>
            </a:pPr>
            <a:r>
              <a:rPr lang="tr-TR" altLang="en-US" sz="2000" b="1" dirty="0">
                <a:solidFill>
                  <a:srgbClr val="002060"/>
                </a:solidFill>
                <a:effectLst>
                  <a:outerShdw blurRad="38100" dist="38100" dir="2700000" algn="tl">
                    <a:srgbClr val="FFFFFF"/>
                  </a:outerShdw>
                </a:effectLst>
                <a:latin typeface="Times New Roman" panose="02020603050405020304" pitchFamily="18" charset="0"/>
                <a:cs typeface="Times New Roman" panose="02020603050405020304" pitchFamily="18" charset="0"/>
              </a:rPr>
              <a:t>     KOOPERATİF BİLGİ SİSTEMİ (KOOPBİS)</a:t>
            </a:r>
            <a:endParaRPr lang="en-US" altLang="en-US" sz="2000" b="1" dirty="0">
              <a:solidFill>
                <a:srgbClr val="002060"/>
              </a:solidFill>
              <a:effectLst>
                <a:outerShdw blurRad="38100" dist="38100" dir="2700000" algn="tl">
                  <a:srgbClr val="FFFFFF"/>
                </a:outerShdw>
              </a:effectLst>
              <a:latin typeface="Times New Roman" panose="02020603050405020304" pitchFamily="18" charset="0"/>
              <a:cs typeface="Times New Roman" panose="02020603050405020304" pitchFamily="18" charset="0"/>
            </a:endParaRPr>
          </a:p>
        </p:txBody>
      </p:sp>
      <p:pic>
        <p:nvPicPr>
          <p:cNvPr id="7" name="Picture 2" descr="C:\Users\bahadir.aydin.CSB\Desktop\Logo (1).png">
            <a:extLst>
              <a:ext uri="{FF2B5EF4-FFF2-40B4-BE49-F238E27FC236}">
                <a16:creationId xmlns:a16="http://schemas.microsoft.com/office/drawing/2014/main" id="{E3051AE6-C135-4C9B-A1C4-B6ECAE41C9E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73166"/>
          <a:stretch/>
        </p:blipFill>
        <p:spPr bwMode="auto">
          <a:xfrm>
            <a:off x="388675" y="182092"/>
            <a:ext cx="870958" cy="1194043"/>
          </a:xfrm>
          <a:prstGeom prst="rect">
            <a:avLst/>
          </a:prstGeom>
          <a:noFill/>
          <a:extLst>
            <a:ext uri="{909E8E84-426E-40DD-AFC4-6F175D3DCCD1}">
              <a14:hiddenFill xmlns:a14="http://schemas.microsoft.com/office/drawing/2010/main">
                <a:solidFill>
                  <a:srgbClr val="FFFFFF"/>
                </a:solidFill>
              </a14:hiddenFill>
            </a:ext>
          </a:extLst>
        </p:spPr>
      </p:pic>
      <p:pic>
        <p:nvPicPr>
          <p:cNvPr id="8" name="Resim 7">
            <a:extLst>
              <a:ext uri="{FF2B5EF4-FFF2-40B4-BE49-F238E27FC236}">
                <a16:creationId xmlns:a16="http://schemas.microsoft.com/office/drawing/2014/main" id="{010D13FA-F668-4591-8274-8161699D51B0}"/>
              </a:ext>
            </a:extLst>
          </p:cNvPr>
          <p:cNvPicPr>
            <a:picLocks noChangeAspect="1"/>
          </p:cNvPicPr>
          <p:nvPr/>
        </p:nvPicPr>
        <p:blipFill rotWithShape="1">
          <a:blip r:embed="rId3">
            <a:extLst>
              <a:ext uri="{28A0092B-C50C-407E-A947-70E740481C1C}">
                <a14:useLocalDpi xmlns:a14="http://schemas.microsoft.com/office/drawing/2010/main" val="0"/>
              </a:ext>
            </a:extLst>
          </a:blip>
          <a:srcRect r="69629"/>
          <a:stretch/>
        </p:blipFill>
        <p:spPr>
          <a:xfrm>
            <a:off x="7307646" y="182092"/>
            <a:ext cx="1224136" cy="1267487"/>
          </a:xfrm>
          <a:prstGeom prst="rect">
            <a:avLst/>
          </a:prstGeom>
        </p:spPr>
      </p:pic>
      <p:sp>
        <p:nvSpPr>
          <p:cNvPr id="9" name="Dikdörtgen 8">
            <a:extLst>
              <a:ext uri="{FF2B5EF4-FFF2-40B4-BE49-F238E27FC236}">
                <a16:creationId xmlns:a16="http://schemas.microsoft.com/office/drawing/2014/main" id="{0203B66D-7F95-413D-9295-556F49CFA772}"/>
              </a:ext>
            </a:extLst>
          </p:cNvPr>
          <p:cNvSpPr/>
          <p:nvPr/>
        </p:nvSpPr>
        <p:spPr>
          <a:xfrm>
            <a:off x="167780" y="2353525"/>
            <a:ext cx="8808440" cy="4230155"/>
          </a:xfrm>
          <a:prstGeom prst="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endParaRPr lang="tr-TR" sz="1400" cap="none"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Metin kutusu 9">
            <a:extLst>
              <a:ext uri="{FF2B5EF4-FFF2-40B4-BE49-F238E27FC236}">
                <a16:creationId xmlns:a16="http://schemas.microsoft.com/office/drawing/2014/main" id="{50219D6D-4A89-4BE8-B09E-845FD07F42C6}"/>
              </a:ext>
            </a:extLst>
          </p:cNvPr>
          <p:cNvSpPr txBox="1"/>
          <p:nvPr/>
        </p:nvSpPr>
        <p:spPr>
          <a:xfrm>
            <a:off x="167780" y="2426969"/>
            <a:ext cx="8808440" cy="40011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2000" b="1" dirty="0">
                <a:solidFill>
                  <a:srgbClr val="002060"/>
                </a:solidFill>
                <a:latin typeface="Gotham Bold" panose="02000803030000020004" pitchFamily="2" charset="-94"/>
                <a:cs typeface="Calibri" panose="020F0502020204030204" pitchFamily="34" charset="0"/>
              </a:rPr>
              <a:t>CEZALAR</a:t>
            </a:r>
            <a:endParaRPr kumimoji="0" lang="tr-TR" sz="2000" b="1" i="0" u="none" strike="noStrike" kern="1200" cap="none" spc="0" normalizeH="0" baseline="0" noProof="0" dirty="0">
              <a:ln>
                <a:noFill/>
              </a:ln>
              <a:solidFill>
                <a:srgbClr val="002060"/>
              </a:solidFill>
              <a:effectLst/>
              <a:uLnTx/>
              <a:uFillTx/>
              <a:latin typeface="Gotham Bold" panose="02000803030000020004" pitchFamily="2" charset="-94"/>
              <a:cs typeface="Calibri" panose="020F0502020204030204" pitchFamily="34" charset="0"/>
            </a:endParaRPr>
          </a:p>
        </p:txBody>
      </p:sp>
      <p:sp>
        <p:nvSpPr>
          <p:cNvPr id="11" name="Dikdörtgen 10">
            <a:extLst>
              <a:ext uri="{FF2B5EF4-FFF2-40B4-BE49-F238E27FC236}">
                <a16:creationId xmlns:a16="http://schemas.microsoft.com/office/drawing/2014/main" id="{FA52C3D8-44AC-4821-A025-BEE636CA44D0}"/>
              </a:ext>
            </a:extLst>
          </p:cNvPr>
          <p:cNvSpPr/>
          <p:nvPr/>
        </p:nvSpPr>
        <p:spPr>
          <a:xfrm>
            <a:off x="824154" y="2900523"/>
            <a:ext cx="3319230" cy="3525183"/>
          </a:xfrm>
          <a:prstGeom prst="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tr-TR" sz="1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tr-TR" sz="1600" b="1" u="heavy"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ADLİ CEZALAR</a:t>
            </a:r>
          </a:p>
          <a:p>
            <a:pPr algn="just"/>
            <a:endParaRPr lang="tr-TR" sz="1600" b="1" u="heavy"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r>
              <a:rPr lang="tr-TR" sz="1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 YÖNETİM KURULU RAPORU YÜKLENMEMESİ            </a:t>
            </a:r>
          </a:p>
          <a:p>
            <a:r>
              <a:rPr lang="tr-TR" sz="1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 DENETİM KURULU RAPORU YÜKLENMEMESİ</a:t>
            </a:r>
            <a:endParaRPr lang="tr-TR" sz="16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r>
              <a:rPr lang="tr-TR" sz="1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 BİLANÇONUN YÜKLENMEMESİ                               4- GELİR-GİDER TABLOSUNUN YÜKLENMEMESİ       </a:t>
            </a:r>
            <a:r>
              <a:rPr lang="tr-TR" sz="16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 </a:t>
            </a:r>
          </a:p>
          <a:p>
            <a:r>
              <a:rPr lang="tr-TR" sz="1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5- (TABİ İSE) DIŞ DENETÇİ </a:t>
            </a:r>
            <a:r>
              <a:rPr lang="tr-TR" sz="1600" b="1" dirty="0">
                <a:solidFill>
                  <a:srgbClr val="FF0000"/>
                </a:solidFill>
                <a:latin typeface="Calibri" panose="020F0502020204030204" pitchFamily="34" charset="0"/>
                <a:cs typeface="Times New Roman" panose="02020603050405020304" pitchFamily="18" charset="0"/>
              </a:rPr>
              <a:t>RAPORU</a:t>
            </a:r>
            <a:r>
              <a:rPr lang="tr-TR" sz="16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tr-TR" dirty="0"/>
          </a:p>
        </p:txBody>
      </p:sp>
      <p:sp>
        <p:nvSpPr>
          <p:cNvPr id="12" name="Dikdörtgen 11">
            <a:extLst>
              <a:ext uri="{FF2B5EF4-FFF2-40B4-BE49-F238E27FC236}">
                <a16:creationId xmlns:a16="http://schemas.microsoft.com/office/drawing/2014/main" id="{EF5059E5-1B13-4BD5-A5CC-A756E7D45835}"/>
              </a:ext>
            </a:extLst>
          </p:cNvPr>
          <p:cNvSpPr/>
          <p:nvPr/>
        </p:nvSpPr>
        <p:spPr>
          <a:xfrm>
            <a:off x="5000618" y="2880689"/>
            <a:ext cx="3456384" cy="3525183"/>
          </a:xfrm>
          <a:prstGeom prst="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tr-TR" sz="16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tr-TR" sz="1600" b="1" u="heavy"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İDARİ CEZALAR </a:t>
            </a:r>
          </a:p>
          <a:p>
            <a:pPr algn="just"/>
            <a:endParaRPr lang="tr-TR" sz="1600" b="1" u="heavy"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r>
              <a:rPr lang="tr-TR" sz="16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1- GÜNDEMİN YÜKLENMEMESİ</a:t>
            </a:r>
            <a:endParaRPr lang="tr-TR" sz="1600" b="1" u="heavy" dirty="0">
              <a:solidFill>
                <a:srgbClr val="0070C0"/>
              </a:solidFill>
              <a:latin typeface="Calibri" panose="020F0502020204030204" pitchFamily="34" charset="0"/>
              <a:ea typeface="Calibri" panose="020F0502020204030204" pitchFamily="34" charset="0"/>
              <a:cs typeface="Times New Roman" panose="02020603050405020304" pitchFamily="18" charset="0"/>
            </a:endParaRPr>
          </a:p>
          <a:p>
            <a:r>
              <a:rPr lang="tr-TR" sz="16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2- HAZİRUN LİSTESİNİN KOOPBİSTEN ALINMAMASI</a:t>
            </a:r>
          </a:p>
          <a:p>
            <a:r>
              <a:rPr lang="tr-TR" sz="16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3- GENEL KURUL TUTANAĞININ YÜKLENMEMESİ</a:t>
            </a:r>
          </a:p>
          <a:p>
            <a:r>
              <a:rPr lang="tr-TR" sz="16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4- GENEL KURUL HAZİRUN LİSTESİNİN YÜKLENMEMESİ</a:t>
            </a:r>
            <a:endParaRPr lang="tr-TR" sz="1600" b="1" dirty="0">
              <a:solidFill>
                <a:srgbClr val="0070C0"/>
              </a:solidFill>
              <a:latin typeface="Calibri" panose="020F0502020204030204" pitchFamily="34" charset="0"/>
              <a:ea typeface="Calibri" panose="020F0502020204030204" pitchFamily="34" charset="0"/>
              <a:cs typeface="Times New Roman" panose="02020603050405020304" pitchFamily="18" charset="0"/>
            </a:endParaRPr>
          </a:p>
          <a:p>
            <a:r>
              <a:rPr lang="tr-TR" sz="16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5- ORTAKLARA DAİR BİLGİLERİN YÜKLENMEMESİ</a:t>
            </a:r>
          </a:p>
          <a:p>
            <a:r>
              <a:rPr lang="tr-TR" sz="16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6- GAYRİMENKUL BİLGİLERİNİN YÜKLENMEMESİ</a:t>
            </a:r>
            <a:endParaRPr lang="tr-TR" dirty="0">
              <a:solidFill>
                <a:srgbClr val="0070C0"/>
              </a:solidFill>
            </a:endParaRPr>
          </a:p>
        </p:txBody>
      </p:sp>
    </p:spTree>
    <p:extLst>
      <p:ext uri="{BB962C8B-B14F-4D97-AF65-F5344CB8AC3E}">
        <p14:creationId xmlns:p14="http://schemas.microsoft.com/office/powerpoint/2010/main" val="3567405071"/>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p:cNvGrpSpPr/>
        <p:nvPr/>
      </p:nvGrpSpPr>
      <p:grpSpPr>
        <a:xfrm>
          <a:off x="0" y="0"/>
          <a:ext cx="0" cy="0"/>
          <a:chOff x="0" y="0"/>
          <a:chExt cx="0" cy="0"/>
        </a:xfrm>
      </p:grpSpPr>
      <p:pic>
        <p:nvPicPr>
          <p:cNvPr id="7" name="Picture 2" descr="C:\Users\bahadir.aydin.CSB\Desktop\Logo (1).png">
            <a:extLst>
              <a:ext uri="{FF2B5EF4-FFF2-40B4-BE49-F238E27FC236}">
                <a16:creationId xmlns:a16="http://schemas.microsoft.com/office/drawing/2014/main" id="{E3051AE6-C135-4C9B-A1C4-B6ECAE41C9E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73166"/>
          <a:stretch/>
        </p:blipFill>
        <p:spPr bwMode="auto">
          <a:xfrm>
            <a:off x="388675" y="182092"/>
            <a:ext cx="870958" cy="1194043"/>
          </a:xfrm>
          <a:prstGeom prst="rect">
            <a:avLst/>
          </a:prstGeom>
          <a:noFill/>
          <a:extLst>
            <a:ext uri="{909E8E84-426E-40DD-AFC4-6F175D3DCCD1}">
              <a14:hiddenFill xmlns:a14="http://schemas.microsoft.com/office/drawing/2010/main">
                <a:solidFill>
                  <a:srgbClr val="FFFFFF"/>
                </a:solidFill>
              </a14:hiddenFill>
            </a:ext>
          </a:extLst>
        </p:spPr>
      </p:pic>
      <p:pic>
        <p:nvPicPr>
          <p:cNvPr id="8" name="Resim 7">
            <a:extLst>
              <a:ext uri="{FF2B5EF4-FFF2-40B4-BE49-F238E27FC236}">
                <a16:creationId xmlns:a16="http://schemas.microsoft.com/office/drawing/2014/main" id="{010D13FA-F668-4591-8274-8161699D51B0}"/>
              </a:ext>
            </a:extLst>
          </p:cNvPr>
          <p:cNvPicPr>
            <a:picLocks noChangeAspect="1"/>
          </p:cNvPicPr>
          <p:nvPr/>
        </p:nvPicPr>
        <p:blipFill rotWithShape="1">
          <a:blip r:embed="rId3">
            <a:extLst>
              <a:ext uri="{28A0092B-C50C-407E-A947-70E740481C1C}">
                <a14:useLocalDpi xmlns:a14="http://schemas.microsoft.com/office/drawing/2010/main" val="0"/>
              </a:ext>
            </a:extLst>
          </a:blip>
          <a:srcRect r="69629"/>
          <a:stretch/>
        </p:blipFill>
        <p:spPr>
          <a:xfrm>
            <a:off x="7307646" y="182092"/>
            <a:ext cx="1224136" cy="1267487"/>
          </a:xfrm>
          <a:prstGeom prst="rect">
            <a:avLst/>
          </a:prstGeom>
        </p:spPr>
      </p:pic>
      <p:sp>
        <p:nvSpPr>
          <p:cNvPr id="13" name="Metin kutusu 12">
            <a:extLst>
              <a:ext uri="{FF2B5EF4-FFF2-40B4-BE49-F238E27FC236}">
                <a16:creationId xmlns:a16="http://schemas.microsoft.com/office/drawing/2014/main" id="{21DE41E7-8623-4419-B170-7EA6A707C573}"/>
              </a:ext>
            </a:extLst>
          </p:cNvPr>
          <p:cNvSpPr txBox="1"/>
          <p:nvPr/>
        </p:nvSpPr>
        <p:spPr>
          <a:xfrm>
            <a:off x="167780" y="1488925"/>
            <a:ext cx="880844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1" i="0" u="none" strike="noStrike" kern="1200" cap="all" spc="0" normalizeH="0" baseline="0" noProof="0" dirty="0">
                <a:ln>
                  <a:noFill/>
                </a:ln>
                <a:solidFill>
                  <a:srgbClr val="002060"/>
                </a:solidFill>
                <a:effectLst/>
                <a:uLnTx/>
                <a:uFillTx/>
                <a:latin typeface="Century Gothic" panose="020B0502020202020204"/>
                <a:ea typeface="+mj-ea"/>
                <a:cs typeface="+mj-cs"/>
              </a:rPr>
              <a:t>Genel kurul tarihinden 15 gün önce Yüklenmesi gereken belgeler</a:t>
            </a:r>
            <a:endParaRPr kumimoji="0" lang="tr-TR" b="1" i="0" u="none" strike="noStrike" kern="1200" cap="none" spc="0" normalizeH="0" baseline="0" noProof="0" dirty="0">
              <a:ln>
                <a:noFill/>
              </a:ln>
              <a:solidFill>
                <a:srgbClr val="FF0000"/>
              </a:solidFill>
              <a:effectLst/>
              <a:uLnTx/>
              <a:uFillTx/>
              <a:cs typeface="Calibri" panose="020F0502020204030204" pitchFamily="34" charset="0"/>
            </a:endParaRPr>
          </a:p>
        </p:txBody>
      </p:sp>
      <p:pic>
        <p:nvPicPr>
          <p:cNvPr id="4" name="Resim 3">
            <a:extLst>
              <a:ext uri="{FF2B5EF4-FFF2-40B4-BE49-F238E27FC236}">
                <a16:creationId xmlns:a16="http://schemas.microsoft.com/office/drawing/2014/main" id="{038D3E04-B5BA-4710-AB06-AF0106C699EE}"/>
              </a:ext>
            </a:extLst>
          </p:cNvPr>
          <p:cNvPicPr>
            <a:picLocks noChangeAspect="1"/>
          </p:cNvPicPr>
          <p:nvPr/>
        </p:nvPicPr>
        <p:blipFill>
          <a:blip r:embed="rId4"/>
          <a:stretch>
            <a:fillRect/>
          </a:stretch>
        </p:blipFill>
        <p:spPr>
          <a:xfrm>
            <a:off x="8329" y="2349643"/>
            <a:ext cx="9144000" cy="3425897"/>
          </a:xfrm>
          <a:prstGeom prst="rect">
            <a:avLst/>
          </a:prstGeom>
        </p:spPr>
      </p:pic>
    </p:spTree>
    <p:extLst>
      <p:ext uri="{BB962C8B-B14F-4D97-AF65-F5344CB8AC3E}">
        <p14:creationId xmlns:p14="http://schemas.microsoft.com/office/powerpoint/2010/main" val="287949889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p:cNvGrpSpPr/>
        <p:nvPr/>
      </p:nvGrpSpPr>
      <p:grpSpPr>
        <a:xfrm>
          <a:off x="0" y="0"/>
          <a:ext cx="0" cy="0"/>
          <a:chOff x="0" y="0"/>
          <a:chExt cx="0" cy="0"/>
        </a:xfrm>
      </p:grpSpPr>
      <p:pic>
        <p:nvPicPr>
          <p:cNvPr id="7" name="Picture 2" descr="C:\Users\bahadir.aydin.CSB\Desktop\Logo (1).png">
            <a:extLst>
              <a:ext uri="{FF2B5EF4-FFF2-40B4-BE49-F238E27FC236}">
                <a16:creationId xmlns:a16="http://schemas.microsoft.com/office/drawing/2014/main" id="{E3051AE6-C135-4C9B-A1C4-B6ECAE41C9E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73166"/>
          <a:stretch/>
        </p:blipFill>
        <p:spPr bwMode="auto">
          <a:xfrm>
            <a:off x="388675" y="182092"/>
            <a:ext cx="870958" cy="1194043"/>
          </a:xfrm>
          <a:prstGeom prst="rect">
            <a:avLst/>
          </a:prstGeom>
          <a:noFill/>
          <a:extLst>
            <a:ext uri="{909E8E84-426E-40DD-AFC4-6F175D3DCCD1}">
              <a14:hiddenFill xmlns:a14="http://schemas.microsoft.com/office/drawing/2010/main">
                <a:solidFill>
                  <a:srgbClr val="FFFFFF"/>
                </a:solidFill>
              </a14:hiddenFill>
            </a:ext>
          </a:extLst>
        </p:spPr>
      </p:pic>
      <p:pic>
        <p:nvPicPr>
          <p:cNvPr id="8" name="Resim 7">
            <a:extLst>
              <a:ext uri="{FF2B5EF4-FFF2-40B4-BE49-F238E27FC236}">
                <a16:creationId xmlns:a16="http://schemas.microsoft.com/office/drawing/2014/main" id="{010D13FA-F668-4591-8274-8161699D51B0}"/>
              </a:ext>
            </a:extLst>
          </p:cNvPr>
          <p:cNvPicPr>
            <a:picLocks noChangeAspect="1"/>
          </p:cNvPicPr>
          <p:nvPr/>
        </p:nvPicPr>
        <p:blipFill rotWithShape="1">
          <a:blip r:embed="rId3">
            <a:extLst>
              <a:ext uri="{28A0092B-C50C-407E-A947-70E740481C1C}">
                <a14:useLocalDpi xmlns:a14="http://schemas.microsoft.com/office/drawing/2010/main" val="0"/>
              </a:ext>
            </a:extLst>
          </a:blip>
          <a:srcRect r="69629"/>
          <a:stretch/>
        </p:blipFill>
        <p:spPr>
          <a:xfrm>
            <a:off x="7307646" y="182092"/>
            <a:ext cx="1224136" cy="1267487"/>
          </a:xfrm>
          <a:prstGeom prst="rect">
            <a:avLst/>
          </a:prstGeom>
        </p:spPr>
      </p:pic>
      <p:sp>
        <p:nvSpPr>
          <p:cNvPr id="13" name="Metin kutusu 12">
            <a:extLst>
              <a:ext uri="{FF2B5EF4-FFF2-40B4-BE49-F238E27FC236}">
                <a16:creationId xmlns:a16="http://schemas.microsoft.com/office/drawing/2014/main" id="{21DE41E7-8623-4419-B170-7EA6A707C573}"/>
              </a:ext>
            </a:extLst>
          </p:cNvPr>
          <p:cNvSpPr txBox="1"/>
          <p:nvPr/>
        </p:nvSpPr>
        <p:spPr>
          <a:xfrm>
            <a:off x="167780" y="1488925"/>
            <a:ext cx="880844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1" i="0" u="none" strike="noStrike" kern="1200" cap="all" spc="0" normalizeH="0" baseline="0" noProof="0" dirty="0">
                <a:ln>
                  <a:noFill/>
                </a:ln>
                <a:solidFill>
                  <a:srgbClr val="002060"/>
                </a:solidFill>
                <a:effectLst/>
                <a:uLnTx/>
                <a:uFillTx/>
                <a:latin typeface="Century Gothic" panose="020B0502020202020204"/>
                <a:ea typeface="+mj-ea"/>
                <a:cs typeface="+mj-cs"/>
              </a:rPr>
              <a:t>Genel kurul tarihinden 15 gün önce Yüklenmesi gereken belgeler</a:t>
            </a:r>
            <a:endParaRPr kumimoji="0" lang="tr-TR" b="1" i="0" u="none" strike="noStrike" kern="1200" cap="none" spc="0" normalizeH="0" baseline="0" noProof="0" dirty="0">
              <a:ln>
                <a:noFill/>
              </a:ln>
              <a:solidFill>
                <a:srgbClr val="FF0000"/>
              </a:solidFill>
              <a:effectLst/>
              <a:uLnTx/>
              <a:uFillTx/>
              <a:cs typeface="Calibri" panose="020F0502020204030204" pitchFamily="34" charset="0"/>
            </a:endParaRPr>
          </a:p>
        </p:txBody>
      </p:sp>
      <p:pic>
        <p:nvPicPr>
          <p:cNvPr id="4" name="Resim 3">
            <a:extLst>
              <a:ext uri="{FF2B5EF4-FFF2-40B4-BE49-F238E27FC236}">
                <a16:creationId xmlns:a16="http://schemas.microsoft.com/office/drawing/2014/main" id="{9032914A-A28A-4AFF-92F5-F93859099DB2}"/>
              </a:ext>
            </a:extLst>
          </p:cNvPr>
          <p:cNvPicPr>
            <a:picLocks noChangeAspect="1"/>
          </p:cNvPicPr>
          <p:nvPr/>
        </p:nvPicPr>
        <p:blipFill>
          <a:blip r:embed="rId4"/>
          <a:stretch>
            <a:fillRect/>
          </a:stretch>
        </p:blipFill>
        <p:spPr>
          <a:xfrm>
            <a:off x="89950" y="2028441"/>
            <a:ext cx="9144000" cy="4646056"/>
          </a:xfrm>
          <a:prstGeom prst="rect">
            <a:avLst/>
          </a:prstGeom>
        </p:spPr>
      </p:pic>
    </p:spTree>
    <p:extLst>
      <p:ext uri="{BB962C8B-B14F-4D97-AF65-F5344CB8AC3E}">
        <p14:creationId xmlns:p14="http://schemas.microsoft.com/office/powerpoint/2010/main" val="343240669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p:cNvGrpSpPr/>
        <p:nvPr/>
      </p:nvGrpSpPr>
      <p:grpSpPr>
        <a:xfrm>
          <a:off x="0" y="0"/>
          <a:ext cx="0" cy="0"/>
          <a:chOff x="0" y="0"/>
          <a:chExt cx="0" cy="0"/>
        </a:xfrm>
      </p:grpSpPr>
      <p:pic>
        <p:nvPicPr>
          <p:cNvPr id="7" name="Picture 2" descr="C:\Users\bahadir.aydin.CSB\Desktop\Logo (1).png">
            <a:extLst>
              <a:ext uri="{FF2B5EF4-FFF2-40B4-BE49-F238E27FC236}">
                <a16:creationId xmlns:a16="http://schemas.microsoft.com/office/drawing/2014/main" id="{E3051AE6-C135-4C9B-A1C4-B6ECAE41C9E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73166"/>
          <a:stretch/>
        </p:blipFill>
        <p:spPr bwMode="auto">
          <a:xfrm>
            <a:off x="388675" y="182092"/>
            <a:ext cx="870958" cy="1194043"/>
          </a:xfrm>
          <a:prstGeom prst="rect">
            <a:avLst/>
          </a:prstGeom>
          <a:noFill/>
          <a:extLst>
            <a:ext uri="{909E8E84-426E-40DD-AFC4-6F175D3DCCD1}">
              <a14:hiddenFill xmlns:a14="http://schemas.microsoft.com/office/drawing/2010/main">
                <a:solidFill>
                  <a:srgbClr val="FFFFFF"/>
                </a:solidFill>
              </a14:hiddenFill>
            </a:ext>
          </a:extLst>
        </p:spPr>
      </p:pic>
      <p:pic>
        <p:nvPicPr>
          <p:cNvPr id="8" name="Resim 7">
            <a:extLst>
              <a:ext uri="{FF2B5EF4-FFF2-40B4-BE49-F238E27FC236}">
                <a16:creationId xmlns:a16="http://schemas.microsoft.com/office/drawing/2014/main" id="{010D13FA-F668-4591-8274-8161699D51B0}"/>
              </a:ext>
            </a:extLst>
          </p:cNvPr>
          <p:cNvPicPr>
            <a:picLocks noChangeAspect="1"/>
          </p:cNvPicPr>
          <p:nvPr/>
        </p:nvPicPr>
        <p:blipFill rotWithShape="1">
          <a:blip r:embed="rId3">
            <a:extLst>
              <a:ext uri="{28A0092B-C50C-407E-A947-70E740481C1C}">
                <a14:useLocalDpi xmlns:a14="http://schemas.microsoft.com/office/drawing/2010/main" val="0"/>
              </a:ext>
            </a:extLst>
          </a:blip>
          <a:srcRect r="69629"/>
          <a:stretch/>
        </p:blipFill>
        <p:spPr>
          <a:xfrm>
            <a:off x="7307646" y="182092"/>
            <a:ext cx="1224136" cy="1267487"/>
          </a:xfrm>
          <a:prstGeom prst="rect">
            <a:avLst/>
          </a:prstGeom>
        </p:spPr>
      </p:pic>
      <p:pic>
        <p:nvPicPr>
          <p:cNvPr id="5" name="Resim 4">
            <a:extLst>
              <a:ext uri="{FF2B5EF4-FFF2-40B4-BE49-F238E27FC236}">
                <a16:creationId xmlns:a16="http://schemas.microsoft.com/office/drawing/2014/main" id="{3DDA8979-09D3-46CF-AA14-A0B75CE68728}"/>
              </a:ext>
            </a:extLst>
          </p:cNvPr>
          <p:cNvPicPr>
            <a:picLocks noChangeAspect="1"/>
          </p:cNvPicPr>
          <p:nvPr/>
        </p:nvPicPr>
        <p:blipFill>
          <a:blip r:embed="rId4"/>
          <a:stretch>
            <a:fillRect/>
          </a:stretch>
        </p:blipFill>
        <p:spPr>
          <a:xfrm>
            <a:off x="-21734" y="1897603"/>
            <a:ext cx="9144000" cy="4742193"/>
          </a:xfrm>
          <a:prstGeom prst="rect">
            <a:avLst/>
          </a:prstGeom>
        </p:spPr>
      </p:pic>
      <p:sp>
        <p:nvSpPr>
          <p:cNvPr id="10" name="Metin kutusu 9">
            <a:extLst>
              <a:ext uri="{FF2B5EF4-FFF2-40B4-BE49-F238E27FC236}">
                <a16:creationId xmlns:a16="http://schemas.microsoft.com/office/drawing/2014/main" id="{5342CA2C-AFD9-4391-9176-515E898ED368}"/>
              </a:ext>
            </a:extLst>
          </p:cNvPr>
          <p:cNvSpPr txBox="1"/>
          <p:nvPr/>
        </p:nvSpPr>
        <p:spPr>
          <a:xfrm>
            <a:off x="-108520" y="1528271"/>
            <a:ext cx="9726705" cy="369332"/>
          </a:xfrm>
          <a:prstGeom prst="rect">
            <a:avLst/>
          </a:prstGeom>
          <a:noFill/>
        </p:spPr>
        <p:txBody>
          <a:bodyPr wrap="square" rtlCol="0">
            <a:spAutoFit/>
          </a:bodyPr>
          <a:lstStyle/>
          <a:p>
            <a:pPr algn="ctr"/>
            <a:r>
              <a:rPr lang="tr-TR" b="1" dirty="0">
                <a:solidFill>
                  <a:srgbClr val="002060"/>
                </a:solidFill>
                <a:latin typeface="+mn-lt"/>
              </a:rPr>
              <a:t>26.04.2026 ÖNCESİ YAPILAN TOPLANTILARDA SORUMLULUK DURUMU</a:t>
            </a:r>
            <a:endParaRPr lang="tr-TR" dirty="0">
              <a:solidFill>
                <a:srgbClr val="002060"/>
              </a:solidFill>
            </a:endParaRPr>
          </a:p>
        </p:txBody>
      </p:sp>
    </p:spTree>
    <p:extLst>
      <p:ext uri="{BB962C8B-B14F-4D97-AF65-F5344CB8AC3E}">
        <p14:creationId xmlns:p14="http://schemas.microsoft.com/office/powerpoint/2010/main" val="214842844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p:cNvGrpSpPr/>
        <p:nvPr/>
      </p:nvGrpSpPr>
      <p:grpSpPr>
        <a:xfrm>
          <a:off x="0" y="0"/>
          <a:ext cx="0" cy="0"/>
          <a:chOff x="0" y="0"/>
          <a:chExt cx="0" cy="0"/>
        </a:xfrm>
      </p:grpSpPr>
      <p:pic>
        <p:nvPicPr>
          <p:cNvPr id="7" name="Picture 2" descr="C:\Users\bahadir.aydin.CSB\Desktop\Logo (1).png">
            <a:extLst>
              <a:ext uri="{FF2B5EF4-FFF2-40B4-BE49-F238E27FC236}">
                <a16:creationId xmlns:a16="http://schemas.microsoft.com/office/drawing/2014/main" id="{E3051AE6-C135-4C9B-A1C4-B6ECAE41C9E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73166"/>
          <a:stretch/>
        </p:blipFill>
        <p:spPr bwMode="auto">
          <a:xfrm>
            <a:off x="388675" y="182092"/>
            <a:ext cx="870958" cy="1194043"/>
          </a:xfrm>
          <a:prstGeom prst="rect">
            <a:avLst/>
          </a:prstGeom>
          <a:noFill/>
          <a:extLst>
            <a:ext uri="{909E8E84-426E-40DD-AFC4-6F175D3DCCD1}">
              <a14:hiddenFill xmlns:a14="http://schemas.microsoft.com/office/drawing/2010/main">
                <a:solidFill>
                  <a:srgbClr val="FFFFFF"/>
                </a:solidFill>
              </a14:hiddenFill>
            </a:ext>
          </a:extLst>
        </p:spPr>
      </p:pic>
      <p:pic>
        <p:nvPicPr>
          <p:cNvPr id="8" name="Resim 7">
            <a:extLst>
              <a:ext uri="{FF2B5EF4-FFF2-40B4-BE49-F238E27FC236}">
                <a16:creationId xmlns:a16="http://schemas.microsoft.com/office/drawing/2014/main" id="{010D13FA-F668-4591-8274-8161699D51B0}"/>
              </a:ext>
            </a:extLst>
          </p:cNvPr>
          <p:cNvPicPr>
            <a:picLocks noChangeAspect="1"/>
          </p:cNvPicPr>
          <p:nvPr/>
        </p:nvPicPr>
        <p:blipFill rotWithShape="1">
          <a:blip r:embed="rId3">
            <a:extLst>
              <a:ext uri="{28A0092B-C50C-407E-A947-70E740481C1C}">
                <a14:useLocalDpi xmlns:a14="http://schemas.microsoft.com/office/drawing/2010/main" val="0"/>
              </a:ext>
            </a:extLst>
          </a:blip>
          <a:srcRect r="69629"/>
          <a:stretch/>
        </p:blipFill>
        <p:spPr>
          <a:xfrm>
            <a:off x="7307646" y="182092"/>
            <a:ext cx="1224136" cy="1267487"/>
          </a:xfrm>
          <a:prstGeom prst="rect">
            <a:avLst/>
          </a:prstGeom>
        </p:spPr>
      </p:pic>
      <p:pic>
        <p:nvPicPr>
          <p:cNvPr id="4" name="Resim 3">
            <a:extLst>
              <a:ext uri="{FF2B5EF4-FFF2-40B4-BE49-F238E27FC236}">
                <a16:creationId xmlns:a16="http://schemas.microsoft.com/office/drawing/2014/main" id="{49D7BF6B-18E2-4D1C-96F6-28715FF03E36}"/>
              </a:ext>
            </a:extLst>
          </p:cNvPr>
          <p:cNvPicPr>
            <a:picLocks noChangeAspect="1"/>
          </p:cNvPicPr>
          <p:nvPr/>
        </p:nvPicPr>
        <p:blipFill>
          <a:blip r:embed="rId4"/>
          <a:stretch>
            <a:fillRect/>
          </a:stretch>
        </p:blipFill>
        <p:spPr>
          <a:xfrm>
            <a:off x="0" y="2039909"/>
            <a:ext cx="9144000" cy="4753951"/>
          </a:xfrm>
          <a:prstGeom prst="rect">
            <a:avLst/>
          </a:prstGeom>
        </p:spPr>
      </p:pic>
      <p:sp>
        <p:nvSpPr>
          <p:cNvPr id="12" name="Metin kutusu 11">
            <a:extLst>
              <a:ext uri="{FF2B5EF4-FFF2-40B4-BE49-F238E27FC236}">
                <a16:creationId xmlns:a16="http://schemas.microsoft.com/office/drawing/2014/main" id="{B6A093BC-FB71-45F1-B39A-3669AE9C75AF}"/>
              </a:ext>
            </a:extLst>
          </p:cNvPr>
          <p:cNvSpPr txBox="1"/>
          <p:nvPr/>
        </p:nvSpPr>
        <p:spPr>
          <a:xfrm>
            <a:off x="-108520" y="1528271"/>
            <a:ext cx="9726705" cy="369332"/>
          </a:xfrm>
          <a:prstGeom prst="rect">
            <a:avLst/>
          </a:prstGeom>
          <a:noFill/>
        </p:spPr>
        <p:txBody>
          <a:bodyPr wrap="square" rtlCol="0">
            <a:spAutoFit/>
          </a:bodyPr>
          <a:lstStyle/>
          <a:p>
            <a:pPr algn="ctr"/>
            <a:r>
              <a:rPr lang="tr-TR" b="1" dirty="0">
                <a:solidFill>
                  <a:srgbClr val="002060"/>
                </a:solidFill>
                <a:latin typeface="+mn-lt"/>
              </a:rPr>
              <a:t>26.04.2026 SONRASI  YAPILAN TOPLANTILARDA SORUMLULUK DURUMU</a:t>
            </a:r>
            <a:endParaRPr lang="tr-TR" dirty="0">
              <a:solidFill>
                <a:srgbClr val="002060"/>
              </a:solidFill>
            </a:endParaRPr>
          </a:p>
        </p:txBody>
      </p:sp>
    </p:spTree>
    <p:extLst>
      <p:ext uri="{BB962C8B-B14F-4D97-AF65-F5344CB8AC3E}">
        <p14:creationId xmlns:p14="http://schemas.microsoft.com/office/powerpoint/2010/main" val="383405427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p:cNvGrpSpPr/>
        <p:nvPr/>
      </p:nvGrpSpPr>
      <p:grpSpPr>
        <a:xfrm>
          <a:off x="0" y="0"/>
          <a:ext cx="0" cy="0"/>
          <a:chOff x="0" y="0"/>
          <a:chExt cx="0" cy="0"/>
        </a:xfrm>
      </p:grpSpPr>
      <p:pic>
        <p:nvPicPr>
          <p:cNvPr id="7" name="Picture 2" descr="C:\Users\bahadir.aydin.CSB\Desktop\Logo (1).png">
            <a:extLst>
              <a:ext uri="{FF2B5EF4-FFF2-40B4-BE49-F238E27FC236}">
                <a16:creationId xmlns:a16="http://schemas.microsoft.com/office/drawing/2014/main" id="{E3051AE6-C135-4C9B-A1C4-B6ECAE41C9E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73166"/>
          <a:stretch/>
        </p:blipFill>
        <p:spPr bwMode="auto">
          <a:xfrm>
            <a:off x="388675" y="182092"/>
            <a:ext cx="870958" cy="1194043"/>
          </a:xfrm>
          <a:prstGeom prst="rect">
            <a:avLst/>
          </a:prstGeom>
          <a:noFill/>
          <a:extLst>
            <a:ext uri="{909E8E84-426E-40DD-AFC4-6F175D3DCCD1}">
              <a14:hiddenFill xmlns:a14="http://schemas.microsoft.com/office/drawing/2010/main">
                <a:solidFill>
                  <a:srgbClr val="FFFFFF"/>
                </a:solidFill>
              </a14:hiddenFill>
            </a:ext>
          </a:extLst>
        </p:spPr>
      </p:pic>
      <p:pic>
        <p:nvPicPr>
          <p:cNvPr id="8" name="Resim 7">
            <a:extLst>
              <a:ext uri="{FF2B5EF4-FFF2-40B4-BE49-F238E27FC236}">
                <a16:creationId xmlns:a16="http://schemas.microsoft.com/office/drawing/2014/main" id="{010D13FA-F668-4591-8274-8161699D51B0}"/>
              </a:ext>
            </a:extLst>
          </p:cNvPr>
          <p:cNvPicPr>
            <a:picLocks noChangeAspect="1"/>
          </p:cNvPicPr>
          <p:nvPr/>
        </p:nvPicPr>
        <p:blipFill rotWithShape="1">
          <a:blip r:embed="rId3">
            <a:extLst>
              <a:ext uri="{28A0092B-C50C-407E-A947-70E740481C1C}">
                <a14:useLocalDpi xmlns:a14="http://schemas.microsoft.com/office/drawing/2010/main" val="0"/>
              </a:ext>
            </a:extLst>
          </a:blip>
          <a:srcRect r="69629"/>
          <a:stretch/>
        </p:blipFill>
        <p:spPr>
          <a:xfrm>
            <a:off x="7307646" y="182092"/>
            <a:ext cx="1224136" cy="1267487"/>
          </a:xfrm>
          <a:prstGeom prst="rect">
            <a:avLst/>
          </a:prstGeom>
        </p:spPr>
      </p:pic>
      <p:sp>
        <p:nvSpPr>
          <p:cNvPr id="9" name="Metin kutusu 8">
            <a:extLst>
              <a:ext uri="{FF2B5EF4-FFF2-40B4-BE49-F238E27FC236}">
                <a16:creationId xmlns:a16="http://schemas.microsoft.com/office/drawing/2014/main" id="{E44FA350-C4D7-4014-A6C2-8EF841E562BD}"/>
              </a:ext>
            </a:extLst>
          </p:cNvPr>
          <p:cNvSpPr txBox="1"/>
          <p:nvPr/>
        </p:nvSpPr>
        <p:spPr>
          <a:xfrm>
            <a:off x="-2149" y="1412551"/>
            <a:ext cx="9146150" cy="338554"/>
          </a:xfrm>
          <a:prstGeom prst="rect">
            <a:avLst/>
          </a:prstGeom>
          <a:noFill/>
        </p:spPr>
        <p:txBody>
          <a:bodyPr wrap="square" rtlCol="0">
            <a:spAutoFit/>
          </a:bodyPr>
          <a:lstStyle/>
          <a:p>
            <a:pPr lvl="1" algn="ctr"/>
            <a:r>
              <a:rPr lang="tr-TR" sz="1600" b="1" dirty="0">
                <a:solidFill>
                  <a:srgbClr val="002060"/>
                </a:solidFill>
                <a:latin typeface="+mn-lt"/>
              </a:rPr>
              <a:t>İDARİ PARA CEZASI </a:t>
            </a:r>
            <a:endParaRPr lang="tr-TR" sz="1600" dirty="0">
              <a:solidFill>
                <a:srgbClr val="002060"/>
              </a:solidFill>
            </a:endParaRPr>
          </a:p>
        </p:txBody>
      </p:sp>
      <p:pic>
        <p:nvPicPr>
          <p:cNvPr id="10" name="Resim 9">
            <a:extLst>
              <a:ext uri="{FF2B5EF4-FFF2-40B4-BE49-F238E27FC236}">
                <a16:creationId xmlns:a16="http://schemas.microsoft.com/office/drawing/2014/main" id="{964B58AA-0ACA-43DA-BE92-9A75CCEFDDC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131" y="1914795"/>
            <a:ext cx="9170272" cy="2306293"/>
          </a:xfrm>
          <a:prstGeom prst="rect">
            <a:avLst/>
          </a:prstGeom>
        </p:spPr>
      </p:pic>
      <p:sp>
        <p:nvSpPr>
          <p:cNvPr id="11" name="Metin kutusu 10">
            <a:extLst>
              <a:ext uri="{FF2B5EF4-FFF2-40B4-BE49-F238E27FC236}">
                <a16:creationId xmlns:a16="http://schemas.microsoft.com/office/drawing/2014/main" id="{63CEAFD4-7CF6-4587-ACEC-A53C844813EA}"/>
              </a:ext>
            </a:extLst>
          </p:cNvPr>
          <p:cNvSpPr txBox="1"/>
          <p:nvPr/>
        </p:nvSpPr>
        <p:spPr>
          <a:xfrm>
            <a:off x="124155" y="4356392"/>
            <a:ext cx="8229600" cy="584775"/>
          </a:xfrm>
          <a:prstGeom prst="rect">
            <a:avLst/>
          </a:prstGeom>
          <a:noFill/>
        </p:spPr>
        <p:txBody>
          <a:bodyPr wrap="square">
            <a:spAutoFit/>
          </a:bodyPr>
          <a:lstStyle/>
          <a:p>
            <a:pPr marL="342900" indent="-342900">
              <a:buAutoNum type="arabicPlain" startAt="2025"/>
            </a:pPr>
            <a:r>
              <a:rPr lang="tr-TR" sz="1600" b="1" dirty="0">
                <a:solidFill>
                  <a:schemeClr val="bg1"/>
                </a:solidFill>
              </a:rPr>
              <a:t> 		₺6.923 				₺69.249		                              *25,49% </a:t>
            </a:r>
            <a:r>
              <a:rPr lang="tr-TR" sz="1200" b="1" dirty="0">
                <a:solidFill>
                  <a:schemeClr val="bg1"/>
                </a:solidFill>
              </a:rPr>
              <a:t>            </a:t>
            </a:r>
          </a:p>
          <a:p>
            <a:pPr marL="342900" indent="-342900">
              <a:buAutoNum type="arabicPlain" startAt="2025"/>
            </a:pPr>
            <a:r>
              <a:rPr lang="tr-TR" sz="1600" b="1" dirty="0">
                <a:solidFill>
                  <a:schemeClr val="bg1"/>
                </a:solidFill>
              </a:rPr>
              <a:t> 		₺8.690 				₺86.900</a:t>
            </a:r>
            <a:r>
              <a:rPr lang="tr-TR" sz="1600" b="1" dirty="0"/>
              <a:t>		</a:t>
            </a:r>
          </a:p>
        </p:txBody>
      </p:sp>
      <p:sp>
        <p:nvSpPr>
          <p:cNvPr id="12" name="Metin kutusu 11">
            <a:extLst>
              <a:ext uri="{FF2B5EF4-FFF2-40B4-BE49-F238E27FC236}">
                <a16:creationId xmlns:a16="http://schemas.microsoft.com/office/drawing/2014/main" id="{69FDE790-94E9-41F7-A924-EA2CF5DB1C2A}"/>
              </a:ext>
            </a:extLst>
          </p:cNvPr>
          <p:cNvSpPr txBox="1"/>
          <p:nvPr/>
        </p:nvSpPr>
        <p:spPr>
          <a:xfrm>
            <a:off x="388675" y="5661248"/>
            <a:ext cx="7700560" cy="984885"/>
          </a:xfrm>
          <a:prstGeom prst="rect">
            <a:avLst/>
          </a:prstGeom>
          <a:noFill/>
        </p:spPr>
        <p:txBody>
          <a:bodyPr wrap="square">
            <a:spAutoFit/>
          </a:bodyPr>
          <a:lstStyle/>
          <a:p>
            <a:pPr algn="just"/>
            <a:r>
              <a:rPr lang="tr-TR" sz="1600" b="1" dirty="0">
                <a:solidFill>
                  <a:schemeClr val="bg1"/>
                </a:solidFill>
              </a:rPr>
              <a:t>*</a:t>
            </a:r>
            <a:r>
              <a:rPr lang="tr-TR" sz="1350" b="1" dirty="0">
                <a:solidFill>
                  <a:schemeClr val="bg1"/>
                </a:solidFill>
              </a:rPr>
              <a:t> </a:t>
            </a:r>
            <a:r>
              <a:rPr lang="tr-TR" sz="1400" dirty="0">
                <a:solidFill>
                  <a:schemeClr val="bg1"/>
                </a:solidFill>
              </a:rPr>
              <a:t>İdarî para cezaları her takvim yılı başından geçerli olmak üzere o yıl için 4/1/1961 tarihli ve 213 sayılı Vergi Usul Kanununun mükerrer 298 inci maddesi hükümleri uyarınca tespit ve ilân edilen yeniden değerleme oranında artırılarak uygulanır. Bu suretle idarî para cezasının hesabında bir Türk Lirasının küsuru dikkate alınmaz.</a:t>
            </a:r>
            <a:endParaRPr lang="tr-TR" sz="1350" dirty="0">
              <a:solidFill>
                <a:schemeClr val="bg1"/>
              </a:solidFill>
            </a:endParaRPr>
          </a:p>
        </p:txBody>
      </p:sp>
    </p:spTree>
    <p:extLst>
      <p:ext uri="{BB962C8B-B14F-4D97-AF65-F5344CB8AC3E}">
        <p14:creationId xmlns:p14="http://schemas.microsoft.com/office/powerpoint/2010/main" val="263921961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66" name="Metin Yer Tutucusu 11">
            <a:extLst>
              <a:ext uri="{FF2B5EF4-FFF2-40B4-BE49-F238E27FC236}">
                <a16:creationId xmlns:a16="http://schemas.microsoft.com/office/drawing/2014/main" id="{E2BE68CC-2843-4892-901D-7A51CCE51DF4}"/>
              </a:ext>
            </a:extLst>
          </p:cNvPr>
          <p:cNvSpPr txBox="1">
            <a:spLocks/>
          </p:cNvSpPr>
          <p:nvPr/>
        </p:nvSpPr>
        <p:spPr>
          <a:xfrm>
            <a:off x="179512" y="2386925"/>
            <a:ext cx="8964488" cy="4471075"/>
          </a:xfrm>
          <a:prstGeom prst="rect">
            <a:avLst/>
          </a:prstGeom>
        </p:spPr>
        <p:txBody>
          <a:bodyPr>
            <a:no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lgn="ctr">
              <a:buNone/>
            </a:pPr>
            <a:r>
              <a:rPr lang="tr-TR" sz="1800" b="1" dirty="0">
                <a:solidFill>
                  <a:schemeClr val="bg1"/>
                </a:solidFill>
              </a:rPr>
              <a:t>  </a:t>
            </a:r>
          </a:p>
        </p:txBody>
      </p:sp>
      <p:pic>
        <p:nvPicPr>
          <p:cNvPr id="7" name="Picture 2" descr="C:\Users\bahadir.aydin.CSB\Desktop\Logo (1).png">
            <a:extLst>
              <a:ext uri="{FF2B5EF4-FFF2-40B4-BE49-F238E27FC236}">
                <a16:creationId xmlns:a16="http://schemas.microsoft.com/office/drawing/2014/main" id="{3D5FF84D-73EC-4E36-BE7B-5F7359F8FC6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73166"/>
          <a:stretch/>
        </p:blipFill>
        <p:spPr bwMode="auto">
          <a:xfrm>
            <a:off x="388675" y="182092"/>
            <a:ext cx="870958" cy="1194043"/>
          </a:xfrm>
          <a:prstGeom prst="rect">
            <a:avLst/>
          </a:prstGeom>
          <a:noFill/>
          <a:extLst>
            <a:ext uri="{909E8E84-426E-40DD-AFC4-6F175D3DCCD1}">
              <a14:hiddenFill xmlns:a14="http://schemas.microsoft.com/office/drawing/2010/main">
                <a:solidFill>
                  <a:srgbClr val="FFFFFF"/>
                </a:solidFill>
              </a14:hiddenFill>
            </a:ext>
          </a:extLst>
        </p:spPr>
      </p:pic>
      <p:pic>
        <p:nvPicPr>
          <p:cNvPr id="8" name="Resim 7">
            <a:extLst>
              <a:ext uri="{FF2B5EF4-FFF2-40B4-BE49-F238E27FC236}">
                <a16:creationId xmlns:a16="http://schemas.microsoft.com/office/drawing/2014/main" id="{52368893-19EA-44C4-80E6-82FC0D65FB57}"/>
              </a:ext>
            </a:extLst>
          </p:cNvPr>
          <p:cNvPicPr>
            <a:picLocks noChangeAspect="1"/>
          </p:cNvPicPr>
          <p:nvPr/>
        </p:nvPicPr>
        <p:blipFill rotWithShape="1">
          <a:blip r:embed="rId3">
            <a:extLst>
              <a:ext uri="{28A0092B-C50C-407E-A947-70E740481C1C}">
                <a14:useLocalDpi xmlns:a14="http://schemas.microsoft.com/office/drawing/2010/main" val="0"/>
              </a:ext>
            </a:extLst>
          </a:blip>
          <a:srcRect r="69629"/>
          <a:stretch/>
        </p:blipFill>
        <p:spPr>
          <a:xfrm>
            <a:off x="7307646" y="182092"/>
            <a:ext cx="1224136" cy="1267487"/>
          </a:xfrm>
          <a:prstGeom prst="rect">
            <a:avLst/>
          </a:prstGeom>
        </p:spPr>
      </p:pic>
      <p:sp>
        <p:nvSpPr>
          <p:cNvPr id="9" name="Dikdörtgen 8">
            <a:extLst>
              <a:ext uri="{FF2B5EF4-FFF2-40B4-BE49-F238E27FC236}">
                <a16:creationId xmlns:a16="http://schemas.microsoft.com/office/drawing/2014/main" id="{A3C97C41-A48C-44B9-9A54-FB40EAA1BBD2}"/>
              </a:ext>
            </a:extLst>
          </p:cNvPr>
          <p:cNvSpPr/>
          <p:nvPr/>
        </p:nvSpPr>
        <p:spPr>
          <a:xfrm>
            <a:off x="156048" y="1916832"/>
            <a:ext cx="8808440" cy="4230155"/>
          </a:xfrm>
          <a:prstGeom prst="rect">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520700" lvl="0" indent="-342900" algn="just">
              <a:spcBef>
                <a:spcPts val="0"/>
              </a:spcBef>
              <a:buClr>
                <a:srgbClr val="FF0000"/>
              </a:buClr>
              <a:buSzTx/>
              <a:buFont typeface="Wingdings" panose="05000000000000000000" pitchFamily="2" charset="2"/>
              <a:buChar char="q"/>
            </a:pPr>
            <a:r>
              <a:rPr lang="tr-TR" sz="1400" b="1" cap="none" dirty="0">
                <a:solidFill>
                  <a:prstClr val="black"/>
                </a:solidFill>
                <a:latin typeface="Arial" panose="020B0604020202020204" pitchFamily="34" charset="0"/>
                <a:ea typeface="+mn-ea"/>
                <a:cs typeface="Arial" panose="020B0604020202020204" pitchFamily="34" charset="0"/>
              </a:rPr>
              <a:t>Müdürlükçe;</a:t>
            </a:r>
          </a:p>
          <a:p>
            <a:pPr marL="520700" lvl="0" indent="-342900" algn="just">
              <a:spcBef>
                <a:spcPts val="0"/>
              </a:spcBef>
              <a:buClr>
                <a:srgbClr val="FF0000"/>
              </a:buClr>
              <a:buSzTx/>
              <a:buFont typeface="Wingdings" panose="05000000000000000000" pitchFamily="2" charset="2"/>
              <a:buChar char="q"/>
            </a:pPr>
            <a:endParaRPr lang="tr-TR" sz="1400" b="1" cap="none" dirty="0">
              <a:solidFill>
                <a:prstClr val="black"/>
              </a:solidFill>
              <a:latin typeface="Arial" panose="020B0604020202020204" pitchFamily="34" charset="0"/>
              <a:ea typeface="+mn-ea"/>
              <a:cs typeface="Arial" panose="020B0604020202020204" pitchFamily="34" charset="0"/>
            </a:endParaRPr>
          </a:p>
          <a:p>
            <a:pPr marL="520700" lvl="0" indent="-342900" algn="just">
              <a:spcBef>
                <a:spcPts val="0"/>
              </a:spcBef>
              <a:buClr>
                <a:srgbClr val="FF0000"/>
              </a:buClr>
              <a:buSzTx/>
              <a:buFont typeface="Wingdings" panose="05000000000000000000" pitchFamily="2" charset="2"/>
              <a:buChar char="§"/>
            </a:pPr>
            <a:r>
              <a:rPr lang="tr-TR" sz="1400" b="1" cap="none" dirty="0">
                <a:solidFill>
                  <a:prstClr val="black"/>
                </a:solidFill>
                <a:latin typeface="Arial" panose="020B0604020202020204" pitchFamily="34" charset="0"/>
                <a:ea typeface="+mn-ea"/>
                <a:cs typeface="Arial" panose="020B0604020202020204" pitchFamily="34" charset="0"/>
              </a:rPr>
              <a:t>Adli Cezaya ilişkin tespit var ise ilgili Savcılığa suç duyurusunda bulunulur.</a:t>
            </a:r>
          </a:p>
          <a:p>
            <a:pPr marL="177800" lvl="0" algn="just">
              <a:spcBef>
                <a:spcPts val="0"/>
              </a:spcBef>
              <a:buClr>
                <a:srgbClr val="FF0000"/>
              </a:buClr>
              <a:buSzTx/>
            </a:pPr>
            <a:endParaRPr lang="tr-TR" sz="1400" b="1" cap="none" dirty="0">
              <a:solidFill>
                <a:prstClr val="black"/>
              </a:solidFill>
              <a:latin typeface="Arial" panose="020B0604020202020204" pitchFamily="34" charset="0"/>
              <a:ea typeface="+mn-ea"/>
              <a:cs typeface="Arial" panose="020B0604020202020204" pitchFamily="34" charset="0"/>
            </a:endParaRPr>
          </a:p>
          <a:p>
            <a:pPr marL="520700" lvl="0" indent="-342900" algn="just">
              <a:spcBef>
                <a:spcPts val="0"/>
              </a:spcBef>
              <a:buClr>
                <a:srgbClr val="FF0000"/>
              </a:buClr>
              <a:buSzTx/>
              <a:buFont typeface="Wingdings" panose="05000000000000000000" pitchFamily="2" charset="2"/>
              <a:buChar char="Ø"/>
            </a:pPr>
            <a:r>
              <a:rPr lang="tr-TR" sz="1400" b="1" cap="none" dirty="0">
                <a:solidFill>
                  <a:prstClr val="black"/>
                </a:solidFill>
                <a:latin typeface="Arial" panose="020B0604020202020204" pitchFamily="34" charset="0"/>
                <a:ea typeface="+mn-ea"/>
                <a:cs typeface="Arial" panose="020B0604020202020204" pitchFamily="34" charset="0"/>
              </a:rPr>
              <a:t>İdari yaptırım gerektiren tespit var ise;</a:t>
            </a:r>
          </a:p>
          <a:p>
            <a:pPr marL="520700" lvl="0" indent="-342900" algn="just">
              <a:spcBef>
                <a:spcPts val="0"/>
              </a:spcBef>
              <a:buClr>
                <a:srgbClr val="FF0000"/>
              </a:buClr>
              <a:buSzTx/>
              <a:buFont typeface="Wingdings" panose="05000000000000000000" pitchFamily="2" charset="2"/>
              <a:buChar char="Ø"/>
            </a:pPr>
            <a:endParaRPr lang="tr-TR" sz="1400" b="1" cap="none" dirty="0">
              <a:solidFill>
                <a:prstClr val="black"/>
              </a:solidFill>
              <a:latin typeface="Arial" panose="020B0604020202020204" pitchFamily="34" charset="0"/>
              <a:ea typeface="+mn-ea"/>
              <a:cs typeface="Arial" panose="020B0604020202020204" pitchFamily="34" charset="0"/>
            </a:endParaRPr>
          </a:p>
          <a:p>
            <a:pPr marL="989013" lvl="0" indent="-363538" algn="just">
              <a:spcBef>
                <a:spcPts val="0"/>
              </a:spcBef>
              <a:buClr>
                <a:srgbClr val="FF0000"/>
              </a:buClr>
              <a:buSzTx/>
              <a:buFont typeface="+mj-lt"/>
              <a:buAutoNum type="alphaLcParenR"/>
            </a:pPr>
            <a:r>
              <a:rPr lang="tr-TR" sz="1400" b="1" cap="none" dirty="0">
                <a:solidFill>
                  <a:prstClr val="black"/>
                </a:solidFill>
                <a:latin typeface="Arial" panose="020B0604020202020204" pitchFamily="34" charset="0"/>
                <a:ea typeface="+mn-ea"/>
                <a:cs typeface="Arial" panose="020B0604020202020204" pitchFamily="34" charset="0"/>
              </a:rPr>
              <a:t>İdari Yaptırım Kararı (Olur Şeklinde) alınır. </a:t>
            </a:r>
          </a:p>
          <a:p>
            <a:pPr marL="635000" lvl="0" indent="-457200" algn="just">
              <a:spcBef>
                <a:spcPts val="0"/>
              </a:spcBef>
              <a:buClr>
                <a:srgbClr val="FF0000"/>
              </a:buClr>
              <a:buSzTx/>
              <a:buFont typeface="+mj-lt"/>
              <a:buAutoNum type="alphaLcParenR"/>
            </a:pPr>
            <a:endParaRPr lang="tr-TR" sz="1400" b="1" cap="none" dirty="0">
              <a:solidFill>
                <a:prstClr val="black"/>
              </a:solidFill>
              <a:latin typeface="Arial" panose="020B0604020202020204" pitchFamily="34" charset="0"/>
              <a:ea typeface="+mn-ea"/>
              <a:cs typeface="Arial" panose="020B0604020202020204" pitchFamily="34" charset="0"/>
            </a:endParaRPr>
          </a:p>
          <a:p>
            <a:pPr marL="989013" lvl="0" indent="-363538" algn="just">
              <a:spcBef>
                <a:spcPts val="0"/>
              </a:spcBef>
              <a:buClr>
                <a:srgbClr val="FF0000"/>
              </a:buClr>
              <a:buSzTx/>
              <a:buFont typeface="+mj-lt"/>
              <a:buAutoNum type="alphaLcParenR"/>
            </a:pPr>
            <a:r>
              <a:rPr lang="tr-TR" sz="1400" b="1" cap="none" dirty="0">
                <a:solidFill>
                  <a:prstClr val="black"/>
                </a:solidFill>
                <a:latin typeface="Arial" panose="020B0604020202020204" pitchFamily="34" charset="0"/>
                <a:ea typeface="+mn-ea"/>
                <a:cs typeface="Arial" panose="020B0604020202020204" pitchFamily="34" charset="0"/>
              </a:rPr>
              <a:t>Ceza Tebligatı (R.İ.T. Yoluyla) yapılır. </a:t>
            </a:r>
          </a:p>
          <a:p>
            <a:pPr marL="635000" lvl="0" indent="-457200" algn="just">
              <a:spcBef>
                <a:spcPts val="0"/>
              </a:spcBef>
              <a:buClr>
                <a:srgbClr val="FF0000"/>
              </a:buClr>
              <a:buSzTx/>
              <a:buFont typeface="+mj-lt"/>
              <a:buAutoNum type="alphaLcParenR"/>
            </a:pPr>
            <a:endParaRPr lang="tr-TR" sz="1400" b="1" dirty="0">
              <a:solidFill>
                <a:prstClr val="black"/>
              </a:solidFill>
              <a:latin typeface="Arial" panose="020B0604020202020204" pitchFamily="34" charset="0"/>
              <a:cs typeface="Arial" panose="020B0604020202020204" pitchFamily="34" charset="0"/>
            </a:endParaRPr>
          </a:p>
          <a:p>
            <a:pPr marL="989013" lvl="0" indent="-363538" algn="just">
              <a:spcBef>
                <a:spcPts val="0"/>
              </a:spcBef>
              <a:buClr>
                <a:srgbClr val="FF0000"/>
              </a:buClr>
              <a:buSzTx/>
              <a:buFont typeface="+mj-lt"/>
              <a:buAutoNum type="alphaLcParenR"/>
            </a:pPr>
            <a:r>
              <a:rPr lang="tr-TR" sz="1400" b="1" cap="none" dirty="0">
                <a:solidFill>
                  <a:prstClr val="black"/>
                </a:solidFill>
                <a:latin typeface="Arial" panose="020B0604020202020204" pitchFamily="34" charset="0"/>
                <a:ea typeface="+mn-ea"/>
                <a:cs typeface="Arial" panose="020B0604020202020204" pitchFamily="34" charset="0"/>
              </a:rPr>
              <a:t>Her ayın ilk haftasında geçmiş ayda idari para cezası uygulanan kooperatiflere ilişkin bilgiler Koopbis Takip Listesine işlenerek Mesleki Hizmetler Genel Müdürlüğüne </a:t>
            </a:r>
            <a:r>
              <a:rPr lang="tr-TR" sz="1400" b="1" cap="none" dirty="0" err="1">
                <a:solidFill>
                  <a:prstClr val="black"/>
                </a:solidFill>
                <a:latin typeface="Arial" panose="020B0604020202020204" pitchFamily="34" charset="0"/>
                <a:ea typeface="+mn-ea"/>
                <a:cs typeface="Arial" panose="020B0604020202020204" pitchFamily="34" charset="0"/>
              </a:rPr>
              <a:t>excel</a:t>
            </a:r>
            <a:r>
              <a:rPr lang="tr-TR" sz="1400" b="1" cap="none" dirty="0">
                <a:solidFill>
                  <a:prstClr val="black"/>
                </a:solidFill>
                <a:latin typeface="Arial" panose="020B0604020202020204" pitchFamily="34" charset="0"/>
                <a:ea typeface="+mn-ea"/>
                <a:cs typeface="Arial" panose="020B0604020202020204" pitchFamily="34" charset="0"/>
              </a:rPr>
              <a:t> tablosu olarak gönderilir.  </a:t>
            </a:r>
          </a:p>
          <a:p>
            <a:pPr marL="635000" lvl="0" indent="-457200" algn="just">
              <a:spcBef>
                <a:spcPts val="0"/>
              </a:spcBef>
              <a:buClr>
                <a:srgbClr val="FF0000"/>
              </a:buClr>
              <a:buSzTx/>
              <a:buFont typeface="+mj-lt"/>
              <a:buAutoNum type="alphaLcParenR"/>
            </a:pPr>
            <a:endParaRPr lang="tr-TR" sz="1400" b="1" cap="none" dirty="0">
              <a:solidFill>
                <a:prstClr val="black"/>
              </a:solidFill>
              <a:latin typeface="Arial" panose="020B0604020202020204" pitchFamily="34" charset="0"/>
              <a:ea typeface="+mn-ea"/>
              <a:cs typeface="Arial" panose="020B0604020202020204" pitchFamily="34" charset="0"/>
            </a:endParaRPr>
          </a:p>
        </p:txBody>
      </p:sp>
      <p:sp>
        <p:nvSpPr>
          <p:cNvPr id="6" name="Metin kutusu 5">
            <a:extLst>
              <a:ext uri="{FF2B5EF4-FFF2-40B4-BE49-F238E27FC236}">
                <a16:creationId xmlns:a16="http://schemas.microsoft.com/office/drawing/2014/main" id="{9A22820D-C8D4-4A0F-A5F0-DDCE7B280008}"/>
              </a:ext>
            </a:extLst>
          </p:cNvPr>
          <p:cNvSpPr txBox="1"/>
          <p:nvPr/>
        </p:nvSpPr>
        <p:spPr>
          <a:xfrm>
            <a:off x="-2149" y="1412551"/>
            <a:ext cx="9146150" cy="338554"/>
          </a:xfrm>
          <a:prstGeom prst="rect">
            <a:avLst/>
          </a:prstGeom>
          <a:noFill/>
        </p:spPr>
        <p:txBody>
          <a:bodyPr wrap="square" rtlCol="0">
            <a:spAutoFit/>
          </a:bodyPr>
          <a:lstStyle/>
          <a:p>
            <a:pPr lvl="1" algn="ctr"/>
            <a:r>
              <a:rPr lang="tr-TR" sz="1600" b="1" dirty="0">
                <a:solidFill>
                  <a:srgbClr val="002060"/>
                </a:solidFill>
                <a:latin typeface="+mn-lt"/>
              </a:rPr>
              <a:t>ADLİ VE İDARİ YAPTIRIM </a:t>
            </a:r>
            <a:endParaRPr lang="tr-TR" sz="1600" dirty="0">
              <a:solidFill>
                <a:srgbClr val="002060"/>
              </a:solidFill>
            </a:endParaRPr>
          </a:p>
        </p:txBody>
      </p:sp>
    </p:spTree>
    <p:extLst>
      <p:ext uri="{BB962C8B-B14F-4D97-AF65-F5344CB8AC3E}">
        <p14:creationId xmlns:p14="http://schemas.microsoft.com/office/powerpoint/2010/main" val="59314598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68" name="Text Box 50"/>
          <p:cNvSpPr txBox="1">
            <a:spLocks noChangeArrowheads="1"/>
          </p:cNvSpPr>
          <p:nvPr/>
        </p:nvSpPr>
        <p:spPr bwMode="auto">
          <a:xfrm>
            <a:off x="4264908" y="5758262"/>
            <a:ext cx="66713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r>
              <a:rPr lang="tr-TR" altLang="en-US" sz="2400" b="1" dirty="0">
                <a:latin typeface="Verdana" panose="020B0604030504040204" pitchFamily="34" charset="0"/>
              </a:rPr>
              <a:t>11</a:t>
            </a:r>
            <a:endParaRPr lang="en-US" altLang="en-US" sz="2400" b="1" dirty="0">
              <a:latin typeface="Verdana" panose="020B0604030504040204" pitchFamily="34" charset="0"/>
            </a:endParaRPr>
          </a:p>
        </p:txBody>
      </p:sp>
      <p:sp>
        <p:nvSpPr>
          <p:cNvPr id="66" name="Metin Yer Tutucusu 11">
            <a:extLst>
              <a:ext uri="{FF2B5EF4-FFF2-40B4-BE49-F238E27FC236}">
                <a16:creationId xmlns:a16="http://schemas.microsoft.com/office/drawing/2014/main" id="{E2BE68CC-2843-4892-901D-7A51CCE51DF4}"/>
              </a:ext>
            </a:extLst>
          </p:cNvPr>
          <p:cNvSpPr txBox="1">
            <a:spLocks/>
          </p:cNvSpPr>
          <p:nvPr/>
        </p:nvSpPr>
        <p:spPr>
          <a:xfrm>
            <a:off x="205560" y="2250405"/>
            <a:ext cx="8964488" cy="4607595"/>
          </a:xfrm>
          <a:prstGeom prst="rect">
            <a:avLst/>
          </a:prstGeom>
        </p:spPr>
        <p:txBody>
          <a:bodyPr>
            <a:no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lgn="just">
              <a:buNone/>
            </a:pPr>
            <a:endParaRPr lang="tr-TR" sz="1600" dirty="0">
              <a:solidFill>
                <a:schemeClr val="bg1"/>
              </a:solidFill>
            </a:endParaRPr>
          </a:p>
          <a:p>
            <a:pPr marL="0" indent="0" algn="just">
              <a:buNone/>
            </a:pPr>
            <a:endParaRPr lang="tr-TR" sz="1600" dirty="0">
              <a:solidFill>
                <a:schemeClr val="bg1"/>
              </a:solidFill>
            </a:endParaRPr>
          </a:p>
          <a:p>
            <a:pPr marL="0" indent="0" algn="just">
              <a:buNone/>
            </a:pPr>
            <a:endParaRPr lang="tr-TR" sz="1800" b="1" dirty="0">
              <a:solidFill>
                <a:schemeClr val="bg1"/>
              </a:solidFill>
            </a:endParaRPr>
          </a:p>
        </p:txBody>
      </p:sp>
      <p:pic>
        <p:nvPicPr>
          <p:cNvPr id="10" name="Picture 2" descr="C:\Users\bahadir.aydin.CSB\Desktop\Logo (1).png">
            <a:extLst>
              <a:ext uri="{FF2B5EF4-FFF2-40B4-BE49-F238E27FC236}">
                <a16:creationId xmlns:a16="http://schemas.microsoft.com/office/drawing/2014/main" id="{8E770449-E705-4601-8B2E-FC9DA2CBE4D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73166"/>
          <a:stretch/>
        </p:blipFill>
        <p:spPr bwMode="auto">
          <a:xfrm>
            <a:off x="388675" y="182092"/>
            <a:ext cx="870958" cy="1194043"/>
          </a:xfrm>
          <a:prstGeom prst="rect">
            <a:avLst/>
          </a:prstGeom>
          <a:noFill/>
          <a:extLst>
            <a:ext uri="{909E8E84-426E-40DD-AFC4-6F175D3DCCD1}">
              <a14:hiddenFill xmlns:a14="http://schemas.microsoft.com/office/drawing/2010/main">
                <a:solidFill>
                  <a:srgbClr val="FFFFFF"/>
                </a:solidFill>
              </a14:hiddenFill>
            </a:ext>
          </a:extLst>
        </p:spPr>
      </p:pic>
      <p:pic>
        <p:nvPicPr>
          <p:cNvPr id="11" name="Resim 10">
            <a:extLst>
              <a:ext uri="{FF2B5EF4-FFF2-40B4-BE49-F238E27FC236}">
                <a16:creationId xmlns:a16="http://schemas.microsoft.com/office/drawing/2014/main" id="{13F2955C-1BE5-4B31-B8FE-C8643980BB25}"/>
              </a:ext>
            </a:extLst>
          </p:cNvPr>
          <p:cNvPicPr>
            <a:picLocks noChangeAspect="1"/>
          </p:cNvPicPr>
          <p:nvPr/>
        </p:nvPicPr>
        <p:blipFill rotWithShape="1">
          <a:blip r:embed="rId3">
            <a:extLst>
              <a:ext uri="{28A0092B-C50C-407E-A947-70E740481C1C}">
                <a14:useLocalDpi xmlns:a14="http://schemas.microsoft.com/office/drawing/2010/main" val="0"/>
              </a:ext>
            </a:extLst>
          </a:blip>
          <a:srcRect r="69629"/>
          <a:stretch/>
        </p:blipFill>
        <p:spPr>
          <a:xfrm>
            <a:off x="7307646" y="182092"/>
            <a:ext cx="1224136" cy="1267487"/>
          </a:xfrm>
          <a:prstGeom prst="rect">
            <a:avLst/>
          </a:prstGeom>
        </p:spPr>
      </p:pic>
      <p:pic>
        <p:nvPicPr>
          <p:cNvPr id="4" name="Resim 3">
            <a:extLst>
              <a:ext uri="{FF2B5EF4-FFF2-40B4-BE49-F238E27FC236}">
                <a16:creationId xmlns:a16="http://schemas.microsoft.com/office/drawing/2014/main" id="{261E4357-C87C-4CE6-B31E-255FD0391559}"/>
              </a:ext>
            </a:extLst>
          </p:cNvPr>
          <p:cNvPicPr>
            <a:picLocks noChangeAspect="1"/>
          </p:cNvPicPr>
          <p:nvPr/>
        </p:nvPicPr>
        <p:blipFill>
          <a:blip r:embed="rId4"/>
          <a:stretch>
            <a:fillRect/>
          </a:stretch>
        </p:blipFill>
        <p:spPr>
          <a:xfrm>
            <a:off x="939873" y="1449579"/>
            <a:ext cx="7264253" cy="5365853"/>
          </a:xfrm>
          <a:prstGeom prst="rect">
            <a:avLst/>
          </a:prstGeom>
        </p:spPr>
      </p:pic>
    </p:spTree>
    <p:extLst>
      <p:ext uri="{BB962C8B-B14F-4D97-AF65-F5344CB8AC3E}">
        <p14:creationId xmlns:p14="http://schemas.microsoft.com/office/powerpoint/2010/main" val="35203972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27" name="AutoShape 22"/>
          <p:cNvSpPr>
            <a:spLocks noChangeArrowheads="1"/>
          </p:cNvSpPr>
          <p:nvPr/>
        </p:nvSpPr>
        <p:spPr bwMode="gray">
          <a:xfrm>
            <a:off x="1447800" y="1485899"/>
            <a:ext cx="6248400" cy="648072"/>
          </a:xfrm>
          <a:prstGeom prst="roundRect">
            <a:avLst>
              <a:gd name="adj" fmla="val 50000"/>
            </a:avLst>
          </a:prstGeom>
          <a:gradFill rotWithShape="1">
            <a:gsLst>
              <a:gs pos="0">
                <a:srgbClr val="49ACE3"/>
              </a:gs>
              <a:gs pos="50000">
                <a:srgbClr val="49ACE3">
                  <a:gamma/>
                  <a:tint val="24314"/>
                  <a:invGamma/>
                </a:srgbClr>
              </a:gs>
              <a:gs pos="100000">
                <a:srgbClr val="49ACE3"/>
              </a:gs>
            </a:gsLst>
            <a:lin ang="0" scaled="1"/>
          </a:gradFill>
          <a:ln w="38100" algn="ctr">
            <a:solidFill>
              <a:srgbClr val="FFFFFF"/>
            </a:solidFill>
            <a:round/>
            <a:headEnd/>
            <a:tailEnd/>
          </a:ln>
          <a:effectLst>
            <a:outerShdw dist="63500" dir="3187806" algn="ctr" rotWithShape="0">
              <a:srgbClr val="B2B2B2"/>
            </a:outerShdw>
          </a:effectLst>
        </p:spPr>
        <p:txBody>
          <a:bodyPr wrap="none" anchor="ctr"/>
          <a:lstStyle/>
          <a:p>
            <a:pPr marL="0" lvl="1">
              <a:defRPr/>
            </a:pPr>
            <a:r>
              <a:rPr lang="tr-TR" altLang="en-US" sz="2000" b="1" dirty="0">
                <a:solidFill>
                  <a:srgbClr val="002060"/>
                </a:solidFill>
                <a:effectLst>
                  <a:outerShdw blurRad="38100" dist="38100" dir="2700000" algn="tl">
                    <a:srgbClr val="FFFFFF"/>
                  </a:outerShdw>
                </a:effectLst>
                <a:latin typeface="Times New Roman" panose="02020603050405020304" pitchFamily="18" charset="0"/>
                <a:cs typeface="Times New Roman" panose="02020603050405020304" pitchFamily="18" charset="0"/>
              </a:rPr>
              <a:t>YAPI KOOPERATİFLERİ KURULUŞ İŞLEMLERİ</a:t>
            </a:r>
            <a:endParaRPr lang="en-US" altLang="en-US" sz="2000" b="1" dirty="0">
              <a:solidFill>
                <a:srgbClr val="002060"/>
              </a:solidFill>
              <a:effectLst>
                <a:outerShdw blurRad="38100" dist="38100" dir="2700000" algn="tl">
                  <a:srgbClr val="FFFFFF"/>
                </a:outerShdw>
              </a:effectLst>
              <a:latin typeface="Times New Roman" panose="02020603050405020304" pitchFamily="18" charset="0"/>
              <a:cs typeface="Times New Roman" panose="02020603050405020304" pitchFamily="18" charset="0"/>
            </a:endParaRPr>
          </a:p>
        </p:txBody>
      </p:sp>
      <p:sp>
        <p:nvSpPr>
          <p:cNvPr id="66" name="Metin Yer Tutucusu 11">
            <a:extLst>
              <a:ext uri="{FF2B5EF4-FFF2-40B4-BE49-F238E27FC236}">
                <a16:creationId xmlns:a16="http://schemas.microsoft.com/office/drawing/2014/main" id="{E2BE68CC-2843-4892-901D-7A51CCE51DF4}"/>
              </a:ext>
            </a:extLst>
          </p:cNvPr>
          <p:cNvSpPr txBox="1">
            <a:spLocks/>
          </p:cNvSpPr>
          <p:nvPr/>
        </p:nvSpPr>
        <p:spPr>
          <a:xfrm>
            <a:off x="215516" y="2564904"/>
            <a:ext cx="8712967" cy="3777554"/>
          </a:xfrm>
          <a:prstGeom prst="rect">
            <a:avLst/>
          </a:prstGeom>
        </p:spPr>
        <p:txBody>
          <a:bodyPr>
            <a:no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355600" indent="-273050">
              <a:buClr>
                <a:srgbClr val="002060"/>
              </a:buClr>
              <a:buSzPct val="110000"/>
              <a:buFont typeface="+mj-lt"/>
              <a:buAutoNum type="arabicPeriod"/>
            </a:pPr>
            <a:r>
              <a:rPr lang="tr-TR" sz="1600" dirty="0">
                <a:solidFill>
                  <a:srgbClr val="FF0000"/>
                </a:solidFill>
              </a:rPr>
              <a:t>Kurucular tarafından imzalanmış</a:t>
            </a:r>
            <a:r>
              <a:rPr lang="tr-TR" sz="1600" dirty="0">
                <a:solidFill>
                  <a:schemeClr val="bg1"/>
                </a:solidFill>
              </a:rPr>
              <a:t> (en az yedi kurucu ortak) Ticaret Sicil Müdürlüğünce onaylı </a:t>
            </a:r>
            <a:r>
              <a:rPr lang="tr-TR" sz="1600" dirty="0">
                <a:solidFill>
                  <a:srgbClr val="FF0000"/>
                </a:solidFill>
              </a:rPr>
              <a:t>6 adet kooperatif </a:t>
            </a:r>
            <a:r>
              <a:rPr lang="tr-TR" sz="1600" dirty="0" err="1">
                <a:solidFill>
                  <a:srgbClr val="FF0000"/>
                </a:solidFill>
              </a:rPr>
              <a:t>anasözleşmesinin</a:t>
            </a:r>
            <a:r>
              <a:rPr lang="tr-TR" sz="1600" dirty="0">
                <a:solidFill>
                  <a:srgbClr val="FF0000"/>
                </a:solidFill>
              </a:rPr>
              <a:t> </a:t>
            </a:r>
            <a:r>
              <a:rPr lang="tr-TR" sz="1600" dirty="0">
                <a:solidFill>
                  <a:schemeClr val="bg1"/>
                </a:solidFill>
              </a:rPr>
              <a:t>olması,</a:t>
            </a:r>
          </a:p>
          <a:p>
            <a:pPr marL="355600" indent="-273050">
              <a:buClr>
                <a:srgbClr val="002060"/>
              </a:buClr>
              <a:buSzPct val="110000"/>
              <a:buFont typeface="+mj-lt"/>
              <a:buAutoNum type="arabicPeriod"/>
            </a:pPr>
            <a:endParaRPr lang="tr-TR" sz="1600" dirty="0">
              <a:solidFill>
                <a:schemeClr val="bg1"/>
              </a:solidFill>
            </a:endParaRPr>
          </a:p>
          <a:p>
            <a:pPr marL="425450" indent="-342900">
              <a:buClr>
                <a:srgbClr val="002060"/>
              </a:buClr>
              <a:buSzPct val="110000"/>
              <a:buFont typeface="+mj-lt"/>
              <a:buAutoNum type="arabicPeriod" startAt="2"/>
            </a:pPr>
            <a:r>
              <a:rPr lang="tr-TR" sz="1600" dirty="0" err="1">
                <a:solidFill>
                  <a:srgbClr val="FF0000"/>
                </a:solidFill>
              </a:rPr>
              <a:t>Ünvan</a:t>
            </a:r>
            <a:r>
              <a:rPr lang="tr-TR" sz="1600" dirty="0">
                <a:solidFill>
                  <a:srgbClr val="FF0000"/>
                </a:solidFill>
              </a:rPr>
              <a:t>,  merkez,  süre  </a:t>
            </a:r>
            <a:r>
              <a:rPr lang="tr-TR" sz="1600" dirty="0">
                <a:solidFill>
                  <a:schemeClr val="bg1"/>
                </a:solidFill>
              </a:rPr>
              <a:t>ve ilk  genel  kurul toplantısına  kadar  görev  yapacak </a:t>
            </a:r>
            <a:r>
              <a:rPr lang="tr-TR" sz="1600" dirty="0">
                <a:solidFill>
                  <a:srgbClr val="FF0000"/>
                </a:solidFill>
              </a:rPr>
              <a:t>yönetim ve denetim kurul üyeleri </a:t>
            </a:r>
            <a:r>
              <a:rPr lang="tr-TR" sz="1600" dirty="0">
                <a:solidFill>
                  <a:schemeClr val="bg1"/>
                </a:solidFill>
              </a:rPr>
              <a:t>ile ilgili bölümlerin </a:t>
            </a:r>
            <a:r>
              <a:rPr lang="tr-TR" sz="1600" dirty="0">
                <a:solidFill>
                  <a:srgbClr val="FF0000"/>
                </a:solidFill>
              </a:rPr>
              <a:t>doldurulmuş</a:t>
            </a:r>
            <a:r>
              <a:rPr lang="tr-TR" sz="1600" dirty="0">
                <a:solidFill>
                  <a:schemeClr val="bg1"/>
                </a:solidFill>
              </a:rPr>
              <a:t> olması,</a:t>
            </a:r>
          </a:p>
          <a:p>
            <a:pPr marL="82550" indent="0">
              <a:buClr>
                <a:srgbClr val="002060"/>
              </a:buClr>
              <a:buSzPct val="110000"/>
              <a:buNone/>
            </a:pPr>
            <a:endParaRPr lang="tr-TR" sz="1600" dirty="0">
              <a:solidFill>
                <a:schemeClr val="bg1"/>
              </a:solidFill>
            </a:endParaRPr>
          </a:p>
          <a:p>
            <a:pPr marL="425450" indent="-342900">
              <a:buClr>
                <a:srgbClr val="002060"/>
              </a:buClr>
              <a:buSzPct val="110000"/>
              <a:buFont typeface="+mj-lt"/>
              <a:buAutoNum type="arabicPeriod" startAt="3"/>
            </a:pPr>
            <a:r>
              <a:rPr lang="tr-TR" sz="1600" dirty="0">
                <a:solidFill>
                  <a:srgbClr val="FF0000"/>
                </a:solidFill>
              </a:rPr>
              <a:t>Sermaye ve paylarla ilgili maddelerin </a:t>
            </a:r>
            <a:r>
              <a:rPr lang="tr-TR" sz="1600" dirty="0">
                <a:solidFill>
                  <a:schemeClr val="bg1"/>
                </a:solidFill>
              </a:rPr>
              <a:t>kurucu ortak sayısına bağlı olarak </a:t>
            </a:r>
            <a:r>
              <a:rPr lang="tr-TR" sz="1600" dirty="0">
                <a:solidFill>
                  <a:srgbClr val="FF0000"/>
                </a:solidFill>
              </a:rPr>
              <a:t>doldurulmuş </a:t>
            </a:r>
            <a:r>
              <a:rPr lang="tr-TR" sz="1600" dirty="0">
                <a:solidFill>
                  <a:schemeClr val="bg1"/>
                </a:solidFill>
              </a:rPr>
              <a:t>olması,</a:t>
            </a:r>
          </a:p>
          <a:p>
            <a:pPr marL="82550" indent="0">
              <a:buClr>
                <a:srgbClr val="002060"/>
              </a:buClr>
              <a:buSzPct val="110000"/>
              <a:buNone/>
            </a:pPr>
            <a:endParaRPr lang="tr-TR" sz="1600" dirty="0">
              <a:solidFill>
                <a:schemeClr val="bg1"/>
              </a:solidFill>
            </a:endParaRPr>
          </a:p>
          <a:p>
            <a:pPr marL="425450" indent="-342900">
              <a:buClr>
                <a:srgbClr val="002060"/>
              </a:buClr>
              <a:buSzPct val="110000"/>
              <a:buFont typeface="+mj-lt"/>
              <a:buAutoNum type="arabicPeriod" startAt="4"/>
            </a:pPr>
            <a:r>
              <a:rPr lang="tr-TR" sz="1600" dirty="0">
                <a:solidFill>
                  <a:schemeClr val="bg1"/>
                </a:solidFill>
              </a:rPr>
              <a:t>Ana  sözleşmelerin  son  sayfasında  yer alan  ve  kurucularla ilgili  bölümde;  </a:t>
            </a:r>
            <a:r>
              <a:rPr lang="tr-TR" sz="1600" dirty="0">
                <a:solidFill>
                  <a:srgbClr val="FF0000"/>
                </a:solidFill>
              </a:rPr>
              <a:t>kurucuların adı  ve soyadı,  (tüzel  kişiler  için  unvan) T.C. Kimlik  Numarası  (tüzel  kişiler için sicil numarası), tabiiyet, ikametgah adresleri ile imza </a:t>
            </a:r>
            <a:r>
              <a:rPr lang="tr-TR" sz="1600" dirty="0">
                <a:solidFill>
                  <a:schemeClr val="bg1"/>
                </a:solidFill>
              </a:rPr>
              <a:t>bölümlerinin bulunduğu kısımların ve her ortağın taahhüt etmeye zorunlu olduğu Sermaye Taahhüdü ile Ödediği Sermaye miktarının </a:t>
            </a:r>
            <a:r>
              <a:rPr lang="tr-TR" sz="1600" dirty="0" err="1">
                <a:solidFill>
                  <a:schemeClr val="bg1"/>
                </a:solidFill>
              </a:rPr>
              <a:t>anasözleşmesinin</a:t>
            </a:r>
            <a:r>
              <a:rPr lang="tr-TR" sz="1600" dirty="0">
                <a:solidFill>
                  <a:schemeClr val="bg1"/>
                </a:solidFill>
              </a:rPr>
              <a:t> </a:t>
            </a:r>
            <a:r>
              <a:rPr lang="tr-TR" sz="1600" dirty="0">
                <a:solidFill>
                  <a:srgbClr val="FF0000"/>
                </a:solidFill>
              </a:rPr>
              <a:t>Sermaye ve Paylarla ilgili 7 </a:t>
            </a:r>
            <a:r>
              <a:rPr lang="tr-TR" sz="1600" dirty="0" err="1">
                <a:solidFill>
                  <a:srgbClr val="FF0000"/>
                </a:solidFill>
              </a:rPr>
              <a:t>nci</a:t>
            </a:r>
            <a:r>
              <a:rPr lang="tr-TR" sz="1600" dirty="0">
                <a:solidFill>
                  <a:srgbClr val="FF0000"/>
                </a:solidFill>
              </a:rPr>
              <a:t> ve 8 inci madde</a:t>
            </a:r>
            <a:r>
              <a:rPr lang="tr-TR" sz="1600" dirty="0">
                <a:solidFill>
                  <a:schemeClr val="bg1"/>
                </a:solidFill>
              </a:rPr>
              <a:t>lerine uygun olarak </a:t>
            </a:r>
            <a:r>
              <a:rPr lang="tr-TR" sz="1600" dirty="0">
                <a:solidFill>
                  <a:srgbClr val="FF0000"/>
                </a:solidFill>
              </a:rPr>
              <a:t>doldurulmuş </a:t>
            </a:r>
            <a:r>
              <a:rPr lang="tr-TR" sz="1600" dirty="0">
                <a:solidFill>
                  <a:schemeClr val="bg1"/>
                </a:solidFill>
              </a:rPr>
              <a:t>olması, </a:t>
            </a:r>
          </a:p>
          <a:p>
            <a:pPr marL="355600" indent="-273050">
              <a:buClr>
                <a:srgbClr val="002060"/>
              </a:buClr>
              <a:buSzPct val="110000"/>
              <a:buFont typeface="+mj-lt"/>
              <a:buAutoNum type="arabicPeriod" startAt="4"/>
            </a:pPr>
            <a:endParaRPr lang="tr-TR" sz="1600" dirty="0">
              <a:solidFill>
                <a:schemeClr val="bg1"/>
              </a:solidFill>
            </a:endParaRPr>
          </a:p>
          <a:p>
            <a:pPr marL="82550" indent="0">
              <a:buClr>
                <a:srgbClr val="002060"/>
              </a:buClr>
              <a:buSzPct val="110000"/>
              <a:buNone/>
            </a:pPr>
            <a:endParaRPr lang="tr-TR" sz="1600" dirty="0">
              <a:solidFill>
                <a:schemeClr val="bg1"/>
              </a:solidFill>
            </a:endParaRPr>
          </a:p>
          <a:p>
            <a:pPr marL="0" indent="0">
              <a:buClr>
                <a:srgbClr val="002060"/>
              </a:buClr>
              <a:buSzPct val="110000"/>
              <a:buNone/>
            </a:pPr>
            <a:endParaRPr lang="tr-TR" sz="1600" dirty="0">
              <a:solidFill>
                <a:schemeClr val="bg1"/>
              </a:solidFill>
            </a:endParaRPr>
          </a:p>
        </p:txBody>
      </p:sp>
      <p:pic>
        <p:nvPicPr>
          <p:cNvPr id="7" name="Picture 2" descr="C:\Users\bahadir.aydin.CSB\Desktop\Logo (1).png">
            <a:extLst>
              <a:ext uri="{FF2B5EF4-FFF2-40B4-BE49-F238E27FC236}">
                <a16:creationId xmlns:a16="http://schemas.microsoft.com/office/drawing/2014/main" id="{52894DE6-7FBA-4818-A751-BD79A5D4415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73166"/>
          <a:stretch/>
        </p:blipFill>
        <p:spPr bwMode="auto">
          <a:xfrm>
            <a:off x="388675" y="182092"/>
            <a:ext cx="870958" cy="1194043"/>
          </a:xfrm>
          <a:prstGeom prst="rect">
            <a:avLst/>
          </a:prstGeom>
          <a:noFill/>
          <a:extLst>
            <a:ext uri="{909E8E84-426E-40DD-AFC4-6F175D3DCCD1}">
              <a14:hiddenFill xmlns:a14="http://schemas.microsoft.com/office/drawing/2010/main">
                <a:solidFill>
                  <a:srgbClr val="FFFFFF"/>
                </a:solidFill>
              </a14:hiddenFill>
            </a:ext>
          </a:extLst>
        </p:spPr>
      </p:pic>
      <p:pic>
        <p:nvPicPr>
          <p:cNvPr id="9" name="Resim 8">
            <a:extLst>
              <a:ext uri="{FF2B5EF4-FFF2-40B4-BE49-F238E27FC236}">
                <a16:creationId xmlns:a16="http://schemas.microsoft.com/office/drawing/2014/main" id="{FF5334BD-AAA0-43AA-939A-5EC412F880F9}"/>
              </a:ext>
            </a:extLst>
          </p:cNvPr>
          <p:cNvPicPr>
            <a:picLocks noChangeAspect="1"/>
          </p:cNvPicPr>
          <p:nvPr/>
        </p:nvPicPr>
        <p:blipFill rotWithShape="1">
          <a:blip r:embed="rId3">
            <a:extLst>
              <a:ext uri="{28A0092B-C50C-407E-A947-70E740481C1C}">
                <a14:useLocalDpi xmlns:a14="http://schemas.microsoft.com/office/drawing/2010/main" val="0"/>
              </a:ext>
            </a:extLst>
          </a:blip>
          <a:srcRect r="69629"/>
          <a:stretch/>
        </p:blipFill>
        <p:spPr>
          <a:xfrm>
            <a:off x="7307646" y="182092"/>
            <a:ext cx="1224136" cy="1267487"/>
          </a:xfrm>
          <a:prstGeom prst="rect">
            <a:avLst/>
          </a:prstGeom>
        </p:spPr>
      </p:pic>
    </p:spTree>
    <p:extLst>
      <p:ext uri="{BB962C8B-B14F-4D97-AF65-F5344CB8AC3E}">
        <p14:creationId xmlns:p14="http://schemas.microsoft.com/office/powerpoint/2010/main" val="16938986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483979" y="5865828"/>
            <a:ext cx="6176041" cy="1012456"/>
          </a:xfrm>
        </p:spPr>
        <p:txBody>
          <a:bodyPr>
            <a:normAutofit/>
          </a:bodyPr>
          <a:lstStyle/>
          <a:p>
            <a:r>
              <a:rPr lang="tr-TR" sz="2400" b="1" dirty="0">
                <a:solidFill>
                  <a:srgbClr val="FF0000"/>
                </a:solidFill>
                <a:latin typeface="Times New Roman" panose="02020603050405020304" pitchFamily="18" charset="0"/>
                <a:cs typeface="Times New Roman" panose="02020603050405020304" pitchFamily="18" charset="0"/>
              </a:rPr>
              <a:t>24 Nisan 2026</a:t>
            </a:r>
          </a:p>
          <a:p>
            <a:r>
              <a:rPr lang="tr-TR" sz="2400" b="1" dirty="0">
                <a:solidFill>
                  <a:srgbClr val="FF0000"/>
                </a:solidFill>
                <a:latin typeface="Times New Roman" panose="02020603050405020304" pitchFamily="18" charset="0"/>
                <a:cs typeface="Times New Roman" panose="02020603050405020304" pitchFamily="18" charset="0"/>
              </a:rPr>
              <a:t>Çanakkale</a:t>
            </a:r>
          </a:p>
          <a:p>
            <a:endParaRPr lang="tr-TR" sz="2800" b="1" dirty="0">
              <a:solidFill>
                <a:srgbClr val="D4DEFF"/>
              </a:solidFill>
              <a:latin typeface="Times New Roman" panose="02020603050405020304" pitchFamily="18" charset="0"/>
              <a:cs typeface="Times New Roman" panose="02020603050405020304" pitchFamily="18" charset="0"/>
            </a:endParaRPr>
          </a:p>
        </p:txBody>
      </p:sp>
      <p:sp>
        <p:nvSpPr>
          <p:cNvPr id="7" name="object 2"/>
          <p:cNvSpPr txBox="1"/>
          <p:nvPr/>
        </p:nvSpPr>
        <p:spPr>
          <a:xfrm>
            <a:off x="0" y="1157383"/>
            <a:ext cx="9144000" cy="2847682"/>
          </a:xfrm>
          <a:prstGeom prst="rect">
            <a:avLst/>
          </a:prstGeom>
        </p:spPr>
        <p:txBody>
          <a:bodyPr vert="horz" wrap="square" lIns="0" tIns="0" rIns="0" bIns="0" rtlCol="0">
            <a:noAutofit/>
          </a:bodyPr>
          <a:lstStyle/>
          <a:p>
            <a:pPr algn="ctr"/>
            <a:endParaRPr lang="tr-TR" sz="2800" b="1" dirty="0">
              <a:solidFill>
                <a:srgbClr val="005392"/>
              </a:solidFill>
              <a:latin typeface="Times New Roman"/>
              <a:cs typeface="Times New Roman"/>
            </a:endParaRPr>
          </a:p>
          <a:p>
            <a:pPr algn="ctr"/>
            <a:r>
              <a:rPr lang="tr-TR" sz="3200" b="1" dirty="0">
                <a:solidFill>
                  <a:srgbClr val="FF0000"/>
                </a:solidFill>
                <a:latin typeface="Times New Roman"/>
                <a:cs typeface="Times New Roman"/>
              </a:rPr>
              <a:t>TEŞEKKÜRLER</a:t>
            </a:r>
          </a:p>
          <a:p>
            <a:pPr algn="ctr"/>
            <a:endParaRPr lang="tr-TR" sz="2800" b="1" dirty="0">
              <a:solidFill>
                <a:srgbClr val="005392"/>
              </a:solidFill>
              <a:latin typeface="Times New Roman"/>
              <a:cs typeface="Times New Roman"/>
            </a:endParaRPr>
          </a:p>
          <a:p>
            <a:pPr algn="ctr"/>
            <a:endParaRPr lang="tr-TR" sz="2800" b="1" dirty="0">
              <a:solidFill>
                <a:srgbClr val="005392"/>
              </a:solidFill>
              <a:latin typeface="Times New Roman"/>
              <a:cs typeface="Times New Roman"/>
            </a:endParaRPr>
          </a:p>
          <a:p>
            <a:pPr algn="ctr"/>
            <a:r>
              <a:rPr lang="tr-TR" sz="3000" b="1" dirty="0">
                <a:solidFill>
                  <a:srgbClr val="005392"/>
                </a:solidFill>
                <a:latin typeface="Times New Roman"/>
                <a:cs typeface="Times New Roman"/>
              </a:rPr>
              <a:t>Çevre, Şehircilik ve İklim Değişikliği İl Müdürlüğü</a:t>
            </a:r>
          </a:p>
          <a:p>
            <a:pPr algn="ctr"/>
            <a:r>
              <a:rPr lang="tr-TR" sz="2400" b="1" dirty="0">
                <a:solidFill>
                  <a:srgbClr val="005392"/>
                </a:solidFill>
                <a:latin typeface="Times New Roman"/>
                <a:cs typeface="Times New Roman"/>
              </a:rPr>
              <a:t>(Proje ve Yapım Şube Müdürlüğü)</a:t>
            </a:r>
          </a:p>
          <a:p>
            <a:pPr algn="ctr"/>
            <a:endParaRPr lang="tr-TR" sz="2800" b="1" dirty="0">
              <a:solidFill>
                <a:srgbClr val="005392"/>
              </a:solidFill>
              <a:latin typeface="Times New Roman"/>
              <a:cs typeface="Times New Roman"/>
            </a:endParaRPr>
          </a:p>
          <a:p>
            <a:pPr algn="ctr"/>
            <a:r>
              <a:rPr lang="tr-TR" sz="2400" b="1" dirty="0">
                <a:solidFill>
                  <a:srgbClr val="005392"/>
                </a:solidFill>
                <a:latin typeface="Times New Roman"/>
                <a:cs typeface="Times New Roman"/>
              </a:rPr>
              <a:t>Burak ERKUL</a:t>
            </a:r>
          </a:p>
          <a:p>
            <a:pPr algn="ctr"/>
            <a:r>
              <a:rPr lang="tr-TR" sz="2400" b="1" dirty="0">
                <a:solidFill>
                  <a:srgbClr val="005392"/>
                </a:solidFill>
                <a:latin typeface="Times New Roman"/>
                <a:cs typeface="Times New Roman"/>
              </a:rPr>
              <a:t>Şube Müdürü</a:t>
            </a:r>
          </a:p>
          <a:p>
            <a:pPr algn="ctr"/>
            <a:r>
              <a:rPr lang="tr-TR" sz="2000" dirty="0">
                <a:solidFill>
                  <a:srgbClr val="005392"/>
                </a:solidFill>
                <a:latin typeface="Times New Roman"/>
                <a:cs typeface="Times New Roman"/>
                <a:hlinkClick r:id="rId2"/>
              </a:rPr>
              <a:t>burak.erkul@csb.gov.tr</a:t>
            </a:r>
            <a:endParaRPr lang="tr-TR" sz="2000" dirty="0">
              <a:solidFill>
                <a:srgbClr val="005392"/>
              </a:solidFill>
              <a:latin typeface="Times New Roman"/>
              <a:cs typeface="Times New Roman"/>
            </a:endParaRPr>
          </a:p>
          <a:p>
            <a:pPr algn="ctr"/>
            <a:r>
              <a:rPr lang="tr-TR" sz="2000" dirty="0">
                <a:solidFill>
                  <a:srgbClr val="005392"/>
                </a:solidFill>
                <a:latin typeface="Times New Roman"/>
                <a:cs typeface="Times New Roman"/>
              </a:rPr>
              <a:t>0555 353 71 61</a:t>
            </a:r>
          </a:p>
          <a:p>
            <a:pPr algn="ctr"/>
            <a:endParaRPr lang="tr-TR" sz="2800" b="1" dirty="0">
              <a:solidFill>
                <a:srgbClr val="005392"/>
              </a:solidFill>
              <a:latin typeface="Times New Roman"/>
              <a:cs typeface="Times New Roman"/>
            </a:endParaRPr>
          </a:p>
        </p:txBody>
      </p:sp>
      <p:pic>
        <p:nvPicPr>
          <p:cNvPr id="8" name="Picture 2" descr="C:\Users\bahadir.aydin.CSB\Desktop\Logo (1).png">
            <a:extLst>
              <a:ext uri="{FF2B5EF4-FFF2-40B4-BE49-F238E27FC236}">
                <a16:creationId xmlns:a16="http://schemas.microsoft.com/office/drawing/2014/main" id="{5E5C4CC6-8A5D-434E-A0B6-3CF95B1491A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73166"/>
          <a:stretch/>
        </p:blipFill>
        <p:spPr bwMode="auto">
          <a:xfrm>
            <a:off x="388675" y="182092"/>
            <a:ext cx="870958" cy="1194043"/>
          </a:xfrm>
          <a:prstGeom prst="rect">
            <a:avLst/>
          </a:prstGeom>
          <a:noFill/>
          <a:extLst>
            <a:ext uri="{909E8E84-426E-40DD-AFC4-6F175D3DCCD1}">
              <a14:hiddenFill xmlns:a14="http://schemas.microsoft.com/office/drawing/2010/main">
                <a:solidFill>
                  <a:srgbClr val="FFFFFF"/>
                </a:solidFill>
              </a14:hiddenFill>
            </a:ext>
          </a:extLst>
        </p:spPr>
      </p:pic>
      <p:pic>
        <p:nvPicPr>
          <p:cNvPr id="9" name="Resim 8">
            <a:extLst>
              <a:ext uri="{FF2B5EF4-FFF2-40B4-BE49-F238E27FC236}">
                <a16:creationId xmlns:a16="http://schemas.microsoft.com/office/drawing/2014/main" id="{53E63994-5984-4A6D-867F-8295C02B8E79}"/>
              </a:ext>
            </a:extLst>
          </p:cNvPr>
          <p:cNvPicPr>
            <a:picLocks noChangeAspect="1"/>
          </p:cNvPicPr>
          <p:nvPr/>
        </p:nvPicPr>
        <p:blipFill rotWithShape="1">
          <a:blip r:embed="rId4">
            <a:extLst>
              <a:ext uri="{28A0092B-C50C-407E-A947-70E740481C1C}">
                <a14:useLocalDpi xmlns:a14="http://schemas.microsoft.com/office/drawing/2010/main" val="0"/>
              </a:ext>
            </a:extLst>
          </a:blip>
          <a:srcRect r="69629"/>
          <a:stretch/>
        </p:blipFill>
        <p:spPr>
          <a:xfrm>
            <a:off x="7307646" y="182092"/>
            <a:ext cx="1224136" cy="1267487"/>
          </a:xfrm>
          <a:prstGeom prst="rect">
            <a:avLst/>
          </a:prstGeom>
        </p:spPr>
      </p:pic>
    </p:spTree>
    <p:extLst>
      <p:ext uri="{BB962C8B-B14F-4D97-AF65-F5344CB8AC3E}">
        <p14:creationId xmlns:p14="http://schemas.microsoft.com/office/powerpoint/2010/main" val="383775285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27" name="AutoShape 22"/>
          <p:cNvSpPr>
            <a:spLocks noChangeArrowheads="1"/>
          </p:cNvSpPr>
          <p:nvPr/>
        </p:nvSpPr>
        <p:spPr bwMode="gray">
          <a:xfrm>
            <a:off x="1447800" y="1595153"/>
            <a:ext cx="6248400" cy="648072"/>
          </a:xfrm>
          <a:prstGeom prst="roundRect">
            <a:avLst>
              <a:gd name="adj" fmla="val 50000"/>
            </a:avLst>
          </a:prstGeom>
          <a:gradFill rotWithShape="1">
            <a:gsLst>
              <a:gs pos="0">
                <a:srgbClr val="49ACE3"/>
              </a:gs>
              <a:gs pos="50000">
                <a:srgbClr val="49ACE3">
                  <a:gamma/>
                  <a:tint val="24314"/>
                  <a:invGamma/>
                </a:srgbClr>
              </a:gs>
              <a:gs pos="100000">
                <a:srgbClr val="49ACE3"/>
              </a:gs>
            </a:gsLst>
            <a:lin ang="0" scaled="1"/>
          </a:gradFill>
          <a:ln w="38100" algn="ctr">
            <a:solidFill>
              <a:srgbClr val="FFFFFF"/>
            </a:solidFill>
            <a:round/>
            <a:headEnd/>
            <a:tailEnd/>
          </a:ln>
          <a:effectLst>
            <a:outerShdw dist="63500" dir="3187806" algn="ctr" rotWithShape="0">
              <a:srgbClr val="B2B2B2"/>
            </a:outerShdw>
          </a:effectLst>
        </p:spPr>
        <p:txBody>
          <a:bodyPr wrap="none" anchor="ctr"/>
          <a:lstStyle/>
          <a:p>
            <a:pPr marL="0" lvl="1">
              <a:defRPr/>
            </a:pPr>
            <a:r>
              <a:rPr lang="tr-TR" altLang="en-US" sz="2000" b="1" dirty="0">
                <a:solidFill>
                  <a:srgbClr val="002060"/>
                </a:solidFill>
                <a:effectLst>
                  <a:outerShdw blurRad="38100" dist="38100" dir="2700000" algn="tl">
                    <a:srgbClr val="FFFFFF"/>
                  </a:outerShdw>
                </a:effectLst>
                <a:latin typeface="Times New Roman" panose="02020603050405020304" pitchFamily="18" charset="0"/>
                <a:cs typeface="Times New Roman" panose="02020603050405020304" pitchFamily="18" charset="0"/>
              </a:rPr>
              <a:t>YAPI KOOPERATİFLERİ KURULUŞ İŞLEMLERİ</a:t>
            </a:r>
            <a:endParaRPr lang="en-US" altLang="en-US" sz="2000" b="1" dirty="0">
              <a:solidFill>
                <a:srgbClr val="002060"/>
              </a:solidFill>
              <a:effectLst>
                <a:outerShdw blurRad="38100" dist="38100" dir="2700000" algn="tl">
                  <a:srgbClr val="FFFFFF"/>
                </a:outerShdw>
              </a:effectLst>
              <a:latin typeface="Times New Roman" panose="02020603050405020304" pitchFamily="18" charset="0"/>
              <a:cs typeface="Times New Roman" panose="02020603050405020304" pitchFamily="18" charset="0"/>
            </a:endParaRPr>
          </a:p>
        </p:txBody>
      </p:sp>
      <p:sp>
        <p:nvSpPr>
          <p:cNvPr id="66" name="Metin Yer Tutucusu 11">
            <a:extLst>
              <a:ext uri="{FF2B5EF4-FFF2-40B4-BE49-F238E27FC236}">
                <a16:creationId xmlns:a16="http://schemas.microsoft.com/office/drawing/2014/main" id="{E2BE68CC-2843-4892-901D-7A51CCE51DF4}"/>
              </a:ext>
            </a:extLst>
          </p:cNvPr>
          <p:cNvSpPr txBox="1">
            <a:spLocks/>
          </p:cNvSpPr>
          <p:nvPr/>
        </p:nvSpPr>
        <p:spPr>
          <a:xfrm>
            <a:off x="107504" y="2492896"/>
            <a:ext cx="8712967" cy="4248472"/>
          </a:xfrm>
          <a:prstGeom prst="rect">
            <a:avLst/>
          </a:prstGeom>
        </p:spPr>
        <p:txBody>
          <a:bodyPr>
            <a:no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425450" indent="-342900" algn="just" defTabSz="396000">
              <a:buClr>
                <a:srgbClr val="002060"/>
              </a:buClr>
              <a:buSzPct val="110000"/>
              <a:buFont typeface="+mj-lt"/>
              <a:buAutoNum type="arabicPeriod" startAt="5"/>
            </a:pPr>
            <a:r>
              <a:rPr lang="tr-TR" sz="1600" dirty="0">
                <a:solidFill>
                  <a:schemeClr val="bg1"/>
                </a:solidFill>
              </a:rPr>
              <a:t>Seçilen unvana ilişkin  olarak;  kooperatif  ve  üst  kuruluşlarının  </a:t>
            </a:r>
            <a:r>
              <a:rPr lang="tr-TR" sz="1600" u="sng" dirty="0" err="1">
                <a:solidFill>
                  <a:srgbClr val="FF0000"/>
                </a:solidFill>
              </a:rPr>
              <a:t>ünvanlarında</a:t>
            </a:r>
            <a:r>
              <a:rPr lang="tr-TR" sz="1600" u="sng" dirty="0">
                <a:solidFill>
                  <a:srgbClr val="FF0000"/>
                </a:solidFill>
              </a:rPr>
              <a:t>  kamu  kurum ve kuruluşlarının isimlerine  yer  verilmemesi,  kooperatife  seçilecek  unvanın, kooperatifin türü ve amacına uygun olması, üçüncü şahıslarda yanlış bir kanaatin oluşmasına sebebiyet verecek nitelikte ve mükerrer olmaması</a:t>
            </a:r>
            <a:r>
              <a:rPr lang="tr-TR" sz="1600" b="1" dirty="0">
                <a:solidFill>
                  <a:srgbClr val="FF0000"/>
                </a:solidFill>
              </a:rPr>
              <a:t> </a:t>
            </a:r>
            <a:r>
              <a:rPr lang="tr-TR" sz="1600" dirty="0">
                <a:solidFill>
                  <a:schemeClr val="bg1"/>
                </a:solidFill>
              </a:rPr>
              <a:t>  gereklidir.</a:t>
            </a:r>
          </a:p>
          <a:p>
            <a:pPr marL="82550" indent="0" algn="just" defTabSz="396000">
              <a:buClr>
                <a:srgbClr val="002060"/>
              </a:buClr>
              <a:buSzPct val="110000"/>
              <a:buNone/>
            </a:pPr>
            <a:endParaRPr lang="tr-TR" sz="1600" dirty="0">
              <a:solidFill>
                <a:schemeClr val="bg1"/>
              </a:solidFill>
            </a:endParaRPr>
          </a:p>
          <a:p>
            <a:pPr marL="82550" indent="0" algn="just">
              <a:buClr>
                <a:srgbClr val="002060"/>
              </a:buClr>
              <a:buSzPct val="110000"/>
              <a:buNone/>
            </a:pPr>
            <a:r>
              <a:rPr lang="tr-TR" sz="1600" dirty="0">
                <a:solidFill>
                  <a:schemeClr val="bg1"/>
                </a:solidFill>
              </a:rPr>
              <a:t>	Ayrıca </a:t>
            </a:r>
            <a:r>
              <a:rPr lang="tr-TR" sz="1600" b="1" dirty="0">
                <a:solidFill>
                  <a:srgbClr val="FF0000"/>
                </a:solidFill>
              </a:rPr>
              <a:t>"Türk", "Türkiye", "Cumhuriyet", "Milli" </a:t>
            </a:r>
            <a:r>
              <a:rPr lang="tr-TR" sz="1600" dirty="0">
                <a:solidFill>
                  <a:schemeClr val="bg1"/>
                </a:solidFill>
              </a:rPr>
              <a:t>kelimelerinin bir ticaret unvanına </a:t>
            </a:r>
            <a:r>
              <a:rPr lang="tr-TR" sz="1600" b="1" u="sng" dirty="0">
                <a:solidFill>
                  <a:srgbClr val="FF0000"/>
                </a:solidFill>
              </a:rPr>
              <a:t>ancak Cumhurbaşkanlığı kararı ile konulabileceği hususunun göz önünde bulundurulması</a:t>
            </a:r>
            <a:r>
              <a:rPr lang="tr-TR" sz="1600" b="1" dirty="0">
                <a:solidFill>
                  <a:srgbClr val="FF0000"/>
                </a:solidFill>
              </a:rPr>
              <a:t> </a:t>
            </a:r>
            <a:r>
              <a:rPr lang="tr-TR" sz="1600" dirty="0">
                <a:solidFill>
                  <a:schemeClr val="bg1"/>
                </a:solidFill>
              </a:rPr>
              <a:t>ve KOOPBİS ve MERSİS üzerinden unvan sorgulaması işleminin yapılması neticesinde aynı unvan ile  kurulmuş  aynı  tür  yapı  kooperatifi bulunmadığının kontrol edilmesi,  </a:t>
            </a:r>
            <a:r>
              <a:rPr lang="tr-TR" sz="1600" dirty="0">
                <a:solidFill>
                  <a:srgbClr val="FF0000"/>
                </a:solidFill>
              </a:rPr>
              <a:t>bu durumda olan kuruluş taleplerinin karşılanmamaktadır.</a:t>
            </a:r>
          </a:p>
          <a:p>
            <a:pPr marL="82550" indent="0" algn="just">
              <a:buClr>
                <a:srgbClr val="002060"/>
              </a:buClr>
              <a:buSzPct val="110000"/>
              <a:buNone/>
            </a:pPr>
            <a:endParaRPr lang="tr-TR" sz="2000" b="1" dirty="0">
              <a:solidFill>
                <a:srgbClr val="234818"/>
              </a:solidFill>
            </a:endParaRPr>
          </a:p>
          <a:p>
            <a:pPr marL="177800" indent="-177800" algn="just">
              <a:buClr>
                <a:srgbClr val="FF0000"/>
              </a:buClr>
              <a:buNone/>
            </a:pPr>
            <a:r>
              <a:rPr lang="tr-TR" sz="1600" dirty="0">
                <a:solidFill>
                  <a:schemeClr val="bg1"/>
                </a:solidFill>
              </a:rPr>
              <a:t>6. </a:t>
            </a:r>
            <a:r>
              <a:rPr lang="tr-TR" sz="1600" dirty="0">
                <a:solidFill>
                  <a:srgbClr val="FF0000"/>
                </a:solidFill>
              </a:rPr>
              <a:t>Sanayi Sitesi Yapı Kooperatifleri </a:t>
            </a:r>
            <a:r>
              <a:rPr lang="tr-TR" sz="1600" dirty="0">
                <a:solidFill>
                  <a:schemeClr val="bg1"/>
                </a:solidFill>
              </a:rPr>
              <a:t>kuruluşlarında ortaklarının, </a:t>
            </a:r>
            <a:r>
              <a:rPr lang="tr-TR" sz="1600" dirty="0" err="1">
                <a:solidFill>
                  <a:schemeClr val="bg1"/>
                </a:solidFill>
              </a:rPr>
              <a:t>anasözleşmede</a:t>
            </a:r>
            <a:r>
              <a:rPr lang="tr-TR" sz="1600" dirty="0">
                <a:solidFill>
                  <a:schemeClr val="bg1"/>
                </a:solidFill>
              </a:rPr>
              <a:t> belirtilen </a:t>
            </a:r>
            <a:r>
              <a:rPr lang="tr-TR" sz="1600" dirty="0">
                <a:solidFill>
                  <a:srgbClr val="FF0000"/>
                </a:solidFill>
              </a:rPr>
              <a:t>ortaklık  şartlarını taşıdıklarını</a:t>
            </a:r>
            <a:r>
              <a:rPr lang="tr-TR" sz="1600" dirty="0">
                <a:solidFill>
                  <a:schemeClr val="bg1"/>
                </a:solidFill>
              </a:rPr>
              <a:t> belirtir ilgili Meslek Odaları ve Vergi Dairelerinden verilmiş belge.</a:t>
            </a:r>
          </a:p>
        </p:txBody>
      </p:sp>
      <p:pic>
        <p:nvPicPr>
          <p:cNvPr id="7" name="Picture 2" descr="C:\Users\bahadir.aydin.CSB\Desktop\Logo (1).png">
            <a:extLst>
              <a:ext uri="{FF2B5EF4-FFF2-40B4-BE49-F238E27FC236}">
                <a16:creationId xmlns:a16="http://schemas.microsoft.com/office/drawing/2014/main" id="{DDA9E6AB-30FE-442C-B10C-EF612FDD20A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73166"/>
          <a:stretch/>
        </p:blipFill>
        <p:spPr bwMode="auto">
          <a:xfrm>
            <a:off x="388675" y="182092"/>
            <a:ext cx="870958" cy="1194043"/>
          </a:xfrm>
          <a:prstGeom prst="rect">
            <a:avLst/>
          </a:prstGeom>
          <a:noFill/>
          <a:extLst>
            <a:ext uri="{909E8E84-426E-40DD-AFC4-6F175D3DCCD1}">
              <a14:hiddenFill xmlns:a14="http://schemas.microsoft.com/office/drawing/2010/main">
                <a:solidFill>
                  <a:srgbClr val="FFFFFF"/>
                </a:solidFill>
              </a14:hiddenFill>
            </a:ext>
          </a:extLst>
        </p:spPr>
      </p:pic>
      <p:pic>
        <p:nvPicPr>
          <p:cNvPr id="8" name="Resim 7">
            <a:extLst>
              <a:ext uri="{FF2B5EF4-FFF2-40B4-BE49-F238E27FC236}">
                <a16:creationId xmlns:a16="http://schemas.microsoft.com/office/drawing/2014/main" id="{23AD85B2-8235-41DE-A326-504A69A79E40}"/>
              </a:ext>
            </a:extLst>
          </p:cNvPr>
          <p:cNvPicPr>
            <a:picLocks noChangeAspect="1"/>
          </p:cNvPicPr>
          <p:nvPr/>
        </p:nvPicPr>
        <p:blipFill rotWithShape="1">
          <a:blip r:embed="rId3">
            <a:extLst>
              <a:ext uri="{28A0092B-C50C-407E-A947-70E740481C1C}">
                <a14:useLocalDpi xmlns:a14="http://schemas.microsoft.com/office/drawing/2010/main" val="0"/>
              </a:ext>
            </a:extLst>
          </a:blip>
          <a:srcRect r="69629"/>
          <a:stretch/>
        </p:blipFill>
        <p:spPr>
          <a:xfrm>
            <a:off x="7307646" y="182092"/>
            <a:ext cx="1224136" cy="1267487"/>
          </a:xfrm>
          <a:prstGeom prst="rect">
            <a:avLst/>
          </a:prstGeom>
        </p:spPr>
      </p:pic>
    </p:spTree>
    <p:extLst>
      <p:ext uri="{BB962C8B-B14F-4D97-AF65-F5344CB8AC3E}">
        <p14:creationId xmlns:p14="http://schemas.microsoft.com/office/powerpoint/2010/main" val="389032661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27" name="AutoShape 22"/>
          <p:cNvSpPr>
            <a:spLocks noChangeArrowheads="1"/>
          </p:cNvSpPr>
          <p:nvPr/>
        </p:nvSpPr>
        <p:spPr bwMode="gray">
          <a:xfrm>
            <a:off x="179511" y="1484784"/>
            <a:ext cx="8646285" cy="648072"/>
          </a:xfrm>
          <a:prstGeom prst="roundRect">
            <a:avLst>
              <a:gd name="adj" fmla="val 50000"/>
            </a:avLst>
          </a:prstGeom>
          <a:gradFill rotWithShape="1">
            <a:gsLst>
              <a:gs pos="0">
                <a:srgbClr val="49ACE3"/>
              </a:gs>
              <a:gs pos="50000">
                <a:srgbClr val="49ACE3">
                  <a:gamma/>
                  <a:tint val="24314"/>
                  <a:invGamma/>
                </a:srgbClr>
              </a:gs>
              <a:gs pos="100000">
                <a:srgbClr val="49ACE3"/>
              </a:gs>
            </a:gsLst>
            <a:lin ang="0" scaled="1"/>
          </a:gradFill>
          <a:ln w="38100" algn="ctr">
            <a:solidFill>
              <a:srgbClr val="FFFFFF"/>
            </a:solidFill>
            <a:round/>
            <a:headEnd/>
            <a:tailEnd/>
          </a:ln>
          <a:effectLst>
            <a:outerShdw dist="63500" dir="3187806" algn="ctr" rotWithShape="0">
              <a:srgbClr val="B2B2B2"/>
            </a:outerShdw>
          </a:effectLst>
        </p:spPr>
        <p:txBody>
          <a:bodyPr wrap="none" anchor="ctr"/>
          <a:lstStyle/>
          <a:p>
            <a:pPr marL="0" lvl="1">
              <a:defRPr/>
            </a:pPr>
            <a:r>
              <a:rPr lang="tr-TR" sz="2000" b="1" dirty="0">
                <a:solidFill>
                  <a:schemeClr val="bg1"/>
                </a:solidFill>
              </a:rPr>
              <a:t>YAPI KOOPERATİFLERİ KURULUŞLARINDA İSTENEN EVRAKLAR</a:t>
            </a:r>
          </a:p>
          <a:p>
            <a:pPr marL="0" lvl="1" algn="ctr">
              <a:defRPr/>
            </a:pPr>
            <a:r>
              <a:rPr lang="tr-TR" altLang="en-US" sz="2000" b="1" dirty="0">
                <a:solidFill>
                  <a:schemeClr val="bg1"/>
                </a:solidFill>
                <a:effectLst>
                  <a:outerShdw blurRad="38100" dist="38100" dir="2700000" algn="tl">
                    <a:srgbClr val="FFFFFF"/>
                  </a:outerShdw>
                </a:effectLst>
                <a:latin typeface="Times New Roman" panose="02020603050405020304" pitchFamily="18" charset="0"/>
                <a:cs typeface="Times New Roman" panose="02020603050405020304" pitchFamily="18" charset="0"/>
              </a:rPr>
              <a:t>(KONUT)</a:t>
            </a:r>
            <a:endParaRPr lang="en-US" altLang="en-US" sz="1400" b="1" dirty="0">
              <a:solidFill>
                <a:schemeClr val="bg1"/>
              </a:solidFill>
              <a:effectLst>
                <a:outerShdw blurRad="38100" dist="38100" dir="2700000" algn="tl">
                  <a:srgbClr val="FFFFFF"/>
                </a:outerShdw>
              </a:effectLst>
              <a:latin typeface="Times New Roman" panose="02020603050405020304" pitchFamily="18" charset="0"/>
              <a:cs typeface="Times New Roman" panose="02020603050405020304" pitchFamily="18" charset="0"/>
            </a:endParaRPr>
          </a:p>
        </p:txBody>
      </p:sp>
      <p:sp>
        <p:nvSpPr>
          <p:cNvPr id="68" name="Text Box 50"/>
          <p:cNvSpPr txBox="1">
            <a:spLocks noChangeArrowheads="1"/>
          </p:cNvSpPr>
          <p:nvPr/>
        </p:nvSpPr>
        <p:spPr bwMode="auto">
          <a:xfrm>
            <a:off x="4264908" y="5758262"/>
            <a:ext cx="66713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r>
              <a:rPr lang="tr-TR" altLang="en-US" sz="2400" b="1" dirty="0">
                <a:latin typeface="Verdana" panose="020B0604030504040204" pitchFamily="34" charset="0"/>
              </a:rPr>
              <a:t>11</a:t>
            </a:r>
            <a:endParaRPr lang="en-US" altLang="en-US" sz="2400" b="1" dirty="0">
              <a:latin typeface="Verdana" panose="020B0604030504040204" pitchFamily="34" charset="0"/>
            </a:endParaRPr>
          </a:p>
        </p:txBody>
      </p:sp>
      <p:graphicFrame>
        <p:nvGraphicFramePr>
          <p:cNvPr id="10" name="Tablo 9">
            <a:extLst>
              <a:ext uri="{FF2B5EF4-FFF2-40B4-BE49-F238E27FC236}">
                <a16:creationId xmlns:a16="http://schemas.microsoft.com/office/drawing/2014/main" id="{86B24886-323F-42CA-BE57-A2B5ECF7B5BF}"/>
              </a:ext>
            </a:extLst>
          </p:cNvPr>
          <p:cNvGraphicFramePr>
            <a:graphicFrameLocks noGrp="1"/>
          </p:cNvGraphicFramePr>
          <p:nvPr>
            <p:extLst>
              <p:ext uri="{D42A27DB-BD31-4B8C-83A1-F6EECF244321}">
                <p14:modId xmlns:p14="http://schemas.microsoft.com/office/powerpoint/2010/main" val="4176957078"/>
              </p:ext>
            </p:extLst>
          </p:nvPr>
        </p:nvGraphicFramePr>
        <p:xfrm>
          <a:off x="388676" y="2306784"/>
          <a:ext cx="8727202" cy="4579168"/>
        </p:xfrm>
        <a:graphic>
          <a:graphicData uri="http://schemas.openxmlformats.org/drawingml/2006/table">
            <a:tbl>
              <a:tblPr>
                <a:tableStyleId>{5C22544A-7EE6-4342-B048-85BDC9FD1C3A}</a:tableStyleId>
              </a:tblPr>
              <a:tblGrid>
                <a:gridCol w="3751276">
                  <a:extLst>
                    <a:ext uri="{9D8B030D-6E8A-4147-A177-3AD203B41FA5}">
                      <a16:colId xmlns:a16="http://schemas.microsoft.com/office/drawing/2014/main" val="20000"/>
                    </a:ext>
                  </a:extLst>
                </a:gridCol>
                <a:gridCol w="4975926">
                  <a:extLst>
                    <a:ext uri="{9D8B030D-6E8A-4147-A177-3AD203B41FA5}">
                      <a16:colId xmlns:a16="http://schemas.microsoft.com/office/drawing/2014/main" val="20001"/>
                    </a:ext>
                  </a:extLst>
                </a:gridCol>
              </a:tblGrid>
              <a:tr h="491601">
                <a:tc>
                  <a:txBody>
                    <a:bodyPr/>
                    <a:lstStyle/>
                    <a:p>
                      <a:pPr algn="l" fontAlgn="ctr"/>
                      <a:r>
                        <a:rPr lang="tr-TR" sz="1200" b="1" u="none" strike="noStrike" dirty="0">
                          <a:solidFill>
                            <a:srgbClr val="FF0000"/>
                          </a:solidFill>
                          <a:effectLst/>
                        </a:rPr>
                        <a:t> 6  Adet  Ana Sözleşme</a:t>
                      </a:r>
                      <a:endParaRPr lang="tr-TR" sz="1200" b="1" i="0" u="none" strike="noStrike" dirty="0">
                        <a:solidFill>
                          <a:srgbClr val="FF0000"/>
                        </a:solidFill>
                        <a:effectLst/>
                        <a:latin typeface="Calibri" panose="020F0502020204030204" pitchFamily="34" charset="0"/>
                      </a:endParaRPr>
                    </a:p>
                  </a:txBody>
                  <a:tcPr marL="5851" marR="5851" marT="5851" marB="0" anchor="ctr"/>
                </a:tc>
                <a:tc>
                  <a:txBody>
                    <a:bodyPr/>
                    <a:lstStyle/>
                    <a:p>
                      <a:pPr algn="l" fontAlgn="ctr"/>
                      <a:r>
                        <a:rPr lang="tr-TR" sz="1050" u="none" strike="noStrike" dirty="0">
                          <a:solidFill>
                            <a:srgbClr val="7030A0"/>
                          </a:solidFill>
                          <a:effectLst/>
                        </a:rPr>
                        <a:t>*Ana Sözleşmelerin  </a:t>
                      </a:r>
                      <a:r>
                        <a:rPr lang="tr-TR" sz="1050" b="1" u="none" strike="noStrike" dirty="0">
                          <a:solidFill>
                            <a:srgbClr val="7030A0"/>
                          </a:solidFill>
                          <a:effectLst/>
                        </a:rPr>
                        <a:t>en  az  iki  tanesi  ilgili  Ticaret  Sicili  Müdürlüğü'nde yetkilendirilmiş personel huzurunda imzalanır, diğerleri ise huzurda imzalı</a:t>
                      </a:r>
                      <a:r>
                        <a:rPr lang="tr-TR" sz="1050" u="none" strike="noStrike" dirty="0">
                          <a:solidFill>
                            <a:srgbClr val="7030A0"/>
                          </a:solidFill>
                          <a:effectLst/>
                        </a:rPr>
                        <a:t> orijinalden fotokopi çekilmek suretiyle çoğaltılarak tasdiklenir.</a:t>
                      </a:r>
                      <a:endParaRPr lang="tr-TR" sz="1050" b="1" i="0" u="none" strike="noStrike" dirty="0">
                        <a:solidFill>
                          <a:srgbClr val="7030A0"/>
                        </a:solidFill>
                        <a:effectLst/>
                        <a:latin typeface="Calibri" panose="020F0502020204030204" pitchFamily="34" charset="0"/>
                      </a:endParaRPr>
                    </a:p>
                  </a:txBody>
                  <a:tcPr marL="5851" marR="5851" marT="5851" marB="0" anchor="ctr"/>
                </a:tc>
                <a:extLst>
                  <a:ext uri="{0D108BD9-81ED-4DB2-BD59-A6C34878D82A}">
                    <a16:rowId xmlns:a16="http://schemas.microsoft.com/office/drawing/2014/main" val="10000"/>
                  </a:ext>
                </a:extLst>
              </a:tr>
              <a:tr h="653495">
                <a:tc>
                  <a:txBody>
                    <a:bodyPr/>
                    <a:lstStyle/>
                    <a:p>
                      <a:pPr algn="l" fontAlgn="ctr"/>
                      <a:r>
                        <a:rPr lang="tr-TR" sz="1200" b="1" u="none" strike="noStrike" dirty="0">
                          <a:solidFill>
                            <a:srgbClr val="FF0000"/>
                          </a:solidFill>
                          <a:effectLst/>
                        </a:rPr>
                        <a:t> Banka Dekontu</a:t>
                      </a:r>
                      <a:endParaRPr lang="tr-TR" sz="1200" b="1" i="0" u="none" strike="noStrike" dirty="0">
                        <a:solidFill>
                          <a:srgbClr val="FF0000"/>
                        </a:solidFill>
                        <a:effectLst/>
                        <a:latin typeface="Calibri" panose="020F0502020204030204" pitchFamily="34" charset="0"/>
                      </a:endParaRPr>
                    </a:p>
                  </a:txBody>
                  <a:tcPr marL="5851" marR="5851" marT="5851" marB="0" anchor="ctr"/>
                </a:tc>
                <a:tc>
                  <a:txBody>
                    <a:bodyPr/>
                    <a:lstStyle/>
                    <a:p>
                      <a:pPr algn="l" fontAlgn="ctr"/>
                      <a:r>
                        <a:rPr lang="tr-TR" sz="1050" u="none" strike="noStrike" dirty="0">
                          <a:solidFill>
                            <a:srgbClr val="7030A0"/>
                          </a:solidFill>
                          <a:effectLst/>
                        </a:rPr>
                        <a:t>*Kooperatifin/Birliğin  </a:t>
                      </a:r>
                      <a:r>
                        <a:rPr lang="tr-TR" sz="1050" b="1" u="none" strike="noStrike" dirty="0">
                          <a:solidFill>
                            <a:srgbClr val="7030A0"/>
                          </a:solidFill>
                          <a:effectLst/>
                        </a:rPr>
                        <a:t>kuruluş  sermayesinin  en  az  1/4'</a:t>
                      </a:r>
                      <a:r>
                        <a:rPr lang="tr-TR" sz="1050" u="none" strike="noStrike" dirty="0">
                          <a:solidFill>
                            <a:srgbClr val="7030A0"/>
                          </a:solidFill>
                          <a:effectLst/>
                        </a:rPr>
                        <a:t>ünün,  19.10.2005 tarihli  ve  5411  sayılı Bankacılık Kanununa bağlı bir bankada, kurulmakta olan kooperatif/birlik adına açılacak özel bir hesaba, </a:t>
                      </a:r>
                      <a:r>
                        <a:rPr lang="tr-TR" sz="1050" b="1" u="none" strike="noStrike" dirty="0">
                          <a:solidFill>
                            <a:srgbClr val="7030A0"/>
                          </a:solidFill>
                          <a:effectLst/>
                        </a:rPr>
                        <a:t>sadece kooperatifin/birliğin kullanabileceği </a:t>
                      </a:r>
                      <a:r>
                        <a:rPr lang="tr-TR" sz="1050" u="none" strike="noStrike" dirty="0">
                          <a:solidFill>
                            <a:srgbClr val="7030A0"/>
                          </a:solidFill>
                          <a:effectLst/>
                        </a:rPr>
                        <a:t>şekilde yatırıldığını gösteren</a:t>
                      </a:r>
                      <a:endParaRPr lang="tr-TR" sz="1050" b="0" i="0" u="none" strike="noStrike" dirty="0">
                        <a:solidFill>
                          <a:srgbClr val="7030A0"/>
                        </a:solidFill>
                        <a:effectLst/>
                        <a:latin typeface="Calibri" panose="020F0502020204030204" pitchFamily="34" charset="0"/>
                      </a:endParaRPr>
                    </a:p>
                  </a:txBody>
                  <a:tcPr marL="5851" marR="5851" marT="5851" marB="0" anchor="ctr"/>
                </a:tc>
                <a:extLst>
                  <a:ext uri="{0D108BD9-81ED-4DB2-BD59-A6C34878D82A}">
                    <a16:rowId xmlns:a16="http://schemas.microsoft.com/office/drawing/2014/main" val="10001"/>
                  </a:ext>
                </a:extLst>
              </a:tr>
              <a:tr h="329708">
                <a:tc>
                  <a:txBody>
                    <a:bodyPr/>
                    <a:lstStyle/>
                    <a:p>
                      <a:pPr algn="l" fontAlgn="ctr"/>
                      <a:r>
                        <a:rPr lang="tr-TR" sz="1200" b="1" u="none" strike="noStrike" dirty="0">
                          <a:solidFill>
                            <a:srgbClr val="FF0000"/>
                          </a:solidFill>
                          <a:effectLst/>
                        </a:rPr>
                        <a:t> Yetkili Organ Kararının Noterlikçe </a:t>
                      </a:r>
                      <a:br>
                        <a:rPr lang="tr-TR" sz="1200" b="1" u="none" strike="noStrike" dirty="0">
                          <a:solidFill>
                            <a:srgbClr val="FF0000"/>
                          </a:solidFill>
                          <a:effectLst/>
                        </a:rPr>
                      </a:br>
                      <a:r>
                        <a:rPr lang="tr-TR" sz="1200" b="1" u="none" strike="noStrike" dirty="0">
                          <a:solidFill>
                            <a:srgbClr val="FF0000"/>
                          </a:solidFill>
                          <a:effectLst/>
                        </a:rPr>
                        <a:t> Onaylı Örneği</a:t>
                      </a:r>
                      <a:endParaRPr lang="tr-TR" sz="1200" b="1" i="0" u="none" strike="noStrike" dirty="0">
                        <a:solidFill>
                          <a:srgbClr val="FF0000"/>
                        </a:solidFill>
                        <a:effectLst/>
                        <a:latin typeface="Calibri" panose="020F0502020204030204" pitchFamily="34" charset="0"/>
                      </a:endParaRPr>
                    </a:p>
                  </a:txBody>
                  <a:tcPr marL="5851" marR="5851" marT="5851" marB="0" anchor="ctr"/>
                </a:tc>
                <a:tc>
                  <a:txBody>
                    <a:bodyPr/>
                    <a:lstStyle/>
                    <a:p>
                      <a:pPr algn="l" fontAlgn="ctr"/>
                      <a:r>
                        <a:rPr lang="tr-TR" sz="1050" u="none" strike="noStrike" dirty="0">
                          <a:solidFill>
                            <a:srgbClr val="7030A0"/>
                          </a:solidFill>
                          <a:effectLst/>
                        </a:rPr>
                        <a:t>*Tüzel  kişi  ortak  varsa  bu  tüzel  kişilikleri  kooperatiflerde  temsil  edecek  </a:t>
                      </a:r>
                      <a:r>
                        <a:rPr lang="tr-TR" sz="1050" b="1" u="none" strike="noStrike" dirty="0">
                          <a:solidFill>
                            <a:srgbClr val="7030A0"/>
                          </a:solidFill>
                          <a:effectLst/>
                        </a:rPr>
                        <a:t>gerçek  </a:t>
                      </a:r>
                    </a:p>
                    <a:p>
                      <a:pPr algn="l" fontAlgn="ctr"/>
                      <a:r>
                        <a:rPr lang="tr-TR" sz="1050" b="1" u="none" strike="noStrike" dirty="0">
                          <a:solidFill>
                            <a:srgbClr val="7030A0"/>
                          </a:solidFill>
                          <a:effectLst/>
                        </a:rPr>
                        <a:t>kişilerin belirlendiği belgeler.</a:t>
                      </a:r>
                      <a:endParaRPr lang="tr-TR" sz="1050" b="1" i="0" u="none" strike="noStrike" dirty="0">
                        <a:solidFill>
                          <a:srgbClr val="7030A0"/>
                        </a:solidFill>
                        <a:effectLst/>
                        <a:latin typeface="Calibri" panose="020F0502020204030204" pitchFamily="34" charset="0"/>
                      </a:endParaRPr>
                    </a:p>
                  </a:txBody>
                  <a:tcPr marL="5851" marR="5851" marT="5851" marB="0" anchor="ctr"/>
                </a:tc>
                <a:extLst>
                  <a:ext uri="{0D108BD9-81ED-4DB2-BD59-A6C34878D82A}">
                    <a16:rowId xmlns:a16="http://schemas.microsoft.com/office/drawing/2014/main" val="10002"/>
                  </a:ext>
                </a:extLst>
              </a:tr>
              <a:tr h="566450">
                <a:tc>
                  <a:txBody>
                    <a:bodyPr/>
                    <a:lstStyle/>
                    <a:p>
                      <a:pPr algn="l" fontAlgn="ctr"/>
                      <a:r>
                        <a:rPr lang="tr-TR" sz="1200" b="1" u="none" strike="noStrike" dirty="0">
                          <a:solidFill>
                            <a:srgbClr val="FF0000"/>
                          </a:solidFill>
                          <a:effectLst/>
                        </a:rPr>
                        <a:t> İlk</a:t>
                      </a:r>
                      <a:r>
                        <a:rPr lang="tr-TR" sz="1200" b="1" u="none" strike="noStrike" baseline="0" dirty="0">
                          <a:solidFill>
                            <a:srgbClr val="FF0000"/>
                          </a:solidFill>
                          <a:effectLst/>
                        </a:rPr>
                        <a:t> D</a:t>
                      </a:r>
                      <a:r>
                        <a:rPr lang="tr-TR" sz="1200" b="1" u="none" strike="noStrike" dirty="0">
                          <a:solidFill>
                            <a:srgbClr val="FF0000"/>
                          </a:solidFill>
                          <a:effectLst/>
                        </a:rPr>
                        <a:t>enetim Kurulu Üyelerinin en az</a:t>
                      </a:r>
                      <a:r>
                        <a:rPr lang="tr-TR" sz="1200" b="1" u="none" strike="noStrike" baseline="0" dirty="0">
                          <a:solidFill>
                            <a:srgbClr val="FF0000"/>
                          </a:solidFill>
                          <a:effectLst/>
                        </a:rPr>
                        <a:t> </a:t>
                      </a:r>
                      <a:r>
                        <a:rPr lang="tr-TR" sz="1200" b="1" u="none" strike="noStrike" dirty="0">
                          <a:solidFill>
                            <a:srgbClr val="FF0000"/>
                          </a:solidFill>
                          <a:effectLst/>
                        </a:rPr>
                        <a:t>lise mezunu   olduğunu gösteren öğrenim  belgesi </a:t>
                      </a:r>
                      <a:endParaRPr lang="tr-TR" sz="1200" b="1" i="0" u="none" strike="noStrike" dirty="0">
                        <a:solidFill>
                          <a:srgbClr val="FF0000"/>
                        </a:solidFill>
                        <a:effectLst/>
                        <a:latin typeface="Calibri" panose="020F0502020204030204" pitchFamily="34" charset="0"/>
                      </a:endParaRPr>
                    </a:p>
                  </a:txBody>
                  <a:tcPr marL="5851" marR="5851" marT="5851" marB="0" anchor="ctr"/>
                </a:tc>
                <a:tc>
                  <a:txBody>
                    <a:bodyPr/>
                    <a:lstStyle/>
                    <a:p>
                      <a:pPr algn="l" fontAlgn="ctr"/>
                      <a:r>
                        <a:rPr lang="tr-TR" sz="1050" u="none" strike="noStrike" dirty="0">
                          <a:solidFill>
                            <a:srgbClr val="7030A0"/>
                          </a:solidFill>
                          <a:effectLst/>
                        </a:rPr>
                        <a:t>*İlgili eğitim kurumundan ya da E-devlet üzerinden temin edilebilir</a:t>
                      </a:r>
                      <a:endParaRPr lang="tr-TR" sz="1050" b="0" i="0" u="none" strike="noStrike" dirty="0">
                        <a:solidFill>
                          <a:srgbClr val="7030A0"/>
                        </a:solidFill>
                        <a:effectLst/>
                        <a:latin typeface="Calibri" panose="020F0502020204030204" pitchFamily="34" charset="0"/>
                      </a:endParaRPr>
                    </a:p>
                  </a:txBody>
                  <a:tcPr marL="5851" marR="5851" marT="5851" marB="0" anchor="ctr">
                    <a:solidFill>
                      <a:schemeClr val="bg2">
                        <a:lumMod val="20000"/>
                        <a:lumOff val="80000"/>
                      </a:schemeClr>
                    </a:solidFill>
                  </a:tcPr>
                </a:tc>
                <a:extLst>
                  <a:ext uri="{0D108BD9-81ED-4DB2-BD59-A6C34878D82A}">
                    <a16:rowId xmlns:a16="http://schemas.microsoft.com/office/drawing/2014/main" val="10003"/>
                  </a:ext>
                </a:extLst>
              </a:tr>
              <a:tr h="491601">
                <a:tc>
                  <a:txBody>
                    <a:bodyPr/>
                    <a:lstStyle/>
                    <a:p>
                      <a:pPr algn="l" fontAlgn="ctr"/>
                      <a:r>
                        <a:rPr lang="tr-TR" sz="1200" b="1" u="none" strike="noStrike" dirty="0">
                          <a:solidFill>
                            <a:srgbClr val="FF0000"/>
                          </a:solidFill>
                          <a:effectLst/>
                        </a:rPr>
                        <a:t>İlk  Yönetim  ve  Denetim  Kurulu  üyelerine  ait  </a:t>
                      </a:r>
                    </a:p>
                    <a:p>
                      <a:pPr algn="l" fontAlgn="ctr"/>
                      <a:r>
                        <a:rPr lang="tr-TR" sz="1200" b="1" u="none" strike="noStrike" dirty="0">
                          <a:solidFill>
                            <a:srgbClr val="FF0000"/>
                          </a:solidFill>
                          <a:effectLst/>
                        </a:rPr>
                        <a:t>Adli  Sicil  Belgeleri</a:t>
                      </a:r>
                      <a:endParaRPr lang="tr-TR" sz="1200" b="1" i="0" u="none" strike="noStrike" dirty="0">
                        <a:solidFill>
                          <a:srgbClr val="FF0000"/>
                        </a:solidFill>
                        <a:effectLst/>
                        <a:latin typeface="Calibri" panose="020F0502020204030204" pitchFamily="34" charset="0"/>
                      </a:endParaRPr>
                    </a:p>
                  </a:txBody>
                  <a:tcPr marL="5851" marR="5851" marT="5851" marB="0" anchor="ctr"/>
                </a:tc>
                <a:tc>
                  <a:txBody>
                    <a:bodyPr/>
                    <a:lstStyle/>
                    <a:p>
                      <a:pPr algn="l" fontAlgn="ctr"/>
                      <a:r>
                        <a:rPr lang="tr-TR" sz="1050" u="none" strike="noStrike" dirty="0">
                          <a:solidFill>
                            <a:srgbClr val="7030A0"/>
                          </a:solidFill>
                          <a:effectLst/>
                        </a:rPr>
                        <a:t>*Adli  sicil  belgeleri  başvuru tarihi itibariyle son 6 ay içerinde alınmış, </a:t>
                      </a:r>
                      <a:r>
                        <a:rPr lang="tr-TR" sz="1050" b="1" u="none" strike="noStrike" dirty="0">
                          <a:solidFill>
                            <a:srgbClr val="7030A0"/>
                          </a:solidFill>
                          <a:effectLst/>
                        </a:rPr>
                        <a:t>ıslak imzalı veya E-devlet üzerinde</a:t>
                      </a:r>
                      <a:r>
                        <a:rPr lang="tr-TR" sz="1050" u="none" strike="noStrike" dirty="0">
                          <a:solidFill>
                            <a:srgbClr val="7030A0"/>
                          </a:solidFill>
                          <a:effectLst/>
                        </a:rPr>
                        <a:t>n temin edilmiş olabilir.</a:t>
                      </a:r>
                      <a:endParaRPr lang="tr-TR" sz="1050" b="0" i="0" u="none" strike="noStrike" dirty="0">
                        <a:solidFill>
                          <a:srgbClr val="7030A0"/>
                        </a:solidFill>
                        <a:effectLst/>
                        <a:latin typeface="Calibri" panose="020F0502020204030204" pitchFamily="34" charset="0"/>
                      </a:endParaRPr>
                    </a:p>
                  </a:txBody>
                  <a:tcPr marL="5851" marR="5851" marT="5851" marB="0" anchor="ctr"/>
                </a:tc>
                <a:extLst>
                  <a:ext uri="{0D108BD9-81ED-4DB2-BD59-A6C34878D82A}">
                    <a16:rowId xmlns:a16="http://schemas.microsoft.com/office/drawing/2014/main" val="10004"/>
                  </a:ext>
                </a:extLst>
              </a:tr>
              <a:tr h="653495">
                <a:tc>
                  <a:txBody>
                    <a:bodyPr/>
                    <a:lstStyle/>
                    <a:p>
                      <a:pPr algn="l" fontAlgn="ctr"/>
                      <a:r>
                        <a:rPr lang="tr-TR" sz="1200" b="1" u="none" strike="noStrike" dirty="0">
                          <a:solidFill>
                            <a:srgbClr val="FF0000"/>
                          </a:solidFill>
                          <a:effectLst/>
                        </a:rPr>
                        <a:t>İlk Yönetim ve Denetim Kurulu üyelerine ait </a:t>
                      </a:r>
                    </a:p>
                    <a:p>
                      <a:pPr algn="l" fontAlgn="ctr"/>
                      <a:r>
                        <a:rPr lang="tr-TR" sz="1200" b="1" u="none" strike="noStrike" dirty="0">
                          <a:solidFill>
                            <a:srgbClr val="FF0000"/>
                          </a:solidFill>
                          <a:effectLst/>
                        </a:rPr>
                        <a:t>taahhütnameler</a:t>
                      </a:r>
                      <a:endParaRPr lang="tr-TR" sz="1200" b="1" i="0" u="none" strike="noStrike" dirty="0">
                        <a:solidFill>
                          <a:srgbClr val="FF0000"/>
                        </a:solidFill>
                        <a:effectLst/>
                        <a:latin typeface="Calibri" panose="020F0502020204030204" pitchFamily="34" charset="0"/>
                      </a:endParaRPr>
                    </a:p>
                  </a:txBody>
                  <a:tcPr marL="5851" marR="5851" marT="5851" marB="0" anchor="ctr"/>
                </a:tc>
                <a:tc>
                  <a:txBody>
                    <a:bodyPr/>
                    <a:lstStyle/>
                    <a:p>
                      <a:pPr algn="l" fontAlgn="ctr"/>
                      <a:r>
                        <a:rPr lang="tr-TR" sz="1050" u="none" strike="noStrike" dirty="0">
                          <a:solidFill>
                            <a:srgbClr val="7030A0"/>
                          </a:solidFill>
                          <a:effectLst/>
                        </a:rPr>
                        <a:t>*Birbirleri ile ikinci dereceye kadar (dahil) kan veya kayın </a:t>
                      </a:r>
                      <a:r>
                        <a:rPr lang="tr-TR" sz="1050" u="none" strike="noStrike" dirty="0" err="1">
                          <a:solidFill>
                            <a:srgbClr val="7030A0"/>
                          </a:solidFill>
                          <a:effectLst/>
                        </a:rPr>
                        <a:t>hısmı</a:t>
                      </a:r>
                      <a:r>
                        <a:rPr lang="tr-TR" sz="1050" u="none" strike="noStrike" dirty="0">
                          <a:solidFill>
                            <a:srgbClr val="7030A0"/>
                          </a:solidFill>
                          <a:effectLst/>
                        </a:rPr>
                        <a:t> </a:t>
                      </a:r>
                      <a:br>
                        <a:rPr lang="tr-TR" sz="1050" u="none" strike="noStrike" dirty="0">
                          <a:solidFill>
                            <a:srgbClr val="7030A0"/>
                          </a:solidFill>
                          <a:effectLst/>
                        </a:rPr>
                      </a:br>
                      <a:r>
                        <a:rPr lang="tr-TR" sz="1050" u="none" strike="noStrike" dirty="0">
                          <a:solidFill>
                            <a:srgbClr val="7030A0"/>
                          </a:solidFill>
                          <a:effectLst/>
                        </a:rPr>
                        <a:t>olmadıklarına, ayrıca yönetim kurulu üyelerinin de </a:t>
                      </a:r>
                      <a:r>
                        <a:rPr lang="tr-TR" sz="1050" b="1" u="none" strike="noStrike" dirty="0">
                          <a:solidFill>
                            <a:srgbClr val="7030A0"/>
                          </a:solidFill>
                          <a:effectLst/>
                        </a:rPr>
                        <a:t>amacı ve esas</a:t>
                      </a:r>
                      <a:br>
                        <a:rPr lang="tr-TR" sz="1050" b="1" u="none" strike="noStrike" dirty="0">
                          <a:solidFill>
                            <a:srgbClr val="7030A0"/>
                          </a:solidFill>
                          <a:effectLst/>
                        </a:rPr>
                      </a:br>
                      <a:r>
                        <a:rPr lang="tr-TR" sz="1050" b="1" u="none" strike="noStrike" dirty="0">
                          <a:solidFill>
                            <a:srgbClr val="7030A0"/>
                          </a:solidFill>
                          <a:effectLst/>
                        </a:rPr>
                        <a:t>faaliyet konusu aynı başka bir kooperatifin yönetim kurulu üyesi</a:t>
                      </a:r>
                      <a:br>
                        <a:rPr lang="tr-TR" sz="1050" b="1" u="none" strike="noStrike" dirty="0">
                          <a:solidFill>
                            <a:srgbClr val="7030A0"/>
                          </a:solidFill>
                          <a:effectLst/>
                        </a:rPr>
                      </a:br>
                      <a:r>
                        <a:rPr lang="tr-TR" sz="1050" b="1" u="none" strike="noStrike" dirty="0">
                          <a:solidFill>
                            <a:srgbClr val="7030A0"/>
                          </a:solidFill>
                          <a:effectLst/>
                        </a:rPr>
                        <a:t>olmadıklarına dair</a:t>
                      </a:r>
                      <a:endParaRPr lang="tr-TR" sz="1050" b="1" i="0" u="none" strike="noStrike" dirty="0">
                        <a:solidFill>
                          <a:srgbClr val="7030A0"/>
                        </a:solidFill>
                        <a:effectLst/>
                        <a:latin typeface="Calibri" panose="020F0502020204030204" pitchFamily="34" charset="0"/>
                      </a:endParaRPr>
                    </a:p>
                  </a:txBody>
                  <a:tcPr marL="5851" marR="5851" marT="5851" marB="0" anchor="ctr"/>
                </a:tc>
                <a:extLst>
                  <a:ext uri="{0D108BD9-81ED-4DB2-BD59-A6C34878D82A}">
                    <a16:rowId xmlns:a16="http://schemas.microsoft.com/office/drawing/2014/main" val="10005"/>
                  </a:ext>
                </a:extLst>
              </a:tr>
              <a:tr h="329708">
                <a:tc>
                  <a:txBody>
                    <a:bodyPr/>
                    <a:lstStyle/>
                    <a:p>
                      <a:pPr algn="l" fontAlgn="ctr"/>
                      <a:r>
                        <a:rPr lang="tr-TR" sz="1200" b="1" u="none" strike="noStrike" dirty="0">
                          <a:solidFill>
                            <a:srgbClr val="FF0000"/>
                          </a:solidFill>
                          <a:effectLst/>
                        </a:rPr>
                        <a:t>İlk Yönetim Kurulu Tarafından İmzalı </a:t>
                      </a:r>
                      <a:r>
                        <a:rPr lang="tr-TR" sz="1200" b="1" u="none" strike="noStrike" baseline="0" dirty="0">
                          <a:solidFill>
                            <a:srgbClr val="FF0000"/>
                          </a:solidFill>
                          <a:effectLst/>
                        </a:rPr>
                        <a:t> </a:t>
                      </a:r>
                      <a:r>
                        <a:rPr lang="tr-TR" sz="1200" b="1" u="none" strike="noStrike" dirty="0">
                          <a:solidFill>
                            <a:srgbClr val="FF0000"/>
                          </a:solidFill>
                          <a:effectLst/>
                        </a:rPr>
                        <a:t>Taahhütname</a:t>
                      </a:r>
                      <a:endParaRPr lang="tr-TR" sz="1200" b="1" i="0" u="none" strike="noStrike" dirty="0">
                        <a:solidFill>
                          <a:srgbClr val="FF0000"/>
                        </a:solidFill>
                        <a:effectLst/>
                        <a:latin typeface="Calibri" panose="020F0502020204030204" pitchFamily="34" charset="0"/>
                      </a:endParaRPr>
                    </a:p>
                  </a:txBody>
                  <a:tcPr marL="5851" marR="5851" marT="5851" marB="0" anchor="ctr"/>
                </a:tc>
                <a:tc>
                  <a:txBody>
                    <a:bodyPr/>
                    <a:lstStyle/>
                    <a:p>
                      <a:pPr algn="l" fontAlgn="ctr"/>
                      <a:r>
                        <a:rPr lang="tr-TR" sz="1050" u="none" strike="noStrike">
                          <a:solidFill>
                            <a:srgbClr val="7030A0"/>
                          </a:solidFill>
                          <a:effectLst/>
                        </a:rPr>
                        <a:t>*MERSİS üzerinde oluşturulan anasözleşme metninde hiçbir </a:t>
                      </a:r>
                      <a:br>
                        <a:rPr lang="tr-TR" sz="1050" u="none" strike="noStrike">
                          <a:solidFill>
                            <a:srgbClr val="7030A0"/>
                          </a:solidFill>
                          <a:effectLst/>
                        </a:rPr>
                      </a:br>
                      <a:r>
                        <a:rPr lang="tr-TR" sz="1050" u="none" strike="noStrike">
                          <a:solidFill>
                            <a:srgbClr val="7030A0"/>
                          </a:solidFill>
                          <a:effectLst/>
                        </a:rPr>
                        <a:t>değişiklik yapılmadığına dair</a:t>
                      </a:r>
                      <a:endParaRPr lang="tr-TR" sz="1050" b="0" i="0" u="none" strike="noStrike">
                        <a:solidFill>
                          <a:srgbClr val="7030A0"/>
                        </a:solidFill>
                        <a:effectLst/>
                        <a:latin typeface="Calibri" panose="020F0502020204030204" pitchFamily="34" charset="0"/>
                      </a:endParaRPr>
                    </a:p>
                  </a:txBody>
                  <a:tcPr marL="5851" marR="5851" marT="5851" marB="0" anchor="ctr"/>
                </a:tc>
                <a:extLst>
                  <a:ext uri="{0D108BD9-81ED-4DB2-BD59-A6C34878D82A}">
                    <a16:rowId xmlns:a16="http://schemas.microsoft.com/office/drawing/2014/main" val="10006"/>
                  </a:ext>
                </a:extLst>
              </a:tr>
              <a:tr h="425962">
                <a:tc>
                  <a:txBody>
                    <a:bodyPr/>
                    <a:lstStyle/>
                    <a:p>
                      <a:pPr algn="l" fontAlgn="ctr"/>
                      <a:r>
                        <a:rPr lang="tr-TR" sz="1100" b="1" u="none" strike="noStrike" dirty="0">
                          <a:solidFill>
                            <a:srgbClr val="FF0000"/>
                          </a:solidFill>
                          <a:effectLst/>
                        </a:rPr>
                        <a:t>* En  Az  7 Kooperatif Tarafından Alınan</a:t>
                      </a:r>
                      <a:r>
                        <a:rPr lang="tr-TR" sz="1100" b="1" u="none" strike="noStrike" baseline="0" dirty="0">
                          <a:solidFill>
                            <a:srgbClr val="FF0000"/>
                          </a:solidFill>
                          <a:effectLst/>
                        </a:rPr>
                        <a:t> </a:t>
                      </a:r>
                      <a:r>
                        <a:rPr lang="tr-TR" sz="1100" b="1" u="none" strike="noStrike" dirty="0">
                          <a:solidFill>
                            <a:srgbClr val="FF0000"/>
                          </a:solidFill>
                          <a:effectLst/>
                        </a:rPr>
                        <a:t>Genel Kurul Kararları</a:t>
                      </a:r>
                      <a:endParaRPr lang="tr-TR" sz="1100" b="1" i="0" u="none" strike="noStrike" dirty="0">
                        <a:solidFill>
                          <a:srgbClr val="FF0000"/>
                        </a:solidFill>
                        <a:effectLst/>
                        <a:latin typeface="Calibri" panose="020F0502020204030204" pitchFamily="34" charset="0"/>
                      </a:endParaRPr>
                    </a:p>
                  </a:txBody>
                  <a:tcPr marL="5851" marR="5851" marT="5851" marB="0" anchor="ctr"/>
                </a:tc>
                <a:tc>
                  <a:txBody>
                    <a:bodyPr/>
                    <a:lstStyle/>
                    <a:p>
                      <a:pPr algn="l" fontAlgn="ctr"/>
                      <a:r>
                        <a:rPr lang="tr-TR" sz="1050" u="none" strike="noStrike" dirty="0">
                          <a:solidFill>
                            <a:srgbClr val="7030A0"/>
                          </a:solidFill>
                          <a:effectLst/>
                        </a:rPr>
                        <a:t>*Yapı  Kooperatifleri Birliklerinin  kuruluşunda,  kooperatif  birliği  kurulmasına ilişkin.  </a:t>
                      </a:r>
                      <a:endParaRPr lang="tr-TR" sz="1050" b="0" i="0" u="none" strike="noStrike" dirty="0">
                        <a:solidFill>
                          <a:srgbClr val="7030A0"/>
                        </a:solidFill>
                        <a:effectLst/>
                        <a:latin typeface="Calibri" panose="020F0502020204030204" pitchFamily="34" charset="0"/>
                      </a:endParaRPr>
                    </a:p>
                  </a:txBody>
                  <a:tcPr marL="5851" marR="5851" marT="5851" marB="0" anchor="ctr"/>
                </a:tc>
                <a:extLst>
                  <a:ext uri="{0D108BD9-81ED-4DB2-BD59-A6C34878D82A}">
                    <a16:rowId xmlns:a16="http://schemas.microsoft.com/office/drawing/2014/main" val="10007"/>
                  </a:ext>
                </a:extLst>
              </a:tr>
              <a:tr h="175026">
                <a:tc>
                  <a:txBody>
                    <a:bodyPr/>
                    <a:lstStyle/>
                    <a:p>
                      <a:pPr algn="l" fontAlgn="ctr"/>
                      <a:r>
                        <a:rPr lang="tr-TR" sz="1100" b="1" u="none" strike="noStrike" dirty="0">
                          <a:solidFill>
                            <a:srgbClr val="FF0000"/>
                          </a:solidFill>
                          <a:effectLst/>
                        </a:rPr>
                        <a:t>Tüm Kooperatif Kurucu Üyelerinin Mal Bildirimleri</a:t>
                      </a:r>
                      <a:endParaRPr lang="tr-TR" sz="1100" b="1" i="0" u="none" strike="noStrike" dirty="0">
                        <a:solidFill>
                          <a:srgbClr val="FF0000"/>
                        </a:solidFill>
                        <a:effectLst/>
                        <a:latin typeface="Calibri" panose="020F0502020204030204" pitchFamily="34" charset="0"/>
                      </a:endParaRPr>
                    </a:p>
                  </a:txBody>
                  <a:tcPr marL="5851" marR="5851" marT="5851" marB="0" anchor="ctr"/>
                </a:tc>
                <a:tc>
                  <a:txBody>
                    <a:bodyPr/>
                    <a:lstStyle/>
                    <a:p>
                      <a:pPr algn="l" fontAlgn="ctr"/>
                      <a:r>
                        <a:rPr lang="tr-TR" sz="1050" u="none" strike="noStrike">
                          <a:effectLst/>
                        </a:rPr>
                        <a:t> </a:t>
                      </a:r>
                      <a:endParaRPr lang="tr-TR" sz="1050" b="0" i="0" u="none" strike="noStrike">
                        <a:solidFill>
                          <a:srgbClr val="000000"/>
                        </a:solidFill>
                        <a:effectLst/>
                        <a:latin typeface="Calibri" panose="020F0502020204030204" pitchFamily="34" charset="0"/>
                      </a:endParaRPr>
                    </a:p>
                  </a:txBody>
                  <a:tcPr marL="5851" marR="5851" marT="5851" marB="0" anchor="ctr"/>
                </a:tc>
                <a:extLst>
                  <a:ext uri="{0D108BD9-81ED-4DB2-BD59-A6C34878D82A}">
                    <a16:rowId xmlns:a16="http://schemas.microsoft.com/office/drawing/2014/main" val="10008"/>
                  </a:ext>
                </a:extLst>
              </a:tr>
              <a:tr h="167814">
                <a:tc>
                  <a:txBody>
                    <a:bodyPr/>
                    <a:lstStyle/>
                    <a:p>
                      <a:pPr algn="l" fontAlgn="ctr"/>
                      <a:r>
                        <a:rPr lang="tr-TR" sz="1100" b="1" u="none" strike="noStrike" dirty="0">
                          <a:solidFill>
                            <a:srgbClr val="FF0000"/>
                          </a:solidFill>
                          <a:effectLst/>
                        </a:rPr>
                        <a:t>Başvuru Dilekçesi</a:t>
                      </a:r>
                      <a:endParaRPr lang="tr-TR" sz="1100" b="1" i="0" u="none" strike="noStrike" dirty="0">
                        <a:solidFill>
                          <a:srgbClr val="FF0000"/>
                        </a:solidFill>
                        <a:effectLst/>
                        <a:latin typeface="Calibri" panose="020F0502020204030204" pitchFamily="34" charset="0"/>
                      </a:endParaRPr>
                    </a:p>
                  </a:txBody>
                  <a:tcPr marL="5851" marR="5851" marT="5851" marB="0" anchor="ctr"/>
                </a:tc>
                <a:tc>
                  <a:txBody>
                    <a:bodyPr/>
                    <a:lstStyle/>
                    <a:p>
                      <a:pPr algn="l" fontAlgn="ctr"/>
                      <a:r>
                        <a:rPr lang="tr-TR" sz="1050" u="none" strike="noStrike">
                          <a:effectLst/>
                        </a:rPr>
                        <a:t> </a:t>
                      </a:r>
                      <a:endParaRPr lang="tr-TR" sz="1050" b="0" i="0" u="none" strike="noStrike">
                        <a:solidFill>
                          <a:srgbClr val="000000"/>
                        </a:solidFill>
                        <a:effectLst/>
                        <a:latin typeface="Calibri" panose="020F0502020204030204" pitchFamily="34" charset="0"/>
                      </a:endParaRPr>
                    </a:p>
                  </a:txBody>
                  <a:tcPr marL="5851" marR="5851" marT="5851" marB="0" anchor="ctr"/>
                </a:tc>
                <a:extLst>
                  <a:ext uri="{0D108BD9-81ED-4DB2-BD59-A6C34878D82A}">
                    <a16:rowId xmlns:a16="http://schemas.microsoft.com/office/drawing/2014/main" val="10009"/>
                  </a:ext>
                </a:extLst>
              </a:tr>
              <a:tr h="246728">
                <a:tc>
                  <a:txBody>
                    <a:bodyPr/>
                    <a:lstStyle/>
                    <a:p>
                      <a:pPr algn="l" fontAlgn="ctr"/>
                      <a:r>
                        <a:rPr lang="tr-TR" sz="1100" b="1" u="none" strike="noStrike" dirty="0">
                          <a:solidFill>
                            <a:srgbClr val="FF0000"/>
                          </a:solidFill>
                          <a:effectLst/>
                        </a:rPr>
                        <a:t>Kooperatif Kuruluş Bilgi Formu</a:t>
                      </a:r>
                      <a:endParaRPr lang="tr-TR" sz="1100" b="1" i="0" u="none" strike="noStrike" dirty="0">
                        <a:solidFill>
                          <a:srgbClr val="FF0000"/>
                        </a:solidFill>
                        <a:effectLst/>
                        <a:latin typeface="Calibri" panose="020F0502020204030204" pitchFamily="34" charset="0"/>
                      </a:endParaRPr>
                    </a:p>
                  </a:txBody>
                  <a:tcPr marL="5851" marR="5851" marT="5851" marB="0" anchor="ctr"/>
                </a:tc>
                <a:tc>
                  <a:txBody>
                    <a:bodyPr/>
                    <a:lstStyle/>
                    <a:p>
                      <a:pPr algn="l" fontAlgn="ctr"/>
                      <a:r>
                        <a:rPr lang="tr-TR" sz="1050" u="none" strike="noStrike" dirty="0">
                          <a:effectLst/>
                        </a:rPr>
                        <a:t> </a:t>
                      </a:r>
                      <a:endParaRPr lang="tr-TR" sz="1050" b="0" i="0" u="none" strike="noStrike" dirty="0">
                        <a:solidFill>
                          <a:srgbClr val="000000"/>
                        </a:solidFill>
                        <a:effectLst/>
                        <a:latin typeface="Calibri" panose="020F0502020204030204" pitchFamily="34" charset="0"/>
                      </a:endParaRPr>
                    </a:p>
                  </a:txBody>
                  <a:tcPr marL="5851" marR="5851" marT="5851" marB="0" anchor="ctr"/>
                </a:tc>
                <a:extLst>
                  <a:ext uri="{0D108BD9-81ED-4DB2-BD59-A6C34878D82A}">
                    <a16:rowId xmlns:a16="http://schemas.microsoft.com/office/drawing/2014/main" val="10010"/>
                  </a:ext>
                </a:extLst>
              </a:tr>
            </a:tbl>
          </a:graphicData>
        </a:graphic>
      </p:graphicFrame>
      <p:graphicFrame>
        <p:nvGraphicFramePr>
          <p:cNvPr id="3" name="Tablo 2">
            <a:extLst>
              <a:ext uri="{FF2B5EF4-FFF2-40B4-BE49-F238E27FC236}">
                <a16:creationId xmlns:a16="http://schemas.microsoft.com/office/drawing/2014/main" id="{5CD51D8B-14B7-4CEA-B273-EEAA7F6AE7BF}"/>
              </a:ext>
            </a:extLst>
          </p:cNvPr>
          <p:cNvGraphicFramePr>
            <a:graphicFrameLocks noGrp="1"/>
          </p:cNvGraphicFramePr>
          <p:nvPr>
            <p:extLst>
              <p:ext uri="{D42A27DB-BD31-4B8C-83A1-F6EECF244321}">
                <p14:modId xmlns:p14="http://schemas.microsoft.com/office/powerpoint/2010/main" val="2947666466"/>
              </p:ext>
            </p:extLst>
          </p:nvPr>
        </p:nvGraphicFramePr>
        <p:xfrm>
          <a:off x="0" y="2306784"/>
          <a:ext cx="388675" cy="4531588"/>
        </p:xfrm>
        <a:graphic>
          <a:graphicData uri="http://schemas.openxmlformats.org/drawingml/2006/table">
            <a:tbl>
              <a:tblPr>
                <a:tableStyleId>{5C22544A-7EE6-4342-B048-85BDC9FD1C3A}</a:tableStyleId>
              </a:tblPr>
              <a:tblGrid>
                <a:gridCol w="388675">
                  <a:extLst>
                    <a:ext uri="{9D8B030D-6E8A-4147-A177-3AD203B41FA5}">
                      <a16:colId xmlns:a16="http://schemas.microsoft.com/office/drawing/2014/main" val="2637799055"/>
                    </a:ext>
                  </a:extLst>
                </a:gridCol>
              </a:tblGrid>
              <a:tr h="499140">
                <a:tc>
                  <a:txBody>
                    <a:bodyPr/>
                    <a:lstStyle/>
                    <a:p>
                      <a:pPr algn="ctr" fontAlgn="ctr"/>
                      <a:r>
                        <a:rPr lang="tr-TR" sz="1200" b="1" u="none" strike="noStrike" dirty="0">
                          <a:solidFill>
                            <a:srgbClr val="FF0000"/>
                          </a:solidFill>
                          <a:effectLst/>
                        </a:rPr>
                        <a:t>1</a:t>
                      </a:r>
                      <a:endParaRPr lang="tr-TR" sz="1200" b="1" i="0" u="none" strike="noStrike" dirty="0">
                        <a:solidFill>
                          <a:srgbClr val="FF0000"/>
                        </a:solidFill>
                        <a:effectLst/>
                        <a:latin typeface="Calibri" panose="020F0502020204030204" pitchFamily="34" charset="0"/>
                      </a:endParaRPr>
                    </a:p>
                  </a:txBody>
                  <a:tcPr marL="7502" marR="7502" marT="7502" marB="0" anchor="ctr"/>
                </a:tc>
                <a:extLst>
                  <a:ext uri="{0D108BD9-81ED-4DB2-BD59-A6C34878D82A}">
                    <a16:rowId xmlns:a16="http://schemas.microsoft.com/office/drawing/2014/main" val="1881480994"/>
                  </a:ext>
                </a:extLst>
              </a:tr>
              <a:tr h="648072">
                <a:tc>
                  <a:txBody>
                    <a:bodyPr/>
                    <a:lstStyle/>
                    <a:p>
                      <a:pPr algn="ctr" fontAlgn="ctr"/>
                      <a:r>
                        <a:rPr lang="tr-TR" sz="1200" b="1" u="none" strike="noStrike" dirty="0">
                          <a:solidFill>
                            <a:srgbClr val="FF0000"/>
                          </a:solidFill>
                          <a:effectLst/>
                        </a:rPr>
                        <a:t>2</a:t>
                      </a:r>
                      <a:endParaRPr lang="tr-TR" sz="1200" b="1" i="0" u="none" strike="noStrike" dirty="0">
                        <a:solidFill>
                          <a:srgbClr val="FF0000"/>
                        </a:solidFill>
                        <a:effectLst/>
                        <a:latin typeface="Calibri" panose="020F0502020204030204" pitchFamily="34" charset="0"/>
                      </a:endParaRPr>
                    </a:p>
                  </a:txBody>
                  <a:tcPr marL="7502" marR="7502" marT="7502" marB="0" anchor="ctr"/>
                </a:tc>
                <a:extLst>
                  <a:ext uri="{0D108BD9-81ED-4DB2-BD59-A6C34878D82A}">
                    <a16:rowId xmlns:a16="http://schemas.microsoft.com/office/drawing/2014/main" val="3348694280"/>
                  </a:ext>
                </a:extLst>
              </a:tr>
              <a:tr h="288032">
                <a:tc>
                  <a:txBody>
                    <a:bodyPr/>
                    <a:lstStyle/>
                    <a:p>
                      <a:pPr algn="ctr" fontAlgn="ctr"/>
                      <a:r>
                        <a:rPr lang="tr-TR" sz="1200" b="1" u="none" strike="noStrike" dirty="0">
                          <a:solidFill>
                            <a:srgbClr val="FF0000"/>
                          </a:solidFill>
                          <a:effectLst/>
                        </a:rPr>
                        <a:t>3</a:t>
                      </a:r>
                      <a:endParaRPr lang="tr-TR" sz="1200" b="1" i="0" u="none" strike="noStrike" dirty="0">
                        <a:solidFill>
                          <a:srgbClr val="FF0000"/>
                        </a:solidFill>
                        <a:effectLst/>
                        <a:latin typeface="Calibri" panose="020F0502020204030204" pitchFamily="34" charset="0"/>
                      </a:endParaRPr>
                    </a:p>
                  </a:txBody>
                  <a:tcPr marL="7502" marR="7502" marT="7502" marB="0" anchor="ctr"/>
                </a:tc>
                <a:extLst>
                  <a:ext uri="{0D108BD9-81ED-4DB2-BD59-A6C34878D82A}">
                    <a16:rowId xmlns:a16="http://schemas.microsoft.com/office/drawing/2014/main" val="1590901532"/>
                  </a:ext>
                </a:extLst>
              </a:tr>
              <a:tr h="614859">
                <a:tc>
                  <a:txBody>
                    <a:bodyPr/>
                    <a:lstStyle/>
                    <a:p>
                      <a:pPr algn="ctr" fontAlgn="ctr"/>
                      <a:r>
                        <a:rPr lang="tr-TR" sz="1200" b="1" u="none" strike="noStrike" dirty="0">
                          <a:solidFill>
                            <a:srgbClr val="FF0000"/>
                          </a:solidFill>
                          <a:effectLst/>
                        </a:rPr>
                        <a:t>4</a:t>
                      </a:r>
                      <a:endParaRPr lang="tr-TR" sz="1200" b="1" i="0" u="none" strike="noStrike" dirty="0">
                        <a:solidFill>
                          <a:srgbClr val="FF0000"/>
                        </a:solidFill>
                        <a:effectLst/>
                        <a:latin typeface="Calibri" panose="020F0502020204030204" pitchFamily="34" charset="0"/>
                      </a:endParaRPr>
                    </a:p>
                  </a:txBody>
                  <a:tcPr marL="7502" marR="7502" marT="7502" marB="0" anchor="ctr"/>
                </a:tc>
                <a:extLst>
                  <a:ext uri="{0D108BD9-81ED-4DB2-BD59-A6C34878D82A}">
                    <a16:rowId xmlns:a16="http://schemas.microsoft.com/office/drawing/2014/main" val="307003586"/>
                  </a:ext>
                </a:extLst>
              </a:tr>
              <a:tr h="465261">
                <a:tc>
                  <a:txBody>
                    <a:bodyPr/>
                    <a:lstStyle/>
                    <a:p>
                      <a:pPr algn="ctr" fontAlgn="ctr"/>
                      <a:r>
                        <a:rPr lang="tr-TR" sz="1200" b="1" u="none" strike="noStrike" dirty="0">
                          <a:solidFill>
                            <a:srgbClr val="FF0000"/>
                          </a:solidFill>
                          <a:effectLst/>
                        </a:rPr>
                        <a:t>5</a:t>
                      </a:r>
                      <a:endParaRPr lang="tr-TR" sz="1200" b="1" i="0" u="none" strike="noStrike" dirty="0">
                        <a:solidFill>
                          <a:srgbClr val="FF0000"/>
                        </a:solidFill>
                        <a:effectLst/>
                        <a:latin typeface="Calibri" panose="020F0502020204030204" pitchFamily="34" charset="0"/>
                      </a:endParaRPr>
                    </a:p>
                  </a:txBody>
                  <a:tcPr marL="7502" marR="7502" marT="7502" marB="0" anchor="ctr"/>
                </a:tc>
                <a:extLst>
                  <a:ext uri="{0D108BD9-81ED-4DB2-BD59-A6C34878D82A}">
                    <a16:rowId xmlns:a16="http://schemas.microsoft.com/office/drawing/2014/main" val="1771812253"/>
                  </a:ext>
                </a:extLst>
              </a:tr>
              <a:tr h="648072">
                <a:tc>
                  <a:txBody>
                    <a:bodyPr/>
                    <a:lstStyle/>
                    <a:p>
                      <a:pPr algn="ctr" fontAlgn="ctr"/>
                      <a:r>
                        <a:rPr lang="tr-TR" sz="1200" b="1" u="none" strike="noStrike" dirty="0">
                          <a:solidFill>
                            <a:srgbClr val="FF0000"/>
                          </a:solidFill>
                          <a:effectLst/>
                        </a:rPr>
                        <a:t>6</a:t>
                      </a:r>
                      <a:endParaRPr lang="tr-TR" sz="1200" b="1" i="0" u="none" strike="noStrike" dirty="0">
                        <a:solidFill>
                          <a:srgbClr val="FF0000"/>
                        </a:solidFill>
                        <a:effectLst/>
                        <a:latin typeface="Calibri" panose="020F0502020204030204" pitchFamily="34" charset="0"/>
                      </a:endParaRPr>
                    </a:p>
                  </a:txBody>
                  <a:tcPr marL="7502" marR="7502" marT="7502" marB="0" anchor="ctr"/>
                </a:tc>
                <a:extLst>
                  <a:ext uri="{0D108BD9-81ED-4DB2-BD59-A6C34878D82A}">
                    <a16:rowId xmlns:a16="http://schemas.microsoft.com/office/drawing/2014/main" val="2011451737"/>
                  </a:ext>
                </a:extLst>
              </a:tr>
              <a:tr h="321189">
                <a:tc>
                  <a:txBody>
                    <a:bodyPr/>
                    <a:lstStyle/>
                    <a:p>
                      <a:pPr algn="ctr" fontAlgn="ctr"/>
                      <a:r>
                        <a:rPr lang="tr-TR" sz="1200" b="1" u="none" strike="noStrike" dirty="0">
                          <a:solidFill>
                            <a:srgbClr val="FF0000"/>
                          </a:solidFill>
                          <a:effectLst/>
                        </a:rPr>
                        <a:t>7</a:t>
                      </a:r>
                      <a:endParaRPr lang="tr-TR" sz="1200" b="1" i="0" u="none" strike="noStrike" dirty="0">
                        <a:solidFill>
                          <a:srgbClr val="FF0000"/>
                        </a:solidFill>
                        <a:effectLst/>
                        <a:latin typeface="Calibri" panose="020F0502020204030204" pitchFamily="34" charset="0"/>
                      </a:endParaRPr>
                    </a:p>
                  </a:txBody>
                  <a:tcPr marL="7502" marR="7502" marT="7502" marB="0" anchor="ctr"/>
                </a:tc>
                <a:extLst>
                  <a:ext uri="{0D108BD9-81ED-4DB2-BD59-A6C34878D82A}">
                    <a16:rowId xmlns:a16="http://schemas.microsoft.com/office/drawing/2014/main" val="1796117456"/>
                  </a:ext>
                </a:extLst>
              </a:tr>
              <a:tr h="398891">
                <a:tc>
                  <a:txBody>
                    <a:bodyPr/>
                    <a:lstStyle/>
                    <a:p>
                      <a:pPr algn="ctr" fontAlgn="ctr"/>
                      <a:r>
                        <a:rPr lang="tr-TR" sz="1200" b="1" u="none" strike="noStrike" dirty="0">
                          <a:solidFill>
                            <a:srgbClr val="FF0000"/>
                          </a:solidFill>
                          <a:effectLst/>
                        </a:rPr>
                        <a:t>8</a:t>
                      </a:r>
                      <a:endParaRPr lang="tr-TR" sz="1200" b="1" i="0" u="none" strike="noStrike" dirty="0">
                        <a:solidFill>
                          <a:srgbClr val="FF0000"/>
                        </a:solidFill>
                        <a:effectLst/>
                        <a:latin typeface="Calibri" panose="020F0502020204030204" pitchFamily="34" charset="0"/>
                      </a:endParaRPr>
                    </a:p>
                  </a:txBody>
                  <a:tcPr marL="7502" marR="7502" marT="7502" marB="0" anchor="ctr"/>
                </a:tc>
                <a:extLst>
                  <a:ext uri="{0D108BD9-81ED-4DB2-BD59-A6C34878D82A}">
                    <a16:rowId xmlns:a16="http://schemas.microsoft.com/office/drawing/2014/main" val="3252317376"/>
                  </a:ext>
                </a:extLst>
              </a:tr>
              <a:tr h="216024">
                <a:tc>
                  <a:txBody>
                    <a:bodyPr/>
                    <a:lstStyle/>
                    <a:p>
                      <a:pPr algn="ctr" fontAlgn="ctr"/>
                      <a:r>
                        <a:rPr lang="tr-TR" sz="1200" b="1" u="none" strike="noStrike" dirty="0">
                          <a:solidFill>
                            <a:srgbClr val="FF0000"/>
                          </a:solidFill>
                          <a:effectLst/>
                        </a:rPr>
                        <a:t>9</a:t>
                      </a:r>
                      <a:endParaRPr lang="tr-TR" sz="1200" b="1" i="0" u="none" strike="noStrike" dirty="0">
                        <a:solidFill>
                          <a:srgbClr val="FF0000"/>
                        </a:solidFill>
                        <a:effectLst/>
                        <a:latin typeface="Calibri" panose="020F0502020204030204" pitchFamily="34" charset="0"/>
                      </a:endParaRPr>
                    </a:p>
                  </a:txBody>
                  <a:tcPr marL="7502" marR="7502" marT="7502" marB="0" anchor="ctr"/>
                </a:tc>
                <a:extLst>
                  <a:ext uri="{0D108BD9-81ED-4DB2-BD59-A6C34878D82A}">
                    <a16:rowId xmlns:a16="http://schemas.microsoft.com/office/drawing/2014/main" val="556026382"/>
                  </a:ext>
                </a:extLst>
              </a:tr>
              <a:tr h="191028">
                <a:tc>
                  <a:txBody>
                    <a:bodyPr/>
                    <a:lstStyle/>
                    <a:p>
                      <a:pPr algn="ctr" fontAlgn="ctr"/>
                      <a:r>
                        <a:rPr lang="tr-TR" sz="1200" b="1" u="none" strike="noStrike" dirty="0">
                          <a:solidFill>
                            <a:srgbClr val="FF0000"/>
                          </a:solidFill>
                          <a:effectLst/>
                        </a:rPr>
                        <a:t>10</a:t>
                      </a:r>
                      <a:endParaRPr lang="tr-TR" sz="1200" b="1" i="0" u="none" strike="noStrike" dirty="0">
                        <a:solidFill>
                          <a:srgbClr val="FF0000"/>
                        </a:solidFill>
                        <a:effectLst/>
                        <a:latin typeface="Calibri" panose="020F0502020204030204" pitchFamily="34" charset="0"/>
                      </a:endParaRPr>
                    </a:p>
                  </a:txBody>
                  <a:tcPr marL="7502" marR="7502" marT="7502" marB="0" anchor="ctr"/>
                </a:tc>
                <a:extLst>
                  <a:ext uri="{0D108BD9-81ED-4DB2-BD59-A6C34878D82A}">
                    <a16:rowId xmlns:a16="http://schemas.microsoft.com/office/drawing/2014/main" val="2819591887"/>
                  </a:ext>
                </a:extLst>
              </a:tr>
              <a:tr h="241020">
                <a:tc>
                  <a:txBody>
                    <a:bodyPr/>
                    <a:lstStyle/>
                    <a:p>
                      <a:pPr algn="ctr" fontAlgn="ctr"/>
                      <a:r>
                        <a:rPr lang="tr-TR" sz="1200" b="1" u="none" strike="noStrike" dirty="0">
                          <a:solidFill>
                            <a:srgbClr val="FF0000"/>
                          </a:solidFill>
                          <a:effectLst/>
                        </a:rPr>
                        <a:t>11</a:t>
                      </a:r>
                      <a:endParaRPr lang="tr-TR" sz="1200" b="1" i="0" u="none" strike="noStrike" dirty="0">
                        <a:solidFill>
                          <a:srgbClr val="FF0000"/>
                        </a:solidFill>
                        <a:effectLst/>
                        <a:latin typeface="Calibri" panose="020F0502020204030204" pitchFamily="34" charset="0"/>
                      </a:endParaRPr>
                    </a:p>
                  </a:txBody>
                  <a:tcPr marL="7502" marR="7502" marT="7502" marB="0" anchor="ctr"/>
                </a:tc>
                <a:extLst>
                  <a:ext uri="{0D108BD9-81ED-4DB2-BD59-A6C34878D82A}">
                    <a16:rowId xmlns:a16="http://schemas.microsoft.com/office/drawing/2014/main" val="3302171124"/>
                  </a:ext>
                </a:extLst>
              </a:tr>
            </a:tbl>
          </a:graphicData>
        </a:graphic>
      </p:graphicFrame>
      <p:pic>
        <p:nvPicPr>
          <p:cNvPr id="9" name="Picture 2" descr="C:\Users\bahadir.aydin.CSB\Desktop\Logo (1).png">
            <a:extLst>
              <a:ext uri="{FF2B5EF4-FFF2-40B4-BE49-F238E27FC236}">
                <a16:creationId xmlns:a16="http://schemas.microsoft.com/office/drawing/2014/main" id="{F0978217-0B19-4A44-A55F-4ECB7FA99FA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73166"/>
          <a:stretch/>
        </p:blipFill>
        <p:spPr bwMode="auto">
          <a:xfrm>
            <a:off x="388675" y="182092"/>
            <a:ext cx="870958" cy="1194043"/>
          </a:xfrm>
          <a:prstGeom prst="rect">
            <a:avLst/>
          </a:prstGeom>
          <a:noFill/>
          <a:extLst>
            <a:ext uri="{909E8E84-426E-40DD-AFC4-6F175D3DCCD1}">
              <a14:hiddenFill xmlns:a14="http://schemas.microsoft.com/office/drawing/2010/main">
                <a:solidFill>
                  <a:srgbClr val="FFFFFF"/>
                </a:solidFill>
              </a14:hiddenFill>
            </a:ext>
          </a:extLst>
        </p:spPr>
      </p:pic>
      <p:pic>
        <p:nvPicPr>
          <p:cNvPr id="11" name="Resim 10">
            <a:extLst>
              <a:ext uri="{FF2B5EF4-FFF2-40B4-BE49-F238E27FC236}">
                <a16:creationId xmlns:a16="http://schemas.microsoft.com/office/drawing/2014/main" id="{889F7898-A9DB-449F-9554-BA1C591323CF}"/>
              </a:ext>
            </a:extLst>
          </p:cNvPr>
          <p:cNvPicPr>
            <a:picLocks noChangeAspect="1"/>
          </p:cNvPicPr>
          <p:nvPr/>
        </p:nvPicPr>
        <p:blipFill rotWithShape="1">
          <a:blip r:embed="rId3">
            <a:extLst>
              <a:ext uri="{28A0092B-C50C-407E-A947-70E740481C1C}">
                <a14:useLocalDpi xmlns:a14="http://schemas.microsoft.com/office/drawing/2010/main" val="0"/>
              </a:ext>
            </a:extLst>
          </a:blip>
          <a:srcRect r="69629"/>
          <a:stretch/>
        </p:blipFill>
        <p:spPr>
          <a:xfrm>
            <a:off x="7307646" y="182092"/>
            <a:ext cx="1224136" cy="1267487"/>
          </a:xfrm>
          <a:prstGeom prst="rect">
            <a:avLst/>
          </a:prstGeom>
        </p:spPr>
      </p:pic>
    </p:spTree>
    <p:extLst>
      <p:ext uri="{BB962C8B-B14F-4D97-AF65-F5344CB8AC3E}">
        <p14:creationId xmlns:p14="http://schemas.microsoft.com/office/powerpoint/2010/main" val="4007002098"/>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27" name="AutoShape 22"/>
          <p:cNvSpPr>
            <a:spLocks noChangeArrowheads="1"/>
          </p:cNvSpPr>
          <p:nvPr/>
        </p:nvSpPr>
        <p:spPr bwMode="gray">
          <a:xfrm>
            <a:off x="281000" y="1484784"/>
            <a:ext cx="8755496" cy="648072"/>
          </a:xfrm>
          <a:prstGeom prst="roundRect">
            <a:avLst>
              <a:gd name="adj" fmla="val 50000"/>
            </a:avLst>
          </a:prstGeom>
          <a:gradFill rotWithShape="1">
            <a:gsLst>
              <a:gs pos="0">
                <a:srgbClr val="49ACE3"/>
              </a:gs>
              <a:gs pos="50000">
                <a:srgbClr val="49ACE3">
                  <a:gamma/>
                  <a:tint val="24314"/>
                  <a:invGamma/>
                </a:srgbClr>
              </a:gs>
              <a:gs pos="100000">
                <a:srgbClr val="49ACE3"/>
              </a:gs>
            </a:gsLst>
            <a:lin ang="0" scaled="1"/>
          </a:gradFill>
          <a:ln w="38100" algn="ctr">
            <a:solidFill>
              <a:srgbClr val="FFFFFF"/>
            </a:solidFill>
            <a:round/>
            <a:headEnd/>
            <a:tailEnd/>
          </a:ln>
          <a:effectLst>
            <a:outerShdw dist="63500" dir="3187806" algn="ctr" rotWithShape="0">
              <a:srgbClr val="B2B2B2"/>
            </a:outerShdw>
          </a:effectLst>
        </p:spPr>
        <p:txBody>
          <a:bodyPr wrap="none" anchor="ctr"/>
          <a:lstStyle/>
          <a:p>
            <a:pPr marL="0" lvl="1">
              <a:defRPr/>
            </a:pPr>
            <a:r>
              <a:rPr lang="tr-TR" sz="2000" b="1" dirty="0">
                <a:solidFill>
                  <a:schemeClr val="bg1"/>
                </a:solidFill>
              </a:rPr>
              <a:t>YAPI KOOPERATİFLERİ KURULUŞLARINDA İSTENEN EVRAKLAR</a:t>
            </a:r>
          </a:p>
          <a:p>
            <a:pPr marL="0" lvl="1" algn="ctr">
              <a:defRPr/>
            </a:pPr>
            <a:r>
              <a:rPr lang="tr-TR" altLang="en-US" sz="2000" b="1" dirty="0">
                <a:solidFill>
                  <a:schemeClr val="bg1"/>
                </a:solidFill>
                <a:effectLst>
                  <a:outerShdw blurRad="38100" dist="38100" dir="2700000" algn="tl">
                    <a:srgbClr val="FFFFFF"/>
                  </a:outerShdw>
                </a:effectLst>
                <a:latin typeface="Times New Roman" panose="02020603050405020304" pitchFamily="18" charset="0"/>
                <a:cs typeface="Times New Roman" panose="02020603050405020304" pitchFamily="18" charset="0"/>
              </a:rPr>
              <a:t>(KARMA/İHTİSAS SANAYİ SİTESİ)</a:t>
            </a:r>
            <a:endParaRPr lang="en-US" altLang="en-US" sz="1400" b="1" dirty="0">
              <a:solidFill>
                <a:schemeClr val="bg1"/>
              </a:solidFill>
              <a:effectLst>
                <a:outerShdw blurRad="38100" dist="38100" dir="2700000" algn="tl">
                  <a:srgbClr val="FFFFFF"/>
                </a:outerShdw>
              </a:effectLst>
              <a:latin typeface="Times New Roman" panose="02020603050405020304" pitchFamily="18" charset="0"/>
              <a:cs typeface="Times New Roman" panose="02020603050405020304" pitchFamily="18" charset="0"/>
            </a:endParaRPr>
          </a:p>
        </p:txBody>
      </p:sp>
      <p:sp>
        <p:nvSpPr>
          <p:cNvPr id="68" name="Text Box 50"/>
          <p:cNvSpPr txBox="1">
            <a:spLocks noChangeArrowheads="1"/>
          </p:cNvSpPr>
          <p:nvPr/>
        </p:nvSpPr>
        <p:spPr bwMode="auto">
          <a:xfrm>
            <a:off x="4264908" y="5758262"/>
            <a:ext cx="66713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r>
              <a:rPr lang="tr-TR" altLang="en-US" sz="2400" b="1" dirty="0">
                <a:latin typeface="Verdana" panose="020B0604030504040204" pitchFamily="34" charset="0"/>
              </a:rPr>
              <a:t>11</a:t>
            </a:r>
            <a:endParaRPr lang="en-US" altLang="en-US" sz="2400" b="1" dirty="0">
              <a:latin typeface="Verdana" panose="020B0604030504040204" pitchFamily="34" charset="0"/>
            </a:endParaRPr>
          </a:p>
        </p:txBody>
      </p:sp>
      <p:graphicFrame>
        <p:nvGraphicFramePr>
          <p:cNvPr id="8" name="Tablo 7">
            <a:extLst>
              <a:ext uri="{FF2B5EF4-FFF2-40B4-BE49-F238E27FC236}">
                <a16:creationId xmlns:a16="http://schemas.microsoft.com/office/drawing/2014/main" id="{7DB4B705-6A68-4C7B-B967-1E4F9C16D1FE}"/>
              </a:ext>
            </a:extLst>
          </p:cNvPr>
          <p:cNvGraphicFramePr>
            <a:graphicFrameLocks noGrp="1"/>
          </p:cNvGraphicFramePr>
          <p:nvPr>
            <p:extLst>
              <p:ext uri="{D42A27DB-BD31-4B8C-83A1-F6EECF244321}">
                <p14:modId xmlns:p14="http://schemas.microsoft.com/office/powerpoint/2010/main" val="1806835945"/>
              </p:ext>
            </p:extLst>
          </p:nvPr>
        </p:nvGraphicFramePr>
        <p:xfrm>
          <a:off x="107504" y="2253774"/>
          <a:ext cx="8928992" cy="4745922"/>
        </p:xfrm>
        <a:graphic>
          <a:graphicData uri="http://schemas.openxmlformats.org/drawingml/2006/table">
            <a:tbl>
              <a:tblPr>
                <a:tableStyleId>{5C22544A-7EE6-4342-B048-85BDC9FD1C3A}</a:tableStyleId>
              </a:tblPr>
              <a:tblGrid>
                <a:gridCol w="509851">
                  <a:extLst>
                    <a:ext uri="{9D8B030D-6E8A-4147-A177-3AD203B41FA5}">
                      <a16:colId xmlns:a16="http://schemas.microsoft.com/office/drawing/2014/main" val="20000"/>
                    </a:ext>
                  </a:extLst>
                </a:gridCol>
                <a:gridCol w="8419141">
                  <a:extLst>
                    <a:ext uri="{9D8B030D-6E8A-4147-A177-3AD203B41FA5}">
                      <a16:colId xmlns:a16="http://schemas.microsoft.com/office/drawing/2014/main" val="20001"/>
                    </a:ext>
                  </a:extLst>
                </a:gridCol>
              </a:tblGrid>
              <a:tr h="476858">
                <a:tc>
                  <a:txBody>
                    <a:bodyPr/>
                    <a:lstStyle/>
                    <a:p>
                      <a:pPr algn="ctr" fontAlgn="ctr"/>
                      <a:r>
                        <a:rPr lang="tr-TR" sz="1050" u="none" strike="noStrike" dirty="0">
                          <a:solidFill>
                            <a:srgbClr val="FF0000"/>
                          </a:solidFill>
                          <a:effectLst/>
                        </a:rPr>
                        <a:t>1</a:t>
                      </a:r>
                      <a:endParaRPr lang="tr-TR" sz="1050" b="1" i="0" u="none" strike="noStrike" dirty="0">
                        <a:solidFill>
                          <a:srgbClr val="FF0000"/>
                        </a:solidFill>
                        <a:effectLst/>
                        <a:latin typeface="Calibri" panose="020F0502020204030204" pitchFamily="34" charset="0"/>
                      </a:endParaRPr>
                    </a:p>
                  </a:txBody>
                  <a:tcPr marL="7502" marR="7502" marT="750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tr-TR" sz="1050" u="none" strike="noStrike" dirty="0">
                          <a:solidFill>
                            <a:srgbClr val="C00000"/>
                          </a:solidFill>
                          <a:effectLst/>
                        </a:rPr>
                        <a:t>6  adet  </a:t>
                      </a:r>
                      <a:r>
                        <a:rPr lang="tr-TR" sz="1050" u="none" strike="noStrike" dirty="0" err="1">
                          <a:solidFill>
                            <a:srgbClr val="C00000"/>
                          </a:solidFill>
                          <a:effectLst/>
                        </a:rPr>
                        <a:t>Anasözleşme</a:t>
                      </a:r>
                      <a:r>
                        <a:rPr lang="tr-TR" sz="1050" u="none" strike="noStrike" dirty="0">
                          <a:solidFill>
                            <a:srgbClr val="C00000"/>
                          </a:solidFill>
                          <a:effectLst/>
                        </a:rPr>
                        <a:t>  </a:t>
                      </a:r>
                      <a:r>
                        <a:rPr lang="tr-TR" sz="1050" u="none" strike="noStrike" dirty="0">
                          <a:effectLst/>
                        </a:rPr>
                        <a:t>(</a:t>
                      </a:r>
                      <a:r>
                        <a:rPr lang="tr-TR" sz="1050" u="none" strike="noStrike" dirty="0" err="1">
                          <a:effectLst/>
                        </a:rPr>
                        <a:t>Anasözleşmelerin</a:t>
                      </a:r>
                      <a:r>
                        <a:rPr lang="tr-TR" sz="1050" u="none" strike="noStrike" dirty="0">
                          <a:effectLst/>
                        </a:rPr>
                        <a:t>  en  az  iki  tanesi  ilgili  Ticaret  Sicili  Müdürlüğü'nde</a:t>
                      </a:r>
                    </a:p>
                    <a:p>
                      <a:pPr algn="l" fontAlgn="t"/>
                      <a:r>
                        <a:rPr lang="tr-TR" sz="1050" u="none" strike="noStrike" dirty="0">
                          <a:effectLst/>
                        </a:rPr>
                        <a:t>yetkilendirilmiş personel huzurunda imzalanır, diğerleri ise huzurda imzalı orijinalden fotokopi çekilmek suretiyle çoğaltılarak tasdiklenir),</a:t>
                      </a:r>
                      <a:endParaRPr lang="tr-TR" sz="1050" b="0" i="0" u="none" strike="noStrike" dirty="0">
                        <a:solidFill>
                          <a:srgbClr val="000000"/>
                        </a:solidFill>
                        <a:effectLst/>
                        <a:latin typeface="Calibri" panose="020F0502020204030204" pitchFamily="34" charset="0"/>
                      </a:endParaRPr>
                    </a:p>
                  </a:txBody>
                  <a:tcPr marL="7502" marR="7502" marT="75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476858">
                <a:tc>
                  <a:txBody>
                    <a:bodyPr/>
                    <a:lstStyle/>
                    <a:p>
                      <a:pPr algn="ctr" fontAlgn="ctr"/>
                      <a:r>
                        <a:rPr lang="tr-TR" sz="1050" u="none" strike="noStrike" dirty="0">
                          <a:solidFill>
                            <a:srgbClr val="FF0000"/>
                          </a:solidFill>
                          <a:effectLst/>
                        </a:rPr>
                        <a:t>2</a:t>
                      </a:r>
                      <a:endParaRPr lang="tr-TR" sz="1050" b="1" i="0" u="none" strike="noStrike" dirty="0">
                        <a:solidFill>
                          <a:srgbClr val="FF0000"/>
                        </a:solidFill>
                        <a:effectLst/>
                        <a:latin typeface="Calibri" panose="020F0502020204030204" pitchFamily="34" charset="0"/>
                      </a:endParaRPr>
                    </a:p>
                  </a:txBody>
                  <a:tcPr marL="7502" marR="7502" marT="750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tr-TR" sz="1050" u="none" strike="noStrike" dirty="0">
                          <a:effectLst/>
                        </a:rPr>
                        <a:t>Kooperatifin/Birliğin  kuruluş  sermayesinin  en  az  1/4'ünün,  19.10.2005 tarihli  ve  5411  sayılı</a:t>
                      </a:r>
                      <a:r>
                        <a:rPr lang="tr-TR" sz="1050" u="none" strike="noStrike" baseline="0" dirty="0">
                          <a:effectLst/>
                        </a:rPr>
                        <a:t> </a:t>
                      </a:r>
                      <a:r>
                        <a:rPr lang="tr-TR" sz="1050" u="none" strike="noStrike" dirty="0">
                          <a:effectLst/>
                        </a:rPr>
                        <a:t>Bankacılık Kanununa bağlı bir bankada, kurulmakta olan kooperatif/birlik adına açılacak özel bir hesaba, sadece kooperatifin/birliğin kullanabileceği şekilde yatırıldığını gösteren </a:t>
                      </a:r>
                      <a:r>
                        <a:rPr lang="tr-TR" sz="1050" u="none" strike="noStrike" dirty="0">
                          <a:solidFill>
                            <a:srgbClr val="C00000"/>
                          </a:solidFill>
                          <a:effectLst/>
                        </a:rPr>
                        <a:t>banka dekontu</a:t>
                      </a:r>
                      <a:r>
                        <a:rPr lang="tr-TR" sz="1050" u="none" strike="noStrike" dirty="0">
                          <a:effectLst/>
                        </a:rPr>
                        <a:t>,</a:t>
                      </a:r>
                      <a:endParaRPr lang="tr-TR" sz="1050" b="0" i="0" u="none" strike="noStrike" dirty="0">
                        <a:solidFill>
                          <a:srgbClr val="000000"/>
                        </a:solidFill>
                        <a:effectLst/>
                        <a:latin typeface="Calibri" panose="020F0502020204030204" pitchFamily="34" charset="0"/>
                      </a:endParaRPr>
                    </a:p>
                  </a:txBody>
                  <a:tcPr marL="7502" marR="7502" marT="75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20050">
                <a:tc>
                  <a:txBody>
                    <a:bodyPr/>
                    <a:lstStyle/>
                    <a:p>
                      <a:pPr algn="ctr" fontAlgn="ctr"/>
                      <a:r>
                        <a:rPr lang="tr-TR" sz="1050" u="none" strike="noStrike" dirty="0">
                          <a:solidFill>
                            <a:srgbClr val="FF0000"/>
                          </a:solidFill>
                          <a:effectLst/>
                        </a:rPr>
                        <a:t>3</a:t>
                      </a:r>
                      <a:endParaRPr lang="tr-TR" sz="1050" b="1" i="0" u="none" strike="noStrike" dirty="0">
                        <a:solidFill>
                          <a:srgbClr val="FF0000"/>
                        </a:solidFill>
                        <a:effectLst/>
                        <a:latin typeface="Calibri" panose="020F0502020204030204" pitchFamily="34" charset="0"/>
                      </a:endParaRPr>
                    </a:p>
                  </a:txBody>
                  <a:tcPr marL="7502" marR="7502" marT="750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tr-TR" sz="1050" u="none" strike="noStrike" dirty="0">
                          <a:effectLst/>
                        </a:rPr>
                        <a:t>Tüzel  kişi  ortak  varsa  bu  tüzel  kişilikleri  </a:t>
                      </a:r>
                      <a:r>
                        <a:rPr lang="tr-TR" sz="1050" u="none" strike="noStrike" dirty="0">
                          <a:solidFill>
                            <a:srgbClr val="C00000"/>
                          </a:solidFill>
                          <a:effectLst/>
                        </a:rPr>
                        <a:t>kooperatiflerde  temsil  edecek  gerçek  kişilerin belirlendiği belgeler</a:t>
                      </a:r>
                      <a:r>
                        <a:rPr lang="tr-TR" sz="1050" u="none" strike="noStrike" dirty="0">
                          <a:effectLst/>
                        </a:rPr>
                        <a:t> </a:t>
                      </a:r>
                    </a:p>
                    <a:p>
                      <a:pPr algn="l" fontAlgn="t"/>
                      <a:r>
                        <a:rPr lang="tr-TR" sz="1050" u="none" strike="noStrike" dirty="0">
                          <a:effectLst/>
                        </a:rPr>
                        <a:t>(Yetkili organ kararının noterlikçe onaylı örneği)</a:t>
                      </a:r>
                      <a:endParaRPr lang="tr-TR" sz="1050" b="0" i="0" u="none" strike="noStrike" dirty="0">
                        <a:solidFill>
                          <a:srgbClr val="000000"/>
                        </a:solidFill>
                        <a:effectLst/>
                        <a:latin typeface="Calibri" panose="020F0502020204030204" pitchFamily="34" charset="0"/>
                      </a:endParaRPr>
                    </a:p>
                  </a:txBody>
                  <a:tcPr marL="7502" marR="7502" marT="75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20050">
                <a:tc>
                  <a:txBody>
                    <a:bodyPr/>
                    <a:lstStyle/>
                    <a:p>
                      <a:pPr algn="ctr" fontAlgn="ctr"/>
                      <a:r>
                        <a:rPr lang="tr-TR" sz="1050" u="none" strike="noStrike" dirty="0">
                          <a:solidFill>
                            <a:srgbClr val="FF0000"/>
                          </a:solidFill>
                          <a:effectLst/>
                        </a:rPr>
                        <a:t>4</a:t>
                      </a:r>
                      <a:endParaRPr lang="tr-TR" sz="1050" b="1" i="0" u="none" strike="noStrike" dirty="0">
                        <a:solidFill>
                          <a:srgbClr val="FF0000"/>
                        </a:solidFill>
                        <a:effectLst/>
                        <a:latin typeface="Calibri" panose="020F0502020204030204" pitchFamily="34" charset="0"/>
                      </a:endParaRPr>
                    </a:p>
                  </a:txBody>
                  <a:tcPr marL="7502" marR="7502" marT="750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tr-TR" sz="1050" u="none" strike="noStrike" dirty="0">
                          <a:effectLst/>
                        </a:rPr>
                        <a:t>İlk  denetim  kurulu  üyelerinin  en  az  lise  mezunu  olduğunu  gösterir </a:t>
                      </a:r>
                      <a:r>
                        <a:rPr lang="tr-TR" sz="1050" u="none" strike="noStrike" dirty="0">
                          <a:solidFill>
                            <a:srgbClr val="C00000"/>
                          </a:solidFill>
                          <a:effectLst/>
                        </a:rPr>
                        <a:t> öğrenim  belgesi</a:t>
                      </a:r>
                      <a:r>
                        <a:rPr lang="tr-TR" sz="1050" u="none" strike="noStrike" dirty="0">
                          <a:effectLst/>
                        </a:rPr>
                        <a:t>  (İlgili eğitim kurumundan ya da E-devlet üzerinden temin edilebilir),</a:t>
                      </a:r>
                      <a:endParaRPr lang="tr-TR" sz="1050" b="0" i="0" u="none" strike="noStrike" dirty="0">
                        <a:solidFill>
                          <a:srgbClr val="000000"/>
                        </a:solidFill>
                        <a:effectLst/>
                        <a:latin typeface="Calibri" panose="020F0502020204030204" pitchFamily="34" charset="0"/>
                      </a:endParaRPr>
                    </a:p>
                  </a:txBody>
                  <a:tcPr marL="7502" marR="7502" marT="75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20050">
                <a:tc>
                  <a:txBody>
                    <a:bodyPr/>
                    <a:lstStyle/>
                    <a:p>
                      <a:pPr algn="ctr" fontAlgn="ctr"/>
                      <a:r>
                        <a:rPr lang="tr-TR" sz="1050" u="none" strike="noStrike" dirty="0">
                          <a:solidFill>
                            <a:srgbClr val="FF0000"/>
                          </a:solidFill>
                          <a:effectLst/>
                        </a:rPr>
                        <a:t>5</a:t>
                      </a:r>
                      <a:endParaRPr lang="tr-TR" sz="1050" b="1" i="0" u="none" strike="noStrike" dirty="0">
                        <a:solidFill>
                          <a:srgbClr val="FF0000"/>
                        </a:solidFill>
                        <a:effectLst/>
                        <a:latin typeface="Calibri" panose="020F0502020204030204" pitchFamily="34" charset="0"/>
                      </a:endParaRPr>
                    </a:p>
                  </a:txBody>
                  <a:tcPr marL="7502" marR="7502" marT="750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tr-TR" sz="1050" u="none" strike="noStrike" dirty="0">
                          <a:effectLst/>
                        </a:rPr>
                        <a:t>İlk  yönetim  ve  denetim  kurulu  üyelerine  ait  </a:t>
                      </a:r>
                      <a:r>
                        <a:rPr lang="tr-TR" sz="1050" u="none" strike="noStrike" dirty="0">
                          <a:solidFill>
                            <a:srgbClr val="C00000"/>
                          </a:solidFill>
                          <a:effectLst/>
                        </a:rPr>
                        <a:t>adli  sicil  belgeleri</a:t>
                      </a:r>
                      <a:r>
                        <a:rPr lang="tr-TR" sz="1050" u="none" strike="noStrike" dirty="0">
                          <a:effectLst/>
                        </a:rPr>
                        <a:t>  (Adli  sicil  belgeleri  başvuru tarihi</a:t>
                      </a:r>
                      <a:r>
                        <a:rPr lang="tr-TR" sz="1050" u="none" strike="noStrike" baseline="0" dirty="0">
                          <a:effectLst/>
                        </a:rPr>
                        <a:t> </a:t>
                      </a:r>
                      <a:r>
                        <a:rPr lang="tr-TR" sz="1050" u="none" strike="noStrike" dirty="0">
                          <a:effectLst/>
                        </a:rPr>
                        <a:t>itibariyle son 6 ay içerinde alınmış, ıslak imzalı veya </a:t>
                      </a:r>
                      <a:r>
                        <a:rPr lang="tr-TR" sz="1050" u="none" strike="noStrike" dirty="0" err="1">
                          <a:effectLst/>
                        </a:rPr>
                        <a:t>Edevlet</a:t>
                      </a:r>
                      <a:r>
                        <a:rPr lang="tr-TR" sz="1050" u="none" strike="noStrike" dirty="0">
                          <a:effectLst/>
                        </a:rPr>
                        <a:t> üzerinden temin edilmiş olabilir),</a:t>
                      </a:r>
                      <a:endParaRPr lang="tr-TR" sz="1050" b="0" i="0" u="none" strike="noStrike" dirty="0">
                        <a:solidFill>
                          <a:srgbClr val="000000"/>
                        </a:solidFill>
                        <a:effectLst/>
                        <a:latin typeface="Calibri" panose="020F0502020204030204" pitchFamily="34" charset="0"/>
                      </a:endParaRPr>
                    </a:p>
                  </a:txBody>
                  <a:tcPr marL="7502" marR="7502" marT="75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476858">
                <a:tc>
                  <a:txBody>
                    <a:bodyPr/>
                    <a:lstStyle/>
                    <a:p>
                      <a:pPr algn="ctr" fontAlgn="ctr"/>
                      <a:r>
                        <a:rPr lang="tr-TR" sz="1050" u="none" strike="noStrike" dirty="0">
                          <a:solidFill>
                            <a:srgbClr val="FF0000"/>
                          </a:solidFill>
                          <a:effectLst/>
                        </a:rPr>
                        <a:t>6</a:t>
                      </a:r>
                      <a:endParaRPr lang="tr-TR" sz="1050" b="1" i="0" u="none" strike="noStrike" dirty="0">
                        <a:solidFill>
                          <a:srgbClr val="FF0000"/>
                        </a:solidFill>
                        <a:effectLst/>
                        <a:latin typeface="Calibri" panose="020F0502020204030204" pitchFamily="34" charset="0"/>
                      </a:endParaRPr>
                    </a:p>
                  </a:txBody>
                  <a:tcPr marL="7502" marR="7502" marT="750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tr-TR" sz="1050" u="none" strike="noStrike" dirty="0">
                          <a:solidFill>
                            <a:srgbClr val="C00000"/>
                          </a:solidFill>
                          <a:effectLst/>
                        </a:rPr>
                        <a:t>İlk yönetim ve denetim kurulu üyelerine ait taahhütnameler</a:t>
                      </a:r>
                      <a:r>
                        <a:rPr lang="tr-TR" sz="1050" u="none" strike="noStrike" dirty="0">
                          <a:effectLst/>
                        </a:rPr>
                        <a:t> (Birbirleri ile ikinci dereceye kadar</a:t>
                      </a:r>
                      <a:r>
                        <a:rPr lang="tr-TR" sz="1050" u="none" strike="noStrike" baseline="0" dirty="0">
                          <a:effectLst/>
                        </a:rPr>
                        <a:t> </a:t>
                      </a:r>
                      <a:r>
                        <a:rPr lang="tr-TR" sz="1050" u="none" strike="noStrike" dirty="0">
                          <a:effectLst/>
                        </a:rPr>
                        <a:t>(dahil)</a:t>
                      </a:r>
                      <a:r>
                        <a:rPr lang="tr-TR" sz="1050" u="none" strike="noStrike" baseline="0" dirty="0">
                          <a:effectLst/>
                        </a:rPr>
                        <a:t> </a:t>
                      </a:r>
                      <a:r>
                        <a:rPr lang="tr-TR" sz="1050" u="none" strike="noStrike" dirty="0">
                          <a:effectLst/>
                        </a:rPr>
                        <a:t>kan veya kayın </a:t>
                      </a:r>
                      <a:r>
                        <a:rPr lang="tr-TR" sz="1050" u="none" strike="noStrike" dirty="0" err="1">
                          <a:effectLst/>
                        </a:rPr>
                        <a:t>hısmı</a:t>
                      </a:r>
                      <a:r>
                        <a:rPr lang="tr-TR" sz="1050" u="none" strike="noStrike" dirty="0">
                          <a:effectLst/>
                        </a:rPr>
                        <a:t> olmadıklarına, ayrıca yönetim kurulu üyelerinin de amacı ve esas </a:t>
                      </a:r>
                      <a:r>
                        <a:rPr lang="tr-TR" sz="1050" u="none" strike="noStrike" baseline="0" dirty="0">
                          <a:effectLst/>
                        </a:rPr>
                        <a:t> </a:t>
                      </a:r>
                      <a:r>
                        <a:rPr lang="tr-TR" sz="1050" u="none" strike="noStrike" dirty="0">
                          <a:effectLst/>
                        </a:rPr>
                        <a:t>faaliyet konusu</a:t>
                      </a:r>
                      <a:r>
                        <a:rPr lang="tr-TR" sz="1050" u="none" strike="noStrike" baseline="0" dirty="0">
                          <a:effectLst/>
                        </a:rPr>
                        <a:t> </a:t>
                      </a:r>
                      <a:r>
                        <a:rPr lang="tr-TR" sz="1050" u="none" strike="noStrike" dirty="0">
                          <a:effectLst/>
                        </a:rPr>
                        <a:t>aynı başka bir kooperatifin yönetim kurulu üyesi olmadıklarına dair),</a:t>
                      </a:r>
                      <a:endParaRPr lang="tr-TR" sz="1050" b="0" i="0" u="none" strike="noStrike" dirty="0">
                        <a:solidFill>
                          <a:srgbClr val="000000"/>
                        </a:solidFill>
                        <a:effectLst/>
                        <a:latin typeface="Calibri" panose="020F0502020204030204" pitchFamily="34" charset="0"/>
                      </a:endParaRPr>
                    </a:p>
                  </a:txBody>
                  <a:tcPr marL="7502" marR="7502" marT="75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20050">
                <a:tc>
                  <a:txBody>
                    <a:bodyPr/>
                    <a:lstStyle/>
                    <a:p>
                      <a:pPr algn="ctr" fontAlgn="ctr"/>
                      <a:r>
                        <a:rPr lang="tr-TR" sz="1050" u="none" strike="noStrike" dirty="0">
                          <a:solidFill>
                            <a:srgbClr val="FF0000"/>
                          </a:solidFill>
                          <a:effectLst/>
                        </a:rPr>
                        <a:t>7</a:t>
                      </a:r>
                      <a:endParaRPr lang="tr-TR" sz="1050" b="1" i="0" u="none" strike="noStrike" dirty="0">
                        <a:solidFill>
                          <a:srgbClr val="FF0000"/>
                        </a:solidFill>
                        <a:effectLst/>
                        <a:latin typeface="Calibri" panose="020F0502020204030204" pitchFamily="34" charset="0"/>
                      </a:endParaRPr>
                    </a:p>
                  </a:txBody>
                  <a:tcPr marL="7502" marR="7502" marT="750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tr-TR" sz="1050" u="none" strike="noStrike" dirty="0">
                          <a:effectLst/>
                        </a:rPr>
                        <a:t>MERSİS üzerinde oluşturulan </a:t>
                      </a:r>
                      <a:r>
                        <a:rPr lang="tr-TR" sz="1050" u="none" strike="noStrike" dirty="0" err="1">
                          <a:solidFill>
                            <a:srgbClr val="C00000"/>
                          </a:solidFill>
                          <a:effectLst/>
                        </a:rPr>
                        <a:t>anasözleşme</a:t>
                      </a:r>
                      <a:r>
                        <a:rPr lang="tr-TR" sz="1050" u="none" strike="noStrike" dirty="0">
                          <a:solidFill>
                            <a:srgbClr val="C00000"/>
                          </a:solidFill>
                          <a:effectLst/>
                        </a:rPr>
                        <a:t> metninde hiçbir değişiklik yapılmadığına</a:t>
                      </a:r>
                      <a:r>
                        <a:rPr lang="tr-TR" sz="1050" u="none" strike="noStrike" dirty="0">
                          <a:effectLst/>
                        </a:rPr>
                        <a:t> dair ilk yönetim kurulu tarafından </a:t>
                      </a:r>
                      <a:r>
                        <a:rPr lang="tr-TR" sz="1050" u="none" strike="noStrike" dirty="0">
                          <a:solidFill>
                            <a:srgbClr val="C00000"/>
                          </a:solidFill>
                          <a:effectLst/>
                        </a:rPr>
                        <a:t>imzalı taahhütname</a:t>
                      </a:r>
                      <a:r>
                        <a:rPr lang="tr-TR" sz="1050" u="none" strike="noStrike" dirty="0">
                          <a:effectLst/>
                        </a:rPr>
                        <a:t>,</a:t>
                      </a:r>
                      <a:endParaRPr lang="tr-TR" sz="1050" b="0" i="0" u="none" strike="noStrike" dirty="0">
                        <a:solidFill>
                          <a:srgbClr val="000000"/>
                        </a:solidFill>
                        <a:effectLst/>
                        <a:latin typeface="Calibri" panose="020F0502020204030204" pitchFamily="34" charset="0"/>
                      </a:endParaRPr>
                    </a:p>
                  </a:txBody>
                  <a:tcPr marL="7502" marR="7502" marT="75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20050">
                <a:tc>
                  <a:txBody>
                    <a:bodyPr/>
                    <a:lstStyle/>
                    <a:p>
                      <a:pPr algn="ctr" fontAlgn="ctr"/>
                      <a:r>
                        <a:rPr lang="tr-TR" sz="1200" b="1" u="none" strike="noStrike" dirty="0">
                          <a:solidFill>
                            <a:srgbClr val="FF0000"/>
                          </a:solidFill>
                          <a:effectLst/>
                        </a:rPr>
                        <a:t>8</a:t>
                      </a:r>
                      <a:endParaRPr lang="tr-TR" sz="1200" b="1" i="0" u="none" strike="noStrike" dirty="0">
                        <a:solidFill>
                          <a:srgbClr val="FF0000"/>
                        </a:solidFill>
                        <a:effectLst/>
                        <a:latin typeface="Calibri" panose="020F0502020204030204" pitchFamily="34" charset="0"/>
                      </a:endParaRPr>
                    </a:p>
                  </a:txBody>
                  <a:tcPr marL="7502" marR="7502" marT="750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tr-TR" sz="1200" b="0" u="none" strike="noStrike" dirty="0">
                          <a:effectLst/>
                        </a:rPr>
                        <a:t>İmalat  ve  tamirata  ilişkin      ‘Esnaf  ve  Sanatkar  Meslek  Kolları'ndan  birinde  faaliyet gösterildiğine ilişkin</a:t>
                      </a:r>
                      <a:r>
                        <a:rPr lang="tr-TR" sz="1200" b="0" u="none" strike="noStrike" dirty="0">
                          <a:solidFill>
                            <a:srgbClr val="C00000"/>
                          </a:solidFill>
                          <a:effectLst/>
                        </a:rPr>
                        <a:t> ilgili </a:t>
                      </a:r>
                      <a:r>
                        <a:rPr lang="tr-TR" sz="1400" b="0" u="none" strike="noStrike" dirty="0">
                          <a:solidFill>
                            <a:srgbClr val="C00000"/>
                          </a:solidFill>
                          <a:effectLst/>
                        </a:rPr>
                        <a:t>oda kayıt belgesi</a:t>
                      </a:r>
                      <a:r>
                        <a:rPr lang="tr-TR" sz="1200" b="0" u="none" strike="noStrike" dirty="0">
                          <a:solidFill>
                            <a:srgbClr val="C00000"/>
                          </a:solidFill>
                          <a:effectLst/>
                        </a:rPr>
                        <a:t>, </a:t>
                      </a:r>
                      <a:endParaRPr lang="tr-TR" sz="1200" b="0" i="0" u="none" strike="noStrike" dirty="0">
                        <a:solidFill>
                          <a:srgbClr val="C00000"/>
                        </a:solidFill>
                        <a:effectLst/>
                        <a:latin typeface="Calibri" panose="020F0502020204030204" pitchFamily="34" charset="0"/>
                      </a:endParaRPr>
                    </a:p>
                  </a:txBody>
                  <a:tcPr marL="7502" marR="7502" marT="75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163241">
                <a:tc>
                  <a:txBody>
                    <a:bodyPr/>
                    <a:lstStyle/>
                    <a:p>
                      <a:pPr algn="ctr" fontAlgn="ctr"/>
                      <a:r>
                        <a:rPr lang="tr-TR" sz="1200" b="1" u="none" strike="noStrike" dirty="0">
                          <a:solidFill>
                            <a:srgbClr val="FF0000"/>
                          </a:solidFill>
                          <a:effectLst/>
                        </a:rPr>
                        <a:t>9</a:t>
                      </a:r>
                      <a:endParaRPr lang="tr-TR" sz="1200" b="1" i="0" u="none" strike="noStrike" dirty="0">
                        <a:solidFill>
                          <a:srgbClr val="FF0000"/>
                        </a:solidFill>
                        <a:effectLst/>
                        <a:latin typeface="Calibri" panose="020F0502020204030204" pitchFamily="34" charset="0"/>
                      </a:endParaRPr>
                    </a:p>
                  </a:txBody>
                  <a:tcPr marL="7502" marR="7502" marT="750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tr-TR" sz="1200" b="0" u="none" strike="noStrike" dirty="0">
                          <a:effectLst/>
                        </a:rPr>
                        <a:t>İlgili Vergi Dairesinden alınacak</a:t>
                      </a:r>
                      <a:r>
                        <a:rPr lang="tr-TR" sz="1200" b="0" u="none" strike="noStrike" dirty="0">
                          <a:solidFill>
                            <a:srgbClr val="C00000"/>
                          </a:solidFill>
                          <a:effectLst/>
                        </a:rPr>
                        <a:t> </a:t>
                      </a:r>
                      <a:r>
                        <a:rPr lang="tr-TR" sz="1400" b="0" u="none" strike="noStrike" dirty="0">
                          <a:solidFill>
                            <a:srgbClr val="C00000"/>
                          </a:solidFill>
                          <a:effectLst/>
                        </a:rPr>
                        <a:t>vergi mükellefiyet belgesi</a:t>
                      </a:r>
                      <a:r>
                        <a:rPr lang="tr-TR" sz="1400" b="0" u="none" strike="noStrike" dirty="0">
                          <a:effectLst/>
                        </a:rPr>
                        <a:t>,</a:t>
                      </a:r>
                      <a:endParaRPr lang="tr-TR" sz="1200" b="0" i="0" u="none" strike="noStrike" dirty="0">
                        <a:solidFill>
                          <a:srgbClr val="000000"/>
                        </a:solidFill>
                        <a:effectLst/>
                        <a:latin typeface="Calibri" panose="020F0502020204030204" pitchFamily="34" charset="0"/>
                      </a:endParaRPr>
                    </a:p>
                  </a:txBody>
                  <a:tcPr marL="7502" marR="7502" marT="75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476858">
                <a:tc>
                  <a:txBody>
                    <a:bodyPr/>
                    <a:lstStyle/>
                    <a:p>
                      <a:pPr algn="ctr" fontAlgn="ctr"/>
                      <a:r>
                        <a:rPr lang="tr-TR" sz="1200" b="1" u="none" strike="noStrike" dirty="0">
                          <a:solidFill>
                            <a:srgbClr val="FF0000"/>
                          </a:solidFill>
                          <a:effectLst/>
                        </a:rPr>
                        <a:t>10</a:t>
                      </a:r>
                      <a:endParaRPr lang="tr-TR" sz="1200" b="1" i="0" u="none" strike="noStrike" dirty="0">
                        <a:solidFill>
                          <a:srgbClr val="FF0000"/>
                        </a:solidFill>
                        <a:effectLst/>
                        <a:latin typeface="Calibri" panose="020F0502020204030204" pitchFamily="34" charset="0"/>
                      </a:endParaRPr>
                    </a:p>
                  </a:txBody>
                  <a:tcPr marL="7502" marR="7502" marT="750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tr-TR" sz="1200" u="none" strike="noStrike" dirty="0">
                          <a:effectLst/>
                        </a:rPr>
                        <a:t>Şirketlerin  Sanayi  Sitesi  Yapı  Kooperatiflerine  ortak  olması  durumunda;  sanayi  sitesindeki işyerinde,  ‘Esnaf  ve  Sanatkar  Meslek  Kolları'ndan  imalat  ve/veya  tamirat  işlerinden  birinin  icra edileceğine ilişkin, </a:t>
                      </a:r>
                      <a:r>
                        <a:rPr lang="tr-TR" sz="1400" u="none" strike="noStrike" dirty="0">
                          <a:solidFill>
                            <a:srgbClr val="C00000"/>
                          </a:solidFill>
                          <a:effectLst/>
                        </a:rPr>
                        <a:t>icra edilecek meslek kolunun ismi de bulunan noterlikçe onaylı taahhütname</a:t>
                      </a:r>
                      <a:r>
                        <a:rPr lang="tr-TR" sz="1400" u="none" strike="noStrike" dirty="0">
                          <a:effectLst/>
                        </a:rPr>
                        <a:t>.</a:t>
                      </a:r>
                      <a:endParaRPr lang="tr-TR" sz="1200" b="0" i="0" u="none" strike="noStrike" dirty="0">
                        <a:solidFill>
                          <a:srgbClr val="000000"/>
                        </a:solidFill>
                        <a:effectLst/>
                        <a:latin typeface="Calibri" panose="020F0502020204030204" pitchFamily="34" charset="0"/>
                      </a:endParaRPr>
                    </a:p>
                  </a:txBody>
                  <a:tcPr marL="7502" marR="7502" marT="75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874434">
                <a:tc>
                  <a:txBody>
                    <a:bodyPr/>
                    <a:lstStyle/>
                    <a:p>
                      <a:pPr algn="ctr" fontAlgn="ctr"/>
                      <a:r>
                        <a:rPr lang="tr-TR" sz="1200" b="1" u="none" strike="noStrike" dirty="0">
                          <a:solidFill>
                            <a:srgbClr val="FF0000"/>
                          </a:solidFill>
                          <a:effectLst/>
                        </a:rPr>
                        <a:t>11</a:t>
                      </a:r>
                      <a:endParaRPr lang="tr-TR" sz="1200" b="1" i="0" u="none" strike="noStrike" dirty="0">
                        <a:solidFill>
                          <a:srgbClr val="FF0000"/>
                        </a:solidFill>
                        <a:effectLst/>
                        <a:latin typeface="Calibri" panose="020F0502020204030204" pitchFamily="34" charset="0"/>
                      </a:endParaRPr>
                    </a:p>
                  </a:txBody>
                  <a:tcPr marL="7502" marR="7502" marT="750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tr-TR" sz="1200" u="none" strike="noStrike" dirty="0">
                          <a:effectLst/>
                        </a:rPr>
                        <a:t>‘Esnaf  ve  Sanatkar Meslek Kolları'ndan imalat  ve/veya tamirat işlerinden  birine mensup  bir </a:t>
                      </a:r>
                      <a:r>
                        <a:rPr lang="tr-TR" sz="1200" u="none" strike="noStrike" dirty="0">
                          <a:solidFill>
                            <a:srgbClr val="C00000"/>
                          </a:solidFill>
                          <a:effectLst/>
                        </a:rPr>
                        <a:t>işyerinde; mühendis, mimar, tekniker, Endüstri Meslek Lisesi (Sanat Okulu) mezunu veya ustalık belgesi sahibi  olarak  çalışanların  diploma  ve  ustalık  belgeleri</a:t>
                      </a:r>
                      <a:r>
                        <a:rPr lang="tr-TR" sz="1200" u="none" strike="noStrike" dirty="0">
                          <a:effectLst/>
                        </a:rPr>
                        <a:t>  ile mesleki yeterlilik belgesi sahibi çalışanlar için başvuru tarihinden geriye doğru ve asgari olarak 360 gün sigorta primi ödemelerine ait belgeler istenecektir.</a:t>
                      </a:r>
                      <a:endParaRPr lang="tr-TR" sz="1200" b="0" i="0" u="none" strike="noStrike" dirty="0">
                        <a:solidFill>
                          <a:srgbClr val="000000"/>
                        </a:solidFill>
                        <a:effectLst/>
                        <a:latin typeface="Calibri" panose="020F0502020204030204" pitchFamily="34" charset="0"/>
                      </a:endParaRPr>
                    </a:p>
                  </a:txBody>
                  <a:tcPr marL="7502" marR="7502" marT="75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pic>
        <p:nvPicPr>
          <p:cNvPr id="9" name="Picture 2" descr="C:\Users\bahadir.aydin.CSB\Desktop\Logo (1).png">
            <a:extLst>
              <a:ext uri="{FF2B5EF4-FFF2-40B4-BE49-F238E27FC236}">
                <a16:creationId xmlns:a16="http://schemas.microsoft.com/office/drawing/2014/main" id="{34ADC47E-D4F0-4DFF-83A0-1664CF8E671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73166"/>
          <a:stretch/>
        </p:blipFill>
        <p:spPr bwMode="auto">
          <a:xfrm>
            <a:off x="388675" y="182092"/>
            <a:ext cx="870958" cy="1194043"/>
          </a:xfrm>
          <a:prstGeom prst="rect">
            <a:avLst/>
          </a:prstGeom>
          <a:noFill/>
          <a:extLst>
            <a:ext uri="{909E8E84-426E-40DD-AFC4-6F175D3DCCD1}">
              <a14:hiddenFill xmlns:a14="http://schemas.microsoft.com/office/drawing/2010/main">
                <a:solidFill>
                  <a:srgbClr val="FFFFFF"/>
                </a:solidFill>
              </a14:hiddenFill>
            </a:ext>
          </a:extLst>
        </p:spPr>
      </p:pic>
      <p:pic>
        <p:nvPicPr>
          <p:cNvPr id="10" name="Resim 9">
            <a:extLst>
              <a:ext uri="{FF2B5EF4-FFF2-40B4-BE49-F238E27FC236}">
                <a16:creationId xmlns:a16="http://schemas.microsoft.com/office/drawing/2014/main" id="{25FD0414-BFCA-4A64-A007-1A89E4803523}"/>
              </a:ext>
            </a:extLst>
          </p:cNvPr>
          <p:cNvPicPr>
            <a:picLocks noChangeAspect="1"/>
          </p:cNvPicPr>
          <p:nvPr/>
        </p:nvPicPr>
        <p:blipFill rotWithShape="1">
          <a:blip r:embed="rId3">
            <a:extLst>
              <a:ext uri="{28A0092B-C50C-407E-A947-70E740481C1C}">
                <a14:useLocalDpi xmlns:a14="http://schemas.microsoft.com/office/drawing/2010/main" val="0"/>
              </a:ext>
            </a:extLst>
          </a:blip>
          <a:srcRect r="69629"/>
          <a:stretch/>
        </p:blipFill>
        <p:spPr>
          <a:xfrm>
            <a:off x="7307646" y="182092"/>
            <a:ext cx="1224136" cy="1267487"/>
          </a:xfrm>
          <a:prstGeom prst="rect">
            <a:avLst/>
          </a:prstGeom>
        </p:spPr>
      </p:pic>
    </p:spTree>
    <p:extLst>
      <p:ext uri="{BB962C8B-B14F-4D97-AF65-F5344CB8AC3E}">
        <p14:creationId xmlns:p14="http://schemas.microsoft.com/office/powerpoint/2010/main" val="1867616808"/>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27" name="AutoShape 22"/>
          <p:cNvSpPr>
            <a:spLocks noChangeArrowheads="1"/>
          </p:cNvSpPr>
          <p:nvPr/>
        </p:nvSpPr>
        <p:spPr bwMode="gray">
          <a:xfrm>
            <a:off x="1676400" y="1484784"/>
            <a:ext cx="6248400" cy="648072"/>
          </a:xfrm>
          <a:prstGeom prst="roundRect">
            <a:avLst>
              <a:gd name="adj" fmla="val 50000"/>
            </a:avLst>
          </a:prstGeom>
          <a:solidFill>
            <a:srgbClr val="FD8251"/>
          </a:solidFill>
          <a:ln w="38100" algn="ctr">
            <a:solidFill>
              <a:srgbClr val="FFFFFF"/>
            </a:solidFill>
            <a:round/>
            <a:headEnd/>
            <a:tailEnd/>
          </a:ln>
          <a:effectLst>
            <a:outerShdw dist="63500" dir="3187806" algn="ctr" rotWithShape="0">
              <a:srgbClr val="B2B2B2"/>
            </a:outerShdw>
          </a:effectLst>
        </p:spPr>
        <p:txBody>
          <a:bodyPr wrap="none" anchor="ctr"/>
          <a:lstStyle/>
          <a:p>
            <a:pPr marL="0" lvl="1">
              <a:defRPr/>
            </a:pPr>
            <a:r>
              <a:rPr lang="tr-TR" altLang="en-US" sz="2000" b="1" dirty="0">
                <a:solidFill>
                  <a:srgbClr val="002060"/>
                </a:solidFill>
                <a:effectLst>
                  <a:outerShdw blurRad="38100" dist="38100" dir="2700000" algn="tl">
                    <a:srgbClr val="FFFFFF"/>
                  </a:outerShdw>
                </a:effectLst>
                <a:latin typeface="Times New Roman" panose="02020603050405020304" pitchFamily="18" charset="0"/>
                <a:cs typeface="Times New Roman" panose="02020603050405020304" pitchFamily="18" charset="0"/>
              </a:rPr>
              <a:t>YAPI KOOPERATİFLERİ DENETİM İŞLEMLERİ</a:t>
            </a:r>
            <a:endParaRPr lang="en-US" altLang="en-US" sz="2000" b="1" dirty="0">
              <a:solidFill>
                <a:srgbClr val="002060"/>
              </a:solidFill>
              <a:effectLst>
                <a:outerShdw blurRad="38100" dist="38100" dir="2700000" algn="tl">
                  <a:srgbClr val="FFFFFF"/>
                </a:outerShdw>
              </a:effectLst>
              <a:latin typeface="Times New Roman" panose="02020603050405020304" pitchFamily="18" charset="0"/>
              <a:cs typeface="Times New Roman" panose="02020603050405020304" pitchFamily="18" charset="0"/>
            </a:endParaRPr>
          </a:p>
        </p:txBody>
      </p:sp>
      <p:sp>
        <p:nvSpPr>
          <p:cNvPr id="66" name="Metin Yer Tutucusu 11">
            <a:extLst>
              <a:ext uri="{FF2B5EF4-FFF2-40B4-BE49-F238E27FC236}">
                <a16:creationId xmlns:a16="http://schemas.microsoft.com/office/drawing/2014/main" id="{E2BE68CC-2843-4892-901D-7A51CCE51DF4}"/>
              </a:ext>
            </a:extLst>
          </p:cNvPr>
          <p:cNvSpPr txBox="1">
            <a:spLocks/>
          </p:cNvSpPr>
          <p:nvPr/>
        </p:nvSpPr>
        <p:spPr>
          <a:xfrm>
            <a:off x="112830" y="2189392"/>
            <a:ext cx="8712967" cy="4394288"/>
          </a:xfrm>
          <a:prstGeom prst="rect">
            <a:avLst/>
          </a:prstGeom>
        </p:spPr>
        <p:txBody>
          <a:bodyPr>
            <a:no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82550" indent="0" algn="ctr">
              <a:buClr>
                <a:srgbClr val="002060"/>
              </a:buClr>
              <a:buSzPct val="110000"/>
              <a:buNone/>
            </a:pPr>
            <a:endParaRPr lang="tr-TR" sz="1600" b="1" dirty="0">
              <a:solidFill>
                <a:schemeClr val="bg1"/>
              </a:solidFill>
            </a:endParaRPr>
          </a:p>
          <a:p>
            <a:pPr marL="82550" indent="0" algn="ctr">
              <a:buClr>
                <a:srgbClr val="002060"/>
              </a:buClr>
              <a:buSzPct val="110000"/>
              <a:buNone/>
            </a:pPr>
            <a:r>
              <a:rPr lang="tr-TR" sz="1600" b="1" dirty="0">
                <a:solidFill>
                  <a:schemeClr val="bg1"/>
                </a:solidFill>
              </a:rPr>
              <a:t>KOOPERATİFLERİN FİNANSAL ÜST KURULUŞLARIN DENETİMİNE DAİR YÖNETMELİK</a:t>
            </a:r>
          </a:p>
          <a:p>
            <a:pPr marL="0" indent="0">
              <a:buNone/>
            </a:pPr>
            <a:r>
              <a:rPr lang="tr-TR" sz="1600" b="1" dirty="0">
                <a:solidFill>
                  <a:schemeClr val="bg1"/>
                </a:solidFill>
              </a:rPr>
              <a:t> - MADDE 15 -</a:t>
            </a:r>
            <a:endParaRPr lang="tr-TR" sz="1600" dirty="0">
              <a:solidFill>
                <a:schemeClr val="bg1"/>
              </a:solidFill>
            </a:endParaRPr>
          </a:p>
          <a:p>
            <a:pPr marL="0" indent="0" algn="just">
              <a:buNone/>
            </a:pPr>
            <a:r>
              <a:rPr lang="tr-TR" sz="1200" dirty="0">
                <a:solidFill>
                  <a:schemeClr val="bg1"/>
                </a:solidFill>
              </a:rPr>
              <a:t>(1) Aşağıdaki şartlardan birini sağlayan </a:t>
            </a:r>
            <a:r>
              <a:rPr lang="tr-TR" sz="1600" b="1" dirty="0">
                <a:solidFill>
                  <a:srgbClr val="FF0000"/>
                </a:solidFill>
              </a:rPr>
              <a:t>faal kooperatifler dış denetime tabidir</a:t>
            </a:r>
            <a:r>
              <a:rPr lang="tr-TR" sz="1200" b="1" dirty="0">
                <a:solidFill>
                  <a:srgbClr val="FF0000"/>
                </a:solidFill>
              </a:rPr>
              <a:t>.</a:t>
            </a:r>
            <a:endParaRPr lang="tr-TR" sz="1200" dirty="0">
              <a:solidFill>
                <a:srgbClr val="FF0000"/>
              </a:solidFill>
            </a:endParaRPr>
          </a:p>
          <a:p>
            <a:pPr marL="0" indent="0" algn="just">
              <a:buNone/>
            </a:pPr>
            <a:r>
              <a:rPr lang="tr-TR" sz="1200" dirty="0">
                <a:solidFill>
                  <a:schemeClr val="bg1"/>
                </a:solidFill>
              </a:rPr>
              <a:t>a) Tarım satış, tarım kredi, esnaf ve sanatkârlar kredi ve kefalet, pancar ekicileri kooperatifleri.</a:t>
            </a:r>
          </a:p>
          <a:p>
            <a:pPr marL="0" indent="0" algn="just">
              <a:buNone/>
            </a:pPr>
            <a:r>
              <a:rPr lang="tr-TR" sz="1600" b="1" dirty="0">
                <a:solidFill>
                  <a:srgbClr val="FF0000"/>
                </a:solidFill>
              </a:rPr>
              <a:t>b) Yapı ruhsatı alınmış ve ortak sayısı 100 veya daha fazla olan yapı</a:t>
            </a:r>
            <a:r>
              <a:rPr lang="tr-TR" sz="1200" dirty="0">
                <a:solidFill>
                  <a:schemeClr val="bg1"/>
                </a:solidFill>
              </a:rPr>
              <a:t>, turizm geliştirme ve gayrimenkul işletme konularında faaliyet gösteren kooperatifler.</a:t>
            </a:r>
          </a:p>
          <a:p>
            <a:pPr marL="0" indent="0" algn="just">
              <a:buNone/>
            </a:pPr>
            <a:r>
              <a:rPr lang="tr-TR" sz="1200" dirty="0">
                <a:solidFill>
                  <a:schemeClr val="bg1"/>
                </a:solidFill>
              </a:rPr>
              <a:t>c) Faaliyet konusuna bakılmaksızın </a:t>
            </a:r>
            <a:r>
              <a:rPr lang="tr-TR" sz="1600" b="1" dirty="0">
                <a:solidFill>
                  <a:srgbClr val="FF0000"/>
                </a:solidFill>
              </a:rPr>
              <a:t>30 milyon Türk lirası ve üstü net satış hasılatı </a:t>
            </a:r>
            <a:r>
              <a:rPr lang="tr-TR" sz="1200" dirty="0">
                <a:solidFill>
                  <a:schemeClr val="bg1"/>
                </a:solidFill>
              </a:rPr>
              <a:t>olan kooperatifler.</a:t>
            </a:r>
          </a:p>
          <a:p>
            <a:pPr marL="0" indent="0" algn="just">
              <a:buNone/>
            </a:pPr>
            <a:r>
              <a:rPr lang="tr-TR" sz="1200" dirty="0">
                <a:solidFill>
                  <a:schemeClr val="bg1"/>
                </a:solidFill>
              </a:rPr>
              <a:t>ç) Faaliyet konusuna bakılmaksızın </a:t>
            </a:r>
            <a:r>
              <a:rPr lang="tr-TR" sz="1600" b="1" dirty="0">
                <a:solidFill>
                  <a:srgbClr val="FF0000"/>
                </a:solidFill>
              </a:rPr>
              <a:t>2.000 ve daha fazla ortağı bulunan </a:t>
            </a:r>
            <a:r>
              <a:rPr lang="tr-TR" sz="1200" dirty="0">
                <a:solidFill>
                  <a:schemeClr val="bg1"/>
                </a:solidFill>
              </a:rPr>
              <a:t>kooperatifler. </a:t>
            </a:r>
            <a:r>
              <a:rPr lang="tr-TR" sz="1600" b="1" dirty="0">
                <a:solidFill>
                  <a:srgbClr val="FF0000"/>
                </a:solidFill>
              </a:rPr>
              <a:t>Dış denetime tabidir.</a:t>
            </a:r>
          </a:p>
          <a:p>
            <a:pPr marL="0" indent="0" algn="just">
              <a:buNone/>
            </a:pPr>
            <a:r>
              <a:rPr lang="tr-TR" sz="1600" b="1" dirty="0">
                <a:solidFill>
                  <a:schemeClr val="bg1"/>
                </a:solidFill>
              </a:rPr>
              <a:t>…</a:t>
            </a:r>
          </a:p>
          <a:p>
            <a:pPr marL="0" indent="0" algn="just">
              <a:buNone/>
            </a:pPr>
            <a:r>
              <a:rPr lang="tr-TR" sz="1600" b="1" dirty="0">
                <a:solidFill>
                  <a:srgbClr val="FF0000"/>
                </a:solidFill>
              </a:rPr>
              <a:t>(5) Bu Yönetmelik uyarınca dış denetime tabi olduğu halde </a:t>
            </a:r>
            <a:r>
              <a:rPr lang="tr-TR" sz="1600" b="1" u="sng" dirty="0">
                <a:solidFill>
                  <a:srgbClr val="FF0000"/>
                </a:solidFill>
              </a:rPr>
              <a:t>söz konusu denetimi yaptırmayan</a:t>
            </a:r>
            <a:r>
              <a:rPr lang="tr-TR" sz="1600" b="1" dirty="0">
                <a:solidFill>
                  <a:srgbClr val="FF0000"/>
                </a:solidFill>
              </a:rPr>
              <a:t> kooperatiflerin </a:t>
            </a:r>
            <a:r>
              <a:rPr lang="tr-TR" sz="1600" b="1" u="sng" dirty="0">
                <a:solidFill>
                  <a:srgbClr val="FF0000"/>
                </a:solidFill>
              </a:rPr>
              <a:t>finansal tabloları, yönetim kurulu yıllık faaliyet raporu ve ibra konularında alınan genel kurul kararları geçersizdir.</a:t>
            </a:r>
          </a:p>
          <a:p>
            <a:pPr marL="82550" indent="0">
              <a:buClr>
                <a:srgbClr val="002060"/>
              </a:buClr>
              <a:buSzPct val="110000"/>
              <a:buNone/>
            </a:pPr>
            <a:endParaRPr lang="tr-TR" sz="1200" dirty="0">
              <a:solidFill>
                <a:schemeClr val="bg1"/>
              </a:solidFill>
            </a:endParaRPr>
          </a:p>
          <a:p>
            <a:pPr marL="355600" indent="-273050">
              <a:buClr>
                <a:srgbClr val="002060"/>
              </a:buClr>
              <a:buSzPct val="110000"/>
              <a:buFont typeface="+mj-lt"/>
              <a:buAutoNum type="arabicPeriod"/>
            </a:pPr>
            <a:endParaRPr lang="tr-TR" sz="1600" dirty="0">
              <a:solidFill>
                <a:schemeClr val="bg1"/>
              </a:solidFill>
            </a:endParaRPr>
          </a:p>
          <a:p>
            <a:pPr marL="0" indent="0">
              <a:buClr>
                <a:srgbClr val="002060"/>
              </a:buClr>
              <a:buSzPct val="110000"/>
              <a:buNone/>
            </a:pPr>
            <a:endParaRPr lang="tr-TR" sz="1600" dirty="0">
              <a:solidFill>
                <a:schemeClr val="bg1"/>
              </a:solidFill>
            </a:endParaRPr>
          </a:p>
        </p:txBody>
      </p:sp>
      <p:pic>
        <p:nvPicPr>
          <p:cNvPr id="7" name="Picture 2" descr="C:\Users\bahadir.aydin.CSB\Desktop\Logo (1).png">
            <a:extLst>
              <a:ext uri="{FF2B5EF4-FFF2-40B4-BE49-F238E27FC236}">
                <a16:creationId xmlns:a16="http://schemas.microsoft.com/office/drawing/2014/main" id="{62BEA884-32C9-4B1F-8FB8-C0ABBD5F876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73166"/>
          <a:stretch/>
        </p:blipFill>
        <p:spPr bwMode="auto">
          <a:xfrm>
            <a:off x="388675" y="182092"/>
            <a:ext cx="870958" cy="1194043"/>
          </a:xfrm>
          <a:prstGeom prst="rect">
            <a:avLst/>
          </a:prstGeom>
          <a:noFill/>
          <a:extLst>
            <a:ext uri="{909E8E84-426E-40DD-AFC4-6F175D3DCCD1}">
              <a14:hiddenFill xmlns:a14="http://schemas.microsoft.com/office/drawing/2010/main">
                <a:solidFill>
                  <a:srgbClr val="FFFFFF"/>
                </a:solidFill>
              </a14:hiddenFill>
            </a:ext>
          </a:extLst>
        </p:spPr>
      </p:pic>
      <p:pic>
        <p:nvPicPr>
          <p:cNvPr id="8" name="Resim 7">
            <a:extLst>
              <a:ext uri="{FF2B5EF4-FFF2-40B4-BE49-F238E27FC236}">
                <a16:creationId xmlns:a16="http://schemas.microsoft.com/office/drawing/2014/main" id="{3034227E-036F-45F3-B39E-599879BDBEF3}"/>
              </a:ext>
            </a:extLst>
          </p:cNvPr>
          <p:cNvPicPr>
            <a:picLocks noChangeAspect="1"/>
          </p:cNvPicPr>
          <p:nvPr/>
        </p:nvPicPr>
        <p:blipFill rotWithShape="1">
          <a:blip r:embed="rId3">
            <a:extLst>
              <a:ext uri="{28A0092B-C50C-407E-A947-70E740481C1C}">
                <a14:useLocalDpi xmlns:a14="http://schemas.microsoft.com/office/drawing/2010/main" val="0"/>
              </a:ext>
            </a:extLst>
          </a:blip>
          <a:srcRect r="69629"/>
          <a:stretch/>
        </p:blipFill>
        <p:spPr>
          <a:xfrm>
            <a:off x="7307646" y="182092"/>
            <a:ext cx="1224136" cy="1267487"/>
          </a:xfrm>
          <a:prstGeom prst="rect">
            <a:avLst/>
          </a:prstGeom>
        </p:spPr>
      </p:pic>
    </p:spTree>
    <p:extLst>
      <p:ext uri="{BB962C8B-B14F-4D97-AF65-F5344CB8AC3E}">
        <p14:creationId xmlns:p14="http://schemas.microsoft.com/office/powerpoint/2010/main" val="2738792508"/>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27" name="AutoShape 22"/>
          <p:cNvSpPr>
            <a:spLocks noChangeArrowheads="1"/>
          </p:cNvSpPr>
          <p:nvPr/>
        </p:nvSpPr>
        <p:spPr bwMode="gray">
          <a:xfrm>
            <a:off x="1676400" y="1484784"/>
            <a:ext cx="6248400" cy="648072"/>
          </a:xfrm>
          <a:prstGeom prst="roundRect">
            <a:avLst>
              <a:gd name="adj" fmla="val 50000"/>
            </a:avLst>
          </a:prstGeom>
          <a:solidFill>
            <a:srgbClr val="FD8251"/>
          </a:solidFill>
          <a:ln w="38100" algn="ctr">
            <a:solidFill>
              <a:srgbClr val="FFFFFF"/>
            </a:solidFill>
            <a:round/>
            <a:headEnd/>
            <a:tailEnd/>
          </a:ln>
          <a:effectLst>
            <a:outerShdw dist="63500" dir="3187806" algn="ctr" rotWithShape="0">
              <a:srgbClr val="B2B2B2"/>
            </a:outerShdw>
          </a:effectLst>
        </p:spPr>
        <p:txBody>
          <a:bodyPr wrap="none" anchor="ctr"/>
          <a:lstStyle/>
          <a:p>
            <a:pPr marL="0" lvl="1">
              <a:defRPr/>
            </a:pPr>
            <a:r>
              <a:rPr lang="tr-TR" altLang="en-US" sz="2000" b="1" dirty="0">
                <a:solidFill>
                  <a:srgbClr val="002060"/>
                </a:solidFill>
                <a:effectLst>
                  <a:outerShdw blurRad="38100" dist="38100" dir="2700000" algn="tl">
                    <a:srgbClr val="FFFFFF"/>
                  </a:outerShdw>
                </a:effectLst>
                <a:latin typeface="Times New Roman" panose="02020603050405020304" pitchFamily="18" charset="0"/>
                <a:cs typeface="Times New Roman" panose="02020603050405020304" pitchFamily="18" charset="0"/>
              </a:rPr>
              <a:t>YAPI KOOPERATİFLERİ DENETİM İŞLEMLERİ</a:t>
            </a:r>
            <a:endParaRPr lang="en-US" altLang="en-US" sz="2000" b="1" dirty="0">
              <a:solidFill>
                <a:srgbClr val="002060"/>
              </a:solidFill>
              <a:effectLst>
                <a:outerShdw blurRad="38100" dist="38100" dir="2700000" algn="tl">
                  <a:srgbClr val="FFFFFF"/>
                </a:outerShdw>
              </a:effectLst>
              <a:latin typeface="Times New Roman" panose="02020603050405020304" pitchFamily="18" charset="0"/>
              <a:cs typeface="Times New Roman" panose="02020603050405020304" pitchFamily="18" charset="0"/>
            </a:endParaRPr>
          </a:p>
        </p:txBody>
      </p:sp>
      <p:sp>
        <p:nvSpPr>
          <p:cNvPr id="66" name="Metin Yer Tutucusu 11">
            <a:extLst>
              <a:ext uri="{FF2B5EF4-FFF2-40B4-BE49-F238E27FC236}">
                <a16:creationId xmlns:a16="http://schemas.microsoft.com/office/drawing/2014/main" id="{E2BE68CC-2843-4892-901D-7A51CCE51DF4}"/>
              </a:ext>
            </a:extLst>
          </p:cNvPr>
          <p:cNvSpPr txBox="1">
            <a:spLocks/>
          </p:cNvSpPr>
          <p:nvPr/>
        </p:nvSpPr>
        <p:spPr>
          <a:xfrm>
            <a:off x="323528" y="2501652"/>
            <a:ext cx="8712967" cy="4174256"/>
          </a:xfrm>
          <a:prstGeom prst="rect">
            <a:avLst/>
          </a:prstGeom>
        </p:spPr>
        <p:txBody>
          <a:bodyPr>
            <a:no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82550" indent="0" algn="ctr">
              <a:buClr>
                <a:srgbClr val="002060"/>
              </a:buClr>
              <a:buSzPct val="110000"/>
              <a:buNone/>
            </a:pPr>
            <a:r>
              <a:rPr lang="tr-TR" sz="1600" b="1" dirty="0">
                <a:solidFill>
                  <a:schemeClr val="bg1"/>
                </a:solidFill>
              </a:rPr>
              <a:t>DIŞ DENETİME TABİ KOOPERATİFLER</a:t>
            </a:r>
            <a:endParaRPr lang="tr-TR" sz="1200" dirty="0">
              <a:solidFill>
                <a:schemeClr val="bg1"/>
              </a:solidFill>
            </a:endParaRPr>
          </a:p>
          <a:p>
            <a:pPr marL="355600" indent="-273050">
              <a:buClr>
                <a:srgbClr val="002060"/>
              </a:buClr>
              <a:buSzPct val="110000"/>
              <a:buFont typeface="+mj-lt"/>
              <a:buAutoNum type="arabicPeriod"/>
            </a:pPr>
            <a:endParaRPr lang="tr-TR" sz="1600" dirty="0">
              <a:solidFill>
                <a:schemeClr val="bg1"/>
              </a:solidFill>
            </a:endParaRPr>
          </a:p>
          <a:p>
            <a:pPr marL="0" lvl="0" indent="0" algn="just">
              <a:buNone/>
            </a:pPr>
            <a:r>
              <a:rPr lang="tr-TR" sz="1600" u="sng" dirty="0">
                <a:solidFill>
                  <a:schemeClr val="bg1"/>
                </a:solidFill>
              </a:rPr>
              <a:t>Genel Kurullarda;</a:t>
            </a:r>
          </a:p>
          <a:p>
            <a:pPr lvl="0" algn="just">
              <a:buFontTx/>
              <a:buChar char="-"/>
            </a:pPr>
            <a:r>
              <a:rPr lang="tr-TR" sz="1600" u="sng" dirty="0">
                <a:solidFill>
                  <a:srgbClr val="FF0000"/>
                </a:solidFill>
              </a:rPr>
              <a:t>Dış denetçinin seçilmesi ve dış denetçiye verilecek ücret hakkında kararların</a:t>
            </a:r>
            <a:r>
              <a:rPr lang="tr-TR" sz="1600" u="sng" dirty="0">
                <a:solidFill>
                  <a:schemeClr val="bg1"/>
                </a:solidFill>
              </a:rPr>
              <a:t> gündem maddeleri arasında olması</a:t>
            </a:r>
            <a:r>
              <a:rPr lang="tr-TR" sz="1600" dirty="0">
                <a:solidFill>
                  <a:schemeClr val="bg1"/>
                </a:solidFill>
              </a:rPr>
              <a:t> gerekmektedir.</a:t>
            </a:r>
          </a:p>
          <a:p>
            <a:pPr marL="0" lvl="0" indent="0" algn="just">
              <a:buNone/>
            </a:pPr>
            <a:endParaRPr lang="tr-TR" sz="1600" dirty="0">
              <a:solidFill>
                <a:schemeClr val="bg1"/>
              </a:solidFill>
            </a:endParaRPr>
          </a:p>
          <a:p>
            <a:pPr lvl="0" algn="just">
              <a:buFontTx/>
              <a:buChar char="-"/>
            </a:pPr>
            <a:r>
              <a:rPr lang="tr-TR" sz="1600" dirty="0">
                <a:solidFill>
                  <a:schemeClr val="bg1"/>
                </a:solidFill>
              </a:rPr>
              <a:t>Yetkili yönetim kurulunca genel kurul onayına sunulmak üzere </a:t>
            </a:r>
            <a:r>
              <a:rPr lang="tr-TR" sz="1600" dirty="0">
                <a:solidFill>
                  <a:srgbClr val="FF0000"/>
                </a:solidFill>
              </a:rPr>
              <a:t>muhtemel dış denetçilerin ve ücretlerinin araştırılması</a:t>
            </a:r>
            <a:r>
              <a:rPr lang="tr-TR" sz="1600" dirty="0">
                <a:solidFill>
                  <a:schemeClr val="bg1"/>
                </a:solidFill>
              </a:rPr>
              <a:t> ve tahmini bütçenin bu kapsamda şekillendirilmesi,</a:t>
            </a:r>
          </a:p>
          <a:p>
            <a:pPr lvl="0" algn="just">
              <a:buFontTx/>
              <a:buChar char="-"/>
            </a:pPr>
            <a:endParaRPr lang="tr-TR" sz="1600" dirty="0">
              <a:solidFill>
                <a:schemeClr val="bg1"/>
              </a:solidFill>
            </a:endParaRPr>
          </a:p>
          <a:p>
            <a:pPr marL="0" lvl="0" indent="0" algn="just">
              <a:buNone/>
            </a:pPr>
            <a:r>
              <a:rPr lang="tr-TR" sz="1600" u="sng" dirty="0">
                <a:solidFill>
                  <a:schemeClr val="bg1"/>
                </a:solidFill>
              </a:rPr>
              <a:t>- </a:t>
            </a:r>
            <a:r>
              <a:rPr lang="tr-TR" sz="1600" u="sng" dirty="0">
                <a:solidFill>
                  <a:srgbClr val="FF0000"/>
                </a:solidFill>
              </a:rPr>
              <a:t>Şartları taşıyan kooperatif toplantılarında</a:t>
            </a:r>
            <a:r>
              <a:rPr lang="tr-TR" sz="1600" u="sng" dirty="0">
                <a:solidFill>
                  <a:schemeClr val="bg1"/>
                </a:solidFill>
              </a:rPr>
              <a:t> gündemde dış denetime dair madde yok ise "</a:t>
            </a:r>
            <a:r>
              <a:rPr lang="tr-TR" sz="1600" i="1" u="sng" dirty="0">
                <a:solidFill>
                  <a:schemeClr val="bg1"/>
                </a:solidFill>
              </a:rPr>
              <a:t>Kooperatif ve Üst Kuruluşların Denetimine Dair </a:t>
            </a:r>
            <a:r>
              <a:rPr lang="tr-TR" sz="1600" u="sng" dirty="0">
                <a:solidFill>
                  <a:schemeClr val="bg1"/>
                </a:solidFill>
              </a:rPr>
              <a:t>Yönetmelik" gereğince buna ilişkin gündem maddesi konulması yönünden karar</a:t>
            </a:r>
            <a:r>
              <a:rPr lang="tr-TR" sz="1600" i="1" u="sng" dirty="0">
                <a:solidFill>
                  <a:schemeClr val="bg1"/>
                </a:solidFill>
              </a:rPr>
              <a:t> </a:t>
            </a:r>
            <a:r>
              <a:rPr lang="tr-TR" sz="1600" u="sng" dirty="0">
                <a:solidFill>
                  <a:schemeClr val="bg1"/>
                </a:solidFill>
              </a:rPr>
              <a:t>alınmasının gerekliliğinin divan heyeti ve genel kurula izah edilmesi ve bu yönde madde eklenmesi,</a:t>
            </a:r>
            <a:endParaRPr lang="tr-TR" sz="1600" dirty="0">
              <a:solidFill>
                <a:schemeClr val="bg1"/>
              </a:solidFill>
            </a:endParaRPr>
          </a:p>
          <a:p>
            <a:pPr marL="0" lvl="0" indent="0">
              <a:buNone/>
            </a:pPr>
            <a:r>
              <a:rPr lang="tr-TR" sz="1600" dirty="0">
                <a:solidFill>
                  <a:schemeClr val="bg1"/>
                </a:solidFill>
              </a:rPr>
              <a:t>önem arz etmektedir.</a:t>
            </a:r>
          </a:p>
          <a:p>
            <a:pPr marL="0" indent="0">
              <a:buClr>
                <a:srgbClr val="002060"/>
              </a:buClr>
              <a:buSzPct val="110000"/>
              <a:buNone/>
            </a:pPr>
            <a:endParaRPr lang="tr-TR" sz="1600" dirty="0">
              <a:solidFill>
                <a:schemeClr val="bg1"/>
              </a:solidFill>
            </a:endParaRPr>
          </a:p>
        </p:txBody>
      </p:sp>
      <p:pic>
        <p:nvPicPr>
          <p:cNvPr id="7" name="Picture 2" descr="C:\Users\bahadir.aydin.CSB\Desktop\Logo (1).png">
            <a:extLst>
              <a:ext uri="{FF2B5EF4-FFF2-40B4-BE49-F238E27FC236}">
                <a16:creationId xmlns:a16="http://schemas.microsoft.com/office/drawing/2014/main" id="{0466EF76-2470-4010-98D8-713258879AD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73166"/>
          <a:stretch/>
        </p:blipFill>
        <p:spPr bwMode="auto">
          <a:xfrm>
            <a:off x="388675" y="182092"/>
            <a:ext cx="870958" cy="1194043"/>
          </a:xfrm>
          <a:prstGeom prst="rect">
            <a:avLst/>
          </a:prstGeom>
          <a:noFill/>
          <a:extLst>
            <a:ext uri="{909E8E84-426E-40DD-AFC4-6F175D3DCCD1}">
              <a14:hiddenFill xmlns:a14="http://schemas.microsoft.com/office/drawing/2010/main">
                <a:solidFill>
                  <a:srgbClr val="FFFFFF"/>
                </a:solidFill>
              </a14:hiddenFill>
            </a:ext>
          </a:extLst>
        </p:spPr>
      </p:pic>
      <p:pic>
        <p:nvPicPr>
          <p:cNvPr id="8" name="Resim 7">
            <a:extLst>
              <a:ext uri="{FF2B5EF4-FFF2-40B4-BE49-F238E27FC236}">
                <a16:creationId xmlns:a16="http://schemas.microsoft.com/office/drawing/2014/main" id="{FF258623-E619-4405-B79D-ABCC58BC6C2F}"/>
              </a:ext>
            </a:extLst>
          </p:cNvPr>
          <p:cNvPicPr>
            <a:picLocks noChangeAspect="1"/>
          </p:cNvPicPr>
          <p:nvPr/>
        </p:nvPicPr>
        <p:blipFill rotWithShape="1">
          <a:blip r:embed="rId3">
            <a:extLst>
              <a:ext uri="{28A0092B-C50C-407E-A947-70E740481C1C}">
                <a14:useLocalDpi xmlns:a14="http://schemas.microsoft.com/office/drawing/2010/main" val="0"/>
              </a:ext>
            </a:extLst>
          </a:blip>
          <a:srcRect r="69629"/>
          <a:stretch/>
        </p:blipFill>
        <p:spPr>
          <a:xfrm>
            <a:off x="7307646" y="182092"/>
            <a:ext cx="1224136" cy="1267487"/>
          </a:xfrm>
          <a:prstGeom prst="rect">
            <a:avLst/>
          </a:prstGeom>
        </p:spPr>
      </p:pic>
    </p:spTree>
    <p:extLst>
      <p:ext uri="{BB962C8B-B14F-4D97-AF65-F5344CB8AC3E}">
        <p14:creationId xmlns:p14="http://schemas.microsoft.com/office/powerpoint/2010/main" val="61296484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27" name="AutoShape 22"/>
          <p:cNvSpPr>
            <a:spLocks noChangeArrowheads="1"/>
          </p:cNvSpPr>
          <p:nvPr/>
        </p:nvSpPr>
        <p:spPr bwMode="gray">
          <a:xfrm>
            <a:off x="1367645" y="1376135"/>
            <a:ext cx="6084676" cy="648072"/>
          </a:xfrm>
          <a:prstGeom prst="roundRect">
            <a:avLst>
              <a:gd name="adj" fmla="val 50000"/>
            </a:avLst>
          </a:prstGeom>
          <a:solidFill>
            <a:srgbClr val="FFFF00"/>
          </a:solidFill>
          <a:ln w="38100" algn="ctr">
            <a:solidFill>
              <a:srgbClr val="FFFFFF"/>
            </a:solidFill>
            <a:round/>
            <a:headEnd/>
            <a:tailEnd/>
          </a:ln>
          <a:effectLst>
            <a:outerShdw dist="63500" dir="3187806" algn="ctr" rotWithShape="0">
              <a:srgbClr val="B2B2B2"/>
            </a:outerShdw>
          </a:effectLst>
        </p:spPr>
        <p:txBody>
          <a:bodyPr wrap="none" anchor="ctr"/>
          <a:lstStyle/>
          <a:p>
            <a:pPr marL="0" lvl="1" algn="ctr">
              <a:defRPr/>
            </a:pPr>
            <a:r>
              <a:rPr lang="tr-TR" altLang="en-US" sz="2000" b="1" dirty="0">
                <a:solidFill>
                  <a:schemeClr val="bg1"/>
                </a:solidFill>
                <a:effectLst>
                  <a:outerShdw blurRad="38100" dist="38100" dir="2700000" algn="tl">
                    <a:srgbClr val="FFFFFF"/>
                  </a:outerShdw>
                </a:effectLst>
                <a:latin typeface="Times New Roman" panose="02020603050405020304" pitchFamily="18" charset="0"/>
                <a:cs typeface="Times New Roman" panose="02020603050405020304" pitchFamily="18" charset="0"/>
              </a:rPr>
              <a:t> </a:t>
            </a:r>
            <a:r>
              <a:rPr lang="tr-TR" sz="2000" b="1" dirty="0">
                <a:solidFill>
                  <a:schemeClr val="accent1">
                    <a:lumMod val="75000"/>
                  </a:schemeClr>
                </a:solidFill>
              </a:rPr>
              <a:t>YÖNETİM VE DENETİM KURULU </a:t>
            </a:r>
          </a:p>
          <a:p>
            <a:pPr marL="0" lvl="1" algn="ctr">
              <a:defRPr/>
            </a:pPr>
            <a:r>
              <a:rPr lang="tr-TR" sz="2000" b="1" dirty="0">
                <a:solidFill>
                  <a:schemeClr val="accent1">
                    <a:lumMod val="75000"/>
                  </a:schemeClr>
                </a:solidFill>
              </a:rPr>
              <a:t>ÜYELERİNİN EĞİTİMİ</a:t>
            </a:r>
            <a:endParaRPr lang="en-US" altLang="en-US" sz="2000" b="1" dirty="0">
              <a:solidFill>
                <a:schemeClr val="bg1"/>
              </a:solidFill>
              <a:effectLst>
                <a:outerShdw blurRad="38100" dist="38100" dir="2700000" algn="tl">
                  <a:srgbClr val="FFFFFF"/>
                </a:outerShdw>
              </a:effectLst>
              <a:latin typeface="Times New Roman" panose="02020603050405020304" pitchFamily="18" charset="0"/>
              <a:cs typeface="Times New Roman" panose="02020603050405020304" pitchFamily="18" charset="0"/>
            </a:endParaRPr>
          </a:p>
        </p:txBody>
      </p:sp>
      <p:sp>
        <p:nvSpPr>
          <p:cNvPr id="66" name="Metin Yer Tutucusu 11">
            <a:extLst>
              <a:ext uri="{FF2B5EF4-FFF2-40B4-BE49-F238E27FC236}">
                <a16:creationId xmlns:a16="http://schemas.microsoft.com/office/drawing/2014/main" id="{E2BE68CC-2843-4892-901D-7A51CCE51DF4}"/>
              </a:ext>
            </a:extLst>
          </p:cNvPr>
          <p:cNvSpPr txBox="1">
            <a:spLocks/>
          </p:cNvSpPr>
          <p:nvPr/>
        </p:nvSpPr>
        <p:spPr>
          <a:xfrm>
            <a:off x="4716016" y="2129990"/>
            <a:ext cx="4427984" cy="4607595"/>
          </a:xfrm>
          <a:prstGeom prst="rect">
            <a:avLst/>
          </a:prstGeom>
        </p:spPr>
        <p:txBody>
          <a:bodyPr>
            <a:no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lgn="ctr">
              <a:buNone/>
            </a:pPr>
            <a:r>
              <a:rPr lang="tr-TR" sz="1400" b="1" dirty="0">
                <a:solidFill>
                  <a:srgbClr val="0070C0"/>
                </a:solidFill>
                <a:latin typeface="+mn-lt"/>
                <a:ea typeface="+mn-ea"/>
                <a:cs typeface="+mn-cs"/>
              </a:rPr>
              <a:t>KOOPERATİF EĞİTİM SAĞLAYICILARI</a:t>
            </a:r>
            <a:endParaRPr lang="tr-TR" sz="1400" dirty="0">
              <a:solidFill>
                <a:schemeClr val="bg1"/>
              </a:solidFill>
            </a:endParaRPr>
          </a:p>
          <a:p>
            <a:pPr marL="0" indent="0" algn="just">
              <a:buClrTx/>
              <a:buNone/>
            </a:pPr>
            <a:r>
              <a:rPr lang="tr-TR" sz="1400" dirty="0">
                <a:solidFill>
                  <a:schemeClr val="bg1"/>
                </a:solidFill>
              </a:rPr>
              <a:t>Kooperatifçilik Eğitimi Yönetmeliği kapsamında Eğitim Sağlayıcıların belirlenmesi Ticaret Bakanlığı’nın uhdesinde olup bugüne kadar yetkilendirilen Eğitim Sağlayıcıları;</a:t>
            </a:r>
          </a:p>
          <a:p>
            <a:pPr algn="just">
              <a:buClrTx/>
            </a:pPr>
            <a:r>
              <a:rPr lang="tr-TR" sz="1400" dirty="0">
                <a:solidFill>
                  <a:schemeClr val="bg1"/>
                </a:solidFill>
              </a:rPr>
              <a:t>Türkiye S.S. Yapı Kooperatifleri Merkez Birliği</a:t>
            </a:r>
          </a:p>
          <a:p>
            <a:pPr algn="just">
              <a:buClrTx/>
            </a:pPr>
            <a:r>
              <a:rPr lang="tr-TR" sz="1400" dirty="0">
                <a:solidFill>
                  <a:schemeClr val="bg1"/>
                </a:solidFill>
              </a:rPr>
              <a:t>S.S. Türkiye Ormancılık Kooperatifleri Merkez Birliği</a:t>
            </a:r>
          </a:p>
          <a:p>
            <a:pPr algn="just">
              <a:buClrTx/>
            </a:pPr>
            <a:r>
              <a:rPr lang="tr-TR" sz="1400" dirty="0">
                <a:solidFill>
                  <a:schemeClr val="bg1"/>
                </a:solidFill>
              </a:rPr>
              <a:t>Sakarya Esnaf ve Sanatkarlar Odaları Birliği</a:t>
            </a:r>
          </a:p>
          <a:p>
            <a:pPr algn="just">
              <a:buClrTx/>
            </a:pPr>
            <a:r>
              <a:rPr lang="tr-TR" sz="1400" dirty="0">
                <a:solidFill>
                  <a:schemeClr val="bg1"/>
                </a:solidFill>
              </a:rPr>
              <a:t>Ankara İnternet </a:t>
            </a:r>
            <a:r>
              <a:rPr lang="tr-TR" sz="1400" dirty="0" err="1">
                <a:solidFill>
                  <a:schemeClr val="bg1"/>
                </a:solidFill>
              </a:rPr>
              <a:t>Kafeciler</a:t>
            </a:r>
            <a:r>
              <a:rPr lang="tr-TR" sz="1400" dirty="0">
                <a:solidFill>
                  <a:schemeClr val="bg1"/>
                </a:solidFill>
              </a:rPr>
              <a:t> Esnaf Odası</a:t>
            </a:r>
          </a:p>
          <a:p>
            <a:pPr algn="just">
              <a:buClrTx/>
            </a:pPr>
            <a:r>
              <a:rPr lang="tr-TR" sz="1400" dirty="0">
                <a:solidFill>
                  <a:schemeClr val="bg1"/>
                </a:solidFill>
              </a:rPr>
              <a:t>Hatay Esnaf ve Sanatkarlar Odası Birliği</a:t>
            </a:r>
          </a:p>
          <a:p>
            <a:pPr algn="just">
              <a:buClrTx/>
            </a:pPr>
            <a:r>
              <a:rPr lang="tr-TR" sz="1400" dirty="0">
                <a:solidFill>
                  <a:schemeClr val="bg1"/>
                </a:solidFill>
              </a:rPr>
              <a:t>İzmir Katip Çelebi Üniversitesi </a:t>
            </a:r>
          </a:p>
          <a:p>
            <a:pPr algn="just">
              <a:buClrTx/>
            </a:pPr>
            <a:r>
              <a:rPr lang="tr-TR" sz="1400" dirty="0">
                <a:solidFill>
                  <a:schemeClr val="bg1"/>
                </a:solidFill>
              </a:rPr>
              <a:t>Necmettin Erbakan Üniversitesi </a:t>
            </a:r>
          </a:p>
          <a:p>
            <a:pPr algn="just">
              <a:buClrTx/>
            </a:pPr>
            <a:r>
              <a:rPr lang="tr-TR" sz="1400" dirty="0">
                <a:solidFill>
                  <a:schemeClr val="bg1"/>
                </a:solidFill>
              </a:rPr>
              <a:t>Atılım Üniversitesi</a:t>
            </a:r>
          </a:p>
          <a:p>
            <a:pPr algn="just">
              <a:buClrTx/>
            </a:pPr>
            <a:r>
              <a:rPr lang="tr-TR" sz="1400" dirty="0">
                <a:solidFill>
                  <a:schemeClr val="bg1"/>
                </a:solidFill>
              </a:rPr>
              <a:t>Türkiye Köy Kalkındırma ve Diğer Tarımsal Amaçlı Kooperatif Birlikleri Merkez Birliği</a:t>
            </a:r>
          </a:p>
          <a:p>
            <a:pPr algn="just">
              <a:buClrTx/>
            </a:pPr>
            <a:r>
              <a:rPr lang="tr-TR" sz="1400" dirty="0">
                <a:solidFill>
                  <a:schemeClr val="bg1"/>
                </a:solidFill>
              </a:rPr>
              <a:t>İstanbul Yeni Yüzyıl Üniversitesi</a:t>
            </a:r>
          </a:p>
          <a:p>
            <a:pPr algn="just">
              <a:buClrTx/>
            </a:pPr>
            <a:r>
              <a:rPr lang="tr-TR" sz="1400" dirty="0">
                <a:solidFill>
                  <a:schemeClr val="bg1"/>
                </a:solidFill>
              </a:rPr>
              <a:t>Ankara Üniversitesi</a:t>
            </a:r>
          </a:p>
          <a:p>
            <a:pPr algn="just">
              <a:buClrTx/>
            </a:pPr>
            <a:r>
              <a:rPr lang="tr-TR" sz="1400" dirty="0">
                <a:solidFill>
                  <a:schemeClr val="bg1"/>
                </a:solidFill>
              </a:rPr>
              <a:t>Kooperatif eğitimi veren kurum ve kuruluşlar </a:t>
            </a:r>
            <a:r>
              <a:rPr lang="tr-TR" sz="1400" dirty="0">
                <a:solidFill>
                  <a:srgbClr val="FF0000"/>
                </a:solidFill>
                <a:highlight>
                  <a:srgbClr val="FFFF00"/>
                </a:highlight>
                <a:hlinkClick r:id="rId3">
                  <a:extLst>
                    <a:ext uri="{A12FA001-AC4F-418D-AE19-62706E023703}">
                      <ahyp:hlinkClr xmlns:ahyp="http://schemas.microsoft.com/office/drawing/2018/hyperlinkcolor" val="tx"/>
                    </a:ext>
                  </a:extLst>
                </a:hlinkClick>
              </a:rPr>
              <a:t>https://esnafkoop.ticaret.gov.tr</a:t>
            </a:r>
            <a:r>
              <a:rPr lang="tr-TR" sz="1400" dirty="0">
                <a:solidFill>
                  <a:schemeClr val="accent1"/>
                </a:solidFill>
              </a:rPr>
              <a:t> </a:t>
            </a:r>
            <a:r>
              <a:rPr lang="tr-TR" sz="1400" dirty="0">
                <a:solidFill>
                  <a:schemeClr val="bg1"/>
                </a:solidFill>
              </a:rPr>
              <a:t>adresinden düzenli olarak duyurulmaktadır. </a:t>
            </a:r>
          </a:p>
          <a:p>
            <a:pPr algn="just"/>
            <a:endParaRPr lang="tr-TR" sz="800" dirty="0">
              <a:solidFill>
                <a:schemeClr val="bg1"/>
              </a:solidFill>
            </a:endParaRPr>
          </a:p>
          <a:p>
            <a:pPr marL="0" indent="0" algn="just">
              <a:buNone/>
            </a:pPr>
            <a:endParaRPr lang="tr-TR" sz="1200" dirty="0">
              <a:solidFill>
                <a:schemeClr val="bg1"/>
              </a:solidFill>
            </a:endParaRPr>
          </a:p>
        </p:txBody>
      </p:sp>
      <p:pic>
        <p:nvPicPr>
          <p:cNvPr id="9" name="Picture 2" descr="C:\Users\bahadir.aydin.CSB\Desktop\Logo (1).png">
            <a:extLst>
              <a:ext uri="{FF2B5EF4-FFF2-40B4-BE49-F238E27FC236}">
                <a16:creationId xmlns:a16="http://schemas.microsoft.com/office/drawing/2014/main" id="{D6BC388A-5C00-486E-8482-821F81E50A1E}"/>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r="73166"/>
          <a:stretch/>
        </p:blipFill>
        <p:spPr bwMode="auto">
          <a:xfrm>
            <a:off x="388675" y="182092"/>
            <a:ext cx="870958" cy="1194043"/>
          </a:xfrm>
          <a:prstGeom prst="rect">
            <a:avLst/>
          </a:prstGeom>
          <a:noFill/>
          <a:extLst>
            <a:ext uri="{909E8E84-426E-40DD-AFC4-6F175D3DCCD1}">
              <a14:hiddenFill xmlns:a14="http://schemas.microsoft.com/office/drawing/2010/main">
                <a:solidFill>
                  <a:srgbClr val="FFFFFF"/>
                </a:solidFill>
              </a14:hiddenFill>
            </a:ext>
          </a:extLst>
        </p:spPr>
      </p:pic>
      <p:pic>
        <p:nvPicPr>
          <p:cNvPr id="10" name="Resim 9">
            <a:extLst>
              <a:ext uri="{FF2B5EF4-FFF2-40B4-BE49-F238E27FC236}">
                <a16:creationId xmlns:a16="http://schemas.microsoft.com/office/drawing/2014/main" id="{B1B4FC97-74A1-4250-9785-A52C8B810D6F}"/>
              </a:ext>
            </a:extLst>
          </p:cNvPr>
          <p:cNvPicPr>
            <a:picLocks noChangeAspect="1"/>
          </p:cNvPicPr>
          <p:nvPr/>
        </p:nvPicPr>
        <p:blipFill rotWithShape="1">
          <a:blip r:embed="rId5">
            <a:extLst>
              <a:ext uri="{28A0092B-C50C-407E-A947-70E740481C1C}">
                <a14:useLocalDpi xmlns:a14="http://schemas.microsoft.com/office/drawing/2010/main" val="0"/>
              </a:ext>
            </a:extLst>
          </a:blip>
          <a:srcRect r="69629"/>
          <a:stretch/>
        </p:blipFill>
        <p:spPr>
          <a:xfrm>
            <a:off x="7307646" y="182092"/>
            <a:ext cx="1224136" cy="1267487"/>
          </a:xfrm>
          <a:prstGeom prst="rect">
            <a:avLst/>
          </a:prstGeom>
        </p:spPr>
      </p:pic>
      <p:sp>
        <p:nvSpPr>
          <p:cNvPr id="12" name="Metin Yer Tutucusu 11">
            <a:extLst>
              <a:ext uri="{FF2B5EF4-FFF2-40B4-BE49-F238E27FC236}">
                <a16:creationId xmlns:a16="http://schemas.microsoft.com/office/drawing/2014/main" id="{EC79D878-1F08-40D3-B177-0FC12B2AF521}"/>
              </a:ext>
            </a:extLst>
          </p:cNvPr>
          <p:cNvSpPr txBox="1">
            <a:spLocks/>
          </p:cNvSpPr>
          <p:nvPr/>
        </p:nvSpPr>
        <p:spPr>
          <a:xfrm>
            <a:off x="0" y="2249683"/>
            <a:ext cx="4716016" cy="4368211"/>
          </a:xfrm>
          <a:prstGeom prst="rect">
            <a:avLst/>
          </a:prstGeom>
        </p:spPr>
        <p:txBody>
          <a:bodyPr>
            <a:no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lgn="ctr">
              <a:buClrTx/>
              <a:buNone/>
            </a:pPr>
            <a:r>
              <a:rPr lang="tr-TR" sz="1400" b="1" dirty="0">
                <a:solidFill>
                  <a:srgbClr val="0070C0"/>
                </a:solidFill>
              </a:rPr>
              <a:t>ÜYELERİ EĞİTİM ŞARTINA TABİ KOOPERATİFLER</a:t>
            </a:r>
          </a:p>
          <a:p>
            <a:pPr algn="just">
              <a:buClrTx/>
            </a:pPr>
            <a:r>
              <a:rPr lang="tr-TR" sz="1500" dirty="0">
                <a:solidFill>
                  <a:srgbClr val="FF0000"/>
                </a:solidFill>
              </a:rPr>
              <a:t>‘’İnşaat ruhsatı alınmış ve ortak sayısı 50 veya daha fazla olan yapı</a:t>
            </a:r>
            <a:r>
              <a:rPr lang="tr-TR" sz="1500" dirty="0">
                <a:solidFill>
                  <a:schemeClr val="bg1"/>
                </a:solidFill>
              </a:rPr>
              <a:t>, turizm geliştirme ve gayrimenkul işletme konularında faaliyet gösteren kooperatifler’’ şartlarını sağlayan </a:t>
            </a:r>
            <a:r>
              <a:rPr lang="tr-TR" sz="1500" dirty="0">
                <a:solidFill>
                  <a:srgbClr val="FF0000"/>
                </a:solidFill>
              </a:rPr>
              <a:t>faal</a:t>
            </a:r>
            <a:r>
              <a:rPr lang="tr-TR" sz="1500" dirty="0">
                <a:solidFill>
                  <a:schemeClr val="bg1"/>
                </a:solidFill>
              </a:rPr>
              <a:t> kooperatiflerin yönetim  ve denetim kurulları asil ve yedek üyeleri eğitim şartına tabidir.</a:t>
            </a:r>
          </a:p>
          <a:p>
            <a:pPr algn="just">
              <a:buClrTx/>
            </a:pPr>
            <a:r>
              <a:rPr lang="tr-TR" sz="1500" dirty="0">
                <a:solidFill>
                  <a:srgbClr val="FF0000"/>
                </a:solidFill>
              </a:rPr>
              <a:t>31.12.2022 tarihinden sonra </a:t>
            </a:r>
            <a:r>
              <a:rPr lang="tr-TR" sz="1500" dirty="0">
                <a:solidFill>
                  <a:schemeClr val="bg1"/>
                </a:solidFill>
              </a:rPr>
              <a:t>seçilen yönetim kurulu üyeleri ve denetçilerin, seçilmelerini takiben </a:t>
            </a:r>
            <a:r>
              <a:rPr lang="tr-TR" sz="1500" dirty="0">
                <a:solidFill>
                  <a:srgbClr val="FF0000"/>
                </a:solidFill>
              </a:rPr>
              <a:t>en geç 9 ay içinde</a:t>
            </a:r>
            <a:r>
              <a:rPr lang="tr-TR" sz="1500" dirty="0">
                <a:solidFill>
                  <a:schemeClr val="bg1"/>
                </a:solidFill>
              </a:rPr>
              <a:t>, kooperatifçilik eğitimini tamamlamaları şarttır</a:t>
            </a:r>
            <a:r>
              <a:rPr lang="tr-TR" sz="1450" dirty="0">
                <a:solidFill>
                  <a:schemeClr val="bg1"/>
                </a:solidFill>
              </a:rPr>
              <a:t>.</a:t>
            </a:r>
          </a:p>
          <a:p>
            <a:pPr algn="just">
              <a:buClrTx/>
            </a:pPr>
            <a:endParaRPr lang="tr-TR" sz="1400" dirty="0">
              <a:solidFill>
                <a:schemeClr val="bg1"/>
              </a:solidFill>
            </a:endParaRPr>
          </a:p>
          <a:p>
            <a:pPr marL="0" indent="0" algn="ctr">
              <a:buNone/>
            </a:pPr>
            <a:r>
              <a:rPr lang="tr-TR" sz="1400" b="1" dirty="0">
                <a:solidFill>
                  <a:srgbClr val="0070C0"/>
                </a:solidFill>
              </a:rPr>
              <a:t>KOOPERATİFÇİLİK EĞİTİMİ BAŞVURULARI</a:t>
            </a:r>
            <a:endParaRPr lang="tr-TR" sz="1400" dirty="0">
              <a:solidFill>
                <a:srgbClr val="0070C0"/>
              </a:solidFill>
            </a:endParaRPr>
          </a:p>
          <a:p>
            <a:pPr marL="0" indent="0" algn="just">
              <a:buNone/>
            </a:pPr>
            <a:r>
              <a:rPr lang="tr-TR" sz="1400" dirty="0">
                <a:solidFill>
                  <a:schemeClr val="bg1"/>
                </a:solidFill>
              </a:rPr>
              <a:t>(1) Kooperatifçilik eğitimi alması gereken kişiler, verilecek eğitimin şekline göre istenilen bilgi ve belgeler ile birlikte Eğitim Sağlayıcıya başvuruda bulunur.</a:t>
            </a:r>
          </a:p>
          <a:p>
            <a:pPr marL="0" indent="0" algn="just">
              <a:buNone/>
            </a:pPr>
            <a:r>
              <a:rPr lang="tr-TR" sz="1400" dirty="0">
                <a:solidFill>
                  <a:schemeClr val="bg1"/>
                </a:solidFill>
              </a:rPr>
              <a:t>(2) Kooperatifçilik eğitimi </a:t>
            </a:r>
            <a:r>
              <a:rPr lang="tr-TR" sz="1400" dirty="0">
                <a:solidFill>
                  <a:srgbClr val="FF0000"/>
                </a:solidFill>
              </a:rPr>
              <a:t>ücreti eğitim alan kişiler tarafından ödenir. </a:t>
            </a:r>
            <a:r>
              <a:rPr lang="tr-TR" sz="1400" dirty="0">
                <a:solidFill>
                  <a:schemeClr val="bg1"/>
                </a:solidFill>
              </a:rPr>
              <a:t>Üyeler </a:t>
            </a:r>
            <a:r>
              <a:rPr lang="tr-TR" sz="1400" dirty="0">
                <a:solidFill>
                  <a:srgbClr val="FF0000"/>
                </a:solidFill>
              </a:rPr>
              <a:t>eğitim için ödedikleri ücreti kooperatife rücu edemez.</a:t>
            </a:r>
          </a:p>
          <a:p>
            <a:pPr algn="just">
              <a:buClrTx/>
            </a:pPr>
            <a:endParaRPr lang="tr-TR" sz="1400" dirty="0">
              <a:solidFill>
                <a:schemeClr val="bg1"/>
              </a:solidFill>
            </a:endParaRPr>
          </a:p>
        </p:txBody>
      </p:sp>
    </p:spTree>
    <p:extLst>
      <p:ext uri="{BB962C8B-B14F-4D97-AF65-F5344CB8AC3E}">
        <p14:creationId xmlns:p14="http://schemas.microsoft.com/office/powerpoint/2010/main" val="2713854258"/>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theme/theme1.xml><?xml version="1.0" encoding="utf-8"?>
<a:theme xmlns:a="http://schemas.openxmlformats.org/drawingml/2006/main" name="Paket">
  <a:themeElements>
    <a:clrScheme name="Paket">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ke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ket">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Paket">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themeOverride>
</file>

<file path=docProps/app.xml><?xml version="1.0" encoding="utf-8"?>
<Properties xmlns="http://schemas.openxmlformats.org/officeDocument/2006/extended-properties" xmlns:vt="http://schemas.openxmlformats.org/officeDocument/2006/docPropsVTypes">
  <Template/>
  <TotalTime>477</TotalTime>
  <Words>3175</Words>
  <Application>Microsoft Office PowerPoint</Application>
  <PresentationFormat>Ekran Gösterisi (4:3)</PresentationFormat>
  <Paragraphs>305</Paragraphs>
  <Slides>30</Slides>
  <Notes>1</Notes>
  <HiddenSlides>0</HiddenSlides>
  <MMClips>0</MMClips>
  <ScaleCrop>false</ScaleCrop>
  <HeadingPairs>
    <vt:vector size="6" baseType="variant">
      <vt:variant>
        <vt:lpstr>Kullanılan Yazı Tipleri</vt:lpstr>
      </vt:variant>
      <vt:variant>
        <vt:i4>9</vt:i4>
      </vt:variant>
      <vt:variant>
        <vt:lpstr>Tema</vt:lpstr>
      </vt:variant>
      <vt:variant>
        <vt:i4>1</vt:i4>
      </vt:variant>
      <vt:variant>
        <vt:lpstr>Slayt Başlıkları</vt:lpstr>
      </vt:variant>
      <vt:variant>
        <vt:i4>30</vt:i4>
      </vt:variant>
    </vt:vector>
  </HeadingPairs>
  <TitlesOfParts>
    <vt:vector size="40" baseType="lpstr">
      <vt:lpstr>Arial</vt:lpstr>
      <vt:lpstr>Calibri</vt:lpstr>
      <vt:lpstr>Century Gothic</vt:lpstr>
      <vt:lpstr>Gill Sans MT</vt:lpstr>
      <vt:lpstr>Gotham Bold</vt:lpstr>
      <vt:lpstr>Times New Roman</vt:lpstr>
      <vt:lpstr>Verdana</vt:lpstr>
      <vt:lpstr>Wingdings</vt:lpstr>
      <vt:lpstr>Wingdings 2</vt:lpstr>
      <vt:lpstr>Paket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ÇANAKKALE  ÇEVRE, ŞEHİRCİLİK VE İKLİM DEĞİŞİKLİĞİ İL MÜDÜRLÜĞÜ</dc:title>
  <dc:creator>Güneş Yıldız</dc:creator>
  <cp:lastModifiedBy>' ' 'ßµRâK' ' ' .</cp:lastModifiedBy>
  <cp:revision>124</cp:revision>
  <cp:lastPrinted>2025-03-11T07:10:57Z</cp:lastPrinted>
  <dcterms:created xsi:type="dcterms:W3CDTF">2025-03-10T14:04:07Z</dcterms:created>
  <dcterms:modified xsi:type="dcterms:W3CDTF">2026-04-23T21:18:31Z</dcterms:modified>
</cp:coreProperties>
</file>