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0" r:id="rId2"/>
    <p:sldId id="256" r:id="rId3"/>
    <p:sldId id="260" r:id="rId4"/>
    <p:sldId id="294" r:id="rId5"/>
    <p:sldId id="293" r:id="rId6"/>
    <p:sldId id="283" r:id="rId7"/>
    <p:sldId id="281" r:id="rId8"/>
    <p:sldId id="282" r:id="rId9"/>
    <p:sldId id="284" r:id="rId10"/>
    <p:sldId id="285" r:id="rId11"/>
    <p:sldId id="286" r:id="rId12"/>
    <p:sldId id="287" r:id="rId13"/>
    <p:sldId id="288" r:id="rId14"/>
    <p:sldId id="289" r:id="rId15"/>
    <p:sldId id="290" r:id="rId16"/>
    <p:sldId id="292" r:id="rId17"/>
    <p:sldId id="261" r:id="rId18"/>
    <p:sldId id="262" r:id="rId19"/>
    <p:sldId id="266" r:id="rId20"/>
    <p:sldId id="265" r:id="rId21"/>
    <p:sldId id="267"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4660"/>
  </p:normalViewPr>
  <p:slideViewPr>
    <p:cSldViewPr>
      <p:cViewPr varScale="1">
        <p:scale>
          <a:sx n="83" d="100"/>
          <a:sy n="83" d="100"/>
        </p:scale>
        <p:origin x="1483"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5.01.2022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727063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normAutofit/>
          </a:bodyPr>
          <a:lstStyle>
            <a:lvl1pPr algn="l">
              <a:defRPr sz="20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9F75050-0E15-4C5B-92B0-66D068882F1F}" type="datetimeFigureOut">
              <a:rPr lang="tr-TR" smtClean="0"/>
              <a:pPr/>
              <a:t>5.01.2022</a:t>
            </a:fld>
            <a:endParaRPr lang="tr-TR"/>
          </a:p>
        </p:txBody>
      </p:sp>
      <p:sp>
        <p:nvSpPr>
          <p:cNvPr id="6" name="Footer Placeholder 5"/>
          <p:cNvSpPr>
            <a:spLocks noGrp="1"/>
          </p:cNvSpPr>
          <p:nvPr>
            <p:ph type="ftr" sz="quarter" idx="11"/>
          </p:nvPr>
        </p:nvSpPr>
        <p:spPr>
          <a:xfrm>
            <a:off x="917678" y="6181344"/>
            <a:ext cx="5337278" cy="365125"/>
          </a:xfrm>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743932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nchor="ctr">
            <a:normAutofit/>
          </a:bodyPr>
          <a:lstStyle>
            <a:lvl1pPr algn="l">
              <a:defRPr sz="28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9F75050-0E15-4C5B-92B0-66D068882F1F}" type="datetimeFigureOut">
              <a:rPr lang="tr-TR" smtClean="0"/>
              <a:pPr/>
              <a:t>5.01.2022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655532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304407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9F75050-0E15-4C5B-92B0-66D068882F1F}" type="datetimeFigureOut">
              <a:rPr lang="tr-TR" smtClean="0"/>
              <a:pPr/>
              <a:t>5.01.2022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597014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normAutofit/>
          </a:bodyPr>
          <a:lstStyle>
            <a:lvl1pPr algn="l">
              <a:defRPr sz="28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9F75050-0E15-4C5B-92B0-66D068882F1F}" type="datetimeFigureOut">
              <a:rPr lang="tr-TR" smtClean="0"/>
              <a:pPr/>
              <a:t>5.01.2022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927270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284436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9F75050-0E15-4C5B-92B0-66D068882F1F}" type="datetimeFigureOut">
              <a:rPr lang="tr-TR" smtClean="0"/>
              <a:pPr/>
              <a:t>5.01.2022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031209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vert="horz" lIns="91440" tIns="45720" rIns="91440" bIns="45720" rtlCol="0" anchor="ctr">
            <a:normAutofit/>
          </a:bodyPr>
          <a:lstStyle>
            <a:lvl1pPr>
              <a:defRPr lang="en-US" sz="2800"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9F75050-0E15-4C5B-92B0-66D068882F1F}" type="datetimeFigureOut">
              <a:rPr lang="tr-TR" smtClean="0"/>
              <a:pPr/>
              <a:t>5.01.2022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54028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5.01.2022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108346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5.01.2022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973146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5.01.2022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46951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normAutofit/>
          </a:bodyPr>
          <a:lstStyle>
            <a:lvl1pPr algn="r">
              <a:defRPr sz="28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9F75050-0E15-4C5B-92B0-66D068882F1F}" type="datetimeFigureOut">
              <a:rPr lang="tr-TR" smtClean="0"/>
              <a:pPr/>
              <a:t>5.01.2022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144092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9F75050-0E15-4C5B-92B0-66D068882F1F}" type="datetimeFigureOut">
              <a:rPr lang="tr-TR" smtClean="0"/>
              <a:pPr/>
              <a:t>5.01.2022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491375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9F75050-0E15-4C5B-92B0-66D068882F1F}" type="datetimeFigureOut">
              <a:rPr lang="tr-TR" smtClean="0"/>
              <a:pPr/>
              <a:t>5.01.2022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690180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9F75050-0E15-4C5B-92B0-66D068882F1F}" type="datetimeFigureOut">
              <a:rPr lang="tr-TR" smtClean="0"/>
              <a:pPr/>
              <a:t>5.01.2022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3058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F75050-0E15-4C5B-92B0-66D068882F1F}" type="datetimeFigureOut">
              <a:rPr lang="tr-TR" smtClean="0"/>
              <a:pPr/>
              <a:t>5.01.2022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148831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normAutofit/>
          </a:bodyPr>
          <a:lstStyle>
            <a:lvl1pPr algn="l">
              <a:defRPr sz="2200" b="0"/>
            </a:lvl1pPr>
          </a:lstStyle>
          <a:p>
            <a:r>
              <a:rPr lang="tr-TR" smtClean="0"/>
              <a:t>Asıl başlık stili için tıklatın</a:t>
            </a:r>
            <a:endParaRPr lang="en-US" dirty="0"/>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9F75050-0E15-4C5B-92B0-66D068882F1F}" type="datetimeFigureOut">
              <a:rPr lang="tr-TR" smtClean="0"/>
              <a:pPr/>
              <a:t>5.01.2022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73307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normAutofit/>
          </a:bodyPr>
          <a:lstStyle>
            <a:lvl1pPr algn="l">
              <a:defRPr sz="24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a:xfrm>
            <a:off x="4523649" y="6181344"/>
            <a:ext cx="718502" cy="365125"/>
          </a:xfrm>
        </p:spPr>
        <p:txBody>
          <a:bodyPr/>
          <a:lstStyle/>
          <a:p>
            <a:fld id="{D9F75050-0E15-4C5B-92B0-66D068882F1F}" type="datetimeFigureOut">
              <a:rPr lang="tr-TR" smtClean="0"/>
              <a:pPr/>
              <a:t>5.01.2022</a:t>
            </a:fld>
            <a:endParaRPr lang="tr-TR"/>
          </a:p>
        </p:txBody>
      </p:sp>
      <p:sp>
        <p:nvSpPr>
          <p:cNvPr id="6" name="Footer Placeholder 5"/>
          <p:cNvSpPr>
            <a:spLocks noGrp="1"/>
          </p:cNvSpPr>
          <p:nvPr>
            <p:ph type="ftr" sz="quarter" idx="11"/>
          </p:nvPr>
        </p:nvSpPr>
        <p:spPr>
          <a:xfrm>
            <a:off x="818348" y="6181344"/>
            <a:ext cx="3705300" cy="365125"/>
          </a:xfrm>
        </p:spPr>
        <p:txBody>
          <a:bodyPr/>
          <a:lstStyle/>
          <a:p>
            <a:endParaRPr lang="tr-TR"/>
          </a:p>
        </p:txBody>
      </p:sp>
      <p:sp>
        <p:nvSpPr>
          <p:cNvPr id="7" name="Slide Number Placeholder 6"/>
          <p:cNvSpPr>
            <a:spLocks noGrp="1"/>
          </p:cNvSpPr>
          <p:nvPr>
            <p:ph type="sldNum" sz="quarter" idx="12"/>
          </p:nvPr>
        </p:nvSpPr>
        <p:spPr>
          <a:xfrm>
            <a:off x="8024262" y="6181344"/>
            <a:ext cx="305186" cy="329250"/>
          </a:xfrm>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894892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551708" y="6178260"/>
            <a:ext cx="1287464"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D9F75050-0E15-4C5B-92B0-66D068882F1F}" type="datetimeFigureOut">
              <a:rPr lang="tr-TR" smtClean="0"/>
              <a:pPr/>
              <a:t>5.01.2022</a:t>
            </a:fld>
            <a:endParaRPr lang="tr-TR"/>
          </a:p>
        </p:txBody>
      </p:sp>
      <p:sp>
        <p:nvSpPr>
          <p:cNvPr id="5" name="Footer Placeholder 4"/>
          <p:cNvSpPr>
            <a:spLocks noGrp="1"/>
          </p:cNvSpPr>
          <p:nvPr>
            <p:ph type="ftr" sz="quarter" idx="3"/>
          </p:nvPr>
        </p:nvSpPr>
        <p:spPr>
          <a:xfrm>
            <a:off x="818347" y="6178260"/>
            <a:ext cx="5624137"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tr-TR"/>
          </a:p>
        </p:txBody>
      </p:sp>
      <p:sp>
        <p:nvSpPr>
          <p:cNvPr id="6" name="Slide Number Placeholder 5"/>
          <p:cNvSpPr>
            <a:spLocks noGrp="1"/>
          </p:cNvSpPr>
          <p:nvPr>
            <p:ph type="sldNum" sz="quarter" idx="4"/>
          </p:nvPr>
        </p:nvSpPr>
        <p:spPr>
          <a:xfrm>
            <a:off x="7917202" y="6178260"/>
            <a:ext cx="413483"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B1DEFA8C-F947-479F-BE07-76B6B3F80BF1}" type="slidenum">
              <a:rPr lang="tr-TR" smtClean="0"/>
              <a:pPr/>
              <a:t>‹#›</a:t>
            </a:fld>
            <a:endParaRPr lang="tr-TR"/>
          </a:p>
        </p:txBody>
      </p:sp>
    </p:spTree>
    <p:extLst>
      <p:ext uri="{BB962C8B-B14F-4D97-AF65-F5344CB8AC3E}">
        <p14:creationId xmlns:p14="http://schemas.microsoft.com/office/powerpoint/2010/main" val="99536016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a:buChar char="•"/>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30000"/>
        <a:buFont typeface="Arial"/>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30000"/>
        <a:buFont typeface="Arial"/>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904780" y="1052736"/>
            <a:ext cx="7510506" cy="3213982"/>
          </a:xfrm>
        </p:spPr>
        <p:txBody>
          <a:bodyPr>
            <a:normAutofit/>
          </a:bodyPr>
          <a:lstStyle/>
          <a:p>
            <a:r>
              <a:rPr lang="tr-TR" sz="4800" b="1" dirty="0" smtClean="0"/>
              <a:t>2022 ÜCRET PARAMETRELERİ ve İŞÇİLİK MALİYETLERİNİN HESAPLANMASI </a:t>
            </a:r>
            <a:endParaRPr lang="tr-TR" sz="4800" b="1" dirty="0"/>
          </a:p>
        </p:txBody>
      </p:sp>
      <p:sp>
        <p:nvSpPr>
          <p:cNvPr id="3" name="Alt Başlık 2"/>
          <p:cNvSpPr>
            <a:spLocks noGrp="1"/>
          </p:cNvSpPr>
          <p:nvPr>
            <p:ph type="subTitle" idx="1"/>
          </p:nvPr>
        </p:nvSpPr>
        <p:spPr>
          <a:xfrm>
            <a:off x="971600" y="4941168"/>
            <a:ext cx="7510506" cy="2219108"/>
          </a:xfrm>
        </p:spPr>
        <p:txBody>
          <a:bodyPr>
            <a:normAutofit/>
          </a:bodyPr>
          <a:lstStyle/>
          <a:p>
            <a:r>
              <a:rPr lang="tr-TR" sz="2400" b="1" dirty="0" smtClean="0">
                <a:solidFill>
                  <a:srgbClr val="00B0F0"/>
                </a:solidFill>
              </a:rPr>
              <a:t>MEHMET UĞUR YAVUZ</a:t>
            </a:r>
          </a:p>
          <a:p>
            <a:r>
              <a:rPr lang="tr-TR" sz="2400" b="1" dirty="0" smtClean="0">
                <a:solidFill>
                  <a:srgbClr val="00B0F0"/>
                </a:solidFill>
              </a:rPr>
              <a:t>ÇANAKKALE ÇALIŞMA VE İŞ KURUMU İL MÜDÜRÜ</a:t>
            </a:r>
            <a:endParaRPr lang="tr-TR" sz="2400" b="1" dirty="0">
              <a:solidFill>
                <a:srgbClr val="00B0F0"/>
              </a:solidFill>
            </a:endParaRPr>
          </a:p>
        </p:txBody>
      </p:sp>
      <p:pic>
        <p:nvPicPr>
          <p:cNvPr id="4" name="Resim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8716" y="335425"/>
            <a:ext cx="1152128" cy="1434621"/>
          </a:xfrm>
          <a:prstGeom prst="rect">
            <a:avLst/>
          </a:prstGeom>
        </p:spPr>
      </p:pic>
    </p:spTree>
    <p:extLst>
      <p:ext uri="{BB962C8B-B14F-4D97-AF65-F5344CB8AC3E}">
        <p14:creationId xmlns:p14="http://schemas.microsoft.com/office/powerpoint/2010/main" val="3139157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27584" y="764704"/>
            <a:ext cx="7511473" cy="1312480"/>
          </a:xfrm>
        </p:spPr>
        <p:txBody>
          <a:bodyPr>
            <a:normAutofit/>
          </a:bodyPr>
          <a:lstStyle/>
          <a:p>
            <a:pPr algn="ctr"/>
            <a:r>
              <a:rPr lang="tr-TR" sz="3600" b="1" dirty="0" smtClean="0">
                <a:solidFill>
                  <a:srgbClr val="00B0F0"/>
                </a:solidFill>
                <a:effectLst/>
              </a:rPr>
              <a:t>5000 TL NET İÇİN BRÜTLEŞTİRME</a:t>
            </a:r>
            <a:br>
              <a:rPr lang="tr-TR" sz="3600" b="1" dirty="0" smtClean="0">
                <a:solidFill>
                  <a:srgbClr val="00B0F0"/>
                </a:solidFill>
                <a:effectLst/>
              </a:rPr>
            </a:br>
            <a:r>
              <a:rPr lang="tr-TR" sz="3600" b="1" dirty="0" smtClean="0">
                <a:solidFill>
                  <a:srgbClr val="00B0F0"/>
                </a:solidFill>
                <a:effectLst/>
              </a:rPr>
              <a:t>Yöntem 2 (%15 vergi dilimi)</a:t>
            </a:r>
            <a:endParaRPr lang="tr-TR" sz="3600" b="1" dirty="0">
              <a:solidFill>
                <a:srgbClr val="00B0F0"/>
              </a:solidFill>
              <a:effectLst/>
            </a:endParaRPr>
          </a:p>
        </p:txBody>
      </p:sp>
      <p:sp>
        <p:nvSpPr>
          <p:cNvPr id="3" name="2 İçerik Yer Tutucusu"/>
          <p:cNvSpPr>
            <a:spLocks noGrp="1"/>
          </p:cNvSpPr>
          <p:nvPr>
            <p:ph idx="1"/>
          </p:nvPr>
        </p:nvSpPr>
        <p:spPr>
          <a:xfrm>
            <a:off x="971600" y="1700808"/>
            <a:ext cx="7511472" cy="4041162"/>
          </a:xfrm>
        </p:spPr>
        <p:txBody>
          <a:bodyPr>
            <a:normAutofit/>
          </a:bodyPr>
          <a:lstStyle/>
          <a:p>
            <a:r>
              <a:rPr lang="tr-TR" sz="2800" b="1" dirty="0" smtClean="0">
                <a:effectLst>
                  <a:glow rad="38100">
                    <a:schemeClr val="bg1">
                      <a:lumMod val="50000"/>
                      <a:lumOff val="50000"/>
                      <a:alpha val="20000"/>
                    </a:schemeClr>
                  </a:glow>
                </a:effectLst>
              </a:rPr>
              <a:t>1. adım 5000 TL -675,99 TL = 4324,01 TL</a:t>
            </a:r>
          </a:p>
          <a:p>
            <a:r>
              <a:rPr lang="tr-TR" sz="2800" b="1" dirty="0" smtClean="0">
                <a:effectLst>
                  <a:glow rad="38100">
                    <a:schemeClr val="bg1">
                      <a:lumMod val="50000"/>
                      <a:lumOff val="50000"/>
                      <a:alpha val="20000"/>
                    </a:schemeClr>
                  </a:glow>
                </a:effectLst>
              </a:rPr>
              <a:t>2. adım 4324,01 TL / 0,71491 = 6048,33 TL</a:t>
            </a:r>
          </a:p>
        </p:txBody>
      </p:sp>
    </p:spTree>
    <p:extLst>
      <p:ext uri="{BB962C8B-B14F-4D97-AF65-F5344CB8AC3E}">
        <p14:creationId xmlns:p14="http://schemas.microsoft.com/office/powerpoint/2010/main" val="20945161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22687" y="620688"/>
            <a:ext cx="7511473" cy="1312480"/>
          </a:xfrm>
        </p:spPr>
        <p:txBody>
          <a:bodyPr>
            <a:normAutofit/>
          </a:bodyPr>
          <a:lstStyle/>
          <a:p>
            <a:pPr algn="ctr"/>
            <a:r>
              <a:rPr lang="tr-TR" sz="4000" b="1" dirty="0" smtClean="0">
                <a:solidFill>
                  <a:srgbClr val="00B0F0"/>
                </a:solidFill>
                <a:effectLst/>
              </a:rPr>
              <a:t>5000 TL NET İÇİN BRÜTLEŞTİRME</a:t>
            </a:r>
            <a:br>
              <a:rPr lang="tr-TR" sz="4000" b="1" dirty="0" smtClean="0">
                <a:solidFill>
                  <a:srgbClr val="00B0F0"/>
                </a:solidFill>
                <a:effectLst/>
              </a:rPr>
            </a:br>
            <a:r>
              <a:rPr lang="tr-TR" sz="4000" b="1" dirty="0" smtClean="0">
                <a:solidFill>
                  <a:srgbClr val="00B0F0"/>
                </a:solidFill>
                <a:effectLst/>
              </a:rPr>
              <a:t> Eylül(%20) vergi dilimi)</a:t>
            </a:r>
            <a:endParaRPr lang="tr-TR" sz="4000" b="1" dirty="0">
              <a:solidFill>
                <a:srgbClr val="00B0F0"/>
              </a:solidFill>
              <a:effectLst/>
            </a:endParaRPr>
          </a:p>
        </p:txBody>
      </p:sp>
      <p:sp>
        <p:nvSpPr>
          <p:cNvPr id="3" name="2 İçerik Yer Tutucusu"/>
          <p:cNvSpPr>
            <a:spLocks noGrp="1"/>
          </p:cNvSpPr>
          <p:nvPr>
            <p:ph idx="1"/>
          </p:nvPr>
        </p:nvSpPr>
        <p:spPr>
          <a:xfrm>
            <a:off x="971600" y="2132856"/>
            <a:ext cx="7511472" cy="4041162"/>
          </a:xfrm>
        </p:spPr>
        <p:txBody>
          <a:bodyPr>
            <a:normAutofit/>
          </a:bodyPr>
          <a:lstStyle/>
          <a:p>
            <a:r>
              <a:rPr lang="tr-TR" sz="3200" b="1" dirty="0" smtClean="0">
                <a:effectLst>
                  <a:glow rad="38100">
                    <a:schemeClr val="bg1">
                      <a:lumMod val="50000"/>
                      <a:lumOff val="50000"/>
                      <a:alpha val="20000"/>
                    </a:schemeClr>
                  </a:glow>
                </a:effectLst>
              </a:rPr>
              <a:t>1. adım 4253,4 / 0,85 = 5004 TL</a:t>
            </a:r>
          </a:p>
          <a:p>
            <a:r>
              <a:rPr lang="tr-TR" sz="3200" b="1" dirty="0" smtClean="0">
                <a:effectLst>
                  <a:glow rad="38100">
                    <a:schemeClr val="bg1">
                      <a:lumMod val="50000"/>
                      <a:lumOff val="50000"/>
                      <a:alpha val="20000"/>
                    </a:schemeClr>
                  </a:glow>
                </a:effectLst>
              </a:rPr>
              <a:t>2. adım 5000-4253,4 = 746,6 TL</a:t>
            </a:r>
          </a:p>
          <a:p>
            <a:r>
              <a:rPr lang="tr-TR" sz="3200" b="1" dirty="0" smtClean="0">
                <a:effectLst>
                  <a:glow rad="38100">
                    <a:schemeClr val="bg1">
                      <a:lumMod val="50000"/>
                      <a:lumOff val="50000"/>
                      <a:alpha val="20000"/>
                    </a:schemeClr>
                  </a:glow>
                </a:effectLst>
              </a:rPr>
              <a:t>3. adım 746,6 / 0,6724= 1110,34</a:t>
            </a:r>
          </a:p>
          <a:p>
            <a:r>
              <a:rPr lang="tr-TR" sz="3200" b="1" dirty="0" smtClean="0">
                <a:effectLst>
                  <a:glow rad="38100">
                    <a:schemeClr val="bg1">
                      <a:lumMod val="50000"/>
                      <a:lumOff val="50000"/>
                      <a:alpha val="20000"/>
                    </a:schemeClr>
                  </a:glow>
                </a:effectLst>
              </a:rPr>
              <a:t>4. adım 1044,33 + 5004 = 6114,34</a:t>
            </a:r>
            <a:endParaRPr lang="tr-TR" sz="3200" b="1" dirty="0">
              <a:effectLst>
                <a:glow rad="38100">
                  <a:schemeClr val="bg1">
                    <a:lumMod val="50000"/>
                    <a:lumOff val="50000"/>
                    <a:alpha val="20000"/>
                  </a:schemeClr>
                </a:glow>
              </a:effectLst>
            </a:endParaRPr>
          </a:p>
        </p:txBody>
      </p:sp>
    </p:spTree>
    <p:extLst>
      <p:ext uri="{BB962C8B-B14F-4D97-AF65-F5344CB8AC3E}">
        <p14:creationId xmlns:p14="http://schemas.microsoft.com/office/powerpoint/2010/main" val="20631302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18348" y="748418"/>
            <a:ext cx="7511473" cy="1312480"/>
          </a:xfrm>
        </p:spPr>
        <p:txBody>
          <a:bodyPr>
            <a:noAutofit/>
          </a:bodyPr>
          <a:lstStyle/>
          <a:p>
            <a:pPr algn="ctr"/>
            <a:r>
              <a:rPr lang="tr-TR" sz="4000" b="1" dirty="0" smtClean="0">
                <a:solidFill>
                  <a:srgbClr val="00B0F0"/>
                </a:solidFill>
                <a:effectLst/>
              </a:rPr>
              <a:t>5000 TL NET İÇİN BRÜTLEŞTİRME</a:t>
            </a:r>
            <a:br>
              <a:rPr lang="tr-TR" sz="4000" b="1" dirty="0" smtClean="0">
                <a:solidFill>
                  <a:srgbClr val="00B0F0"/>
                </a:solidFill>
                <a:effectLst/>
              </a:rPr>
            </a:br>
            <a:r>
              <a:rPr lang="tr-TR" sz="4000" b="1" dirty="0" smtClean="0">
                <a:solidFill>
                  <a:srgbClr val="00B0F0"/>
                </a:solidFill>
                <a:effectLst/>
              </a:rPr>
              <a:t>Eylül (%20 vergi dilimi)</a:t>
            </a:r>
            <a:endParaRPr lang="tr-TR" sz="4000" b="1" dirty="0">
              <a:solidFill>
                <a:srgbClr val="00B0F0"/>
              </a:solidFill>
              <a:effectLst/>
            </a:endParaRPr>
          </a:p>
        </p:txBody>
      </p:sp>
      <p:sp>
        <p:nvSpPr>
          <p:cNvPr id="3" name="2 İçerik Yer Tutucusu"/>
          <p:cNvSpPr>
            <a:spLocks noGrp="1"/>
          </p:cNvSpPr>
          <p:nvPr>
            <p:ph idx="1"/>
          </p:nvPr>
        </p:nvSpPr>
        <p:spPr>
          <a:xfrm>
            <a:off x="818349" y="1556792"/>
            <a:ext cx="7511472" cy="4041162"/>
          </a:xfrm>
        </p:spPr>
        <p:txBody>
          <a:bodyPr>
            <a:normAutofit/>
          </a:bodyPr>
          <a:lstStyle/>
          <a:p>
            <a:r>
              <a:rPr lang="tr-TR" sz="2800" b="1" dirty="0" smtClean="0">
                <a:effectLst>
                  <a:glow rad="38100">
                    <a:schemeClr val="bg1">
                      <a:lumMod val="50000"/>
                      <a:lumOff val="50000"/>
                      <a:alpha val="20000"/>
                    </a:schemeClr>
                  </a:glow>
                </a:effectLst>
              </a:rPr>
              <a:t>1. adım 5000 TL -888,66 TL = 4111,34 TL</a:t>
            </a:r>
          </a:p>
          <a:p>
            <a:r>
              <a:rPr lang="tr-TR" sz="2800" b="1" dirty="0" smtClean="0">
                <a:effectLst>
                  <a:glow rad="38100">
                    <a:schemeClr val="bg1">
                      <a:lumMod val="50000"/>
                      <a:lumOff val="50000"/>
                      <a:alpha val="20000"/>
                    </a:schemeClr>
                  </a:glow>
                </a:effectLst>
              </a:rPr>
              <a:t>2. adım 4111,34 TL / 0,6724 = 6114,42 TL</a:t>
            </a:r>
          </a:p>
        </p:txBody>
      </p:sp>
    </p:spTree>
    <p:extLst>
      <p:ext uri="{BB962C8B-B14F-4D97-AF65-F5344CB8AC3E}">
        <p14:creationId xmlns:p14="http://schemas.microsoft.com/office/powerpoint/2010/main" val="2261214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sz="2800" b="1" dirty="0" smtClean="0">
                <a:solidFill>
                  <a:srgbClr val="00B0F0"/>
                </a:solidFill>
                <a:effectLst>
                  <a:glow rad="38100">
                    <a:schemeClr val="bg1">
                      <a:lumMod val="65000"/>
                      <a:lumOff val="35000"/>
                      <a:alpha val="40000"/>
                    </a:schemeClr>
                  </a:glow>
                </a:effectLst>
              </a:rPr>
              <a:t>ASGARİ ÜCRET İLE BRÜT ÜCRETİN VERGİ MATRAHLARI FARKLI OLUNCA HESAPLAMA PARAMETRESİ (6000 TL NET)</a:t>
            </a:r>
            <a:endParaRPr lang="tr-TR" sz="2800" b="1" dirty="0">
              <a:solidFill>
                <a:srgbClr val="00B0F0"/>
              </a:solidFill>
              <a:effectLst>
                <a:glow rad="38100">
                  <a:schemeClr val="bg1">
                    <a:lumMod val="65000"/>
                    <a:lumOff val="35000"/>
                    <a:alpha val="40000"/>
                  </a:schemeClr>
                </a:glow>
              </a:effectLst>
            </a:endParaRPr>
          </a:p>
        </p:txBody>
      </p:sp>
      <p:pic>
        <p:nvPicPr>
          <p:cNvPr id="27650" name="Picture 2"/>
          <p:cNvPicPr>
            <a:picLocks noGrp="1" noChangeAspect="1" noChangeArrowheads="1"/>
          </p:cNvPicPr>
          <p:nvPr>
            <p:ph idx="1"/>
          </p:nvPr>
        </p:nvPicPr>
        <p:blipFill rotWithShape="1">
          <a:blip r:embed="rId2"/>
          <a:srcRect l="3879" t="51673" r="15950" b="12695"/>
          <a:stretch/>
        </p:blipFill>
        <p:spPr bwMode="auto">
          <a:xfrm>
            <a:off x="109587" y="2276872"/>
            <a:ext cx="8928992" cy="3240360"/>
          </a:xfrm>
          <a:prstGeom prst="rect">
            <a:avLst/>
          </a:prstGeom>
          <a:noFill/>
          <a:ln w="9525">
            <a:noFill/>
            <a:miter lim="800000"/>
            <a:headEnd/>
            <a:tailEnd/>
          </a:ln>
          <a:effectLst/>
        </p:spPr>
      </p:pic>
    </p:spTree>
    <p:extLst>
      <p:ext uri="{BB962C8B-B14F-4D97-AF65-F5344CB8AC3E}">
        <p14:creationId xmlns:p14="http://schemas.microsoft.com/office/powerpoint/2010/main" val="20962049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3600" b="1" dirty="0" smtClean="0">
                <a:solidFill>
                  <a:srgbClr val="00B0F0"/>
                </a:solidFill>
                <a:effectLst/>
              </a:rPr>
              <a:t>6000 TL NET İÇİN BRÜTLEŞTİRME</a:t>
            </a:r>
            <a:br>
              <a:rPr lang="tr-TR" sz="3600" b="1" dirty="0" smtClean="0">
                <a:solidFill>
                  <a:srgbClr val="00B0F0"/>
                </a:solidFill>
                <a:effectLst/>
              </a:rPr>
            </a:br>
            <a:r>
              <a:rPr lang="tr-TR" sz="3600" b="1" dirty="0" smtClean="0">
                <a:solidFill>
                  <a:srgbClr val="00B0F0"/>
                </a:solidFill>
                <a:effectLst/>
              </a:rPr>
              <a:t>Temmuz(%20 vergi dilimi)</a:t>
            </a:r>
            <a:endParaRPr lang="tr-TR" sz="3600" b="1" dirty="0">
              <a:solidFill>
                <a:srgbClr val="00B0F0"/>
              </a:solidFill>
              <a:effectLst/>
            </a:endParaRPr>
          </a:p>
        </p:txBody>
      </p:sp>
      <p:sp>
        <p:nvSpPr>
          <p:cNvPr id="3" name="2 İçerik Yer Tutucusu"/>
          <p:cNvSpPr>
            <a:spLocks noGrp="1"/>
          </p:cNvSpPr>
          <p:nvPr>
            <p:ph idx="1"/>
          </p:nvPr>
        </p:nvSpPr>
        <p:spPr>
          <a:xfrm>
            <a:off x="611560" y="1484784"/>
            <a:ext cx="8074132" cy="4041162"/>
          </a:xfrm>
        </p:spPr>
        <p:txBody>
          <a:bodyPr>
            <a:normAutofit/>
          </a:bodyPr>
          <a:lstStyle/>
          <a:p>
            <a:r>
              <a:rPr lang="tr-TR" sz="3200" b="1" u="sng" dirty="0" smtClean="0"/>
              <a:t>1. adım  6000 TL -675,99 </a:t>
            </a:r>
            <a:r>
              <a:rPr lang="tr-TR" sz="3600" b="1" dirty="0" smtClean="0">
                <a:effectLst>
                  <a:glow rad="38100">
                    <a:schemeClr val="bg1">
                      <a:lumMod val="50000"/>
                      <a:lumOff val="50000"/>
                      <a:alpha val="20000"/>
                    </a:schemeClr>
                  </a:glow>
                </a:effectLst>
              </a:rPr>
              <a:t>TL</a:t>
            </a:r>
            <a:r>
              <a:rPr lang="tr-TR" sz="3200" b="1" u="sng" dirty="0" smtClean="0"/>
              <a:t> = 5324,01TL</a:t>
            </a:r>
          </a:p>
          <a:p>
            <a:r>
              <a:rPr lang="tr-TR" sz="3200" b="1" u="sng" dirty="0" smtClean="0"/>
              <a:t>2. adım  5324,01TL / 0,6724 = 7917,92TL</a:t>
            </a:r>
          </a:p>
        </p:txBody>
      </p:sp>
    </p:spTree>
    <p:extLst>
      <p:ext uri="{BB962C8B-B14F-4D97-AF65-F5344CB8AC3E}">
        <p14:creationId xmlns:p14="http://schemas.microsoft.com/office/powerpoint/2010/main" val="24141923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3600" b="1" dirty="0" smtClean="0">
                <a:solidFill>
                  <a:srgbClr val="00B0F0"/>
                </a:solidFill>
                <a:effectLst>
                  <a:glow rad="38100">
                    <a:schemeClr val="bg1">
                      <a:lumMod val="65000"/>
                      <a:lumOff val="35000"/>
                      <a:alpha val="40000"/>
                    </a:schemeClr>
                  </a:glow>
                </a:effectLst>
              </a:rPr>
              <a:t>KISMEN SGK PRİMİNE TABİ TUTULACAK BAZI KAZANÇLAR</a:t>
            </a:r>
            <a:endParaRPr lang="tr-TR" sz="3600" b="1" dirty="0">
              <a:solidFill>
                <a:srgbClr val="00B0F0"/>
              </a:solidFill>
              <a:effectLst>
                <a:glow rad="38100">
                  <a:schemeClr val="bg1">
                    <a:lumMod val="65000"/>
                    <a:lumOff val="35000"/>
                    <a:alpha val="40000"/>
                  </a:schemeClr>
                </a:glow>
              </a:effectLst>
            </a:endParaRPr>
          </a:p>
        </p:txBody>
      </p:sp>
      <p:sp>
        <p:nvSpPr>
          <p:cNvPr id="3" name="2 İçerik Yer Tutucusu"/>
          <p:cNvSpPr>
            <a:spLocks noGrp="1"/>
          </p:cNvSpPr>
          <p:nvPr>
            <p:ph idx="1"/>
          </p:nvPr>
        </p:nvSpPr>
        <p:spPr>
          <a:xfrm>
            <a:off x="683568" y="1849651"/>
            <a:ext cx="8002124" cy="4464446"/>
          </a:xfrm>
        </p:spPr>
        <p:txBody>
          <a:bodyPr>
            <a:normAutofit/>
          </a:bodyPr>
          <a:lstStyle/>
          <a:p>
            <a:r>
              <a:rPr lang="tr-TR" sz="2000" b="1" dirty="0" smtClean="0">
                <a:solidFill>
                  <a:srgbClr val="00B0F0"/>
                </a:solidFill>
                <a:effectLst>
                  <a:glow rad="38100">
                    <a:schemeClr val="bg1">
                      <a:lumMod val="50000"/>
                      <a:lumOff val="50000"/>
                      <a:alpha val="20000"/>
                    </a:schemeClr>
                  </a:glow>
                </a:effectLst>
              </a:rPr>
              <a:t>YEMEK ÜCRETİ: </a:t>
            </a:r>
            <a:r>
              <a:rPr lang="tr-TR" sz="1800" b="1" dirty="0" smtClean="0">
                <a:effectLst>
                  <a:glow rad="38100">
                    <a:schemeClr val="bg1">
                      <a:lumMod val="50000"/>
                      <a:lumOff val="50000"/>
                      <a:alpha val="20000"/>
                    </a:schemeClr>
                  </a:glow>
                </a:effectLst>
              </a:rPr>
              <a:t>Brüt Günlük Asgari Ücret (166,80) x % 6= 10,01(Günlük istisna tutarı)</a:t>
            </a:r>
          </a:p>
          <a:p>
            <a:r>
              <a:rPr lang="tr-TR" sz="2000" b="1" dirty="0" smtClean="0">
                <a:solidFill>
                  <a:srgbClr val="00B0F0"/>
                </a:solidFill>
                <a:effectLst>
                  <a:glow rad="38100">
                    <a:schemeClr val="bg1">
                      <a:lumMod val="50000"/>
                      <a:lumOff val="50000"/>
                      <a:alpha val="20000"/>
                    </a:schemeClr>
                  </a:glow>
                </a:effectLst>
              </a:rPr>
              <a:t>Çocuk zammı </a:t>
            </a:r>
            <a:r>
              <a:rPr lang="tr-TR" sz="1800" b="1" dirty="0" smtClean="0">
                <a:effectLst>
                  <a:glow rad="38100">
                    <a:schemeClr val="bg1">
                      <a:lumMod val="50000"/>
                      <a:lumOff val="50000"/>
                      <a:alpha val="20000"/>
                    </a:schemeClr>
                  </a:glow>
                </a:effectLst>
              </a:rPr>
              <a:t>(en fazla iki çocuk): Brüt Aylık Asgari Ücret(5004) x%2= 100,08 Aylık İstisna Tutarı (Tek çocuk için) </a:t>
            </a:r>
          </a:p>
          <a:p>
            <a:r>
              <a:rPr lang="tr-TR" sz="2000" b="1" dirty="0" smtClean="0">
                <a:solidFill>
                  <a:srgbClr val="00B0F0"/>
                </a:solidFill>
                <a:effectLst>
                  <a:glow rad="38100">
                    <a:schemeClr val="bg1">
                      <a:lumMod val="50000"/>
                      <a:lumOff val="50000"/>
                      <a:alpha val="20000"/>
                    </a:schemeClr>
                  </a:glow>
                </a:effectLst>
              </a:rPr>
              <a:t>Aile zammı </a:t>
            </a:r>
            <a:r>
              <a:rPr lang="tr-TR" sz="1800" b="1" dirty="0" smtClean="0">
                <a:effectLst>
                  <a:glow rad="38100">
                    <a:schemeClr val="bg1">
                      <a:lumMod val="50000"/>
                      <a:lumOff val="50000"/>
                      <a:alpha val="20000"/>
                    </a:schemeClr>
                  </a:glow>
                </a:effectLst>
              </a:rPr>
              <a:t>(Yardımı)= Brüt Aylık Asgari Ücret(5004) x % 10 = 500,4 Aylık İstisna Tutarı Sigortalılara aile zammı adı altında ödeme yapılması için, sigortalının hizmet akdinin devam etmesi şartıyla fiilen çalışmasının olup olmadığı üzerinde durulmaksızın, sigortalının eşinin Kanuna tabi zorunlu sigortalı olmayı gerektirecek şekilde çalışmaması ve Kurumdan gelir veyahut aylık almaması gerekir</a:t>
            </a:r>
            <a:endParaRPr lang="tr-TR" sz="1800" b="1" u="sng" dirty="0">
              <a:effectLst>
                <a:glow rad="38100">
                  <a:schemeClr val="bg1">
                    <a:lumMod val="50000"/>
                    <a:lumOff val="50000"/>
                    <a:alpha val="20000"/>
                  </a:schemeClr>
                </a:glow>
              </a:effectLst>
            </a:endParaRPr>
          </a:p>
        </p:txBody>
      </p:sp>
    </p:spTree>
    <p:extLst>
      <p:ext uri="{BB962C8B-B14F-4D97-AF65-F5344CB8AC3E}">
        <p14:creationId xmlns:p14="http://schemas.microsoft.com/office/powerpoint/2010/main" val="37356456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2605" y="596018"/>
            <a:ext cx="8722956" cy="1312480"/>
          </a:xfrm>
        </p:spPr>
        <p:txBody>
          <a:bodyPr>
            <a:normAutofit fontScale="90000"/>
          </a:bodyPr>
          <a:lstStyle/>
          <a:p>
            <a:pPr algn="ctr"/>
            <a:r>
              <a:rPr lang="tr-TR" sz="2000" b="1" dirty="0" smtClean="0">
                <a:solidFill>
                  <a:srgbClr val="00B0F0"/>
                </a:solidFill>
              </a:rPr>
              <a:t>      ASGARİ ÜCRETLİ OLARAK ÇALIŞAN EMEKLİLERDE GELİR VERGİSİ İSTİSNASI</a:t>
            </a:r>
            <a:br>
              <a:rPr lang="tr-TR" sz="2000" b="1" dirty="0" smtClean="0">
                <a:solidFill>
                  <a:srgbClr val="00B0F0"/>
                </a:solidFill>
              </a:rPr>
            </a:br>
            <a:r>
              <a:rPr lang="tr-TR" sz="1200" dirty="0" smtClean="0">
                <a:solidFill>
                  <a:srgbClr val="00B0F0"/>
                </a:solidFill>
              </a:rPr>
              <a:t/>
            </a:r>
            <a:br>
              <a:rPr lang="tr-TR" sz="1200" dirty="0" smtClean="0">
                <a:solidFill>
                  <a:srgbClr val="00B0F0"/>
                </a:solidFill>
              </a:rPr>
            </a:br>
            <a:r>
              <a:rPr lang="tr-TR" sz="1400" i="1" dirty="0" smtClean="0"/>
              <a:t> Emekli olduktan sonra </a:t>
            </a:r>
            <a:r>
              <a:rPr lang="tr-TR" sz="1400" dirty="0" smtClean="0"/>
              <a:t>sosyal güvenlik destek primi ödemek suretiyle yeniden çalışmaya başlayan hizmet erbabının ödeyeceği sosyal güvenlik destek primi işçi payının % 7,5 olması istisna tutarını değiştirmeyecektir</a:t>
            </a:r>
            <a:br>
              <a:rPr lang="tr-TR" sz="1400" dirty="0" smtClean="0"/>
            </a:br>
            <a:r>
              <a:rPr lang="tr-TR" sz="1400" dirty="0" smtClean="0"/>
              <a:t/>
            </a:r>
            <a:br>
              <a:rPr lang="tr-TR" sz="1400" dirty="0" smtClean="0"/>
            </a:br>
            <a:r>
              <a:rPr lang="tr-TR" sz="1600" u="sng" dirty="0" smtClean="0"/>
              <a:t>Bay (A), emekli olduktan sonra, (B) işvereni yanında asgari ücretle çalışmaya başlamıştır. Bay (A)’</a:t>
            </a:r>
            <a:r>
              <a:rPr lang="tr-TR" sz="1600" u="sng" dirty="0" err="1" smtClean="0"/>
              <a:t>nın</a:t>
            </a:r>
            <a:r>
              <a:rPr lang="tr-TR" sz="1600" u="sng" dirty="0" smtClean="0"/>
              <a:t> ücretinden %7,5 oranında sosyal güvenlik destek primi kesilmektedir</a:t>
            </a:r>
            <a:endParaRPr lang="tr-TR" sz="1600" u="sng" dirty="0"/>
          </a:p>
        </p:txBody>
      </p:sp>
      <p:pic>
        <p:nvPicPr>
          <p:cNvPr id="20482" name="Picture 2"/>
          <p:cNvPicPr>
            <a:picLocks noGrp="1" noChangeAspect="1" noChangeArrowheads="1"/>
          </p:cNvPicPr>
          <p:nvPr>
            <p:ph idx="1"/>
          </p:nvPr>
        </p:nvPicPr>
        <p:blipFill rotWithShape="1">
          <a:blip r:embed="rId2"/>
          <a:srcRect l="20258" t="18033" r="1319" b="19672"/>
          <a:stretch/>
        </p:blipFill>
        <p:spPr bwMode="auto">
          <a:xfrm>
            <a:off x="359531" y="2492896"/>
            <a:ext cx="8460941" cy="3384376"/>
          </a:xfrm>
          <a:prstGeom prst="rect">
            <a:avLst/>
          </a:prstGeom>
          <a:noFill/>
          <a:ln w="9525">
            <a:noFill/>
            <a:miter lim="800000"/>
            <a:headEnd/>
            <a:tailEnd/>
          </a:ln>
          <a:effectLst/>
        </p:spPr>
      </p:pic>
    </p:spTree>
    <p:extLst>
      <p:ext uri="{BB962C8B-B14F-4D97-AF65-F5344CB8AC3E}">
        <p14:creationId xmlns:p14="http://schemas.microsoft.com/office/powerpoint/2010/main" val="20258870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6365" y="417481"/>
            <a:ext cx="8715436" cy="1312480"/>
          </a:xfrm>
        </p:spPr>
        <p:txBody>
          <a:bodyPr>
            <a:normAutofit/>
          </a:bodyPr>
          <a:lstStyle/>
          <a:p>
            <a:pPr algn="just"/>
            <a:r>
              <a:rPr lang="tr-TR" sz="1800" b="1" dirty="0" smtClean="0">
                <a:solidFill>
                  <a:srgbClr val="00B0F0"/>
                </a:solidFill>
                <a:effectLst>
                  <a:glow rad="38100">
                    <a:schemeClr val="bg1">
                      <a:lumMod val="65000"/>
                      <a:lumOff val="35000"/>
                      <a:alpha val="40000"/>
                    </a:schemeClr>
                  </a:glow>
                </a:effectLst>
              </a:rPr>
              <a:t>FAZLA MESAİ GELİRİ </a:t>
            </a:r>
            <a:r>
              <a:rPr lang="tr-TR" sz="1800" b="1" dirty="0">
                <a:solidFill>
                  <a:srgbClr val="00B0F0"/>
                </a:solidFill>
                <a:effectLst>
                  <a:glow rad="38100">
                    <a:schemeClr val="bg1">
                      <a:lumMod val="65000"/>
                      <a:lumOff val="35000"/>
                      <a:alpha val="40000"/>
                    </a:schemeClr>
                  </a:glow>
                </a:effectLst>
              </a:rPr>
              <a:t>ELDE EDENLERDE GELİR VERGİSİ İSTİSNASI </a:t>
            </a:r>
            <a:r>
              <a:rPr lang="tr-TR" sz="1800" b="1" dirty="0" smtClean="0">
                <a:solidFill>
                  <a:srgbClr val="00B0F0"/>
                </a:solidFill>
                <a:effectLst>
                  <a:glow rad="38100">
                    <a:schemeClr val="bg1">
                      <a:lumMod val="65000"/>
                      <a:lumOff val="35000"/>
                      <a:alpha val="40000"/>
                    </a:schemeClr>
                  </a:glow>
                </a:effectLst>
              </a:rPr>
              <a:t/>
            </a:r>
            <a:br>
              <a:rPr lang="tr-TR" sz="1800" b="1" dirty="0" smtClean="0">
                <a:solidFill>
                  <a:srgbClr val="00B0F0"/>
                </a:solidFill>
                <a:effectLst>
                  <a:glow rad="38100">
                    <a:schemeClr val="bg1">
                      <a:lumMod val="65000"/>
                      <a:lumOff val="35000"/>
                      <a:alpha val="40000"/>
                    </a:schemeClr>
                  </a:glow>
                </a:effectLst>
              </a:rPr>
            </a:br>
            <a:r>
              <a:rPr lang="tr-TR" sz="1800" dirty="0" smtClean="0">
                <a:effectLst>
                  <a:glow rad="38100">
                    <a:schemeClr val="bg1">
                      <a:lumMod val="65000"/>
                      <a:lumOff val="35000"/>
                      <a:alpha val="40000"/>
                    </a:schemeClr>
                  </a:glow>
                </a:effectLst>
              </a:rPr>
              <a:t>İşveren </a:t>
            </a:r>
            <a:r>
              <a:rPr lang="tr-TR" sz="1800" dirty="0" smtClean="0">
                <a:effectLst>
                  <a:glow rad="38100">
                    <a:schemeClr val="bg1">
                      <a:lumMod val="65000"/>
                      <a:lumOff val="35000"/>
                      <a:alpha val="40000"/>
                    </a:schemeClr>
                  </a:glow>
                </a:effectLst>
              </a:rPr>
              <a:t>(C)’</a:t>
            </a:r>
            <a:r>
              <a:rPr lang="tr-TR" sz="1800" dirty="0" err="1" smtClean="0">
                <a:effectLst>
                  <a:glow rad="38100">
                    <a:schemeClr val="bg1">
                      <a:lumMod val="65000"/>
                      <a:lumOff val="35000"/>
                      <a:alpha val="40000"/>
                    </a:schemeClr>
                  </a:glow>
                </a:effectLst>
              </a:rPr>
              <a:t>nin</a:t>
            </a:r>
            <a:r>
              <a:rPr lang="tr-TR" sz="1800" dirty="0" smtClean="0">
                <a:effectLst>
                  <a:glow rad="38100">
                    <a:schemeClr val="bg1">
                      <a:lumMod val="65000"/>
                      <a:lumOff val="35000"/>
                      <a:alpha val="40000"/>
                    </a:schemeClr>
                  </a:glow>
                </a:effectLst>
              </a:rPr>
              <a:t> işyerinde asgari ücretli olarak çalışan Bayan (D)’</a:t>
            </a:r>
            <a:r>
              <a:rPr lang="tr-TR" sz="1800" dirty="0" err="1" smtClean="0">
                <a:effectLst>
                  <a:glow rad="38100">
                    <a:schemeClr val="bg1">
                      <a:lumMod val="65000"/>
                      <a:lumOff val="35000"/>
                      <a:alpha val="40000"/>
                    </a:schemeClr>
                  </a:glow>
                </a:effectLst>
              </a:rPr>
              <a:t>nin</a:t>
            </a:r>
            <a:r>
              <a:rPr lang="tr-TR" sz="1800" dirty="0" smtClean="0">
                <a:effectLst>
                  <a:glow rad="38100">
                    <a:schemeClr val="bg1">
                      <a:lumMod val="65000"/>
                      <a:lumOff val="35000"/>
                      <a:alpha val="40000"/>
                    </a:schemeClr>
                  </a:glow>
                </a:effectLst>
              </a:rPr>
              <a:t>, 2022 yılı için brüt ücreti 5.004 TL’dir. Bayan (D)’ye bu ücreti dışında, aylık mesai olarak da 996 TL ödeme yapılmaktadır.</a:t>
            </a:r>
            <a:endParaRPr lang="tr-TR" sz="1800" dirty="0">
              <a:effectLst>
                <a:glow rad="38100">
                  <a:schemeClr val="bg1">
                    <a:lumMod val="65000"/>
                    <a:lumOff val="35000"/>
                    <a:alpha val="40000"/>
                  </a:schemeClr>
                </a:glow>
              </a:effectLst>
            </a:endParaRPr>
          </a:p>
        </p:txBody>
      </p:sp>
      <p:sp>
        <p:nvSpPr>
          <p:cNvPr id="3" name="2 İçerik Yer Tutucusu"/>
          <p:cNvSpPr>
            <a:spLocks noGrp="1"/>
          </p:cNvSpPr>
          <p:nvPr>
            <p:ph idx="1"/>
          </p:nvPr>
        </p:nvSpPr>
        <p:spPr/>
        <p:txBody>
          <a:bodyPr/>
          <a:lstStyle/>
          <a:p>
            <a:endParaRPr lang="tr-TR"/>
          </a:p>
        </p:txBody>
      </p:sp>
      <p:pic>
        <p:nvPicPr>
          <p:cNvPr id="18434" name="Picture 2"/>
          <p:cNvPicPr>
            <a:picLocks noChangeAspect="1" noChangeArrowheads="1"/>
          </p:cNvPicPr>
          <p:nvPr/>
        </p:nvPicPr>
        <p:blipFill>
          <a:blip r:embed="rId2"/>
          <a:srcRect l="39075" t="37644" r="20715" b="34231"/>
          <a:stretch>
            <a:fillRect/>
          </a:stretch>
        </p:blipFill>
        <p:spPr bwMode="auto">
          <a:xfrm>
            <a:off x="216365" y="1926901"/>
            <a:ext cx="8715436" cy="45005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9941" y="332656"/>
            <a:ext cx="9001222" cy="1312480"/>
          </a:xfrm>
        </p:spPr>
        <p:txBody>
          <a:bodyPr>
            <a:normAutofit/>
          </a:bodyPr>
          <a:lstStyle/>
          <a:p>
            <a:r>
              <a:rPr lang="tr-TR" sz="1800" b="1" dirty="0" smtClean="0">
                <a:solidFill>
                  <a:srgbClr val="00B0F0"/>
                </a:solidFill>
                <a:effectLst>
                  <a:glow rad="38100">
                    <a:schemeClr val="bg1">
                      <a:lumMod val="65000"/>
                      <a:lumOff val="35000"/>
                      <a:alpha val="40000"/>
                    </a:schemeClr>
                  </a:glow>
                </a:effectLst>
              </a:rPr>
              <a:t>YIL İÇİNDE PRİM-İKRAMİYE ALANLARDA GELİR </a:t>
            </a:r>
            <a:r>
              <a:rPr lang="tr-TR" sz="1800" b="1" dirty="0">
                <a:solidFill>
                  <a:srgbClr val="00B0F0"/>
                </a:solidFill>
                <a:effectLst>
                  <a:glow rad="38100">
                    <a:schemeClr val="bg1">
                      <a:lumMod val="65000"/>
                      <a:lumOff val="35000"/>
                      <a:alpha val="40000"/>
                    </a:schemeClr>
                  </a:glow>
                </a:effectLst>
              </a:rPr>
              <a:t>VERGİSİ İSTİSNASI </a:t>
            </a:r>
            <a:r>
              <a:rPr lang="tr-TR" sz="1800" b="1" dirty="0" smtClean="0">
                <a:solidFill>
                  <a:srgbClr val="00B0F0"/>
                </a:solidFill>
                <a:effectLst>
                  <a:glow rad="38100">
                    <a:schemeClr val="bg1">
                      <a:lumMod val="65000"/>
                      <a:lumOff val="35000"/>
                      <a:alpha val="40000"/>
                    </a:schemeClr>
                  </a:glow>
                </a:effectLst>
              </a:rPr>
              <a:t/>
            </a:r>
            <a:br>
              <a:rPr lang="tr-TR" sz="1800" b="1" dirty="0" smtClean="0">
                <a:solidFill>
                  <a:srgbClr val="00B0F0"/>
                </a:solidFill>
                <a:effectLst>
                  <a:glow rad="38100">
                    <a:schemeClr val="bg1">
                      <a:lumMod val="65000"/>
                      <a:lumOff val="35000"/>
                      <a:alpha val="40000"/>
                    </a:schemeClr>
                  </a:glow>
                </a:effectLst>
              </a:rPr>
            </a:br>
            <a:r>
              <a:rPr lang="tr-TR" sz="1800" dirty="0" smtClean="0">
                <a:effectLst>
                  <a:glow rad="38100">
                    <a:schemeClr val="bg1">
                      <a:lumMod val="65000"/>
                      <a:lumOff val="35000"/>
                      <a:alpha val="40000"/>
                    </a:schemeClr>
                  </a:glow>
                </a:effectLst>
              </a:rPr>
              <a:t>İşveren </a:t>
            </a:r>
            <a:r>
              <a:rPr lang="tr-TR" sz="1800" dirty="0" smtClean="0">
                <a:effectLst>
                  <a:glow rad="38100">
                    <a:schemeClr val="bg1">
                      <a:lumMod val="65000"/>
                      <a:lumOff val="35000"/>
                      <a:alpha val="40000"/>
                    </a:schemeClr>
                  </a:glow>
                </a:effectLst>
              </a:rPr>
              <a:t>(E)’</a:t>
            </a:r>
            <a:r>
              <a:rPr lang="tr-TR" sz="1800" dirty="0" err="1" smtClean="0">
                <a:effectLst>
                  <a:glow rad="38100">
                    <a:schemeClr val="bg1">
                      <a:lumMod val="65000"/>
                      <a:lumOff val="35000"/>
                      <a:alpha val="40000"/>
                    </a:schemeClr>
                  </a:glow>
                </a:effectLst>
              </a:rPr>
              <a:t>nin</a:t>
            </a:r>
            <a:r>
              <a:rPr lang="tr-TR" sz="1800" dirty="0" smtClean="0">
                <a:effectLst>
                  <a:glow rad="38100">
                    <a:schemeClr val="bg1">
                      <a:lumMod val="65000"/>
                      <a:lumOff val="35000"/>
                      <a:alpha val="40000"/>
                    </a:schemeClr>
                  </a:glow>
                </a:effectLst>
              </a:rPr>
              <a:t> işyerinde asgari ücretli olarak çalışan Bayan (F)’</a:t>
            </a:r>
            <a:r>
              <a:rPr lang="tr-TR" sz="1800" dirty="0" err="1" smtClean="0">
                <a:effectLst>
                  <a:glow rad="38100">
                    <a:schemeClr val="bg1">
                      <a:lumMod val="65000"/>
                      <a:lumOff val="35000"/>
                      <a:alpha val="40000"/>
                    </a:schemeClr>
                  </a:glow>
                </a:effectLst>
              </a:rPr>
              <a:t>nin</a:t>
            </a:r>
            <a:r>
              <a:rPr lang="tr-TR" sz="1800" dirty="0" smtClean="0">
                <a:effectLst>
                  <a:glow rad="38100">
                    <a:schemeClr val="bg1">
                      <a:lumMod val="65000"/>
                      <a:lumOff val="35000"/>
                      <a:alpha val="40000"/>
                    </a:schemeClr>
                  </a:glow>
                </a:effectLst>
              </a:rPr>
              <a:t>, 2022 yılı için brüt ücreti 5.004 TL’dir. Bayan (F)’ye bu ücreti dışında, Ocak ve Temmuz aylarında 10.000 TL ikramiye ödemesi yapılmaktadır.</a:t>
            </a:r>
            <a:endParaRPr lang="tr-TR" sz="1800" dirty="0">
              <a:effectLst>
                <a:glow rad="38100">
                  <a:schemeClr val="bg1">
                    <a:lumMod val="65000"/>
                    <a:lumOff val="35000"/>
                    <a:alpha val="40000"/>
                  </a:schemeClr>
                </a:glow>
              </a:effectLst>
            </a:endParaRPr>
          </a:p>
        </p:txBody>
      </p:sp>
      <p:sp>
        <p:nvSpPr>
          <p:cNvPr id="3" name="2 İçerik Yer Tutucusu"/>
          <p:cNvSpPr>
            <a:spLocks noGrp="1"/>
          </p:cNvSpPr>
          <p:nvPr>
            <p:ph idx="1"/>
          </p:nvPr>
        </p:nvSpPr>
        <p:spPr/>
        <p:txBody>
          <a:bodyPr/>
          <a:lstStyle/>
          <a:p>
            <a:endParaRPr lang="tr-TR" dirty="0"/>
          </a:p>
        </p:txBody>
      </p:sp>
      <p:pic>
        <p:nvPicPr>
          <p:cNvPr id="19459" name="Picture 3"/>
          <p:cNvPicPr>
            <a:picLocks noChangeAspect="1" noChangeArrowheads="1"/>
          </p:cNvPicPr>
          <p:nvPr/>
        </p:nvPicPr>
        <p:blipFill>
          <a:blip r:embed="rId2"/>
          <a:srcRect l="20703" t="21875" r="1953" b="27083"/>
          <a:stretch>
            <a:fillRect/>
          </a:stretch>
        </p:blipFill>
        <p:spPr bwMode="auto">
          <a:xfrm>
            <a:off x="73505" y="1888251"/>
            <a:ext cx="9001156" cy="47863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16263" y="404664"/>
            <a:ext cx="7511473" cy="1312480"/>
          </a:xfrm>
        </p:spPr>
        <p:txBody>
          <a:bodyPr>
            <a:normAutofit/>
          </a:bodyPr>
          <a:lstStyle/>
          <a:p>
            <a:pPr algn="just"/>
            <a:r>
              <a:rPr lang="tr-TR" sz="1800" b="1" dirty="0" smtClean="0">
                <a:solidFill>
                  <a:srgbClr val="00B0F0"/>
                </a:solidFill>
                <a:effectLst>
                  <a:glow rad="38100">
                    <a:schemeClr val="bg1">
                      <a:lumMod val="65000"/>
                      <a:lumOff val="35000"/>
                      <a:alpha val="40000"/>
                    </a:schemeClr>
                  </a:glow>
                </a:effectLst>
              </a:rPr>
              <a:t>KISMİ SÜRELİ ÇALIŞANLARDA GELİR </a:t>
            </a:r>
            <a:r>
              <a:rPr lang="tr-TR" sz="1800" b="1" dirty="0">
                <a:solidFill>
                  <a:srgbClr val="00B0F0"/>
                </a:solidFill>
                <a:effectLst>
                  <a:glow rad="38100">
                    <a:schemeClr val="bg1">
                      <a:lumMod val="65000"/>
                      <a:lumOff val="35000"/>
                      <a:alpha val="40000"/>
                    </a:schemeClr>
                  </a:glow>
                </a:effectLst>
              </a:rPr>
              <a:t>VERGİSİ İSTİSNASI</a:t>
            </a:r>
            <a:r>
              <a:rPr lang="tr-TR" sz="1800" dirty="0" smtClean="0">
                <a:effectLst>
                  <a:glow rad="38100">
                    <a:schemeClr val="bg1">
                      <a:lumMod val="65000"/>
                      <a:lumOff val="35000"/>
                      <a:alpha val="40000"/>
                    </a:schemeClr>
                  </a:glow>
                </a:effectLst>
              </a:rPr>
              <a:t/>
            </a:r>
            <a:br>
              <a:rPr lang="tr-TR" sz="1800" dirty="0" smtClean="0">
                <a:effectLst>
                  <a:glow rad="38100">
                    <a:schemeClr val="bg1">
                      <a:lumMod val="65000"/>
                      <a:lumOff val="35000"/>
                      <a:alpha val="40000"/>
                    </a:schemeClr>
                  </a:glow>
                </a:effectLst>
              </a:rPr>
            </a:br>
            <a:r>
              <a:rPr lang="tr-TR" sz="1800" dirty="0" smtClean="0">
                <a:effectLst>
                  <a:glow rad="38100">
                    <a:schemeClr val="bg1">
                      <a:lumMod val="65000"/>
                      <a:lumOff val="35000"/>
                      <a:alpha val="40000"/>
                    </a:schemeClr>
                  </a:glow>
                </a:effectLst>
              </a:rPr>
              <a:t>İşveren </a:t>
            </a:r>
            <a:r>
              <a:rPr lang="tr-TR" sz="1800" dirty="0" smtClean="0">
                <a:effectLst>
                  <a:glow rad="38100">
                    <a:schemeClr val="bg1">
                      <a:lumMod val="65000"/>
                      <a:lumOff val="35000"/>
                      <a:alpha val="40000"/>
                    </a:schemeClr>
                  </a:glow>
                </a:effectLst>
              </a:rPr>
              <a:t>(O)’</a:t>
            </a:r>
            <a:r>
              <a:rPr lang="tr-TR" sz="1800" dirty="0" err="1" smtClean="0">
                <a:effectLst>
                  <a:glow rad="38100">
                    <a:schemeClr val="bg1">
                      <a:lumMod val="65000"/>
                      <a:lumOff val="35000"/>
                      <a:alpha val="40000"/>
                    </a:schemeClr>
                  </a:glow>
                </a:effectLst>
              </a:rPr>
              <a:t>nun</a:t>
            </a:r>
            <a:r>
              <a:rPr lang="tr-TR" sz="1800" dirty="0" smtClean="0">
                <a:effectLst>
                  <a:glow rad="38100">
                    <a:schemeClr val="bg1">
                      <a:lumMod val="65000"/>
                      <a:lumOff val="35000"/>
                      <a:alpha val="40000"/>
                    </a:schemeClr>
                  </a:glow>
                </a:effectLst>
              </a:rPr>
              <a:t> işyerinde aylık 15 gün çalışan Bayan (Ö)’ye bu çalışması karşılığı aylık brüt 4.000 TL ödenmektedir</a:t>
            </a:r>
            <a:endParaRPr lang="tr-TR" sz="1800" dirty="0">
              <a:effectLst>
                <a:glow rad="38100">
                  <a:schemeClr val="bg1">
                    <a:lumMod val="65000"/>
                    <a:lumOff val="35000"/>
                    <a:alpha val="40000"/>
                  </a:schemeClr>
                </a:glow>
              </a:effectLst>
            </a:endParaRPr>
          </a:p>
        </p:txBody>
      </p:sp>
      <p:pic>
        <p:nvPicPr>
          <p:cNvPr id="23554" name="Picture 2"/>
          <p:cNvPicPr>
            <a:picLocks noGrp="1" noChangeAspect="1" noChangeArrowheads="1"/>
          </p:cNvPicPr>
          <p:nvPr>
            <p:ph idx="1"/>
          </p:nvPr>
        </p:nvPicPr>
        <p:blipFill>
          <a:blip r:embed="rId2"/>
          <a:srcRect l="19813" t="16731" r="2056" b="13819"/>
          <a:stretch>
            <a:fillRect/>
          </a:stretch>
        </p:blipFill>
        <p:spPr bwMode="auto">
          <a:xfrm>
            <a:off x="251520" y="2132856"/>
            <a:ext cx="8640960" cy="44644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98047" y="27678"/>
            <a:ext cx="7772400" cy="1470025"/>
          </a:xfrm>
        </p:spPr>
        <p:txBody>
          <a:bodyPr>
            <a:normAutofit/>
          </a:bodyPr>
          <a:lstStyle/>
          <a:p>
            <a:r>
              <a:rPr lang="tr-TR" sz="5400" b="1" dirty="0" smtClean="0">
                <a:solidFill>
                  <a:srgbClr val="00B0F0"/>
                </a:solidFill>
                <a:effectLst>
                  <a:outerShdw blurRad="38100" dist="38100" dir="2700000" algn="tl">
                    <a:srgbClr val="000000">
                      <a:alpha val="43137"/>
                    </a:srgbClr>
                  </a:outerShdw>
                </a:effectLst>
              </a:rPr>
              <a:t>ÜCRET</a:t>
            </a:r>
            <a:endParaRPr lang="tr-TR" sz="5400" b="1" dirty="0">
              <a:solidFill>
                <a:srgbClr val="00B0F0"/>
              </a:solidFill>
              <a:effectLst>
                <a:outerShdw blurRad="38100" dist="38100" dir="2700000" algn="tl">
                  <a:srgbClr val="000000">
                    <a:alpha val="43137"/>
                  </a:srgbClr>
                </a:outerShdw>
              </a:effectLst>
            </a:endParaRPr>
          </a:p>
        </p:txBody>
      </p:sp>
      <p:sp>
        <p:nvSpPr>
          <p:cNvPr id="3" name="2 Alt Başlık"/>
          <p:cNvSpPr>
            <a:spLocks noGrp="1"/>
          </p:cNvSpPr>
          <p:nvPr>
            <p:ph type="subTitle" idx="1"/>
          </p:nvPr>
        </p:nvSpPr>
        <p:spPr>
          <a:xfrm>
            <a:off x="740905" y="1628800"/>
            <a:ext cx="7686684" cy="1895476"/>
          </a:xfrm>
        </p:spPr>
        <p:txBody>
          <a:bodyPr>
            <a:noAutofit/>
          </a:bodyPr>
          <a:lstStyle/>
          <a:p>
            <a:pPr algn="just"/>
            <a:r>
              <a:rPr lang="tr-TR" sz="2400" b="1" dirty="0" smtClean="0">
                <a:solidFill>
                  <a:srgbClr val="00B0F0"/>
                </a:solidFill>
                <a:effectLst>
                  <a:glow rad="38100">
                    <a:schemeClr val="bg1">
                      <a:lumMod val="50000"/>
                      <a:lumOff val="50000"/>
                      <a:alpha val="20000"/>
                    </a:schemeClr>
                  </a:glow>
                </a:effectLst>
              </a:rPr>
              <a:t>GELİR VERGİSİ KANUNU’NDA ÜCRET (193/61 MD</a:t>
            </a:r>
            <a:r>
              <a:rPr lang="tr-TR" sz="2400" b="1" i="1" dirty="0" smtClean="0">
                <a:solidFill>
                  <a:srgbClr val="00B0F0"/>
                </a:solidFill>
                <a:effectLst>
                  <a:glow rad="38100">
                    <a:schemeClr val="bg1">
                      <a:lumMod val="50000"/>
                      <a:lumOff val="50000"/>
                      <a:alpha val="20000"/>
                    </a:schemeClr>
                  </a:glow>
                </a:effectLst>
              </a:rPr>
              <a:t>) </a:t>
            </a:r>
            <a:r>
              <a:rPr lang="tr-TR" sz="2400" dirty="0" smtClean="0">
                <a:solidFill>
                  <a:schemeClr val="tx1"/>
                </a:solidFill>
                <a:effectLst>
                  <a:glow rad="38100">
                    <a:schemeClr val="bg1">
                      <a:lumMod val="50000"/>
                      <a:lumOff val="50000"/>
                      <a:alpha val="20000"/>
                    </a:schemeClr>
                  </a:glow>
                </a:effectLst>
              </a:rPr>
              <a:t>ÜCRET; İŞVERENE TABİ BELİRLİ BİR İŞYERİNE BAĞLI OLARAK ÇALIŞANLARA HİZMET KARŞILIĞI VERİLEN PARA VE AYINLAR İLE SAĞLANAN VE PARA İLE TEMSİL EDİLEBİLEN MENFAATLERDİR</a:t>
            </a:r>
            <a:endParaRPr lang="tr-TR" sz="2400" dirty="0">
              <a:solidFill>
                <a:schemeClr val="tx1"/>
              </a:solidFill>
              <a:effectLst>
                <a:glow rad="38100">
                  <a:schemeClr val="bg1">
                    <a:lumMod val="50000"/>
                    <a:lumOff val="50000"/>
                    <a:alpha val="20000"/>
                  </a:schemeClr>
                </a:glow>
              </a:effectLst>
            </a:endParaRPr>
          </a:p>
        </p:txBody>
      </p:sp>
      <p:sp>
        <p:nvSpPr>
          <p:cNvPr id="4" name="2 Alt Başlık"/>
          <p:cNvSpPr txBox="1">
            <a:spLocks/>
          </p:cNvSpPr>
          <p:nvPr/>
        </p:nvSpPr>
        <p:spPr>
          <a:xfrm>
            <a:off x="783763" y="3861048"/>
            <a:ext cx="7686684" cy="1895476"/>
          </a:xfrm>
          <a:prstGeom prst="rect">
            <a:avLst/>
          </a:prstGeom>
        </p:spPr>
        <p:txBody>
          <a:bodyPr vert="horz" lIns="91440" tIns="45720" rIns="91440" bIns="45720" rtlCol="0">
            <a:noAutofit/>
          </a:bodyPr>
          <a:lstStyle/>
          <a:p>
            <a:pPr lvl="0">
              <a:spcBef>
                <a:spcPct val="20000"/>
              </a:spcBef>
            </a:pPr>
            <a:r>
              <a:rPr lang="tr-TR" sz="2400" b="1" dirty="0" smtClean="0">
                <a:solidFill>
                  <a:srgbClr val="00B0F0"/>
                </a:solidFill>
              </a:rPr>
              <a:t>5510 SY SSGSSK’DA ÜCRET </a:t>
            </a:r>
          </a:p>
          <a:p>
            <a:pPr lvl="0" algn="just">
              <a:spcBef>
                <a:spcPct val="20000"/>
              </a:spcBef>
            </a:pPr>
            <a:r>
              <a:rPr lang="tr-TR" sz="2400" dirty="0" smtClean="0"/>
              <a:t>ÜCRET; 4. MADDENİN BİRİNCİ FIKRASININ (A) VE (C) BENDİ KAPSAMINDA SİGORTALI SAYILANLARA SAATLİK, GÜNLÜK, HAFTALIK, AYLIK VEYA YILLIK OLARAK PARA İLE ÖDENEN VE SÜREKLİLİK NİTELİĞİ TAŞIYAN BRÜT TUTARI</a:t>
            </a:r>
            <a:endParaRPr kumimoji="0" lang="tr-TR" sz="28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63673" y="332656"/>
            <a:ext cx="8820820" cy="1575842"/>
          </a:xfrm>
        </p:spPr>
        <p:txBody>
          <a:bodyPr>
            <a:normAutofit fontScale="90000"/>
          </a:bodyPr>
          <a:lstStyle/>
          <a:p>
            <a:r>
              <a:rPr lang="tr-TR" sz="2000" b="1" dirty="0" smtClean="0">
                <a:solidFill>
                  <a:srgbClr val="00B0F0"/>
                </a:solidFill>
                <a:effectLst>
                  <a:glow rad="38100">
                    <a:schemeClr val="bg1">
                      <a:lumMod val="65000"/>
                      <a:lumOff val="35000"/>
                      <a:alpha val="40000"/>
                    </a:schemeClr>
                  </a:glow>
                </a:effectLst>
              </a:rPr>
              <a:t>İSTİSNAYA TABİ GELİR </a:t>
            </a:r>
            <a:r>
              <a:rPr lang="tr-TR" sz="2000" b="1" dirty="0">
                <a:solidFill>
                  <a:srgbClr val="00B0F0"/>
                </a:solidFill>
                <a:effectLst>
                  <a:glow rad="38100">
                    <a:schemeClr val="bg1">
                      <a:lumMod val="65000"/>
                      <a:lumOff val="35000"/>
                      <a:alpha val="40000"/>
                    </a:schemeClr>
                  </a:glow>
                </a:effectLst>
              </a:rPr>
              <a:t>ELDE EDENLERDE GELİR VERGİSİ İSTİSNASI</a:t>
            </a:r>
            <a:r>
              <a:rPr lang="tr-TR" sz="2000" b="1" dirty="0">
                <a:solidFill>
                  <a:srgbClr val="FF0000"/>
                </a:solidFill>
                <a:effectLst>
                  <a:glow rad="38100">
                    <a:schemeClr val="bg1">
                      <a:lumMod val="65000"/>
                      <a:lumOff val="35000"/>
                      <a:alpha val="40000"/>
                    </a:schemeClr>
                  </a:glow>
                </a:effectLst>
              </a:rPr>
              <a:t/>
            </a:r>
            <a:br>
              <a:rPr lang="tr-TR" sz="2000" b="1" dirty="0">
                <a:solidFill>
                  <a:srgbClr val="FF0000"/>
                </a:solidFill>
                <a:effectLst>
                  <a:glow rad="38100">
                    <a:schemeClr val="bg1">
                      <a:lumMod val="65000"/>
                      <a:lumOff val="35000"/>
                      <a:alpha val="40000"/>
                    </a:schemeClr>
                  </a:glow>
                </a:effectLst>
              </a:rPr>
            </a:br>
            <a:r>
              <a:rPr lang="tr-TR" sz="1400" b="1" dirty="0" smtClean="0">
                <a:effectLst>
                  <a:glow rad="38100">
                    <a:schemeClr val="bg1">
                      <a:lumMod val="65000"/>
                      <a:lumOff val="35000"/>
                      <a:alpha val="40000"/>
                    </a:schemeClr>
                  </a:glow>
                </a:effectLst>
              </a:rPr>
              <a:t/>
            </a:r>
            <a:br>
              <a:rPr lang="tr-TR" sz="1400" b="1" dirty="0" smtClean="0">
                <a:effectLst>
                  <a:glow rad="38100">
                    <a:schemeClr val="bg1">
                      <a:lumMod val="65000"/>
                      <a:lumOff val="35000"/>
                      <a:alpha val="40000"/>
                    </a:schemeClr>
                  </a:glow>
                </a:effectLst>
              </a:rPr>
            </a:br>
            <a:r>
              <a:rPr lang="tr-TR" sz="1400" b="1" dirty="0" smtClean="0">
                <a:effectLst>
                  <a:glow rad="38100">
                    <a:schemeClr val="bg1">
                      <a:lumMod val="65000"/>
                      <a:lumOff val="35000"/>
                      <a:alpha val="40000"/>
                    </a:schemeClr>
                  </a:glow>
                </a:effectLst>
              </a:rPr>
              <a:t>İşveren </a:t>
            </a:r>
            <a:r>
              <a:rPr lang="tr-TR" sz="1400" b="1" dirty="0" smtClean="0">
                <a:effectLst>
                  <a:glow rad="38100">
                    <a:schemeClr val="bg1">
                      <a:lumMod val="65000"/>
                      <a:lumOff val="35000"/>
                      <a:alpha val="40000"/>
                    </a:schemeClr>
                  </a:glow>
                </a:effectLst>
              </a:rPr>
              <a:t>(I)’</a:t>
            </a:r>
            <a:r>
              <a:rPr lang="tr-TR" sz="1400" b="1" dirty="0" err="1" smtClean="0">
                <a:effectLst>
                  <a:glow rad="38100">
                    <a:schemeClr val="bg1">
                      <a:lumMod val="65000"/>
                      <a:lumOff val="35000"/>
                      <a:alpha val="40000"/>
                    </a:schemeClr>
                  </a:glow>
                </a:effectLst>
              </a:rPr>
              <a:t>nın</a:t>
            </a:r>
            <a:r>
              <a:rPr lang="tr-TR" sz="1400" b="1" dirty="0" smtClean="0">
                <a:effectLst>
                  <a:glow rad="38100">
                    <a:schemeClr val="bg1">
                      <a:lumMod val="65000"/>
                      <a:lumOff val="35000"/>
                      <a:alpha val="40000"/>
                    </a:schemeClr>
                  </a:glow>
                </a:effectLst>
              </a:rPr>
              <a:t> işyerinde çalışan Bayan (İ)’</a:t>
            </a:r>
            <a:r>
              <a:rPr lang="tr-TR" sz="1400" b="1" dirty="0" err="1" smtClean="0">
                <a:effectLst>
                  <a:glow rad="38100">
                    <a:schemeClr val="bg1">
                      <a:lumMod val="65000"/>
                      <a:lumOff val="35000"/>
                      <a:alpha val="40000"/>
                    </a:schemeClr>
                  </a:glow>
                </a:effectLst>
              </a:rPr>
              <a:t>nin</a:t>
            </a:r>
            <a:r>
              <a:rPr lang="tr-TR" sz="1400" b="1" dirty="0" smtClean="0">
                <a:effectLst>
                  <a:glow rad="38100">
                    <a:schemeClr val="bg1">
                      <a:lumMod val="65000"/>
                      <a:lumOff val="35000"/>
                      <a:alpha val="40000"/>
                    </a:schemeClr>
                  </a:glow>
                </a:effectLst>
              </a:rPr>
              <a:t>, 2022 yılı için brüt ücreti 9.000 TL’dir. İşveren (I), ayrıca, Bayan (İ)’ye çalıştığı her bir gün için yemek hizmetinde kullanılmak üzere yemek kartına günlük 34 TL, ulaşım hizmetinde kullanılmak üzere ulaşım kartına günlük 17 TL yüklemekte, çocuğunu gönderdiği </a:t>
            </a:r>
            <a:r>
              <a:rPr lang="tr-TR" sz="1400" b="1" i="1" dirty="0" smtClean="0">
                <a:solidFill>
                  <a:srgbClr val="00B0F0"/>
                </a:solidFill>
                <a:effectLst>
                  <a:glow rad="38100">
                    <a:schemeClr val="bg1">
                      <a:lumMod val="65000"/>
                      <a:lumOff val="35000"/>
                      <a:alpha val="40000"/>
                    </a:schemeClr>
                  </a:glow>
                </a:effectLst>
              </a:rPr>
              <a:t>özel kreş </a:t>
            </a:r>
            <a:r>
              <a:rPr lang="tr-TR" sz="1400" b="1" dirty="0" smtClean="0">
                <a:effectLst>
                  <a:glow rad="38100">
                    <a:schemeClr val="bg1">
                      <a:lumMod val="65000"/>
                      <a:lumOff val="35000"/>
                      <a:alpha val="40000"/>
                    </a:schemeClr>
                  </a:glow>
                </a:effectLst>
              </a:rPr>
              <a:t>için de 193 sayılı Kanunun 23 üncü maddesinin birinci fıkrasının (16) </a:t>
            </a:r>
            <a:r>
              <a:rPr lang="tr-TR" sz="1400" b="1" dirty="0" err="1" smtClean="0">
                <a:effectLst>
                  <a:glow rad="38100">
                    <a:schemeClr val="bg1">
                      <a:lumMod val="65000"/>
                      <a:lumOff val="35000"/>
                      <a:alpha val="40000"/>
                    </a:schemeClr>
                  </a:glow>
                </a:effectLst>
              </a:rPr>
              <a:t>ncı</a:t>
            </a:r>
            <a:r>
              <a:rPr lang="tr-TR" sz="1400" b="1" dirty="0" smtClean="0">
                <a:effectLst>
                  <a:glow rad="38100">
                    <a:schemeClr val="bg1">
                      <a:lumMod val="65000"/>
                      <a:lumOff val="35000"/>
                      <a:alpha val="40000"/>
                    </a:schemeClr>
                  </a:glow>
                </a:effectLst>
              </a:rPr>
              <a:t> bendi kapsamında 1.000 TL ödeme yapmaktadır. Bayan (İ)’</a:t>
            </a:r>
            <a:r>
              <a:rPr lang="tr-TR" sz="1400" b="1" dirty="0" err="1" smtClean="0">
                <a:effectLst>
                  <a:glow rad="38100">
                    <a:schemeClr val="bg1">
                      <a:lumMod val="65000"/>
                      <a:lumOff val="35000"/>
                      <a:alpha val="40000"/>
                    </a:schemeClr>
                  </a:glow>
                </a:effectLst>
              </a:rPr>
              <a:t>nin</a:t>
            </a:r>
            <a:r>
              <a:rPr lang="tr-TR" sz="1400" b="1" dirty="0" smtClean="0">
                <a:effectLst>
                  <a:glow rad="38100">
                    <a:schemeClr val="bg1">
                      <a:lumMod val="65000"/>
                      <a:lumOff val="35000"/>
                      <a:alpha val="40000"/>
                    </a:schemeClr>
                  </a:glow>
                </a:effectLst>
              </a:rPr>
              <a:t> kendi adına ödediği 500 TL şahıs sigorta primi ödemesi bulunmaktadır. Bayan (İ) 3. derece (500 TL) engelli vergi indiriminden faydalanmaktadır</a:t>
            </a:r>
            <a:endParaRPr lang="tr-TR" sz="1400" b="1" dirty="0">
              <a:effectLst>
                <a:glow rad="38100">
                  <a:schemeClr val="bg1">
                    <a:lumMod val="65000"/>
                    <a:lumOff val="35000"/>
                    <a:alpha val="40000"/>
                  </a:schemeClr>
                </a:glow>
              </a:effectLst>
            </a:endParaRPr>
          </a:p>
        </p:txBody>
      </p:sp>
      <p:pic>
        <p:nvPicPr>
          <p:cNvPr id="22530" name="Picture 2"/>
          <p:cNvPicPr>
            <a:picLocks noGrp="1" noChangeAspect="1" noChangeArrowheads="1"/>
          </p:cNvPicPr>
          <p:nvPr>
            <p:ph idx="1"/>
          </p:nvPr>
        </p:nvPicPr>
        <p:blipFill rotWithShape="1">
          <a:blip r:embed="rId2"/>
          <a:srcRect l="20076" t="14147" r="1962" b="16692"/>
          <a:stretch/>
        </p:blipFill>
        <p:spPr bwMode="auto">
          <a:xfrm>
            <a:off x="53498" y="2132856"/>
            <a:ext cx="8910990" cy="39604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044" y="187694"/>
            <a:ext cx="9111956" cy="1312480"/>
          </a:xfrm>
        </p:spPr>
        <p:txBody>
          <a:bodyPr>
            <a:normAutofit/>
          </a:bodyPr>
          <a:lstStyle/>
          <a:p>
            <a:pPr algn="ctr"/>
            <a:r>
              <a:rPr lang="tr-TR" sz="3600" b="1" dirty="0" smtClean="0">
                <a:solidFill>
                  <a:srgbClr val="00B0F0"/>
                </a:solidFill>
                <a:effectLst>
                  <a:glow rad="38100">
                    <a:schemeClr val="bg1">
                      <a:lumMod val="65000"/>
                      <a:lumOff val="35000"/>
                      <a:alpha val="40000"/>
                    </a:schemeClr>
                  </a:glow>
                </a:effectLst>
              </a:rPr>
              <a:t>2022 yılı Bordro Parametreleri</a:t>
            </a:r>
            <a:endParaRPr lang="tr-TR" sz="3600" b="1" dirty="0">
              <a:solidFill>
                <a:srgbClr val="00B0F0"/>
              </a:solidFill>
              <a:effectLst>
                <a:glow rad="38100">
                  <a:schemeClr val="bg1">
                    <a:lumMod val="65000"/>
                    <a:lumOff val="35000"/>
                    <a:alpha val="40000"/>
                  </a:schemeClr>
                </a:glow>
              </a:effectLst>
            </a:endParaRPr>
          </a:p>
        </p:txBody>
      </p:sp>
      <p:sp>
        <p:nvSpPr>
          <p:cNvPr id="3" name="2 İçerik Yer Tutucusu"/>
          <p:cNvSpPr>
            <a:spLocks noGrp="1"/>
          </p:cNvSpPr>
          <p:nvPr>
            <p:ph idx="1"/>
          </p:nvPr>
        </p:nvSpPr>
        <p:spPr/>
        <p:txBody>
          <a:bodyPr/>
          <a:lstStyle/>
          <a:p>
            <a:endParaRPr lang="tr-TR"/>
          </a:p>
        </p:txBody>
      </p:sp>
      <p:pic>
        <p:nvPicPr>
          <p:cNvPr id="15362" name="Picture 2" descr="Bu resim için alternatif metin açıklaması yok"/>
          <p:cNvPicPr>
            <a:picLocks noChangeAspect="1" noChangeArrowheads="1"/>
          </p:cNvPicPr>
          <p:nvPr/>
        </p:nvPicPr>
        <p:blipFill>
          <a:blip r:embed="rId2"/>
          <a:srcRect t="15751" r="662"/>
          <a:stretch>
            <a:fillRect/>
          </a:stretch>
        </p:blipFill>
        <p:spPr bwMode="auto">
          <a:xfrm>
            <a:off x="113580" y="1500174"/>
            <a:ext cx="8921007" cy="524119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85979" y="476672"/>
            <a:ext cx="8358245" cy="1312480"/>
          </a:xfrm>
        </p:spPr>
        <p:txBody>
          <a:bodyPr>
            <a:noAutofit/>
          </a:bodyPr>
          <a:lstStyle/>
          <a:p>
            <a:pPr algn="ctr"/>
            <a:r>
              <a:rPr lang="tr-TR" sz="2400" b="1" dirty="0" smtClean="0">
                <a:solidFill>
                  <a:srgbClr val="00B0F0"/>
                </a:solidFill>
                <a:effectLst>
                  <a:glow rad="38100">
                    <a:schemeClr val="bg1">
                      <a:lumMod val="65000"/>
                      <a:lumOff val="35000"/>
                      <a:alpha val="40000"/>
                    </a:schemeClr>
                  </a:glow>
                </a:effectLst>
              </a:rPr>
              <a:t>ASGARİ ÜCRETLİ OLARAK ÇALIŞANLARDA </a:t>
            </a:r>
            <a:br>
              <a:rPr lang="tr-TR" sz="2400" b="1" dirty="0" smtClean="0">
                <a:solidFill>
                  <a:srgbClr val="00B0F0"/>
                </a:solidFill>
                <a:effectLst>
                  <a:glow rad="38100">
                    <a:schemeClr val="bg1">
                      <a:lumMod val="65000"/>
                      <a:lumOff val="35000"/>
                      <a:alpha val="40000"/>
                    </a:schemeClr>
                  </a:glow>
                </a:effectLst>
              </a:rPr>
            </a:br>
            <a:r>
              <a:rPr lang="tr-TR" sz="2400" b="1" dirty="0" smtClean="0">
                <a:solidFill>
                  <a:srgbClr val="00B0F0"/>
                </a:solidFill>
                <a:effectLst>
                  <a:glow rad="38100">
                    <a:schemeClr val="bg1">
                      <a:lumMod val="65000"/>
                      <a:lumOff val="35000"/>
                      <a:alpha val="40000"/>
                    </a:schemeClr>
                  </a:glow>
                </a:effectLst>
              </a:rPr>
              <a:t>GELİR VERGİSİ İSTİSNASI</a:t>
            </a:r>
            <a:r>
              <a:rPr lang="tr-TR" sz="1400" dirty="0" smtClean="0"/>
              <a:t/>
            </a:r>
            <a:br>
              <a:rPr lang="tr-TR" sz="1400" dirty="0" smtClean="0"/>
            </a:br>
            <a:r>
              <a:rPr lang="tr-TR" sz="1600" dirty="0" smtClean="0">
                <a:effectLst>
                  <a:glow rad="38100">
                    <a:schemeClr val="bg1">
                      <a:lumMod val="65000"/>
                      <a:lumOff val="35000"/>
                      <a:alpha val="40000"/>
                    </a:schemeClr>
                  </a:glow>
                </a:effectLst>
              </a:rPr>
              <a:t> Hizmet erbabının ücret gelirinin, ilgili ayda geçerli olan asgari ücretin brüt tutarı kadar olması halinde, brüt tutardan, işçi sosyal güvenlik kurumu primi ve işsizlik sigorta primi kesintisi yapılacak, gelir vergisi ve damga vergisi kesintisi yapılmayacaktır. </a:t>
            </a:r>
            <a:endParaRPr lang="tr-TR" sz="1600" dirty="0">
              <a:effectLst>
                <a:glow rad="38100">
                  <a:schemeClr val="bg1">
                    <a:lumMod val="65000"/>
                    <a:lumOff val="35000"/>
                    <a:alpha val="40000"/>
                  </a:schemeClr>
                </a:glow>
              </a:effectLst>
            </a:endParaRPr>
          </a:p>
        </p:txBody>
      </p:sp>
      <p:sp>
        <p:nvSpPr>
          <p:cNvPr id="3" name="2 İçerik Yer Tutucusu"/>
          <p:cNvSpPr>
            <a:spLocks noGrp="1"/>
          </p:cNvSpPr>
          <p:nvPr>
            <p:ph idx="1"/>
          </p:nvPr>
        </p:nvSpPr>
        <p:spPr/>
        <p:txBody>
          <a:bodyPr/>
          <a:lstStyle/>
          <a:p>
            <a:endParaRPr lang="tr-TR"/>
          </a:p>
        </p:txBody>
      </p:sp>
      <p:pic>
        <p:nvPicPr>
          <p:cNvPr id="17410" name="Picture 2"/>
          <p:cNvPicPr>
            <a:picLocks noChangeAspect="1" noChangeArrowheads="1"/>
          </p:cNvPicPr>
          <p:nvPr/>
        </p:nvPicPr>
        <p:blipFill>
          <a:blip r:embed="rId2"/>
          <a:srcRect l="38086" t="21875" r="19726" b="31250"/>
          <a:stretch>
            <a:fillRect/>
          </a:stretch>
        </p:blipFill>
        <p:spPr bwMode="auto">
          <a:xfrm>
            <a:off x="472836" y="2204864"/>
            <a:ext cx="8358246" cy="45541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63836" y="620688"/>
            <a:ext cx="8820492" cy="1312480"/>
          </a:xfrm>
        </p:spPr>
        <p:txBody>
          <a:bodyPr>
            <a:normAutofit fontScale="90000"/>
          </a:bodyPr>
          <a:lstStyle/>
          <a:p>
            <a:pPr algn="ctr"/>
            <a:r>
              <a:rPr lang="tr-TR" sz="2000" b="1" dirty="0" smtClean="0">
                <a:solidFill>
                  <a:srgbClr val="00B0F0"/>
                </a:solidFill>
                <a:effectLst>
                  <a:glow rad="38100">
                    <a:schemeClr val="bg1">
                      <a:lumMod val="65000"/>
                      <a:lumOff val="35000"/>
                      <a:alpha val="40000"/>
                    </a:schemeClr>
                  </a:glow>
                </a:effectLst>
              </a:rPr>
              <a:t>ASGARİ ÜCRETİN ÜZERİNDE ÜCRET GELİRİ ELDE EDENLERDE GELİR VERGİSİ İSTİSNASI</a:t>
            </a:r>
            <a:r>
              <a:rPr lang="tr-TR" sz="2000" b="1" dirty="0" smtClean="0">
                <a:solidFill>
                  <a:srgbClr val="FF0000"/>
                </a:solidFill>
                <a:effectLst>
                  <a:glow rad="38100">
                    <a:schemeClr val="bg1">
                      <a:lumMod val="65000"/>
                      <a:lumOff val="35000"/>
                      <a:alpha val="40000"/>
                    </a:schemeClr>
                  </a:glow>
                </a:effectLst>
              </a:rPr>
              <a:t/>
            </a:r>
            <a:br>
              <a:rPr lang="tr-TR" sz="2000" b="1" dirty="0" smtClean="0">
                <a:solidFill>
                  <a:srgbClr val="FF0000"/>
                </a:solidFill>
                <a:effectLst>
                  <a:glow rad="38100">
                    <a:schemeClr val="bg1">
                      <a:lumMod val="65000"/>
                      <a:lumOff val="35000"/>
                      <a:alpha val="40000"/>
                    </a:schemeClr>
                  </a:glow>
                </a:effectLst>
              </a:rPr>
            </a:br>
            <a:r>
              <a:rPr lang="tr-TR" sz="1400" dirty="0" smtClean="0">
                <a:effectLst>
                  <a:glow rad="38100">
                    <a:schemeClr val="bg1">
                      <a:lumMod val="65000"/>
                      <a:lumOff val="35000"/>
                      <a:alpha val="40000"/>
                    </a:schemeClr>
                  </a:glow>
                </a:effectLst>
              </a:rPr>
              <a:t/>
            </a:r>
            <a:br>
              <a:rPr lang="tr-TR" sz="1400" dirty="0" smtClean="0">
                <a:effectLst>
                  <a:glow rad="38100">
                    <a:schemeClr val="bg1">
                      <a:lumMod val="65000"/>
                      <a:lumOff val="35000"/>
                      <a:alpha val="40000"/>
                    </a:schemeClr>
                  </a:glow>
                </a:effectLst>
              </a:rPr>
            </a:br>
            <a:r>
              <a:rPr lang="tr-TR" sz="1400" b="1" dirty="0" smtClean="0">
                <a:effectLst>
                  <a:glow rad="38100">
                    <a:schemeClr val="bg1">
                      <a:lumMod val="65000"/>
                      <a:lumOff val="35000"/>
                      <a:alpha val="40000"/>
                    </a:schemeClr>
                  </a:glow>
                </a:effectLst>
              </a:rPr>
              <a:t>Hizmet erbabının elde ettiği ücret ve ücret sayılan gelirlerinden 193 sayılı Kanunun 31 ve 63 üncü maddesinde yer alan indirimler düşülecek ve varsa Kanunun 23 ve müteakip maddelerinde düzenlenen istisna kapsamındaki ücret ödemeleri gelir vergisi matrahına dahil edilmeyecektir. Akabinde asgari ücret matrahı indirilerek vergiye tabi matrah bulunacaktır. İstisna tutarını aşan kısmın vergilendirilmesinde, istisna kapsamında olan asgari ücret matrahı da dikkate alınarak vergi tarifesinin uygulanacak dilim ve vergi oranı belirlenecektir. Bu istisna suretiyle sağlanan menfaat asgari ücretin ilgili ayda hesaplanan vergisini geçemeyecektir</a:t>
            </a:r>
            <a:endParaRPr lang="tr-TR" sz="1600" b="1" dirty="0">
              <a:effectLst>
                <a:glow rad="38100">
                  <a:schemeClr val="bg1">
                    <a:lumMod val="65000"/>
                    <a:lumOff val="35000"/>
                    <a:alpha val="40000"/>
                  </a:schemeClr>
                </a:glow>
              </a:effectLst>
            </a:endParaRPr>
          </a:p>
        </p:txBody>
      </p:sp>
      <p:pic>
        <p:nvPicPr>
          <p:cNvPr id="21506" name="Picture 2"/>
          <p:cNvPicPr>
            <a:picLocks noGrp="1" noChangeAspect="1" noChangeArrowheads="1"/>
          </p:cNvPicPr>
          <p:nvPr>
            <p:ph idx="1"/>
          </p:nvPr>
        </p:nvPicPr>
        <p:blipFill rotWithShape="1">
          <a:blip r:embed="rId2"/>
          <a:srcRect l="20076" t="28043" r="1962" b="19168"/>
          <a:stretch/>
        </p:blipFill>
        <p:spPr bwMode="auto">
          <a:xfrm>
            <a:off x="53498" y="2492896"/>
            <a:ext cx="8910990" cy="3528392"/>
          </a:xfrm>
          <a:prstGeom prst="rect">
            <a:avLst/>
          </a:prstGeom>
          <a:noFill/>
          <a:ln w="9525">
            <a:noFill/>
            <a:miter lim="800000"/>
            <a:headEnd/>
            <a:tailEnd/>
          </a:ln>
          <a:effectLst/>
        </p:spPr>
      </p:pic>
    </p:spTree>
    <p:extLst>
      <p:ext uri="{BB962C8B-B14F-4D97-AF65-F5344CB8AC3E}">
        <p14:creationId xmlns:p14="http://schemas.microsoft.com/office/powerpoint/2010/main" val="30660035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F0"/>
                </a:solidFill>
                <a:effectLst>
                  <a:glow rad="38100">
                    <a:schemeClr val="bg1">
                      <a:lumMod val="65000"/>
                      <a:lumOff val="35000"/>
                      <a:alpha val="40000"/>
                    </a:schemeClr>
                  </a:glow>
                </a:effectLst>
              </a:rPr>
              <a:t>SGK İŞVEREN İŞLEMLERİ GENELGESİ ÖRNEK HESAPLAMA</a:t>
            </a:r>
            <a:endParaRPr lang="tr-TR" dirty="0"/>
          </a:p>
        </p:txBody>
      </p:sp>
      <p:pic>
        <p:nvPicPr>
          <p:cNvPr id="3" name="Resim 2"/>
          <p:cNvPicPr>
            <a:picLocks noChangeAspect="1"/>
          </p:cNvPicPr>
          <p:nvPr/>
        </p:nvPicPr>
        <p:blipFill rotWithShape="1">
          <a:blip r:embed="rId2"/>
          <a:srcRect l="9687" t="14443" r="33296" b="19562"/>
          <a:stretch/>
        </p:blipFill>
        <p:spPr>
          <a:xfrm>
            <a:off x="107504" y="1844824"/>
            <a:ext cx="8784976" cy="4680520"/>
          </a:xfrm>
          <a:prstGeom prst="rect">
            <a:avLst/>
          </a:prstGeom>
        </p:spPr>
      </p:pic>
    </p:spTree>
    <p:extLst>
      <p:ext uri="{BB962C8B-B14F-4D97-AF65-F5344CB8AC3E}">
        <p14:creationId xmlns:p14="http://schemas.microsoft.com/office/powerpoint/2010/main" val="2683714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3600" b="1" dirty="0" smtClean="0">
                <a:solidFill>
                  <a:srgbClr val="00B0F0"/>
                </a:solidFill>
                <a:effectLst/>
              </a:rPr>
              <a:t>5000 TL NET İÇİN BRÜTLEŞTİRME</a:t>
            </a:r>
            <a:br>
              <a:rPr lang="tr-TR" sz="3600" b="1" dirty="0" smtClean="0">
                <a:solidFill>
                  <a:srgbClr val="00B0F0"/>
                </a:solidFill>
                <a:effectLst/>
              </a:rPr>
            </a:br>
            <a:r>
              <a:rPr lang="tr-TR" sz="3600" b="1" dirty="0" smtClean="0">
                <a:solidFill>
                  <a:srgbClr val="00B0F0"/>
                </a:solidFill>
                <a:effectLst/>
              </a:rPr>
              <a:t>Yöntem 1 (%15 vergi dilimi)</a:t>
            </a:r>
            <a:endParaRPr lang="tr-TR" sz="3600" b="1" dirty="0">
              <a:solidFill>
                <a:srgbClr val="00B0F0"/>
              </a:solidFill>
              <a:effectLst/>
            </a:endParaRPr>
          </a:p>
        </p:txBody>
      </p:sp>
      <p:sp>
        <p:nvSpPr>
          <p:cNvPr id="3" name="2 İçerik Yer Tutucusu"/>
          <p:cNvSpPr>
            <a:spLocks noGrp="1"/>
          </p:cNvSpPr>
          <p:nvPr>
            <p:ph idx="1"/>
          </p:nvPr>
        </p:nvSpPr>
        <p:spPr/>
        <p:txBody>
          <a:bodyPr>
            <a:normAutofit/>
          </a:bodyPr>
          <a:lstStyle/>
          <a:p>
            <a:r>
              <a:rPr lang="tr-TR" sz="3200" dirty="0" smtClean="0">
                <a:effectLst>
                  <a:glow rad="38100">
                    <a:schemeClr val="bg1">
                      <a:lumMod val="50000"/>
                      <a:lumOff val="50000"/>
                      <a:alpha val="20000"/>
                    </a:schemeClr>
                  </a:glow>
                </a:effectLst>
              </a:rPr>
              <a:t>1. adım 4253,4 / 0,85 = 5004 TL</a:t>
            </a:r>
          </a:p>
          <a:p>
            <a:r>
              <a:rPr lang="tr-TR" sz="3200" dirty="0" smtClean="0">
                <a:effectLst>
                  <a:glow rad="38100">
                    <a:schemeClr val="bg1">
                      <a:lumMod val="50000"/>
                      <a:lumOff val="50000"/>
                      <a:alpha val="20000"/>
                    </a:schemeClr>
                  </a:glow>
                </a:effectLst>
              </a:rPr>
              <a:t>2. adım 5000-4253,4 = 746,6 TL</a:t>
            </a:r>
          </a:p>
          <a:p>
            <a:r>
              <a:rPr lang="tr-TR" sz="3200" dirty="0" smtClean="0">
                <a:effectLst>
                  <a:glow rad="38100">
                    <a:schemeClr val="bg1">
                      <a:lumMod val="50000"/>
                      <a:lumOff val="50000"/>
                      <a:alpha val="20000"/>
                    </a:schemeClr>
                  </a:glow>
                </a:effectLst>
              </a:rPr>
              <a:t>3. adım 746,6 / 0,71491 = 1044,33</a:t>
            </a:r>
          </a:p>
          <a:p>
            <a:r>
              <a:rPr lang="tr-TR" sz="3200" dirty="0" smtClean="0">
                <a:effectLst>
                  <a:glow rad="38100">
                    <a:schemeClr val="bg1">
                      <a:lumMod val="50000"/>
                      <a:lumOff val="50000"/>
                      <a:alpha val="20000"/>
                    </a:schemeClr>
                  </a:glow>
                </a:effectLst>
              </a:rPr>
              <a:t>4. adım 1044,33 + 5004 = 6048,33</a:t>
            </a:r>
            <a:endParaRPr lang="tr-TR" sz="3200" dirty="0">
              <a:effectLst>
                <a:glow rad="38100">
                  <a:schemeClr val="bg1">
                    <a:lumMod val="50000"/>
                    <a:lumOff val="50000"/>
                    <a:alpha val="20000"/>
                  </a:schemeClr>
                </a:glow>
              </a:effectLst>
            </a:endParaRPr>
          </a:p>
        </p:txBody>
      </p:sp>
    </p:spTree>
    <p:extLst>
      <p:ext uri="{BB962C8B-B14F-4D97-AF65-F5344CB8AC3E}">
        <p14:creationId xmlns:p14="http://schemas.microsoft.com/office/powerpoint/2010/main" val="4187561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87624" y="476672"/>
            <a:ext cx="7511473" cy="1312480"/>
          </a:xfrm>
        </p:spPr>
        <p:txBody>
          <a:bodyPr>
            <a:normAutofit/>
          </a:bodyPr>
          <a:lstStyle/>
          <a:p>
            <a:r>
              <a:rPr lang="tr-TR" b="1" dirty="0" smtClean="0">
                <a:solidFill>
                  <a:srgbClr val="00B0F0"/>
                </a:solidFill>
                <a:effectLst>
                  <a:glow rad="38100">
                    <a:schemeClr val="bg1">
                      <a:lumMod val="65000"/>
                      <a:lumOff val="35000"/>
                      <a:alpha val="40000"/>
                    </a:schemeClr>
                  </a:glow>
                </a:effectLst>
              </a:rPr>
              <a:t>ASGARİ ÜCRET NET-BRÜT GEÇİŞ ORANI</a:t>
            </a:r>
            <a:endParaRPr lang="tr-TR" b="1" dirty="0">
              <a:solidFill>
                <a:srgbClr val="00B0F0"/>
              </a:solidFill>
              <a:effectLst>
                <a:glow rad="38100">
                  <a:schemeClr val="bg1">
                    <a:lumMod val="65000"/>
                    <a:lumOff val="35000"/>
                    <a:alpha val="40000"/>
                  </a:schemeClr>
                </a:glow>
              </a:effectLst>
            </a:endParaRPr>
          </a:p>
        </p:txBody>
      </p:sp>
      <p:pic>
        <p:nvPicPr>
          <p:cNvPr id="25602" name="Picture 2"/>
          <p:cNvPicPr>
            <a:picLocks noGrp="1" noChangeAspect="1" noChangeArrowheads="1"/>
          </p:cNvPicPr>
          <p:nvPr>
            <p:ph idx="1"/>
          </p:nvPr>
        </p:nvPicPr>
        <p:blipFill>
          <a:blip r:embed="rId2"/>
          <a:srcRect l="42126" t="39037" r="41122" b="38092"/>
          <a:stretch>
            <a:fillRect/>
          </a:stretch>
        </p:blipFill>
        <p:spPr bwMode="auto">
          <a:xfrm>
            <a:off x="1835696" y="2132856"/>
            <a:ext cx="5395058" cy="4143404"/>
          </a:xfrm>
          <a:prstGeom prst="rect">
            <a:avLst/>
          </a:prstGeom>
          <a:noFill/>
          <a:ln w="9525">
            <a:noFill/>
            <a:miter lim="800000"/>
            <a:headEnd/>
            <a:tailEnd/>
          </a:ln>
          <a:effectLst/>
        </p:spPr>
      </p:pic>
    </p:spTree>
    <p:extLst>
      <p:ext uri="{BB962C8B-B14F-4D97-AF65-F5344CB8AC3E}">
        <p14:creationId xmlns:p14="http://schemas.microsoft.com/office/powerpoint/2010/main" val="2496016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23728" y="332656"/>
            <a:ext cx="7511473" cy="1312480"/>
          </a:xfrm>
        </p:spPr>
        <p:txBody>
          <a:bodyPr/>
          <a:lstStyle/>
          <a:p>
            <a:r>
              <a:rPr lang="tr-TR" b="1" dirty="0" smtClean="0">
                <a:solidFill>
                  <a:srgbClr val="00B0F0"/>
                </a:solidFill>
                <a:effectLst>
                  <a:glow rad="38100">
                    <a:schemeClr val="bg1">
                      <a:lumMod val="65000"/>
                      <a:lumOff val="35000"/>
                      <a:alpha val="40000"/>
                    </a:schemeClr>
                  </a:glow>
                </a:effectLst>
              </a:rPr>
              <a:t>NET-BRÜT GEÇİŞ ORANLARI</a:t>
            </a:r>
            <a:endParaRPr lang="tr-TR" b="1" dirty="0">
              <a:solidFill>
                <a:srgbClr val="00B0F0"/>
              </a:solidFill>
              <a:effectLst>
                <a:glow rad="38100">
                  <a:schemeClr val="bg1">
                    <a:lumMod val="65000"/>
                    <a:lumOff val="35000"/>
                    <a:alpha val="40000"/>
                  </a:schemeClr>
                </a:glow>
              </a:effectLst>
            </a:endParaRPr>
          </a:p>
        </p:txBody>
      </p:sp>
      <p:pic>
        <p:nvPicPr>
          <p:cNvPr id="24578" name="Picture 2"/>
          <p:cNvPicPr>
            <a:picLocks noGrp="1" noChangeAspect="1" noChangeArrowheads="1"/>
          </p:cNvPicPr>
          <p:nvPr>
            <p:ph idx="1"/>
          </p:nvPr>
        </p:nvPicPr>
        <p:blipFill>
          <a:blip r:embed="rId2"/>
          <a:srcRect l="49112" t="38828" r="3832" b="10663"/>
          <a:stretch>
            <a:fillRect/>
          </a:stretch>
        </p:blipFill>
        <p:spPr bwMode="auto">
          <a:xfrm>
            <a:off x="395536" y="1916832"/>
            <a:ext cx="8397283" cy="4248472"/>
          </a:xfrm>
          <a:prstGeom prst="rect">
            <a:avLst/>
          </a:prstGeom>
          <a:noFill/>
          <a:ln w="9525">
            <a:noFill/>
            <a:miter lim="800000"/>
            <a:headEnd/>
            <a:tailEnd/>
          </a:ln>
          <a:effectLst/>
        </p:spPr>
      </p:pic>
    </p:spTree>
    <p:extLst>
      <p:ext uri="{BB962C8B-B14F-4D97-AF65-F5344CB8AC3E}">
        <p14:creationId xmlns:p14="http://schemas.microsoft.com/office/powerpoint/2010/main" val="41075612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08119" y="296687"/>
            <a:ext cx="7511473" cy="1312480"/>
          </a:xfrm>
        </p:spPr>
        <p:txBody>
          <a:bodyPr>
            <a:normAutofit/>
          </a:bodyPr>
          <a:lstStyle/>
          <a:p>
            <a:r>
              <a:rPr lang="tr-TR" sz="3200" b="1" dirty="0" smtClean="0">
                <a:solidFill>
                  <a:srgbClr val="00B0F0"/>
                </a:solidFill>
                <a:effectLst>
                  <a:glow rad="38100">
                    <a:schemeClr val="bg1">
                      <a:lumMod val="65000"/>
                      <a:lumOff val="35000"/>
                      <a:alpha val="40000"/>
                    </a:schemeClr>
                  </a:glow>
                </a:effectLst>
              </a:rPr>
              <a:t>2022 ÜCRET VERGİ İSTİSNA TUTARLARI</a:t>
            </a:r>
            <a:endParaRPr lang="tr-TR" sz="3200" b="1" dirty="0">
              <a:solidFill>
                <a:srgbClr val="00B0F0"/>
              </a:solidFill>
              <a:effectLst>
                <a:glow rad="38100">
                  <a:schemeClr val="bg1">
                    <a:lumMod val="65000"/>
                    <a:lumOff val="35000"/>
                    <a:alpha val="40000"/>
                  </a:schemeClr>
                </a:glow>
              </a:effectLst>
            </a:endParaRPr>
          </a:p>
        </p:txBody>
      </p:sp>
      <p:sp>
        <p:nvSpPr>
          <p:cNvPr id="3" name="2 İçerik Yer Tutucusu"/>
          <p:cNvSpPr>
            <a:spLocks noGrp="1"/>
          </p:cNvSpPr>
          <p:nvPr>
            <p:ph idx="1"/>
          </p:nvPr>
        </p:nvSpPr>
        <p:spPr/>
        <p:txBody>
          <a:bodyPr/>
          <a:lstStyle/>
          <a:p>
            <a:endParaRPr lang="tr-TR" dirty="0"/>
          </a:p>
        </p:txBody>
      </p:sp>
      <p:pic>
        <p:nvPicPr>
          <p:cNvPr id="26626" name="Picture 2"/>
          <p:cNvPicPr>
            <a:picLocks noChangeAspect="1" noChangeArrowheads="1"/>
          </p:cNvPicPr>
          <p:nvPr/>
        </p:nvPicPr>
        <p:blipFill>
          <a:blip r:embed="rId2"/>
          <a:srcRect l="5273" t="22916" r="70483" b="43229"/>
          <a:stretch>
            <a:fillRect/>
          </a:stretch>
        </p:blipFill>
        <p:spPr bwMode="auto">
          <a:xfrm>
            <a:off x="644994" y="1759744"/>
            <a:ext cx="7858180" cy="4643470"/>
          </a:xfrm>
          <a:prstGeom prst="rect">
            <a:avLst/>
          </a:prstGeom>
          <a:noFill/>
          <a:ln w="9525">
            <a:noFill/>
            <a:miter lim="800000"/>
            <a:headEnd/>
            <a:tailEnd/>
          </a:ln>
          <a:effectLst/>
        </p:spPr>
      </p:pic>
    </p:spTree>
    <p:extLst>
      <p:ext uri="{BB962C8B-B14F-4D97-AF65-F5344CB8AC3E}">
        <p14:creationId xmlns:p14="http://schemas.microsoft.com/office/powerpoint/2010/main" val="29420309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ğ Gözü">
  <a:themeElements>
    <a:clrScheme name="Ağ Gözü">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Ağ Gözü">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ğ Gözü">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
  <TotalTime>177</TotalTime>
  <Words>900</Words>
  <Application>Microsoft Office PowerPoint</Application>
  <PresentationFormat>Ekran Gösterisi (4:3)</PresentationFormat>
  <Paragraphs>43</Paragraphs>
  <Slides>21</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21</vt:i4>
      </vt:variant>
    </vt:vector>
  </HeadingPairs>
  <TitlesOfParts>
    <vt:vector size="24" baseType="lpstr">
      <vt:lpstr>Arial</vt:lpstr>
      <vt:lpstr>Century Gothic</vt:lpstr>
      <vt:lpstr>Ağ Gözü</vt:lpstr>
      <vt:lpstr>2022 ÜCRET PARAMETRELERİ ve İŞÇİLİK MALİYETLERİNİN HESAPLANMASI </vt:lpstr>
      <vt:lpstr>ÜCRET</vt:lpstr>
      <vt:lpstr>ASGARİ ÜCRETLİ OLARAK ÇALIŞANLARDA  GELİR VERGİSİ İSTİSNASI  Hizmet erbabının ücret gelirinin, ilgili ayda geçerli olan asgari ücretin brüt tutarı kadar olması halinde, brüt tutardan, işçi sosyal güvenlik kurumu primi ve işsizlik sigorta primi kesintisi yapılacak, gelir vergisi ve damga vergisi kesintisi yapılmayacaktır. </vt:lpstr>
      <vt:lpstr>ASGARİ ÜCRETİN ÜZERİNDE ÜCRET GELİRİ ELDE EDENLERDE GELİR VERGİSİ İSTİSNASI  Hizmet erbabının elde ettiği ücret ve ücret sayılan gelirlerinden 193 sayılı Kanunun 31 ve 63 üncü maddesinde yer alan indirimler düşülecek ve varsa Kanunun 23 ve müteakip maddelerinde düzenlenen istisna kapsamındaki ücret ödemeleri gelir vergisi matrahına dahil edilmeyecektir. Akabinde asgari ücret matrahı indirilerek vergiye tabi matrah bulunacaktır. İstisna tutarını aşan kısmın vergilendirilmesinde, istisna kapsamında olan asgari ücret matrahı da dikkate alınarak vergi tarifesinin uygulanacak dilim ve vergi oranı belirlenecektir. Bu istisna suretiyle sağlanan menfaat asgari ücretin ilgili ayda hesaplanan vergisini geçemeyecektir</vt:lpstr>
      <vt:lpstr>SGK İŞVEREN İŞLEMLERİ GENELGESİ ÖRNEK HESAPLAMA</vt:lpstr>
      <vt:lpstr>5000 TL NET İÇİN BRÜTLEŞTİRME Yöntem 1 (%15 vergi dilimi)</vt:lpstr>
      <vt:lpstr>ASGARİ ÜCRET NET-BRÜT GEÇİŞ ORANI</vt:lpstr>
      <vt:lpstr>NET-BRÜT GEÇİŞ ORANLARI</vt:lpstr>
      <vt:lpstr>2022 ÜCRET VERGİ İSTİSNA TUTARLARI</vt:lpstr>
      <vt:lpstr>5000 TL NET İÇİN BRÜTLEŞTİRME Yöntem 2 (%15 vergi dilimi)</vt:lpstr>
      <vt:lpstr>5000 TL NET İÇİN BRÜTLEŞTİRME  Eylül(%20) vergi dilimi)</vt:lpstr>
      <vt:lpstr>5000 TL NET İÇİN BRÜTLEŞTİRME Eylül (%20 vergi dilimi)</vt:lpstr>
      <vt:lpstr>ASGARİ ÜCRET İLE BRÜT ÜCRETİN VERGİ MATRAHLARI FARKLI OLUNCA HESAPLAMA PARAMETRESİ (6000 TL NET)</vt:lpstr>
      <vt:lpstr>6000 TL NET İÇİN BRÜTLEŞTİRME Temmuz(%20 vergi dilimi)</vt:lpstr>
      <vt:lpstr>KISMEN SGK PRİMİNE TABİ TUTULACAK BAZI KAZANÇLAR</vt:lpstr>
      <vt:lpstr>      ASGARİ ÜCRETLİ OLARAK ÇALIŞAN EMEKLİLERDE GELİR VERGİSİ İSTİSNASI   Emekli olduktan sonra sosyal güvenlik destek primi ödemek suretiyle yeniden çalışmaya başlayan hizmet erbabının ödeyeceği sosyal güvenlik destek primi işçi payının % 7,5 olması istisna tutarını değiştirmeyecektir  Bay (A), emekli olduktan sonra, (B) işvereni yanında asgari ücretle çalışmaya başlamıştır. Bay (A)’nın ücretinden %7,5 oranında sosyal güvenlik destek primi kesilmektedir</vt:lpstr>
      <vt:lpstr>FAZLA MESAİ GELİRİ ELDE EDENLERDE GELİR VERGİSİ İSTİSNASI  İşveren (C)’nin işyerinde asgari ücretli olarak çalışan Bayan (D)’nin, 2022 yılı için brüt ücreti 5.004 TL’dir. Bayan (D)’ye bu ücreti dışında, aylık mesai olarak da 996 TL ödeme yapılmaktadır.</vt:lpstr>
      <vt:lpstr>YIL İÇİNDE PRİM-İKRAMİYE ALANLARDA GELİR VERGİSİ İSTİSNASI  İşveren (E)’nin işyerinde asgari ücretli olarak çalışan Bayan (F)’nin, 2022 yılı için brüt ücreti 5.004 TL’dir. Bayan (F)’ye bu ücreti dışında, Ocak ve Temmuz aylarında 10.000 TL ikramiye ödemesi yapılmaktadır.</vt:lpstr>
      <vt:lpstr>KISMİ SÜRELİ ÇALIŞANLARDA GELİR VERGİSİ İSTİSNASI İşveren (O)’nun işyerinde aylık 15 gün çalışan Bayan (Ö)’ye bu çalışması karşılığı aylık brüt 4.000 TL ödenmektedir</vt:lpstr>
      <vt:lpstr>İSTİSNAYA TABİ GELİR ELDE EDENLERDE GELİR VERGİSİ İSTİSNASI  İşveren (I)’nın işyerinde çalışan Bayan (İ)’nin, 2022 yılı için brüt ücreti 9.000 TL’dir. İşveren (I), ayrıca, Bayan (İ)’ye çalıştığı her bir gün için yemek hizmetinde kullanılmak üzere yemek kartına günlük 34 TL, ulaşım hizmetinde kullanılmak üzere ulaşım kartına günlük 17 TL yüklemekte, çocuğunu gönderdiği özel kreş için de 193 sayılı Kanunun 23 üncü maddesinin birinci fıkrasının (16) ncı bendi kapsamında 1.000 TL ödeme yapmaktadır. Bayan (İ)’nin kendi adına ödediği 500 TL şahıs sigorta primi ödemesi bulunmaktadır. Bayan (İ) 3. derece (500 TL) engelli vergi indiriminden faydalanmaktadır</vt:lpstr>
      <vt:lpstr>2022 yılı Bordro Parametreleri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ÜCRET</dc:title>
  <dc:creator>HP</dc:creator>
  <cp:lastModifiedBy>Mehmet Uğur YAVUZ</cp:lastModifiedBy>
  <cp:revision>23</cp:revision>
  <dcterms:created xsi:type="dcterms:W3CDTF">2021-11-21T12:47:37Z</dcterms:created>
  <dcterms:modified xsi:type="dcterms:W3CDTF">2022-01-05T06:29:06Z</dcterms:modified>
</cp:coreProperties>
</file>