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71" r:id="rId4"/>
    <p:sldId id="260" r:id="rId5"/>
    <p:sldId id="261" r:id="rId6"/>
    <p:sldId id="262" r:id="rId7"/>
    <p:sldId id="263" r:id="rId8"/>
    <p:sldId id="264" r:id="rId9"/>
    <p:sldId id="265" r:id="rId10"/>
    <p:sldId id="266" r:id="rId11"/>
    <p:sldId id="267" r:id="rId12"/>
    <p:sldId id="258"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p:scale>
          <a:sx n="150" d="100"/>
          <a:sy n="150" d="100"/>
        </p:scale>
        <p:origin x="108"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96027F-7875-4030-9381-8BD8C4F21935}"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4509A250-FF31-4206-8172-F9D3106AACB1}" type="datetimeFigureOut">
              <a:rPr lang="en-US" dirty="0"/>
              <a:t>5/18/2021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dirty="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yg.sgk.gov.tr/IsverenSistemi" TargetMode="External"/><Relationship Id="rId2" Type="http://schemas.openxmlformats.org/officeDocument/2006/relationships/hyperlink" Target="http://www.sgk.gov.t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uyg.sgk.gov.tr/IsverenSistem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51692" y="1447800"/>
            <a:ext cx="10937631" cy="3329581"/>
          </a:xfrm>
        </p:spPr>
        <p:txBody>
          <a:bodyPr/>
          <a:lstStyle/>
          <a:p>
            <a:pPr algn="ctr"/>
            <a:r>
              <a:rPr lang="tr-TR" sz="6000" b="1" dirty="0"/>
              <a:t>İŞE DÖNÜŞ PRİM DESTEĞİ (BELGE KANUN NO 07316)</a:t>
            </a:r>
            <a:r>
              <a:rPr lang="tr-TR" sz="6000" dirty="0"/>
              <a:t/>
            </a:r>
            <a:br>
              <a:rPr lang="tr-TR" sz="6000" dirty="0"/>
            </a:br>
            <a:r>
              <a:rPr lang="tr-TR" sz="6000" dirty="0" smtClean="0"/>
              <a:t>ve SGK sistemine tanımlama</a:t>
            </a:r>
            <a:endParaRPr lang="tr-TR" sz="6000" dirty="0"/>
          </a:p>
        </p:txBody>
      </p:sp>
      <p:sp>
        <p:nvSpPr>
          <p:cNvPr id="3" name="Alt Başlık 2"/>
          <p:cNvSpPr>
            <a:spLocks noGrp="1"/>
          </p:cNvSpPr>
          <p:nvPr>
            <p:ph type="subTitle" idx="1"/>
          </p:nvPr>
        </p:nvSpPr>
        <p:spPr>
          <a:xfrm>
            <a:off x="2104524" y="5492488"/>
            <a:ext cx="8825658" cy="861420"/>
          </a:xfrm>
        </p:spPr>
        <p:txBody>
          <a:bodyPr>
            <a:normAutofit fontScale="70000" lnSpcReduction="20000"/>
          </a:bodyPr>
          <a:lstStyle/>
          <a:p>
            <a:endParaRPr lang="tr-TR" dirty="0" smtClean="0"/>
          </a:p>
          <a:p>
            <a:pPr algn="ctr"/>
            <a:r>
              <a:rPr lang="tr-TR" dirty="0" smtClean="0"/>
              <a:t>Hayrettin karacan</a:t>
            </a:r>
          </a:p>
          <a:p>
            <a:pPr algn="ctr"/>
            <a:r>
              <a:rPr lang="tr-TR" dirty="0" smtClean="0"/>
              <a:t>İş ve meslek danışmanı</a:t>
            </a:r>
          </a:p>
        </p:txBody>
      </p:sp>
    </p:spTree>
    <p:extLst>
      <p:ext uri="{BB962C8B-B14F-4D97-AF65-F5344CB8AC3E}">
        <p14:creationId xmlns:p14="http://schemas.microsoft.com/office/powerpoint/2010/main" val="159945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2738" y="140678"/>
            <a:ext cx="11816862" cy="6564922"/>
          </a:xfrm>
        </p:spPr>
        <p:txBody>
          <a:bodyPr>
            <a:normAutofit fontScale="92500" lnSpcReduction="10000"/>
          </a:bodyPr>
          <a:lstStyle/>
          <a:p>
            <a:r>
              <a:rPr lang="tr-TR" b="1" dirty="0"/>
              <a:t>21.4- Alt İşvereni Bulunan İşyerleri ve Alt İşverenlerle İlgili İşlemler</a:t>
            </a:r>
            <a:endParaRPr lang="tr-TR" dirty="0"/>
          </a:p>
          <a:p>
            <a:r>
              <a:rPr lang="tr-TR" dirty="0"/>
              <a:t>4447 sayılı Kanunun geçici 30 uncu maddesinde yer alan prim desteğinden alt işverenlerce çalıştırılan sigortalılardan dolayı da yararlanılabilecektir.</a:t>
            </a:r>
          </a:p>
          <a:p>
            <a:r>
              <a:rPr lang="tr-TR" dirty="0"/>
              <a:t>Söz konusu destekten yararlanılabilmesi için, asıl işverenin, hem kendi çalıştırmış olduğu sigortalılardan hem de alt işverenlerin çalıştırmış olduğu sigortalılardan kaynaklanan; her bir alt işverenin ise yalnızca kendi çalıştırmış olduğu sigortalılardan kaynaklanan yasal ödeme süresi geçmiş sigorta primi, işsizlik sigortası primi ve idari para cezası ile bunlara ilişkin gecikme cezası ve gecikme zammı borçlarının bulunmaması ve 4447 sayılı Kanunun geçici 30 uncu maddesinde yer alan diğer şartların sağlanmış olması gerekmektedir.</a:t>
            </a:r>
          </a:p>
          <a:p>
            <a:r>
              <a:rPr lang="tr-TR" dirty="0"/>
              <a:t>Asıl işverenin 56, 61.90.05, 85.51.03, 93.11.01, 93.12.07, 93.13.01, 93.19.05, 93.21.01, 93.29.02, 93.29.03, 96.02.01, 96.04.01, 96.04.02 veya 96.04.03 NACE kodunda faaliyet göstermesine rağmen alt işverenin farklı bir NACE kodunda ya da alt işverenin 56, 61.90.05, 85.51.03, 93.11.01, 93.12.07, 93.13.01, 93.19.05, 93.21.01, 93.29.02, 93.29.03, 96.02.01, 96.04.01, 96.04.02 veya 96.04.03 NACE kodunda faaliyet göstermesine rağmen ana işverenin farklı bir NACE kodunda faaliyet göstermesi halinde, 4447 sayılı Kanunun geçici 30 uncu maddesinde yer alan destek diğer şartlar sağlanmak kaydıyla sadece 56, 61.90.05, 85.51.03, 93.11.01, 93.12.07, 93.13.01, 93.19.05, 93.21.01, 93.29.02,</a:t>
            </a:r>
          </a:p>
          <a:p>
            <a:r>
              <a:rPr lang="tr-TR" dirty="0"/>
              <a:t>93.29.03, 96.02.01, 96.04.01, 96.04.02 veya 96.04.03 NACE kodunda faaliyet gösteren asıl işveren veya alt işverenler için uygulanacaktır.</a:t>
            </a:r>
          </a:p>
          <a:p>
            <a:r>
              <a:rPr lang="tr-TR" dirty="0"/>
              <a:t>Diğer taraftan, 2021/Mart ayı bildirim şartı yönünden ana işveren ve alt işveren ayrı ayrı değerlendirilecektir.</a:t>
            </a:r>
          </a:p>
          <a:p>
            <a:endParaRPr lang="tr-TR" dirty="0"/>
          </a:p>
        </p:txBody>
      </p:sp>
    </p:spTree>
    <p:extLst>
      <p:ext uri="{BB962C8B-B14F-4D97-AF65-F5344CB8AC3E}">
        <p14:creationId xmlns:p14="http://schemas.microsoft.com/office/powerpoint/2010/main" val="194777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5846" y="187570"/>
            <a:ext cx="11816862" cy="6518030"/>
          </a:xfrm>
        </p:spPr>
        <p:txBody>
          <a:bodyPr>
            <a:normAutofit fontScale="85000" lnSpcReduction="10000"/>
          </a:bodyPr>
          <a:lstStyle/>
          <a:p>
            <a:r>
              <a:rPr lang="tr-TR" b="1" dirty="0"/>
              <a:t>21.5- 07316 Prim Desteğinden Yararlanan İşverenlerin Diğer Teşvik Kanunlarından Yararlanmalarına İlişkin Usul ve Esaslar</a:t>
            </a:r>
            <a:endParaRPr lang="tr-TR" dirty="0"/>
          </a:p>
          <a:p>
            <a:r>
              <a:rPr lang="tr-TR" dirty="0"/>
              <a:t>07316 kanun numaralı destekten yararlanan işverenler, bu destekten yararlanılan ayda aynı sigortalı için 5510 sayılı Kanun ve diğer kanunlarda yer alan prim teşvik, destek ve indirimlerinden yararlanamayacaktır.</a:t>
            </a:r>
          </a:p>
          <a:p>
            <a:r>
              <a:rPr lang="tr-TR" b="1" dirty="0"/>
              <a:t>21.6- Destekten Yararlanmak Amacıyla Yapılacak Olan Başvurunun Şekli</a:t>
            </a:r>
            <a:endParaRPr lang="tr-TR" dirty="0"/>
          </a:p>
          <a:p>
            <a:r>
              <a:rPr lang="tr-TR" dirty="0"/>
              <a:t> </a:t>
            </a:r>
          </a:p>
          <a:p>
            <a:r>
              <a:rPr lang="tr-TR" dirty="0"/>
              <a:t>4447 sayılı Kanunun geçici 30 uncu maddesi kapsamında prim desteğinden yararlanılabilmesi için, işverenlerce e-SGK kanalıyla başvuruda bulunulması gerekmektedir.</a:t>
            </a:r>
          </a:p>
          <a:p>
            <a:r>
              <a:rPr lang="tr-TR" dirty="0"/>
              <a:t>İşverenlerce kapsama giren sigortalılara ilişkin yapılacak başvurular, </a:t>
            </a:r>
            <a:r>
              <a:rPr lang="tr-TR" u="sng" dirty="0">
                <a:hlinkClick r:id="rId2"/>
              </a:rPr>
              <a:t>www.sgk.gov.tr</a:t>
            </a:r>
            <a:r>
              <a:rPr lang="tr-TR" dirty="0"/>
              <a:t> adresinden giriş yapılmak suretiyle erişilen “e-SGK / İşveren / İşveren Sistemi (</a:t>
            </a:r>
            <a:r>
              <a:rPr lang="tr-TR" u="sng" dirty="0">
                <a:hlinkClick r:id="rId3"/>
              </a:rPr>
              <a:t>https://uyg.sgk.gov.tr/IsverenSistemi</a:t>
            </a:r>
            <a:r>
              <a:rPr lang="tr-TR" dirty="0"/>
              <a:t>) / Teşvikten Faydalanılacak Sigortalı Tanımlama” ekranında yer alan “07316- 4447 Sayılı Kanun Geçici 30.Madde – Faaliyetine Ara Verilen Sektörlere Yönelik Teşvik” menüsü vasıtasıyla yapılacaktır.</a:t>
            </a:r>
          </a:p>
          <a:p>
            <a:r>
              <a:rPr lang="tr-TR" b="1" dirty="0"/>
              <a:t>21.7- 07316 Prim Desteğine Yönelik Önemli Hususlar</a:t>
            </a:r>
            <a:endParaRPr lang="tr-TR" dirty="0"/>
          </a:p>
          <a:p>
            <a:r>
              <a:rPr lang="tr-TR" dirty="0"/>
              <a:t>a) Bu destekten süresinde yararlanmayan işverenlerin sonradan geriye yönelik olarak bu destekten yararlanmaları mümkün bulunmamaktadır.</a:t>
            </a:r>
          </a:p>
          <a:p>
            <a:r>
              <a:rPr lang="tr-TR" dirty="0"/>
              <a:t>b) Destekten yararlanmakta olan işyerinin, farklı bir sosyal güvenlik merkezi görev alanına giren başka bir adrese nakli halinde, prim desteğinden yararlanılan sigortalılardan dolayı, destek süresi aşılmamak kaydıyla kalan süreler için yararlanılması mümkün bulunmaktadır.</a:t>
            </a:r>
          </a:p>
          <a:p>
            <a:r>
              <a:rPr lang="tr-TR" dirty="0"/>
              <a:t>c) 07316 Kodlu destekten yararlanılıp yararlanılamayacağı, işyeri bazında tespit edilir. Bu nedenle destekten yararlanırken aynı işverene ait başka bir işyerinde “16-Sözleşme sona ermeden sigortalının aynı işverene ait diğer işyerine nakli” koduyla geçen sigortalının, yeni işyerindeki çalışmalarından dolayı söz konusu destekten yararlanması mümkün bulunmamaktadır.</a:t>
            </a:r>
          </a:p>
          <a:p>
            <a:endParaRPr lang="tr-TR" dirty="0"/>
          </a:p>
        </p:txBody>
      </p:sp>
    </p:spTree>
    <p:extLst>
      <p:ext uri="{BB962C8B-B14F-4D97-AF65-F5344CB8AC3E}">
        <p14:creationId xmlns:p14="http://schemas.microsoft.com/office/powerpoint/2010/main" val="300239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1545889" cy="1833282"/>
          </a:xfrm>
        </p:spPr>
        <p:txBody>
          <a:bodyPr/>
          <a:lstStyle/>
          <a:p>
            <a:r>
              <a:rPr lang="tr-TR" sz="3200" dirty="0">
                <a:hlinkClick r:id="rId2"/>
              </a:rPr>
              <a:t>https://</a:t>
            </a:r>
            <a:r>
              <a:rPr lang="tr-TR" sz="3200" dirty="0" smtClean="0">
                <a:hlinkClick r:id="rId2"/>
              </a:rPr>
              <a:t>uyg.sgk.gov.tr/IsverenSistemi</a:t>
            </a:r>
            <a:r>
              <a:rPr lang="tr-TR" sz="3200" dirty="0" smtClean="0"/>
              <a:t/>
            </a:r>
            <a:br>
              <a:rPr lang="tr-TR" sz="3200" dirty="0" smtClean="0"/>
            </a:br>
            <a:r>
              <a:rPr lang="tr-TR" sz="3200" dirty="0" smtClean="0"/>
              <a:t>Potansiyel Teşvik Sorgulama ekranından  talepte bulunulacak kişiler için sorgulama yapılır.</a:t>
            </a:r>
            <a:endParaRPr lang="tr-TR" sz="3200" dirty="0"/>
          </a:p>
        </p:txBody>
      </p:sp>
      <p:pic>
        <p:nvPicPr>
          <p:cNvPr id="6" name="İçerik Yer Tutucusu 5"/>
          <p:cNvPicPr>
            <a:picLocks noGrp="1" noChangeAspect="1"/>
          </p:cNvPicPr>
          <p:nvPr>
            <p:ph idx="1"/>
          </p:nvPr>
        </p:nvPicPr>
        <p:blipFill>
          <a:blip r:embed="rId3"/>
          <a:stretch>
            <a:fillRect/>
          </a:stretch>
        </p:blipFill>
        <p:spPr>
          <a:xfrm>
            <a:off x="316523" y="2052638"/>
            <a:ext cx="11418277" cy="4652962"/>
          </a:xfrm>
          <a:prstGeom prst="rect">
            <a:avLst/>
          </a:prstGeom>
        </p:spPr>
      </p:pic>
      <p:sp>
        <p:nvSpPr>
          <p:cNvPr id="3" name="Sağ Ok 2"/>
          <p:cNvSpPr/>
          <p:nvPr/>
        </p:nvSpPr>
        <p:spPr>
          <a:xfrm rot="10800000">
            <a:off x="1576701" y="3081319"/>
            <a:ext cx="693859" cy="89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rot="10800000">
            <a:off x="2199000" y="3436918"/>
            <a:ext cx="779149" cy="117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2381250" y="2971800"/>
            <a:ext cx="298450" cy="369332"/>
          </a:xfrm>
          <a:prstGeom prst="rect">
            <a:avLst/>
          </a:prstGeom>
          <a:noFill/>
        </p:spPr>
        <p:txBody>
          <a:bodyPr wrap="square" rtlCol="0">
            <a:spAutoFit/>
          </a:bodyPr>
          <a:lstStyle/>
          <a:p>
            <a:r>
              <a:rPr lang="tr-TR" dirty="0" smtClean="0">
                <a:solidFill>
                  <a:srgbClr val="FF0000"/>
                </a:solidFill>
              </a:rPr>
              <a:t>1</a:t>
            </a:r>
            <a:endParaRPr lang="tr-TR" dirty="0">
              <a:solidFill>
                <a:srgbClr val="FF0000"/>
              </a:solidFill>
            </a:endParaRPr>
          </a:p>
        </p:txBody>
      </p:sp>
      <p:sp>
        <p:nvSpPr>
          <p:cNvPr id="8" name="Metin kutusu 7"/>
          <p:cNvSpPr txBox="1"/>
          <p:nvPr/>
        </p:nvSpPr>
        <p:spPr>
          <a:xfrm>
            <a:off x="2978149" y="3369601"/>
            <a:ext cx="298450" cy="369332"/>
          </a:xfrm>
          <a:prstGeom prst="rect">
            <a:avLst/>
          </a:prstGeom>
          <a:noFill/>
        </p:spPr>
        <p:txBody>
          <a:bodyPr wrap="square" rtlCol="0">
            <a:spAutoFit/>
          </a:bodyPr>
          <a:lstStyle/>
          <a:p>
            <a:r>
              <a:rPr lang="tr-TR" dirty="0">
                <a:solidFill>
                  <a:srgbClr val="FF0000"/>
                </a:solidFill>
              </a:rPr>
              <a:t>2</a:t>
            </a:r>
            <a:endParaRPr lang="tr-TR" dirty="0">
              <a:solidFill>
                <a:srgbClr val="FF0000"/>
              </a:solidFill>
            </a:endParaRPr>
          </a:p>
        </p:txBody>
      </p:sp>
    </p:spTree>
    <p:extLst>
      <p:ext uri="{BB962C8B-B14F-4D97-AF65-F5344CB8AC3E}">
        <p14:creationId xmlns:p14="http://schemas.microsoft.com/office/powerpoint/2010/main" val="350210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739" y="128954"/>
            <a:ext cx="11066584" cy="1724294"/>
          </a:xfrm>
        </p:spPr>
        <p:txBody>
          <a:bodyPr/>
          <a:lstStyle/>
          <a:p>
            <a:r>
              <a:rPr lang="tr-TR" sz="3200" dirty="0" smtClean="0"/>
              <a:t>TEŞVİKTEN FAYDALANILACAK SİGORTALI TANIMLAMA menüsünden aktif yeşil olanlardan 4447 geçici 30md  aktif ise seçilir.</a:t>
            </a:r>
            <a:endParaRPr lang="tr-TR" sz="3200" dirty="0"/>
          </a:p>
        </p:txBody>
      </p:sp>
      <p:pic>
        <p:nvPicPr>
          <p:cNvPr id="4" name="İçerik Yer Tutucusu 3"/>
          <p:cNvPicPr>
            <a:picLocks noGrp="1" noChangeAspect="1"/>
          </p:cNvPicPr>
          <p:nvPr>
            <p:ph idx="1"/>
          </p:nvPr>
        </p:nvPicPr>
        <p:blipFill>
          <a:blip r:embed="rId2"/>
          <a:stretch>
            <a:fillRect/>
          </a:stretch>
        </p:blipFill>
        <p:spPr>
          <a:xfrm>
            <a:off x="339969" y="2052638"/>
            <a:ext cx="11558953" cy="4661810"/>
          </a:xfrm>
          <a:prstGeom prst="rect">
            <a:avLst/>
          </a:prstGeom>
        </p:spPr>
      </p:pic>
      <p:sp>
        <p:nvSpPr>
          <p:cNvPr id="3" name="Metin kutusu 2"/>
          <p:cNvSpPr txBox="1"/>
          <p:nvPr/>
        </p:nvSpPr>
        <p:spPr>
          <a:xfrm>
            <a:off x="3651250" y="3762613"/>
            <a:ext cx="2717800" cy="646331"/>
          </a:xfrm>
          <a:prstGeom prst="rect">
            <a:avLst/>
          </a:prstGeom>
          <a:noFill/>
        </p:spPr>
        <p:txBody>
          <a:bodyPr wrap="square" rtlCol="0">
            <a:spAutoFit/>
          </a:bodyPr>
          <a:lstStyle/>
          <a:p>
            <a:r>
              <a:rPr lang="tr-TR" dirty="0" smtClean="0">
                <a:solidFill>
                  <a:srgbClr val="FF0000"/>
                </a:solidFill>
              </a:rPr>
              <a:t>TC </a:t>
            </a:r>
            <a:r>
              <a:rPr lang="tr-TR" dirty="0" err="1" smtClean="0">
                <a:solidFill>
                  <a:srgbClr val="FF0000"/>
                </a:solidFill>
              </a:rPr>
              <a:t>no</a:t>
            </a:r>
            <a:r>
              <a:rPr lang="tr-TR" dirty="0" smtClean="0">
                <a:solidFill>
                  <a:srgbClr val="FF0000"/>
                </a:solidFill>
              </a:rPr>
              <a:t> girip sorgulama yapılır</a:t>
            </a:r>
            <a:endParaRPr lang="tr-TR" dirty="0">
              <a:solidFill>
                <a:srgbClr val="FF0000"/>
              </a:solidFill>
            </a:endParaRPr>
          </a:p>
        </p:txBody>
      </p:sp>
    </p:spTree>
    <p:extLst>
      <p:ext uri="{BB962C8B-B14F-4D97-AF65-F5344CB8AC3E}">
        <p14:creationId xmlns:p14="http://schemas.microsoft.com/office/powerpoint/2010/main" val="253474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r>
              <a:rPr lang="tr-TR" dirty="0" smtClean="0"/>
              <a:t>Kişilerin yararlanacağı teşvik sistem tarafından gösterilmektedir.</a:t>
            </a:r>
            <a:endParaRPr lang="tr-TR" dirty="0"/>
          </a:p>
          <a:p>
            <a:r>
              <a:rPr lang="tr-TR" dirty="0" smtClean="0"/>
              <a:t>Aylık SGK hizmet listesi bildirilirken teşvik başvurusu yapılan kişiler için muhtasar beyannamelerde yine 4447 ek md 30 seçilerek </a:t>
            </a:r>
            <a:r>
              <a:rPr lang="tr-TR" dirty="0" err="1" smtClean="0"/>
              <a:t>teşviğin</a:t>
            </a:r>
            <a:r>
              <a:rPr lang="tr-TR" dirty="0" smtClean="0"/>
              <a:t> aktif olması sağlanır.</a:t>
            </a:r>
          </a:p>
          <a:p>
            <a:endParaRPr lang="tr-TR" dirty="0"/>
          </a:p>
        </p:txBody>
      </p:sp>
    </p:spTree>
    <p:extLst>
      <p:ext uri="{BB962C8B-B14F-4D97-AF65-F5344CB8AC3E}">
        <p14:creationId xmlns:p14="http://schemas.microsoft.com/office/powerpoint/2010/main" val="246280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6600" b="1" dirty="0" smtClean="0"/>
              <a:t>TEŞEKKÜR EDERİM.</a:t>
            </a:r>
          </a:p>
          <a:p>
            <a:pPr algn="ctr"/>
            <a:endParaRPr lang="tr-TR" sz="2800" b="1" dirty="0"/>
          </a:p>
          <a:p>
            <a:pPr algn="ctr"/>
            <a:endParaRPr lang="tr-TR" sz="2800" b="1" dirty="0" smtClean="0"/>
          </a:p>
          <a:p>
            <a:pPr algn="ctr"/>
            <a:endParaRPr lang="tr-TR" sz="2800" b="1" dirty="0"/>
          </a:p>
          <a:p>
            <a:pPr marL="0" indent="0" algn="ctr">
              <a:buNone/>
            </a:pPr>
            <a:r>
              <a:rPr lang="tr-TR" sz="2800" b="1" dirty="0" smtClean="0"/>
              <a:t>Hayrettin KARACAN</a:t>
            </a:r>
          </a:p>
          <a:p>
            <a:pPr marL="0" indent="0" algn="ctr">
              <a:buNone/>
            </a:pPr>
            <a:r>
              <a:rPr lang="tr-TR" sz="2800" b="1" dirty="0" smtClean="0"/>
              <a:t>İş ve Meslek Danışmanı</a:t>
            </a:r>
          </a:p>
        </p:txBody>
      </p:sp>
    </p:spTree>
    <p:extLst>
      <p:ext uri="{BB962C8B-B14F-4D97-AF65-F5344CB8AC3E}">
        <p14:creationId xmlns:p14="http://schemas.microsoft.com/office/powerpoint/2010/main" val="225343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954" y="105508"/>
            <a:ext cx="11805138" cy="6541477"/>
          </a:xfrm>
        </p:spPr>
        <p:txBody>
          <a:bodyPr>
            <a:normAutofit lnSpcReduction="10000"/>
          </a:bodyPr>
          <a:lstStyle/>
          <a:p>
            <a:r>
              <a:rPr lang="tr-TR" sz="3200" b="1" dirty="0"/>
              <a:t>İŞE DÖNÜŞ PRİM DESTEĞİ (BELGE KANUN NO 07316)</a:t>
            </a:r>
            <a:endParaRPr lang="tr-TR" sz="3200" dirty="0"/>
          </a:p>
          <a:p>
            <a:r>
              <a:rPr lang="tr-TR" sz="3200" dirty="0"/>
              <a:t>4447 sayılı İşsizlik Sigortası Kanununa eklenen geçici 30 uncu madde ile; NACE Rev.2 Ekonomik Faaliyet Sınıflamasına göre 56 kodunda faaliyet gösteren işyerleri ile 61.90.05, 85.51.03, 93.11.01, 93.12.07, 93.13.01, 93.19.05, 93.21.01, 93.29.02, 93.29.03, 96.02.01, 96.04.01, 96.04.02 veya 96.04.03 kodlarında faaliyet gösteren özel sektör işyerlerinde 2021 yılı Mart ayına/dönemine ait muhtasar ve prim hizmet beyannamelerinde bildirilen sigortalılar için 2021 yılı Nisan ve Mayıs aylarına ilişkin prime esas kazanç alt sınırı üzerinden hesaplanan sigortalı ve işveren hissesi primlerinin tamamı için istihdam teşviki öngörülmüştür.</a:t>
            </a:r>
          </a:p>
          <a:p>
            <a:endParaRPr lang="tr-TR" dirty="0"/>
          </a:p>
        </p:txBody>
      </p:sp>
    </p:spTree>
    <p:extLst>
      <p:ext uri="{BB962C8B-B14F-4D97-AF65-F5344CB8AC3E}">
        <p14:creationId xmlns:p14="http://schemas.microsoft.com/office/powerpoint/2010/main" val="129755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707867"/>
          </a:xfrm>
        </p:spPr>
        <p:txBody>
          <a:bodyPr/>
          <a:lstStyle/>
          <a:p>
            <a:r>
              <a:rPr lang="tr-TR" dirty="0" smtClean="0"/>
              <a:t>Teşvik kapsamındaki İşyeri grupları</a:t>
            </a:r>
            <a:endParaRPr lang="tr-TR" dirty="0"/>
          </a:p>
        </p:txBody>
      </p:sp>
      <p:sp>
        <p:nvSpPr>
          <p:cNvPr id="3" name="İçerik Yer Tutucusu 2"/>
          <p:cNvSpPr>
            <a:spLocks noGrp="1"/>
          </p:cNvSpPr>
          <p:nvPr>
            <p:ph idx="1"/>
          </p:nvPr>
        </p:nvSpPr>
        <p:spPr>
          <a:xfrm>
            <a:off x="117232" y="1301262"/>
            <a:ext cx="11769968" cy="5451230"/>
          </a:xfrm>
        </p:spPr>
        <p:txBody>
          <a:bodyPr>
            <a:normAutofit fontScale="70000" lnSpcReduction="20000"/>
          </a:bodyPr>
          <a:lstStyle/>
          <a:p>
            <a:r>
              <a:rPr lang="tr-TR" dirty="0" err="1" smtClean="0"/>
              <a:t>Nace</a:t>
            </a:r>
            <a:r>
              <a:rPr lang="tr-TR" dirty="0" smtClean="0"/>
              <a:t> kodu		Meslek grubu</a:t>
            </a:r>
          </a:p>
          <a:p>
            <a:r>
              <a:rPr lang="tr-TR" dirty="0" smtClean="0"/>
              <a:t>56 				</a:t>
            </a:r>
            <a:r>
              <a:rPr lang="tr-TR" dirty="0"/>
              <a:t> RESTORAN VE YİYECEK İÇECEK HİZMETLERİ </a:t>
            </a:r>
            <a:endParaRPr lang="tr-TR" dirty="0" smtClean="0"/>
          </a:p>
          <a:p>
            <a:r>
              <a:rPr lang="tr-TR" dirty="0" smtClean="0"/>
              <a:t>61.90.05		 İnternet </a:t>
            </a:r>
            <a:r>
              <a:rPr lang="tr-TR" dirty="0"/>
              <a:t>kafelerin faaliyetleri </a:t>
            </a:r>
            <a:endParaRPr lang="tr-TR" dirty="0" smtClean="0"/>
          </a:p>
          <a:p>
            <a:r>
              <a:rPr lang="tr-TR" dirty="0" smtClean="0"/>
              <a:t> 85.51.03		</a:t>
            </a:r>
            <a:r>
              <a:rPr lang="tr-TR" dirty="0"/>
              <a:t>Spor ve eğlence eğitim kursları (futbol, dövüş sanatları, jimnastik, binicilik, yüzme, dalgıçlık, paraşüt, briç, yoga, vb. </a:t>
            </a:r>
            <a:r>
              <a:rPr lang="tr-TR" dirty="0" smtClean="0"/>
              <a:t>				eğitimi </a:t>
            </a:r>
            <a:r>
              <a:rPr lang="tr-TR" dirty="0"/>
              <a:t>ile profesyonel spor eğitimcilerinin faaliyetleri dahil, temel, orta ve yükseköğretim düzeyinde verilen eğitim </a:t>
            </a:r>
            <a:r>
              <a:rPr lang="tr-TR" dirty="0" smtClean="0"/>
              <a:t>				hariç</a:t>
            </a:r>
            <a:r>
              <a:rPr lang="tr-TR" dirty="0"/>
              <a:t>) </a:t>
            </a:r>
            <a:endParaRPr lang="tr-TR" dirty="0" smtClean="0"/>
          </a:p>
          <a:p>
            <a:r>
              <a:rPr lang="tr-TR" dirty="0" smtClean="0"/>
              <a:t> 93.11.01		</a:t>
            </a:r>
            <a:r>
              <a:rPr lang="tr-TR" dirty="0"/>
              <a:t>Spor tesislerinin işletilmesi (futbol, hokey, paten, golf, vb. sahaları, yarış pistleri, stadyumlar, yüzme havuzları, tenis </a:t>
            </a:r>
            <a:r>
              <a:rPr lang="tr-TR" dirty="0" smtClean="0"/>
              <a:t>					kortları</a:t>
            </a:r>
            <a:r>
              <a:rPr lang="tr-TR" dirty="0"/>
              <a:t>, </a:t>
            </a:r>
            <a:r>
              <a:rPr lang="tr-TR" dirty="0" err="1"/>
              <a:t>bovling</a:t>
            </a:r>
            <a:r>
              <a:rPr lang="tr-TR" dirty="0"/>
              <a:t> alanları, boks arenaları, vb. tesisler) </a:t>
            </a:r>
            <a:endParaRPr lang="tr-TR" dirty="0" smtClean="0"/>
          </a:p>
          <a:p>
            <a:r>
              <a:rPr lang="tr-TR" dirty="0" smtClean="0"/>
              <a:t>93.12.07		 </a:t>
            </a:r>
            <a:r>
              <a:rPr lang="tr-TR" dirty="0"/>
              <a:t>Yüzme kulüplerinin faaliyetleri </a:t>
            </a:r>
            <a:endParaRPr lang="tr-TR" dirty="0" smtClean="0"/>
          </a:p>
          <a:p>
            <a:r>
              <a:rPr lang="tr-TR" dirty="0" smtClean="0"/>
              <a:t>93.13.01		 </a:t>
            </a:r>
            <a:r>
              <a:rPr lang="tr-TR" dirty="0"/>
              <a:t>Form tutma ve vücut geliştirme salonlarının faaliyetleri </a:t>
            </a:r>
            <a:endParaRPr lang="tr-TR" dirty="0" smtClean="0"/>
          </a:p>
          <a:p>
            <a:r>
              <a:rPr lang="tr-TR" dirty="0" smtClean="0"/>
              <a:t>93.19.05 		 </a:t>
            </a:r>
            <a:r>
              <a:rPr lang="tr-TR" dirty="0"/>
              <a:t>Bilardo salonlarının faaliyetleri </a:t>
            </a:r>
          </a:p>
          <a:p>
            <a:r>
              <a:rPr lang="tr-TR" dirty="0" smtClean="0"/>
              <a:t>93.21.01		 </a:t>
            </a:r>
            <a:r>
              <a:rPr lang="tr-TR" dirty="0"/>
              <a:t>Eğlence parkları ve lunaparkların faaliyetleri </a:t>
            </a:r>
            <a:endParaRPr lang="tr-TR" dirty="0" smtClean="0"/>
          </a:p>
          <a:p>
            <a:r>
              <a:rPr lang="tr-TR" dirty="0" smtClean="0"/>
              <a:t>93.29.02		 </a:t>
            </a:r>
            <a:r>
              <a:rPr lang="tr-TR" dirty="0"/>
              <a:t>Düğün, balo ve kokteyl salonlarının işletilmesi (yiyecek ve içecek sunum hizmetleri hariç) </a:t>
            </a:r>
            <a:endParaRPr lang="tr-TR" dirty="0" smtClean="0"/>
          </a:p>
          <a:p>
            <a:r>
              <a:rPr lang="tr-TR" dirty="0" smtClean="0"/>
              <a:t> 93.29.03		 </a:t>
            </a:r>
            <a:r>
              <a:rPr lang="tr-TR" dirty="0"/>
              <a:t>Bozuk para veya jetonla çalışan oyun makinelerinin işletilmesi (langırt, </a:t>
            </a:r>
            <a:r>
              <a:rPr lang="tr-TR" dirty="0" err="1"/>
              <a:t>tilt</a:t>
            </a:r>
            <a:r>
              <a:rPr lang="tr-TR" dirty="0"/>
              <a:t>, atari salonları, vb.) </a:t>
            </a:r>
          </a:p>
          <a:p>
            <a:r>
              <a:rPr lang="tr-TR" dirty="0" smtClean="0"/>
              <a:t>96.02.01		 </a:t>
            </a:r>
            <a:r>
              <a:rPr lang="tr-TR" dirty="0"/>
              <a:t>Güzellik salonlarının faaliyetleri (cilt bakımı, kaş alma, ağda, manikür, pedikür vb.nin bir arada sunulduğu salonlar) </a:t>
            </a:r>
            <a:r>
              <a:rPr lang="tr-TR" dirty="0" smtClean="0"/>
              <a:t>				(</a:t>
            </a:r>
            <a:r>
              <a:rPr lang="tr-TR" dirty="0"/>
              <a:t>sağlık bakım hizmetleri hariç) </a:t>
            </a:r>
            <a:endParaRPr lang="tr-TR" dirty="0" smtClean="0"/>
          </a:p>
          <a:p>
            <a:r>
              <a:rPr lang="tr-TR" dirty="0" smtClean="0"/>
              <a:t>96.04.01		Hamam</a:t>
            </a:r>
            <a:r>
              <a:rPr lang="tr-TR" dirty="0"/>
              <a:t>, sauna, vb. yerlerin faaliyetleri </a:t>
            </a:r>
            <a:endParaRPr lang="tr-TR" dirty="0" smtClean="0"/>
          </a:p>
          <a:p>
            <a:r>
              <a:rPr lang="tr-TR" dirty="0" smtClean="0"/>
              <a:t>96.04.02		Kaplıca</a:t>
            </a:r>
            <a:r>
              <a:rPr lang="tr-TR" dirty="0"/>
              <a:t>, ılıca, içmeler, </a:t>
            </a:r>
            <a:r>
              <a:rPr lang="tr-TR" dirty="0" err="1"/>
              <a:t>spa</a:t>
            </a:r>
            <a:r>
              <a:rPr lang="tr-TR" dirty="0"/>
              <a:t> merkezleri, vb. yerlerin faaliyetleri (konaklama hizmetleri hariç) </a:t>
            </a:r>
            <a:endParaRPr lang="tr-TR" dirty="0" smtClean="0"/>
          </a:p>
          <a:p>
            <a:r>
              <a:rPr lang="tr-TR" dirty="0" smtClean="0"/>
              <a:t>96.04.03 		Zayıflama </a:t>
            </a:r>
            <a:r>
              <a:rPr lang="tr-TR" dirty="0"/>
              <a:t>salonu, masaj salonu, solaryum, vb. yerlerin işletilmesi faaliyetleri (form tutma salonlarının ve </a:t>
            </a:r>
            <a:r>
              <a:rPr lang="tr-TR" dirty="0" smtClean="0"/>
              <a:t>						diyetisyenlerin </a:t>
            </a:r>
            <a:r>
              <a:rPr lang="tr-TR" dirty="0"/>
              <a:t>faaliyetleri hariç) </a:t>
            </a:r>
          </a:p>
        </p:txBody>
      </p:sp>
    </p:spTree>
    <p:extLst>
      <p:ext uri="{BB962C8B-B14F-4D97-AF65-F5344CB8AC3E}">
        <p14:creationId xmlns:p14="http://schemas.microsoft.com/office/powerpoint/2010/main" val="1267102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7569" y="128954"/>
            <a:ext cx="11664461" cy="6518031"/>
          </a:xfrm>
        </p:spPr>
        <p:txBody>
          <a:bodyPr>
            <a:normAutofit fontScale="62500" lnSpcReduction="20000"/>
          </a:bodyPr>
          <a:lstStyle/>
          <a:p>
            <a:r>
              <a:rPr lang="tr-TR" b="1" dirty="0"/>
              <a:t>21.1. Yararlanma Şartları</a:t>
            </a:r>
            <a:endParaRPr lang="tr-TR" dirty="0"/>
          </a:p>
          <a:p>
            <a:r>
              <a:rPr lang="tr-TR" dirty="0"/>
              <a:t>a) işyerinin özel sektör işverenine ait olması</a:t>
            </a:r>
          </a:p>
          <a:p>
            <a:r>
              <a:rPr lang="tr-TR" dirty="0"/>
              <a:t>4447 sayılı Kanunun geçici 30 uncu maddesinde yer alan prim desteğinden ihale konusu iş üstlenen işyerleri hariç olmak üzere özel sektör işverenlerine ait işyerlerinde çalışan sigortalılardan dolayı yararlanılabilecek olup, bahse konu prim desteği 5335 sayılı Kanunun 30 uncu maddesinin ikinci fıkrası kapsamına giren kurum ve kuruluşlara ait işyerlerinde çalışan sigortalılar hakkında uygulanmayacaktır.</a:t>
            </a:r>
          </a:p>
          <a:p>
            <a:r>
              <a:rPr lang="tr-TR" dirty="0"/>
              <a:t>b) İşyerinin Kapsamdaki NACE kodunda faaliyet göstermesi</a:t>
            </a:r>
          </a:p>
          <a:p>
            <a:r>
              <a:rPr lang="tr-TR" dirty="0"/>
              <a:t>4447 sayılı Kanunun geçici 30 uncu maddesinde yer alan prim desteğinden maddenin yürürlüğe girdiği 1/4/2021 tarihi itibarıyla SGK kayıtlarında NACE Rev.2 Ekonomik Faaliyet Sınıflamasına göre “56-Yiyecek ve içecek hizmeti faaliyetleri” sınıflamasında faaliyet gösteren özel sektör işyerleri ile 61.90.05, 85.51.03, 93.11.01, 93.12.07, 93.13.01, 93.19.05, 93.21.01, 93.29.02, 93.29.03, 96.02.01, 96.04.01, 96.04.02 veya 96.04.03 kodunda faaliyet gösteren özel sektör işverenlerine ait işyerlerinde çalışan sigortalılardan dolayı yararlanılabilecektir. </a:t>
            </a:r>
          </a:p>
          <a:p>
            <a:r>
              <a:rPr lang="tr-TR" dirty="0"/>
              <a:t>Kapsamdaki işletmelerin, tescil işlemleri sırasında farklı bir NACE kodunda tescil edildiğinin belirlenmiş olması durumunda ise  tescil düzeltmesinin yapıldığı ve yeni NACE kodunun geçerli olduğu tarihten itibaren 4447 sayılı Kanunun geçici 30 uncu maddesi kapsamındaki destekten yararlanılacaktır. Öte yandan kapsamda olmamasına ve diğer sektörlerde faaliyet göstermesine rağmen işyeri tescil işlemleri sırasında işyerinin işkolu kodunun 56 NACE kodunda, 61.90.05, 85.51.03, 93.11.01, 93.12.07, 93.13.01, 93.19.05, 93.21.01, 93.29.02, 93.29.03, 96.02.01, 96.04.01, 96.04.02 veya 96.04.03 kodunda belirlenmiş olması durumunda, 4447 sayılı Kanunun geçici 30 uncu maddesi kapsamında yersiz yararlanılan prim desteği tutarları 5510 sayılı Kanunun 89 uncu maddesinin ikinci fıkrası kapsamında gecikme cezası ve gecikme zammı ile birlikte işverenden tahsil edilecektir</a:t>
            </a:r>
            <a:r>
              <a:rPr lang="tr-TR" dirty="0" smtClean="0"/>
              <a:t>.</a:t>
            </a:r>
          </a:p>
          <a:p>
            <a:r>
              <a:rPr lang="tr-TR" dirty="0"/>
              <a:t>c) 2021/Mart ayına/dönemine ait muhtasar ve prim hizmet beyannamelerinde 4447 sayılı Kanun kapsamında bildirilen sigortalıların olması</a:t>
            </a:r>
          </a:p>
          <a:p>
            <a:r>
              <a:rPr lang="tr-TR" dirty="0"/>
              <a:t>4447 sayılı Kanunun geçici 30 uncu maddesinde yer alan prim desteğinden için işyerinin 2021/Mart ayına/dönemine ait muhtasar ve prim hizmet beyannamelerinde 1, 4, 5, 6, 29, 32, 35, 39, 52, 53, 54 veya 55 </a:t>
            </a:r>
            <a:r>
              <a:rPr lang="tr-TR" dirty="0" err="1"/>
              <a:t>nolu</a:t>
            </a:r>
            <a:r>
              <a:rPr lang="tr-TR" dirty="0"/>
              <a:t> belge türlerinden bildirim yapılmış sigortalılardan dolayı yararlanılacaktır. </a:t>
            </a:r>
          </a:p>
          <a:p>
            <a:r>
              <a:rPr lang="tr-TR" dirty="0"/>
              <a:t>2021/Mart ayına/dönemine ait muhtasar ve prim hizmet beyannamelerinde 1, 4, 5, 6, 29, 32, 35, 39, 52, 53, 54 veya 55 </a:t>
            </a:r>
            <a:r>
              <a:rPr lang="tr-TR" dirty="0" err="1"/>
              <a:t>nolu</a:t>
            </a:r>
            <a:r>
              <a:rPr lang="tr-TR" dirty="0"/>
              <a:t> belge türlerinden (0) gün ve (0) kazançlı veya (0) gün ve kazançlı olarak kayıtlı sigortalılardan dolayı da bu destekten yararlanılması mümkündür.</a:t>
            </a:r>
          </a:p>
          <a:p>
            <a:r>
              <a:rPr lang="tr-TR" dirty="0"/>
              <a:t>ç) Muhtasar ve prim hizmet beyannamesinin yasal süresi içinde verilmesi</a:t>
            </a:r>
          </a:p>
          <a:p>
            <a:r>
              <a:rPr lang="tr-TR" dirty="0"/>
              <a:t>4447 sayılı Kanunun geçici 30 uncu maddesinde yer alan prim desteğinden yararlanılabilmesi için 2021/Nisan ve Mayıs aylarına ilişkin 07316 kanun numarası seçilmek suretiyle düzenlenmiş olan 1, 4, 5, 6, 29, 32, 35, 39, 52, 53, 54 veya 55 </a:t>
            </a:r>
            <a:r>
              <a:rPr lang="tr-TR" dirty="0" err="1"/>
              <a:t>nolu</a:t>
            </a:r>
            <a:r>
              <a:rPr lang="tr-TR" dirty="0"/>
              <a:t> belge türlerine ilişkin muhtasar ve prim hizmet beyannamesinin yasal süresi içerisinde verilmiş olması gerekmektedir.</a:t>
            </a:r>
          </a:p>
          <a:p>
            <a:endParaRPr lang="tr-TR" dirty="0"/>
          </a:p>
        </p:txBody>
      </p:sp>
    </p:spTree>
    <p:extLst>
      <p:ext uri="{BB962C8B-B14F-4D97-AF65-F5344CB8AC3E}">
        <p14:creationId xmlns:p14="http://schemas.microsoft.com/office/powerpoint/2010/main" val="388009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 y="175846"/>
            <a:ext cx="11840308" cy="6518031"/>
          </a:xfrm>
        </p:spPr>
        <p:txBody>
          <a:bodyPr>
            <a:normAutofit fontScale="70000" lnSpcReduction="20000"/>
          </a:bodyPr>
          <a:lstStyle/>
          <a:p>
            <a:r>
              <a:rPr lang="tr-TR" dirty="0"/>
              <a:t>d) Tahakkuk eden primlerin yasal süresi içinde ödenmesi</a:t>
            </a:r>
          </a:p>
          <a:p>
            <a:r>
              <a:rPr lang="tr-TR" dirty="0"/>
              <a:t>07316 kanun numarası seçilmek suretiyle yasal süresi içinde verilmiş olan muhtasar ve prim hizmet beyannamelerinden dolayı tahakkuk eden sigorta primi ve işsizlik sigortası priminin İşsizlik Sigortası Fonundan karşılanması için, aynı aya ilişkin düzenlenmiş muhtasar ve prim hizmet beyannamelerinden dolayı tahakkuk etmiş olup, destek sonrası işveren tarafından ödenmesi gereken sigorta primi ile işsizlik sigortası priminin tamamının yasal süresi içinde ödenmesi gerekmektedir.</a:t>
            </a:r>
          </a:p>
          <a:p>
            <a:r>
              <a:rPr lang="tr-TR" dirty="0"/>
              <a:t>e) Yasal ödeme süresi geçmiş sigorta primi, işsizlik sigortası primi, idari para cezası ile bunlara ilişkin gecikme cezası ve gecikme zammı borçlarının bulunmaması</a:t>
            </a:r>
          </a:p>
          <a:p>
            <a:r>
              <a:rPr lang="tr-TR" dirty="0"/>
              <a:t>4447 sayılı Kanunun geçici 30 uncu maddesinde yer alan prim desteğinden yararlanılabilmesi için, destek kapsamına giren işyerinin Kuruma yasal ödeme süresi geçmiş sigorta primi, işsizlik sigortası primi, idari para cezası ve bunlara ilişkin gecikme cezası ve gecikme zammı borcunun bulunmaması gerekmektedir.</a:t>
            </a:r>
          </a:p>
          <a:p>
            <a:r>
              <a:rPr lang="tr-TR" dirty="0"/>
              <a:t>Farklı işveren dosyalarında, yani farklı sicil numaralarında, işlem gören birden fazla işyeri bulunan işverenler, borçlu oldukları dosyadan bildirimi yapılan sigortalılar için destekten yararlanamazlar. Ancak söz konusu destekten, yasal ödeme süresi geçmiş sigorta primi, işsizlik sigortası primi, idari para cezası ile bunlara ilişkin gecikme cezası ve gecikme zammı borcu bulunmayan işyerlerinden dolayı yararlanılabilirler. </a:t>
            </a:r>
          </a:p>
          <a:p>
            <a:r>
              <a:rPr lang="tr-TR" dirty="0"/>
              <a:t>Öte yandan, yasal ödeme süresi geçmiş sigorta primi, işsizlik sigortası primi, idari para cezası ile bunlara ilişkin gecikme cezası ve gecikme zammı borçları bulunmakla birlikte, söz konusu borçları çeşitli kanunlar gereğince yeniden yapılandırılmış veya 6183 sayılı Kanunun 48 inci maddesine istinaden tecil ve taksitlendirilmiş olan işverenler, yapılandırma veya taksitlendirmelerinin devam ediyor olması ve yapılandırma veya taksitlendirme kapsamına girmeyen başka borçlarının bulunmaması kaydıyla söz konusu destekten yararlanabileceklerdir.</a:t>
            </a:r>
          </a:p>
          <a:p>
            <a:r>
              <a:rPr lang="tr-TR" dirty="0"/>
              <a:t>f) Çalıştırdığı kişileri sigortalı olarak bildirmediği veya bildirdiği sigortalıları fiilen çalıştırmadığı yönünde herhangi bir tespitin bulunmaması</a:t>
            </a:r>
          </a:p>
          <a:p>
            <a:r>
              <a:rPr lang="tr-TR" dirty="0"/>
              <a:t>4447 sayılı Kanunun geçici 30 uncu maddesinde, mahkeme kararıyla veya yapılan kontrol ve denetimlerde çalıştırdığı kişilerin sigortalı olarak bildirilmediğinin veya bildirilen sigortalının fiilen çalıştırılmadığının tespit edilmesi halinde bu destekten yararlanılamayacağı hükme bağlanmıştır.</a:t>
            </a:r>
          </a:p>
          <a:p>
            <a:r>
              <a:rPr lang="tr-TR" dirty="0"/>
              <a:t>Buna göre, Kurumun denetim ve kontrol ile görevlendirilmiş memurlarınca yapılan tespitler veya diğer kamu idarelerinin denetim elemanlarınca kendi mevzuatları gereğince yapacakları soruşturma, denetim ve incelemeler neticesinde ya da bankalar, döner sermayeli kuruluşlar, kamu idareleri ile kanunla kurulan kurum ve kuruluşlardan alınan bilgi ve belgelere veya mahkeme ilamına istinaden, 1/4/2021 ila 31/5/2021 tarihleri arasında çalıştırdığı kişileri sigortalı olarak bildirmediği veya bildirdiği sigortalıları fiilen çalıştırmadığı tespit edilen işverenlerin bu destekten yararlanması mümkün bulunmamaktadır.</a:t>
            </a:r>
          </a:p>
          <a:p>
            <a:endParaRPr lang="tr-TR" dirty="0"/>
          </a:p>
        </p:txBody>
      </p:sp>
    </p:spTree>
    <p:extLst>
      <p:ext uri="{BB962C8B-B14F-4D97-AF65-F5344CB8AC3E}">
        <p14:creationId xmlns:p14="http://schemas.microsoft.com/office/powerpoint/2010/main" val="69776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5846" y="128954"/>
            <a:ext cx="11758246" cy="6506308"/>
          </a:xfrm>
        </p:spPr>
        <p:txBody>
          <a:bodyPr>
            <a:normAutofit fontScale="92500" lnSpcReduction="20000"/>
          </a:bodyPr>
          <a:lstStyle/>
          <a:p>
            <a:r>
              <a:rPr lang="tr-TR" dirty="0"/>
              <a:t>Bu durumda, Kurumun denetim ve kontrol ile görevlendirilmiş memurlarınca yapılan tespitler veya diğer kamu idarelerinin denetim elemanlarınca kendi mevzuatları gereğince yapacakları soruşturma, denetim ve incelemeler neticesinde ya da bankalar, döner sermayeli kuruluşlar, kamu idareleri ile kanunla kurulan kurum ve kuruluşlardan alınan bilgi ve belgelere veya mahkeme ilamına istinaden 1/4/2021 ila 31/5/2021 tarihleri arasında çalıştırdığı kişileri sigortalı olarak bildirmediği veya bildirdiği sigortalıları fiilen çalıştırmadığı tespit edilen işverenler, 2021/Nisan ve Mayıs aylarında/dönemlerinde bu madde kapsamında destekten yararlanılamayacak olup, 2021/Nisan ve Mayıs aylarında/dönemlerinde bu destekten yararlanılmış olması halinde 4447 sayılı Kanunun geçici 30 uncu maddesi kapsamında yersiz yararlanılan destek tutarları gecikme zammı ve gecikme cezası ile birlikte işverenden tahsil edilecektir. Yapılan tespitler hakkında diğer prim teşvikleri yönünden 5510 sayılı Kanunun Ek 14 üncü maddesi uyarınca gerekli işlemler yapılacaktır.</a:t>
            </a:r>
          </a:p>
          <a:p>
            <a:r>
              <a:rPr lang="tr-TR" dirty="0"/>
              <a:t>Buna karşın, Kuruma bildirilmiş olan sigortalıların, bildirim tarihlerinden sonraki prim ödeme gün sayısını veya prime esas kazanç tutarını eksik bildirdiği tespit edilen işverenler, 4447 sayılı Kanunun geçici 30 uncu maddesinde yer alan destekten diğer şartları sağlamaları kaydıyla yararlanabileceklerdir.</a:t>
            </a:r>
          </a:p>
          <a:p>
            <a:r>
              <a:rPr lang="tr-TR" dirty="0"/>
              <a:t>Aynı işverenin aynı veya farklı ünite sınırları içinde birden fazla işyeri dosyasının mevcut olması halinde, çalıştıkları halde Kuruma bildirilmemiş/fiilen çalıştırılmadığı halde Kuruma bildirilmiş sigortalılar hangi işyerinde tespit edilmiş ise, 4447 sayılı Kanunun geçici 30 uncu maddesinde yer alan destekten yalnızca bu işyerinde çalışan sigortalılardan dolayı yararlanılamayacaktır.</a:t>
            </a:r>
          </a:p>
          <a:p>
            <a:r>
              <a:rPr lang="tr-TR" dirty="0"/>
              <a:t>Çalıştırdığı kişileri sigortalı olarak bildirmediği veya bildirdiği sigortalıları fiilen çalıştırmadığı tespit edilen işyeri işverenlerinin, tespite ilişkin tutanağın/bilgi veya belgenin/mahkeme ilamının ilgili üniteye geç intikal etmesi nedeniyle destekten yersiz yararlanmış olduklarının anlaşılması halinde, bu aylara ilişkin daha önce İşsizlik Sigortası Fonu tarafından karşılanmış olan tutarlar da gecikme cezası ve gecikme zammı ile birlikte işverenlerden tahsil edilecektir.</a:t>
            </a:r>
          </a:p>
          <a:p>
            <a:endParaRPr lang="tr-TR" dirty="0"/>
          </a:p>
        </p:txBody>
      </p:sp>
    </p:spTree>
    <p:extLst>
      <p:ext uri="{BB962C8B-B14F-4D97-AF65-F5344CB8AC3E}">
        <p14:creationId xmlns:p14="http://schemas.microsoft.com/office/powerpoint/2010/main" val="71466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9632" y="128954"/>
            <a:ext cx="11746522" cy="6494584"/>
          </a:xfrm>
        </p:spPr>
        <p:txBody>
          <a:bodyPr>
            <a:normAutofit fontScale="85000" lnSpcReduction="10000"/>
          </a:bodyPr>
          <a:lstStyle/>
          <a:p>
            <a:r>
              <a:rPr lang="tr-TR" dirty="0"/>
              <a:t>Bununla birlikte, yasal ödeme süresi geçmiş sigorta primi, işsizlik sigortası primi, idari para cezası ile bunlara ilişkin gecikme cezası ve gecikme zammı borcu bulunmayan işverenlerce, 2021/Nisan ve Mayıs aylarında/dönemlerinde 4447 sayılı Kanunun geçici 30 uncu maddesinde yer alan destekten yararlanıldıktan sonra, geriye yönelik olarak gerek kendiliğinden, gerekse mahkeme ilamına ya da denetim ve kontrolle görevli memurlarca yapılan denetimler sonucunda düzenlenen raporlara veya kamu kurum ve kuruluşlarınca düzenlenen yazılara istinaden aylık prim ve hizmet belgesi verildiği veya söz konusu belgelerin Kurumca resen düzenlendiği durumlarda, İşsizlik Sigortası Fonu tarafından karşılanmış olan tutarlar iptal edilmeksizin, yalnızca tespit tarihinden sonra verilen prim belgelerinden dolayı tahakkuk eden prim, idari para cezası ile bu borçlara ilişkin gecikme cezası ve gecikme zammı borçlarının tahsili cihetine gidilecektir.</a:t>
            </a:r>
          </a:p>
          <a:p>
            <a:r>
              <a:rPr lang="tr-TR" dirty="0"/>
              <a:t>Ancak, Kurumun denetim ve kontrol ile görevlendirilmiş memurlarınca yapılan tespitler veya diğer kamu idarelerinin denetim elemanları tarafından kendi mevzuatları gereğince yapacakları soruşturma, denetim ve incelemeler neticesinde ya da bankalar, döner sermayeli kuruluşlar, kamu idareleri ile kanunla kurulan kurum ve kuruluşlardan alınan bilgi ve belgelerden veya mahkeme ilamına istinaden çalıştırdığı kişileri sigortalı olarak bildirmediği veya bildirdiği sigortalıları fiilen çalıştırmadığı tespit edilen işverenler hakkında diğer prim teşvikleri yönünden 5510 sayılı Kanunun Ek 14 üncü maddesi uyarınca işlem yapılacaktır.</a:t>
            </a:r>
          </a:p>
          <a:p>
            <a:r>
              <a:rPr lang="tr-TR" dirty="0"/>
              <a:t>Diğer taraftan, yapılan kontrol ve denetimler ya da bankalar, döner sermayeli kuruluşlar, kamu idareleri ile kanunla kurulan kurum ve kuruluşlardan alınan bilgi ve belgelerden veya mahkeme ilamına istinaden;</a:t>
            </a:r>
          </a:p>
          <a:p>
            <a:r>
              <a:rPr lang="tr-TR" dirty="0"/>
              <a:t> </a:t>
            </a:r>
          </a:p>
          <a:p>
            <a:r>
              <a:rPr lang="tr-TR" dirty="0"/>
              <a:t>– Alt işverenin çalıştırdığı sigortalıları Kuruma bildirmediğinin/ bildirdiği sigortalıları fiilen çalıştırmadığının tespit edilmesi halinde, hem kayıt dışı sigortalı çalıştıran/sahte sigortalı bildiriminde bulunan alt işveren hem de asıl işveren,</a:t>
            </a:r>
          </a:p>
          <a:p>
            <a:r>
              <a:rPr lang="tr-TR" dirty="0"/>
              <a:t>– Asıl işverenin çalıştırdığı sigortalıları Kuruma bildirmediğinin/ bildirdiği sigortalıları fiilen çalıştırmadığının tespit edilmesi halinde ise yalnızca asıl işveren, destekten yararlanamayacaktır.</a:t>
            </a:r>
          </a:p>
          <a:p>
            <a:endParaRPr lang="tr-TR" dirty="0"/>
          </a:p>
        </p:txBody>
      </p:sp>
    </p:spTree>
    <p:extLst>
      <p:ext uri="{BB962C8B-B14F-4D97-AF65-F5344CB8AC3E}">
        <p14:creationId xmlns:p14="http://schemas.microsoft.com/office/powerpoint/2010/main" val="257101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0677"/>
            <a:ext cx="11945815" cy="6529753"/>
          </a:xfrm>
        </p:spPr>
        <p:txBody>
          <a:bodyPr>
            <a:normAutofit/>
          </a:bodyPr>
          <a:lstStyle/>
          <a:p>
            <a:r>
              <a:rPr lang="tr-TR" b="1" dirty="0"/>
              <a:t>21.2-Destekten Yararlanma Süresi</a:t>
            </a:r>
            <a:endParaRPr lang="tr-TR" dirty="0"/>
          </a:p>
          <a:p>
            <a:r>
              <a:rPr lang="tr-TR" dirty="0"/>
              <a:t>4447 sayılı Kanunun geçici 30 uncu maddesinde yer alan prim desteği kapsama giren işyerlerinde 2021/Nisan ve Mayıs ayı/dönemi için uygulanacaktır.</a:t>
            </a:r>
          </a:p>
          <a:p>
            <a:r>
              <a:rPr lang="tr-TR" dirty="0"/>
              <a:t>Bununla birlikte, 56 NACE kodunda, 61.90.05, 85.51.03, 93.11.01, 93.12.07, 93.13.01, 93.19.05, 93.21.01, 93.29.02, 93.29.03, 96.02.01, 96.04.01, 96.04.02 veya 96.04.03 kodunda faaliyet göstermekle birlikte, 1/4/2021 ila 31/5/2021 tarihleri arasında ilk defa tescil edilen işyerleri ile daha önce tescil edildiği halde 4447 sayılı Kanun kapsamında sigortalı çalıştırılmaması nedeniyle 2021/Mart ayında Kuruma muhtasar ve prim hizmet beyannamesi vermeyen işyerlerince bu destekten yararlanılamayacaktır.</a:t>
            </a:r>
          </a:p>
          <a:p>
            <a:r>
              <a:rPr lang="tr-TR" dirty="0"/>
              <a:t>Destekten yararlanılan sigortalının, destek süresi dolmadan işten ayrılıp aynı işyerinde yeniden işe başlaması durumunda, bu sigortalıdan dolayı destekten yararlanılabilmesi mümkün bulunmakla birlikte, sigortalının destek süresi dolmadan işten ayrılıp aynı işverene ait farklı bir işyerinde veyahut farklı bir işverene ait işyerinde yeniden işe başlaması durumunda, sonradan işe girdiği işyeri işverenlerince bu sigortalıdan dolayı destekten yararlanılamayacaktır.</a:t>
            </a:r>
          </a:p>
          <a:p>
            <a:endParaRPr lang="tr-TR" dirty="0"/>
          </a:p>
        </p:txBody>
      </p:sp>
    </p:spTree>
    <p:extLst>
      <p:ext uri="{BB962C8B-B14F-4D97-AF65-F5344CB8AC3E}">
        <p14:creationId xmlns:p14="http://schemas.microsoft.com/office/powerpoint/2010/main" val="336646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677" y="128954"/>
            <a:ext cx="11734799" cy="6518031"/>
          </a:xfrm>
        </p:spPr>
        <p:txBody>
          <a:bodyPr>
            <a:normAutofit fontScale="70000" lnSpcReduction="20000"/>
          </a:bodyPr>
          <a:lstStyle/>
          <a:p>
            <a:r>
              <a:rPr lang="tr-TR" b="1" dirty="0"/>
              <a:t>21.3- Destek Tutarının Hesaplanması</a:t>
            </a:r>
            <a:endParaRPr lang="tr-TR" dirty="0"/>
          </a:p>
          <a:p>
            <a:r>
              <a:rPr lang="tr-TR" dirty="0"/>
              <a:t> </a:t>
            </a:r>
          </a:p>
          <a:p>
            <a:r>
              <a:rPr lang="tr-TR" dirty="0"/>
              <a:t>4447 sayılı Kanunun geçici 30 uncu maddesi kapsamına giren işyerlerinde, 2021/Mart ayında 4447 sayılı Kanun kapsamında bildirilen sigortalıların 2021/Nisan ve Mayıs aylarına/dönemlerine ilişkin olmak kaydıyla, 5510 sayılı Kanunun 82 </a:t>
            </a:r>
            <a:r>
              <a:rPr lang="tr-TR" dirty="0" err="1"/>
              <a:t>nci</a:t>
            </a:r>
            <a:r>
              <a:rPr lang="tr-TR" dirty="0"/>
              <a:t> maddesi uyarınca belirlenen prime esas kazanç alt sınırı üzerinden hesaplanan sigortalı ve işveren hissesi primlerinin tamamı İşsizlik Sigortası Fonundan karşılanacaktır.</a:t>
            </a:r>
          </a:p>
          <a:p>
            <a:r>
              <a:rPr lang="tr-TR" dirty="0"/>
              <a:t> </a:t>
            </a:r>
          </a:p>
          <a:p>
            <a:r>
              <a:rPr lang="tr-TR" dirty="0"/>
              <a:t>Örnek: Yasemin’in Mutfağı isimli Esnaf Lokantasında, 2021/Mart ayında Uğur, Ceren, Defne ve Merve isimli dört sigortalının tüm sigorta kollarından Kuruma bildirildiği ve bu sigortalıların 2021/Nisan ayında 07316 kanun numarası seçilmek suretiyle Kuruma yasal süresi içinde bildirildiği ve her sigortalı için 3.577,50 TL ücret ödendiği varsayıldığında;</a:t>
            </a:r>
          </a:p>
          <a:p>
            <a:r>
              <a:rPr lang="tr-TR" dirty="0"/>
              <a:t>Destek öncesi hesaplanan sigorta primi ve işsizlik sigortası primi sigortalı ve işveren payı tutarı;</a:t>
            </a:r>
          </a:p>
          <a:p>
            <a:r>
              <a:rPr lang="tr-TR" dirty="0"/>
              <a:t>3,577,50 x 4 = 14.310,00 TL</a:t>
            </a:r>
          </a:p>
          <a:p>
            <a:r>
              <a:rPr lang="tr-TR" dirty="0"/>
              <a:t>14.310,00 x 0,375 = 5.366,25 TL</a:t>
            </a:r>
          </a:p>
          <a:p>
            <a:r>
              <a:rPr lang="tr-TR" dirty="0"/>
              <a:t>Destek tutarı: 14.310,00 x 0,375 = 5.366,25 TL </a:t>
            </a:r>
          </a:p>
          <a:p>
            <a:r>
              <a:rPr lang="tr-TR" dirty="0"/>
              <a:t>olacağından, destek sonrası işveren tarafından ödenmesi gereken sigorta primi ve işsizlik sigortası primi borcu kalmamaktadır.</a:t>
            </a:r>
          </a:p>
          <a:p>
            <a:r>
              <a:rPr lang="tr-TR" dirty="0"/>
              <a:t> </a:t>
            </a:r>
          </a:p>
          <a:p>
            <a:r>
              <a:rPr lang="tr-TR" dirty="0"/>
              <a:t>Örnek: Ceren Pide Börek Unlu Mamuller işletmesinde, 2021/Mart ayında Defne isimli sigortalının tüm sigorta kollarından Kuruma bildirildiği ve bu sigortalının 2021/Nisan ayında 07316 kanun numarası seçilmek suretiyle Kuruma yasal süresi içinde bildirildiği ve bu sigortalı için 3.800,00 TL ücret ödendiği varsayıldığında;</a:t>
            </a:r>
          </a:p>
          <a:p>
            <a:r>
              <a:rPr lang="tr-TR" dirty="0"/>
              <a:t>Destek öncesi hesaplanan sigorta primi ve işsizlik sigortası primi sigortalı ve işveren payı tutarı;</a:t>
            </a:r>
          </a:p>
          <a:p>
            <a:r>
              <a:rPr lang="tr-TR" dirty="0"/>
              <a:t>3,800,00 x 0,375 = 1.425,00 TL</a:t>
            </a:r>
          </a:p>
          <a:p>
            <a:r>
              <a:rPr lang="tr-TR" dirty="0"/>
              <a:t>Destek tutarı: 3.577,50 x 0,375 =1.341,56 TL olacağından, destek sonrası işverenin 83,44 TL’yi (1.425,00-1341,56) yasal süresi içinde Kuruma ödemesi gerekmektedir.</a:t>
            </a:r>
          </a:p>
          <a:p>
            <a:endParaRPr lang="tr-TR" dirty="0"/>
          </a:p>
        </p:txBody>
      </p:sp>
    </p:spTree>
    <p:extLst>
      <p:ext uri="{BB962C8B-B14F-4D97-AF65-F5344CB8AC3E}">
        <p14:creationId xmlns:p14="http://schemas.microsoft.com/office/powerpoint/2010/main" val="3425899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45</TotalTime>
  <Words>2877</Words>
  <Application>Microsoft Office PowerPoint</Application>
  <PresentationFormat>Geniş ekran</PresentationFormat>
  <Paragraphs>101</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Century Gothic</vt:lpstr>
      <vt:lpstr>Wingdings 3</vt:lpstr>
      <vt:lpstr>İyon</vt:lpstr>
      <vt:lpstr>İŞE DÖNÜŞ PRİM DESTEĞİ (BELGE KANUN NO 07316) ve SGK sistemine tanımlama</vt:lpstr>
      <vt:lpstr>PowerPoint Sunusu</vt:lpstr>
      <vt:lpstr>Teşvik kapsamındaki İşyeri grupları</vt:lpstr>
      <vt:lpstr>PowerPoint Sunusu</vt:lpstr>
      <vt:lpstr>PowerPoint Sunusu</vt:lpstr>
      <vt:lpstr>PowerPoint Sunusu</vt:lpstr>
      <vt:lpstr>PowerPoint Sunusu</vt:lpstr>
      <vt:lpstr>PowerPoint Sunusu</vt:lpstr>
      <vt:lpstr>PowerPoint Sunusu</vt:lpstr>
      <vt:lpstr>PowerPoint Sunusu</vt:lpstr>
      <vt:lpstr>PowerPoint Sunusu</vt:lpstr>
      <vt:lpstr>https://uyg.sgk.gov.tr/IsverenSistemi Potansiyel Teşvik Sorgulama ekranından  talepte bulunulacak kişiler için sorgulama yapılır.</vt:lpstr>
      <vt:lpstr>TEŞVİKTEN FAYDALANILACAK SİGORTALI TANIMLAMA menüsünden aktif yeşil olanlardan 4447 geçici 30md  aktif ise seçilir.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Hayrettin KARACAN</dc:creator>
  <cp:lastModifiedBy>Hayrettin KARACAN</cp:lastModifiedBy>
  <cp:revision>10</cp:revision>
  <dcterms:created xsi:type="dcterms:W3CDTF">2021-05-17T21:30:52Z</dcterms:created>
  <dcterms:modified xsi:type="dcterms:W3CDTF">2021-05-18T08:12:18Z</dcterms:modified>
</cp:coreProperties>
</file>