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sldIdLst>
    <p:sldId id="256" r:id="rId2"/>
    <p:sldId id="674" r:id="rId3"/>
    <p:sldId id="351" r:id="rId4"/>
    <p:sldId id="687" r:id="rId5"/>
    <p:sldId id="669" r:id="rId6"/>
    <p:sldId id="679" r:id="rId7"/>
    <p:sldId id="290" r:id="rId8"/>
    <p:sldId id="291" r:id="rId9"/>
    <p:sldId id="343" r:id="rId10"/>
    <p:sldId id="283" r:id="rId11"/>
    <p:sldId id="618" r:id="rId12"/>
    <p:sldId id="619" r:id="rId13"/>
    <p:sldId id="613" r:id="rId14"/>
    <p:sldId id="611" r:id="rId15"/>
    <p:sldId id="636" r:id="rId16"/>
    <p:sldId id="639" r:id="rId17"/>
    <p:sldId id="262" r:id="rId18"/>
    <p:sldId id="278" r:id="rId19"/>
    <p:sldId id="569" r:id="rId20"/>
    <p:sldId id="458" r:id="rId21"/>
    <p:sldId id="531" r:id="rId22"/>
    <p:sldId id="307" r:id="rId23"/>
    <p:sldId id="621" r:id="rId24"/>
    <p:sldId id="620" r:id="rId25"/>
    <p:sldId id="622" r:id="rId26"/>
    <p:sldId id="461" r:id="rId27"/>
    <p:sldId id="623" r:id="rId28"/>
    <p:sldId id="670" r:id="rId29"/>
    <p:sldId id="672" r:id="rId30"/>
    <p:sldId id="683" r:id="rId31"/>
    <p:sldId id="624" r:id="rId32"/>
    <p:sldId id="625" r:id="rId33"/>
    <p:sldId id="626" r:id="rId34"/>
    <p:sldId id="627" r:id="rId35"/>
    <p:sldId id="628" r:id="rId36"/>
    <p:sldId id="328" r:id="rId37"/>
    <p:sldId id="629" r:id="rId38"/>
    <p:sldId id="659" r:id="rId39"/>
    <p:sldId id="660" r:id="rId40"/>
    <p:sldId id="668" r:id="rId41"/>
    <p:sldId id="673" r:id="rId42"/>
    <p:sldId id="661" r:id="rId43"/>
    <p:sldId id="631" r:id="rId44"/>
    <p:sldId id="632" r:id="rId45"/>
    <p:sldId id="634" r:id="rId46"/>
    <p:sldId id="633" r:id="rId47"/>
    <p:sldId id="300" r:id="rId48"/>
    <p:sldId id="685" r:id="rId49"/>
    <p:sldId id="686" r:id="rId50"/>
    <p:sldId id="648" r:id="rId51"/>
    <p:sldId id="663" r:id="rId52"/>
    <p:sldId id="665" r:id="rId53"/>
    <p:sldId id="439" r:id="rId54"/>
    <p:sldId id="666" r:id="rId55"/>
    <p:sldId id="684" r:id="rId56"/>
    <p:sldId id="305" r:id="rId57"/>
    <p:sldId id="678" r:id="rId58"/>
    <p:sldId id="371" r:id="rId59"/>
    <p:sldId id="608" r:id="rId60"/>
    <p:sldId id="496" r:id="rId61"/>
    <p:sldId id="614" r:id="rId62"/>
    <p:sldId id="671" r:id="rId63"/>
    <p:sldId id="655" r:id="rId64"/>
    <p:sldId id="682" r:id="rId65"/>
    <p:sldId id="644" r:id="rId66"/>
    <p:sldId id="553" r:id="rId67"/>
    <p:sldId id="645" r:id="rId68"/>
    <p:sldId id="579" r:id="rId69"/>
    <p:sldId id="646" r:id="rId70"/>
    <p:sldId id="485" r:id="rId71"/>
    <p:sldId id="647" r:id="rId72"/>
    <p:sldId id="333" r:id="rId73"/>
    <p:sldId id="641" r:id="rId74"/>
    <p:sldId id="649" r:id="rId75"/>
    <p:sldId id="650" r:id="rId76"/>
    <p:sldId id="688" r:id="rId77"/>
    <p:sldId id="681" r:id="rId78"/>
    <p:sldId id="263" r:id="rId79"/>
    <p:sldId id="616" r:id="rId80"/>
    <p:sldId id="274"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ih Tapkan" initials="FT" lastIdx="1" clrIdx="0">
    <p:extLst>
      <p:ext uri="{19B8F6BF-5375-455C-9EA6-DF929625EA0E}">
        <p15:presenceInfo xmlns:p15="http://schemas.microsoft.com/office/powerpoint/2012/main" userId="S-1-5-21-4105859358-3872718330-3797798442-1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35D"/>
    <a:srgbClr val="23CD3F"/>
    <a:srgbClr val="CAEB05"/>
    <a:srgbClr val="C45C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5" d="100"/>
          <a:sy n="85" d="100"/>
        </p:scale>
        <p:origin x="456"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17DF2-7E5B-45AD-854E-9D734A385508}" type="datetimeFigureOut">
              <a:rPr lang="en-US" smtClean="0"/>
              <a:t>12/13/2023</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F5DA6-8E28-467D-B3DE-925AFC918681}" type="slidenum">
              <a:rPr lang="en-US" smtClean="0"/>
              <a:t>‹#›</a:t>
            </a:fld>
            <a:endParaRPr lang="en-US"/>
          </a:p>
        </p:txBody>
      </p:sp>
    </p:spTree>
    <p:extLst>
      <p:ext uri="{BB962C8B-B14F-4D97-AF65-F5344CB8AC3E}">
        <p14:creationId xmlns:p14="http://schemas.microsoft.com/office/powerpoint/2010/main" val="12997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058D94CC-100B-E340-8508-33E495A7C8E1}" type="slidenum">
              <a:rPr lang="en-UA" smtClean="0"/>
              <a:t>3</a:t>
            </a:fld>
            <a:endParaRPr lang="en-UA"/>
          </a:p>
        </p:txBody>
      </p:sp>
    </p:spTree>
    <p:extLst>
      <p:ext uri="{BB962C8B-B14F-4D97-AF65-F5344CB8AC3E}">
        <p14:creationId xmlns:p14="http://schemas.microsoft.com/office/powerpoint/2010/main" val="49895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47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77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2424333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6" name="Google Shape;80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2185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36</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37</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2204414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38</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4087884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39</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416240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058D94CC-100B-E340-8508-33E495A7C8E1}" type="slidenum">
              <a:rPr lang="en-UA" smtClean="0"/>
              <a:t>4</a:t>
            </a:fld>
            <a:endParaRPr lang="en-UA"/>
          </a:p>
        </p:txBody>
      </p:sp>
    </p:spTree>
    <p:extLst>
      <p:ext uri="{BB962C8B-B14F-4D97-AF65-F5344CB8AC3E}">
        <p14:creationId xmlns:p14="http://schemas.microsoft.com/office/powerpoint/2010/main" val="3737220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40</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3395911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41</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1041036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42</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4133010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43</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2511608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44</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278048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45</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1391203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46</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3751296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48</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4228341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49</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2872213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4" name="Google Shape;87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51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058D94CC-100B-E340-8508-33E495A7C8E1}" type="slidenum">
              <a:rPr lang="en-UA" smtClean="0"/>
              <a:t>5</a:t>
            </a:fld>
            <a:endParaRPr lang="en-UA"/>
          </a:p>
        </p:txBody>
      </p:sp>
    </p:spTree>
    <p:extLst>
      <p:ext uri="{BB962C8B-B14F-4D97-AF65-F5344CB8AC3E}">
        <p14:creationId xmlns:p14="http://schemas.microsoft.com/office/powerpoint/2010/main" val="2963885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4" name="Google Shape;87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267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4" name="Google Shape;87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3449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4" name="Google Shape;1801;p50:notes"/>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136195" name="Google Shape;1802;p50:notes"/>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259068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3410" name="Google Shape;5555;p116:notes"/>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273411" name="Google Shape;5556;p116:notes"/>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1736763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5C5D1-02B3-7647-B287-805686573F54}"/>
              </a:ext>
            </a:extLst>
          </p:cNvPr>
          <p:cNvSpPr>
            <a:spLocks noGrp="1" noChangeArrowheads="1"/>
          </p:cNvSpPr>
          <p:nvPr>
            <p:ph type="sldNum"/>
          </p:nvPr>
        </p:nvSpPr>
        <p:spPr>
          <a:ln/>
        </p:spPr>
        <p:txBody>
          <a:bodyPr/>
          <a:lstStyle/>
          <a:p>
            <a:fld id="{AB7D7C22-BC33-A449-A944-24A3F1F615D5}" type="slidenum">
              <a:rPr lang="en-US" altLang="ru-UA"/>
              <a:pPr/>
              <a:t>59</a:t>
            </a:fld>
            <a:endParaRPr lang="en-US" altLang="ru-UA"/>
          </a:p>
        </p:txBody>
      </p:sp>
      <p:sp>
        <p:nvSpPr>
          <p:cNvPr id="4097" name="Text Box 1">
            <a:extLst>
              <a:ext uri="{FF2B5EF4-FFF2-40B4-BE49-F238E27FC236}">
                <a16:creationId xmlns:a16="http://schemas.microsoft.com/office/drawing/2014/main" id="{BB754ABF-F99C-374E-82E4-214F74BA626A}"/>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C6ADD3E-B9BA-4D45-869A-3E295CF982D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UA" altLang="ru-UA"/>
          </a:p>
        </p:txBody>
      </p:sp>
    </p:spTree>
    <p:extLst>
      <p:ext uri="{BB962C8B-B14F-4D97-AF65-F5344CB8AC3E}">
        <p14:creationId xmlns:p14="http://schemas.microsoft.com/office/powerpoint/2010/main" val="2373333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4" name="Google Shape;87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4" name="Google Shape;87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489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62</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1534613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284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26A8EB99-DC08-BE4D-A3DF-E62B62EB12CB}" type="slidenum">
              <a:rPr lang="en-UA" smtClean="0"/>
              <a:t>65</a:t>
            </a:fld>
            <a:endParaRPr lang="en-UA"/>
          </a:p>
        </p:txBody>
      </p:sp>
    </p:spTree>
    <p:extLst>
      <p:ext uri="{BB962C8B-B14F-4D97-AF65-F5344CB8AC3E}">
        <p14:creationId xmlns:p14="http://schemas.microsoft.com/office/powerpoint/2010/main" val="260591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1" name="Google Shape;136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67</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730808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69</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802769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4180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71</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3286175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393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73</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377889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673DD310-6D43-734D-8522-028AD441E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F0532EA-C235-284F-A38E-58951AC66745}" type="slidenum">
              <a:rPr lang="en-US" altLang="en-UA" smtClean="0">
                <a:solidFill>
                  <a:srgbClr val="000000"/>
                </a:solidFill>
                <a:latin typeface="Times New Roman" panose="02020603050405020304" pitchFamily="18" charset="0"/>
              </a:rPr>
              <a:pPr/>
              <a:t>74</a:t>
            </a:fld>
            <a:endParaRPr lang="en-US" altLang="en-UA">
              <a:solidFill>
                <a:srgbClr val="000000"/>
              </a:solidFill>
              <a:latin typeface="Times New Roman" panose="02020603050405020304" pitchFamily="18" charset="0"/>
            </a:endParaRPr>
          </a:p>
        </p:txBody>
      </p:sp>
      <p:sp>
        <p:nvSpPr>
          <p:cNvPr id="162819" name="Text Box 1">
            <a:extLst>
              <a:ext uri="{FF2B5EF4-FFF2-40B4-BE49-F238E27FC236}">
                <a16:creationId xmlns:a16="http://schemas.microsoft.com/office/drawing/2014/main" id="{DDDCFE57-B3AA-BC4D-8FB3-758039C7886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a:extLst>
              <a:ext uri="{FF2B5EF4-FFF2-40B4-BE49-F238E27FC236}">
                <a16:creationId xmlns:a16="http://schemas.microsoft.com/office/drawing/2014/main" id="{4A3B16DE-58D3-4942-A25D-E4B16D85AA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ltLang="en-UA"/>
          </a:p>
        </p:txBody>
      </p:sp>
    </p:spTree>
    <p:extLst>
      <p:ext uri="{BB962C8B-B14F-4D97-AF65-F5344CB8AC3E}">
        <p14:creationId xmlns:p14="http://schemas.microsoft.com/office/powerpoint/2010/main" val="1805609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02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7749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058D94CC-100B-E340-8508-33E495A7C8E1}" type="slidenum">
              <a:rPr lang="en-UA" smtClean="0"/>
              <a:t>9</a:t>
            </a:fld>
            <a:endParaRPr lang="en-UA"/>
          </a:p>
        </p:txBody>
      </p:sp>
    </p:spTree>
    <p:extLst>
      <p:ext uri="{BB962C8B-B14F-4D97-AF65-F5344CB8AC3E}">
        <p14:creationId xmlns:p14="http://schemas.microsoft.com/office/powerpoint/2010/main" val="217030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058D94CC-100B-E340-8508-33E495A7C8E1}" type="slidenum">
              <a:rPr lang="en-UA" smtClean="0"/>
              <a:t>11</a:t>
            </a:fld>
            <a:endParaRPr lang="en-UA"/>
          </a:p>
        </p:txBody>
      </p:sp>
    </p:spTree>
    <p:extLst>
      <p:ext uri="{BB962C8B-B14F-4D97-AF65-F5344CB8AC3E}">
        <p14:creationId xmlns:p14="http://schemas.microsoft.com/office/powerpoint/2010/main" val="247048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058D94CC-100B-E340-8508-33E495A7C8E1}" type="slidenum">
              <a:rPr lang="en-UA" smtClean="0"/>
              <a:t>12</a:t>
            </a:fld>
            <a:endParaRPr lang="en-UA"/>
          </a:p>
        </p:txBody>
      </p:sp>
    </p:spTree>
    <p:extLst>
      <p:ext uri="{BB962C8B-B14F-4D97-AF65-F5344CB8AC3E}">
        <p14:creationId xmlns:p14="http://schemas.microsoft.com/office/powerpoint/2010/main" val="346487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01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7316C6-3B8B-4616-B293-1A8C6C1B0FE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615A3B7A-0152-4738-9382-5CC53B9CC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B5C8931E-FA6C-4EA4-970D-D63B09A857D7}"/>
              </a:ext>
            </a:extLst>
          </p:cNvPr>
          <p:cNvSpPr>
            <a:spLocks noGrp="1"/>
          </p:cNvSpPr>
          <p:nvPr>
            <p:ph type="dt" sz="half" idx="10"/>
          </p:nvPr>
        </p:nvSpPr>
        <p:spPr/>
        <p:txBody>
          <a:bodyPr/>
          <a:lstStyle/>
          <a:p>
            <a:fld id="{0126C521-5B15-4257-BA53-EB1056BBF3CD}" type="datetime1">
              <a:rPr lang="en-US" smtClean="0"/>
              <a:t>12/13/2023</a:t>
            </a:fld>
            <a:endParaRPr lang="en-US"/>
          </a:p>
        </p:txBody>
      </p:sp>
      <p:sp>
        <p:nvSpPr>
          <p:cNvPr id="5" name="Alt Bilgi Yer Tutucusu 4">
            <a:extLst>
              <a:ext uri="{FF2B5EF4-FFF2-40B4-BE49-F238E27FC236}">
                <a16:creationId xmlns:a16="http://schemas.microsoft.com/office/drawing/2014/main" id="{80DD9D88-AC44-4775-A31B-2A3A0AC45AD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605A21C-3D95-40B7-B7CE-27DF18E82C24}"/>
              </a:ext>
            </a:extLst>
          </p:cNvPr>
          <p:cNvSpPr>
            <a:spLocks noGrp="1"/>
          </p:cNvSpPr>
          <p:nvPr>
            <p:ph type="sldNum" sz="quarter" idx="12"/>
          </p:nvPr>
        </p:nvSpPr>
        <p:spPr/>
        <p:txBody>
          <a:bodyPr/>
          <a:lstStyle/>
          <a:p>
            <a:fld id="{74A6B242-B99F-4B56-9848-7DADBC0D860D}" type="slidenum">
              <a:rPr lang="en-US" smtClean="0"/>
              <a:t>‹#›</a:t>
            </a:fld>
            <a:endParaRPr lang="en-US"/>
          </a:p>
        </p:txBody>
      </p:sp>
    </p:spTree>
    <p:extLst>
      <p:ext uri="{BB962C8B-B14F-4D97-AF65-F5344CB8AC3E}">
        <p14:creationId xmlns:p14="http://schemas.microsoft.com/office/powerpoint/2010/main" val="327245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D8B7A0-0C71-424B-BFE0-209C4C30AA1C}"/>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7A3A8609-8521-47E3-A2DA-C62313F2A92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E12FD34A-B353-4462-B87A-A9C6F3CF58ED}"/>
              </a:ext>
            </a:extLst>
          </p:cNvPr>
          <p:cNvSpPr>
            <a:spLocks noGrp="1"/>
          </p:cNvSpPr>
          <p:nvPr>
            <p:ph type="dt" sz="half" idx="10"/>
          </p:nvPr>
        </p:nvSpPr>
        <p:spPr/>
        <p:txBody>
          <a:bodyPr/>
          <a:lstStyle/>
          <a:p>
            <a:fld id="{7048353B-770F-49B7-A214-3143AA542D03}" type="datetime1">
              <a:rPr lang="en-US" smtClean="0"/>
              <a:t>12/13/2023</a:t>
            </a:fld>
            <a:endParaRPr lang="en-US"/>
          </a:p>
        </p:txBody>
      </p:sp>
      <p:sp>
        <p:nvSpPr>
          <p:cNvPr id="5" name="Alt Bilgi Yer Tutucusu 4">
            <a:extLst>
              <a:ext uri="{FF2B5EF4-FFF2-40B4-BE49-F238E27FC236}">
                <a16:creationId xmlns:a16="http://schemas.microsoft.com/office/drawing/2014/main" id="{3970B28F-4011-48C4-A831-99F9323C23D0}"/>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46491838-B6DE-478C-94DD-41A20F1F403A}"/>
              </a:ext>
            </a:extLst>
          </p:cNvPr>
          <p:cNvSpPr>
            <a:spLocks noGrp="1"/>
          </p:cNvSpPr>
          <p:nvPr>
            <p:ph type="sldNum" sz="quarter" idx="12"/>
          </p:nvPr>
        </p:nvSpPr>
        <p:spPr/>
        <p:txBody>
          <a:bodyPr/>
          <a:lstStyle/>
          <a:p>
            <a:fld id="{74A6B242-B99F-4B56-9848-7DADBC0D860D}" type="slidenum">
              <a:rPr lang="en-US" smtClean="0"/>
              <a:t>‹#›</a:t>
            </a:fld>
            <a:endParaRPr lang="en-US"/>
          </a:p>
        </p:txBody>
      </p:sp>
    </p:spTree>
    <p:extLst>
      <p:ext uri="{BB962C8B-B14F-4D97-AF65-F5344CB8AC3E}">
        <p14:creationId xmlns:p14="http://schemas.microsoft.com/office/powerpoint/2010/main" val="322201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092BE22-AD09-444F-A9C2-89B531C1FFE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4D64E420-7023-4C24-8A88-5A29348AFF3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85DC0A42-3710-4BF5-A94D-0E1E25BD47F1}"/>
              </a:ext>
            </a:extLst>
          </p:cNvPr>
          <p:cNvSpPr>
            <a:spLocks noGrp="1"/>
          </p:cNvSpPr>
          <p:nvPr>
            <p:ph type="dt" sz="half" idx="10"/>
          </p:nvPr>
        </p:nvSpPr>
        <p:spPr/>
        <p:txBody>
          <a:bodyPr/>
          <a:lstStyle/>
          <a:p>
            <a:fld id="{A942C308-9998-4847-B205-957691C4A68F}" type="datetime1">
              <a:rPr lang="en-US" smtClean="0"/>
              <a:t>12/13/2023</a:t>
            </a:fld>
            <a:endParaRPr lang="en-US"/>
          </a:p>
        </p:txBody>
      </p:sp>
      <p:sp>
        <p:nvSpPr>
          <p:cNvPr id="5" name="Alt Bilgi Yer Tutucusu 4">
            <a:extLst>
              <a:ext uri="{FF2B5EF4-FFF2-40B4-BE49-F238E27FC236}">
                <a16:creationId xmlns:a16="http://schemas.microsoft.com/office/drawing/2014/main" id="{0B424730-D64D-4297-9493-7D8089FC2281}"/>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C7A3C737-A26F-4EC4-8251-52933EF48F36}"/>
              </a:ext>
            </a:extLst>
          </p:cNvPr>
          <p:cNvSpPr>
            <a:spLocks noGrp="1"/>
          </p:cNvSpPr>
          <p:nvPr>
            <p:ph type="sldNum" sz="quarter" idx="12"/>
          </p:nvPr>
        </p:nvSpPr>
        <p:spPr/>
        <p:txBody>
          <a:bodyPr/>
          <a:lstStyle/>
          <a:p>
            <a:fld id="{74A6B242-B99F-4B56-9848-7DADBC0D860D}" type="slidenum">
              <a:rPr lang="en-US" smtClean="0"/>
              <a:t>‹#›</a:t>
            </a:fld>
            <a:endParaRPr lang="en-US"/>
          </a:p>
        </p:txBody>
      </p:sp>
    </p:spTree>
    <p:extLst>
      <p:ext uri="{BB962C8B-B14F-4D97-AF65-F5344CB8AC3E}">
        <p14:creationId xmlns:p14="http://schemas.microsoft.com/office/powerpoint/2010/main" val="36453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3969D5-C1DC-544C-91B4-B9CAC65E8281}"/>
              </a:ext>
            </a:extLst>
          </p:cNvPr>
          <p:cNvSpPr>
            <a:spLocks noGrp="1"/>
          </p:cNvSpPr>
          <p:nvPr>
            <p:ph type="pic" sz="quarter" idx="18"/>
          </p:nvPr>
        </p:nvSpPr>
        <p:spPr>
          <a:xfrm>
            <a:off x="472966" y="510803"/>
            <a:ext cx="1740514" cy="1740513"/>
          </a:xfrm>
          <a:solidFill>
            <a:schemeClr val="bg1">
              <a:lumMod val="75000"/>
            </a:schemeClr>
          </a:solidFill>
          <a:ln>
            <a:noFill/>
          </a:ln>
        </p:spPr>
        <p:txBody>
          <a:bodyPr>
            <a:normAutofit/>
          </a:bodyPr>
          <a:lstStyle>
            <a:lvl1pPr>
              <a:defRPr sz="1500"/>
            </a:lvl1pPr>
          </a:lstStyle>
          <a:p>
            <a:endParaRPr lang="en-UA" dirty="0"/>
          </a:p>
        </p:txBody>
      </p:sp>
      <p:sp>
        <p:nvSpPr>
          <p:cNvPr id="5" name="Picture Placeholder 3">
            <a:extLst>
              <a:ext uri="{FF2B5EF4-FFF2-40B4-BE49-F238E27FC236}">
                <a16:creationId xmlns:a16="http://schemas.microsoft.com/office/drawing/2014/main" id="{285A4D0E-8F3E-0048-8B6E-78C77F9D9C45}"/>
              </a:ext>
            </a:extLst>
          </p:cNvPr>
          <p:cNvSpPr>
            <a:spLocks noGrp="1"/>
          </p:cNvSpPr>
          <p:nvPr>
            <p:ph type="pic" sz="quarter" idx="19"/>
          </p:nvPr>
        </p:nvSpPr>
        <p:spPr>
          <a:xfrm>
            <a:off x="2535095" y="510803"/>
            <a:ext cx="1740514" cy="1740513"/>
          </a:xfrm>
          <a:solidFill>
            <a:schemeClr val="bg1">
              <a:lumMod val="75000"/>
            </a:schemeClr>
          </a:solidFill>
          <a:ln>
            <a:noFill/>
          </a:ln>
        </p:spPr>
        <p:txBody>
          <a:bodyPr>
            <a:normAutofit/>
          </a:bodyPr>
          <a:lstStyle>
            <a:lvl1pPr>
              <a:defRPr sz="1500"/>
            </a:lvl1pPr>
          </a:lstStyle>
          <a:p>
            <a:endParaRPr lang="en-UA" dirty="0"/>
          </a:p>
        </p:txBody>
      </p:sp>
      <p:sp>
        <p:nvSpPr>
          <p:cNvPr id="6" name="Picture Placeholder 3">
            <a:extLst>
              <a:ext uri="{FF2B5EF4-FFF2-40B4-BE49-F238E27FC236}">
                <a16:creationId xmlns:a16="http://schemas.microsoft.com/office/drawing/2014/main" id="{0C806610-5966-E341-B36E-ECD1DADFE5B3}"/>
              </a:ext>
            </a:extLst>
          </p:cNvPr>
          <p:cNvSpPr>
            <a:spLocks noGrp="1"/>
          </p:cNvSpPr>
          <p:nvPr>
            <p:ph type="pic" sz="quarter" idx="20"/>
          </p:nvPr>
        </p:nvSpPr>
        <p:spPr>
          <a:xfrm>
            <a:off x="4603531" y="510803"/>
            <a:ext cx="1740514" cy="1740513"/>
          </a:xfrm>
          <a:solidFill>
            <a:schemeClr val="bg1">
              <a:lumMod val="75000"/>
            </a:schemeClr>
          </a:solidFill>
          <a:ln>
            <a:noFill/>
          </a:ln>
        </p:spPr>
        <p:txBody>
          <a:bodyPr>
            <a:normAutofit/>
          </a:bodyPr>
          <a:lstStyle>
            <a:lvl1pPr>
              <a:defRPr sz="1500"/>
            </a:lvl1pPr>
          </a:lstStyle>
          <a:p>
            <a:endParaRPr lang="en-UA" dirty="0"/>
          </a:p>
        </p:txBody>
      </p:sp>
      <p:sp>
        <p:nvSpPr>
          <p:cNvPr id="7" name="Picture Placeholder 3">
            <a:extLst>
              <a:ext uri="{FF2B5EF4-FFF2-40B4-BE49-F238E27FC236}">
                <a16:creationId xmlns:a16="http://schemas.microsoft.com/office/drawing/2014/main" id="{27E7AFFD-EF09-F649-8AD8-DCB7C4808870}"/>
              </a:ext>
            </a:extLst>
          </p:cNvPr>
          <p:cNvSpPr>
            <a:spLocks noGrp="1"/>
          </p:cNvSpPr>
          <p:nvPr>
            <p:ph type="pic" sz="quarter" idx="21"/>
          </p:nvPr>
        </p:nvSpPr>
        <p:spPr>
          <a:xfrm>
            <a:off x="472966" y="2566626"/>
            <a:ext cx="1740514" cy="1740513"/>
          </a:xfrm>
          <a:solidFill>
            <a:schemeClr val="bg1">
              <a:lumMod val="75000"/>
            </a:schemeClr>
          </a:solidFill>
          <a:ln>
            <a:noFill/>
          </a:ln>
        </p:spPr>
        <p:txBody>
          <a:bodyPr>
            <a:normAutofit/>
          </a:bodyPr>
          <a:lstStyle>
            <a:lvl1pPr>
              <a:defRPr sz="1500"/>
            </a:lvl1pPr>
          </a:lstStyle>
          <a:p>
            <a:endParaRPr lang="en-UA" dirty="0"/>
          </a:p>
        </p:txBody>
      </p:sp>
      <p:sp>
        <p:nvSpPr>
          <p:cNvPr id="8" name="Picture Placeholder 3">
            <a:extLst>
              <a:ext uri="{FF2B5EF4-FFF2-40B4-BE49-F238E27FC236}">
                <a16:creationId xmlns:a16="http://schemas.microsoft.com/office/drawing/2014/main" id="{A7305D61-6A66-E04F-B90B-F57FD550F4C0}"/>
              </a:ext>
            </a:extLst>
          </p:cNvPr>
          <p:cNvSpPr>
            <a:spLocks noGrp="1"/>
          </p:cNvSpPr>
          <p:nvPr>
            <p:ph type="pic" sz="quarter" idx="22"/>
          </p:nvPr>
        </p:nvSpPr>
        <p:spPr>
          <a:xfrm>
            <a:off x="2535095" y="2566626"/>
            <a:ext cx="1740514" cy="1740513"/>
          </a:xfrm>
          <a:solidFill>
            <a:schemeClr val="bg1">
              <a:lumMod val="75000"/>
            </a:schemeClr>
          </a:solidFill>
          <a:ln>
            <a:noFill/>
          </a:ln>
        </p:spPr>
        <p:txBody>
          <a:bodyPr>
            <a:normAutofit/>
          </a:bodyPr>
          <a:lstStyle>
            <a:lvl1pPr>
              <a:defRPr sz="1500"/>
            </a:lvl1pPr>
          </a:lstStyle>
          <a:p>
            <a:endParaRPr lang="en-UA" dirty="0"/>
          </a:p>
        </p:txBody>
      </p:sp>
      <p:sp>
        <p:nvSpPr>
          <p:cNvPr id="9" name="Picture Placeholder 3">
            <a:extLst>
              <a:ext uri="{FF2B5EF4-FFF2-40B4-BE49-F238E27FC236}">
                <a16:creationId xmlns:a16="http://schemas.microsoft.com/office/drawing/2014/main" id="{9F68A49E-2E31-6B4E-A606-66AD1FE50E63}"/>
              </a:ext>
            </a:extLst>
          </p:cNvPr>
          <p:cNvSpPr>
            <a:spLocks noGrp="1"/>
          </p:cNvSpPr>
          <p:nvPr>
            <p:ph type="pic" sz="quarter" idx="23"/>
          </p:nvPr>
        </p:nvSpPr>
        <p:spPr>
          <a:xfrm>
            <a:off x="4603531" y="2566626"/>
            <a:ext cx="1740514" cy="1740513"/>
          </a:xfrm>
          <a:solidFill>
            <a:schemeClr val="bg1">
              <a:lumMod val="75000"/>
            </a:schemeClr>
          </a:solidFill>
          <a:ln>
            <a:noFill/>
          </a:ln>
        </p:spPr>
        <p:txBody>
          <a:bodyPr>
            <a:normAutofit/>
          </a:bodyPr>
          <a:lstStyle>
            <a:lvl1pPr>
              <a:defRPr sz="1500"/>
            </a:lvl1pPr>
          </a:lstStyle>
          <a:p>
            <a:endParaRPr lang="en-UA" dirty="0"/>
          </a:p>
        </p:txBody>
      </p:sp>
      <p:sp>
        <p:nvSpPr>
          <p:cNvPr id="10" name="Picture Placeholder 3">
            <a:extLst>
              <a:ext uri="{FF2B5EF4-FFF2-40B4-BE49-F238E27FC236}">
                <a16:creationId xmlns:a16="http://schemas.microsoft.com/office/drawing/2014/main" id="{0F762910-A3C7-BF4C-9B07-1EF4E47C6418}"/>
              </a:ext>
            </a:extLst>
          </p:cNvPr>
          <p:cNvSpPr>
            <a:spLocks noGrp="1"/>
          </p:cNvSpPr>
          <p:nvPr>
            <p:ph type="pic" sz="quarter" idx="24"/>
          </p:nvPr>
        </p:nvSpPr>
        <p:spPr>
          <a:xfrm>
            <a:off x="472966" y="4641368"/>
            <a:ext cx="1740514" cy="1740513"/>
          </a:xfrm>
          <a:solidFill>
            <a:schemeClr val="bg1">
              <a:lumMod val="75000"/>
            </a:schemeClr>
          </a:solidFill>
          <a:ln>
            <a:noFill/>
          </a:ln>
        </p:spPr>
        <p:txBody>
          <a:bodyPr>
            <a:normAutofit/>
          </a:bodyPr>
          <a:lstStyle>
            <a:lvl1pPr>
              <a:defRPr sz="1500"/>
            </a:lvl1pPr>
          </a:lstStyle>
          <a:p>
            <a:endParaRPr lang="en-UA" dirty="0"/>
          </a:p>
        </p:txBody>
      </p:sp>
      <p:sp>
        <p:nvSpPr>
          <p:cNvPr id="11" name="Picture Placeholder 3">
            <a:extLst>
              <a:ext uri="{FF2B5EF4-FFF2-40B4-BE49-F238E27FC236}">
                <a16:creationId xmlns:a16="http://schemas.microsoft.com/office/drawing/2014/main" id="{B4248CCB-5CE4-C643-89B2-F8A31F636D6A}"/>
              </a:ext>
            </a:extLst>
          </p:cNvPr>
          <p:cNvSpPr>
            <a:spLocks noGrp="1"/>
          </p:cNvSpPr>
          <p:nvPr>
            <p:ph type="pic" sz="quarter" idx="25"/>
          </p:nvPr>
        </p:nvSpPr>
        <p:spPr>
          <a:xfrm>
            <a:off x="2535095" y="4641368"/>
            <a:ext cx="1740514" cy="1740513"/>
          </a:xfrm>
          <a:solidFill>
            <a:schemeClr val="bg1">
              <a:lumMod val="75000"/>
            </a:schemeClr>
          </a:solidFill>
          <a:ln>
            <a:noFill/>
          </a:ln>
        </p:spPr>
        <p:txBody>
          <a:bodyPr>
            <a:normAutofit/>
          </a:bodyPr>
          <a:lstStyle>
            <a:lvl1pPr>
              <a:defRPr sz="1500"/>
            </a:lvl1pPr>
          </a:lstStyle>
          <a:p>
            <a:endParaRPr lang="en-UA" dirty="0"/>
          </a:p>
        </p:txBody>
      </p:sp>
      <p:sp>
        <p:nvSpPr>
          <p:cNvPr id="12" name="Picture Placeholder 3">
            <a:extLst>
              <a:ext uri="{FF2B5EF4-FFF2-40B4-BE49-F238E27FC236}">
                <a16:creationId xmlns:a16="http://schemas.microsoft.com/office/drawing/2014/main" id="{63F3612A-F825-824B-A7F6-688B08A34537}"/>
              </a:ext>
            </a:extLst>
          </p:cNvPr>
          <p:cNvSpPr>
            <a:spLocks noGrp="1"/>
          </p:cNvSpPr>
          <p:nvPr>
            <p:ph type="pic" sz="quarter" idx="26"/>
          </p:nvPr>
        </p:nvSpPr>
        <p:spPr>
          <a:xfrm>
            <a:off x="4603531" y="4641368"/>
            <a:ext cx="1740514" cy="1740513"/>
          </a:xfrm>
          <a:solidFill>
            <a:schemeClr val="bg1">
              <a:lumMod val="75000"/>
            </a:schemeClr>
          </a:solidFill>
          <a:ln>
            <a:noFill/>
          </a:ln>
        </p:spPr>
        <p:txBody>
          <a:bodyPr>
            <a:normAutofit/>
          </a:bodyPr>
          <a:lstStyle>
            <a:lvl1pPr>
              <a:defRPr sz="1500"/>
            </a:lvl1pPr>
          </a:lstStyle>
          <a:p>
            <a:endParaRPr lang="en-UA" dirty="0"/>
          </a:p>
        </p:txBody>
      </p:sp>
    </p:spTree>
    <p:extLst>
      <p:ext uri="{BB962C8B-B14F-4D97-AF65-F5344CB8AC3E}">
        <p14:creationId xmlns:p14="http://schemas.microsoft.com/office/powerpoint/2010/main" val="28848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par>
                                <p:cTn id="10" presetID="53" presetClass="entr" presetSubtype="16" fill="hold" grpId="0" nodeType="withEffect">
                                  <p:stCondLst>
                                    <p:cond delay="1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400" fill="hold"/>
                                        <p:tgtEl>
                                          <p:spTgt spid="5"/>
                                        </p:tgtEl>
                                        <p:attrNameLst>
                                          <p:attrName>ppt_w</p:attrName>
                                        </p:attrNameLst>
                                      </p:cBhvr>
                                      <p:tavLst>
                                        <p:tav tm="0">
                                          <p:val>
                                            <p:fltVal val="0"/>
                                          </p:val>
                                        </p:tav>
                                        <p:tav tm="100000">
                                          <p:val>
                                            <p:strVal val="#ppt_w"/>
                                          </p:val>
                                        </p:tav>
                                      </p:tavLst>
                                    </p:anim>
                                    <p:anim calcmode="lin" valueType="num">
                                      <p:cBhvr>
                                        <p:cTn id="13" dur="400" fill="hold"/>
                                        <p:tgtEl>
                                          <p:spTgt spid="5"/>
                                        </p:tgtEl>
                                        <p:attrNameLst>
                                          <p:attrName>ppt_h</p:attrName>
                                        </p:attrNameLst>
                                      </p:cBhvr>
                                      <p:tavLst>
                                        <p:tav tm="0">
                                          <p:val>
                                            <p:fltVal val="0"/>
                                          </p:val>
                                        </p:tav>
                                        <p:tav tm="100000">
                                          <p:val>
                                            <p:strVal val="#ppt_h"/>
                                          </p:val>
                                        </p:tav>
                                      </p:tavLst>
                                    </p:anim>
                                    <p:animEffect transition="in" filter="fade">
                                      <p:cBhvr>
                                        <p:cTn id="14" dur="400"/>
                                        <p:tgtEl>
                                          <p:spTgt spid="5"/>
                                        </p:tgtEl>
                                      </p:cBhvr>
                                    </p:animEffect>
                                  </p:childTnLst>
                                </p:cTn>
                              </p:par>
                              <p:par>
                                <p:cTn id="15" presetID="53" presetClass="entr" presetSubtype="16" fill="hold" grpId="0" nodeType="with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p:cTn id="17" dur="400" fill="hold"/>
                                        <p:tgtEl>
                                          <p:spTgt spid="6"/>
                                        </p:tgtEl>
                                        <p:attrNameLst>
                                          <p:attrName>ppt_w</p:attrName>
                                        </p:attrNameLst>
                                      </p:cBhvr>
                                      <p:tavLst>
                                        <p:tav tm="0">
                                          <p:val>
                                            <p:fltVal val="0"/>
                                          </p:val>
                                        </p:tav>
                                        <p:tav tm="100000">
                                          <p:val>
                                            <p:strVal val="#ppt_w"/>
                                          </p:val>
                                        </p:tav>
                                      </p:tavLst>
                                    </p:anim>
                                    <p:anim calcmode="lin" valueType="num">
                                      <p:cBhvr>
                                        <p:cTn id="18" dur="400" fill="hold"/>
                                        <p:tgtEl>
                                          <p:spTgt spid="6"/>
                                        </p:tgtEl>
                                        <p:attrNameLst>
                                          <p:attrName>ppt_h</p:attrName>
                                        </p:attrNameLst>
                                      </p:cBhvr>
                                      <p:tavLst>
                                        <p:tav tm="0">
                                          <p:val>
                                            <p:fltVal val="0"/>
                                          </p:val>
                                        </p:tav>
                                        <p:tav tm="100000">
                                          <p:val>
                                            <p:strVal val="#ppt_h"/>
                                          </p:val>
                                        </p:tav>
                                      </p:tavLst>
                                    </p:anim>
                                    <p:animEffect transition="in" filter="fade">
                                      <p:cBhvr>
                                        <p:cTn id="19" dur="400"/>
                                        <p:tgtEl>
                                          <p:spTgt spid="6"/>
                                        </p:tgtEl>
                                      </p:cBhvr>
                                    </p:animEffect>
                                  </p:childTnLst>
                                </p:cTn>
                              </p:par>
                              <p:par>
                                <p:cTn id="20" presetID="53" presetClass="entr" presetSubtype="16" fill="hold" grpId="0" nodeType="withEffect">
                                  <p:stCondLst>
                                    <p:cond delay="2500"/>
                                  </p:stCondLst>
                                  <p:childTnLst>
                                    <p:set>
                                      <p:cBhvr>
                                        <p:cTn id="21" dur="1" fill="hold">
                                          <p:stCondLst>
                                            <p:cond delay="0"/>
                                          </p:stCondLst>
                                        </p:cTn>
                                        <p:tgtEl>
                                          <p:spTgt spid="7"/>
                                        </p:tgtEl>
                                        <p:attrNameLst>
                                          <p:attrName>style.visibility</p:attrName>
                                        </p:attrNameLst>
                                      </p:cBhvr>
                                      <p:to>
                                        <p:strVal val="visible"/>
                                      </p:to>
                                    </p:set>
                                    <p:anim calcmode="lin" valueType="num">
                                      <p:cBhvr>
                                        <p:cTn id="22" dur="400" fill="hold"/>
                                        <p:tgtEl>
                                          <p:spTgt spid="7"/>
                                        </p:tgtEl>
                                        <p:attrNameLst>
                                          <p:attrName>ppt_w</p:attrName>
                                        </p:attrNameLst>
                                      </p:cBhvr>
                                      <p:tavLst>
                                        <p:tav tm="0">
                                          <p:val>
                                            <p:fltVal val="0"/>
                                          </p:val>
                                        </p:tav>
                                        <p:tav tm="100000">
                                          <p:val>
                                            <p:strVal val="#ppt_w"/>
                                          </p:val>
                                        </p:tav>
                                      </p:tavLst>
                                    </p:anim>
                                    <p:anim calcmode="lin" valueType="num">
                                      <p:cBhvr>
                                        <p:cTn id="23" dur="400" fill="hold"/>
                                        <p:tgtEl>
                                          <p:spTgt spid="7"/>
                                        </p:tgtEl>
                                        <p:attrNameLst>
                                          <p:attrName>ppt_h</p:attrName>
                                        </p:attrNameLst>
                                      </p:cBhvr>
                                      <p:tavLst>
                                        <p:tav tm="0">
                                          <p:val>
                                            <p:fltVal val="0"/>
                                          </p:val>
                                        </p:tav>
                                        <p:tav tm="100000">
                                          <p:val>
                                            <p:strVal val="#ppt_h"/>
                                          </p:val>
                                        </p:tav>
                                      </p:tavLst>
                                    </p:anim>
                                    <p:animEffect transition="in" filter="fade">
                                      <p:cBhvr>
                                        <p:cTn id="24" dur="400"/>
                                        <p:tgtEl>
                                          <p:spTgt spid="7"/>
                                        </p:tgtEl>
                                      </p:cBhvr>
                                    </p:animEffect>
                                  </p:childTnLst>
                                </p:cTn>
                              </p:par>
                              <p:par>
                                <p:cTn id="25" presetID="53" presetClass="entr" presetSubtype="16" fill="hold" grpId="0" nodeType="withEffect">
                                  <p:stCondLst>
                                    <p:cond delay="3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400" fill="hold"/>
                                        <p:tgtEl>
                                          <p:spTgt spid="8"/>
                                        </p:tgtEl>
                                        <p:attrNameLst>
                                          <p:attrName>ppt_w</p:attrName>
                                        </p:attrNameLst>
                                      </p:cBhvr>
                                      <p:tavLst>
                                        <p:tav tm="0">
                                          <p:val>
                                            <p:fltVal val="0"/>
                                          </p:val>
                                        </p:tav>
                                        <p:tav tm="100000">
                                          <p:val>
                                            <p:strVal val="#ppt_w"/>
                                          </p:val>
                                        </p:tav>
                                      </p:tavLst>
                                    </p:anim>
                                    <p:anim calcmode="lin" valueType="num">
                                      <p:cBhvr>
                                        <p:cTn id="28" dur="400" fill="hold"/>
                                        <p:tgtEl>
                                          <p:spTgt spid="8"/>
                                        </p:tgtEl>
                                        <p:attrNameLst>
                                          <p:attrName>ppt_h</p:attrName>
                                        </p:attrNameLst>
                                      </p:cBhvr>
                                      <p:tavLst>
                                        <p:tav tm="0">
                                          <p:val>
                                            <p:fltVal val="0"/>
                                          </p:val>
                                        </p:tav>
                                        <p:tav tm="100000">
                                          <p:val>
                                            <p:strVal val="#ppt_h"/>
                                          </p:val>
                                        </p:tav>
                                      </p:tavLst>
                                    </p:anim>
                                    <p:animEffect transition="in" filter="fade">
                                      <p:cBhvr>
                                        <p:cTn id="29" dur="400"/>
                                        <p:tgtEl>
                                          <p:spTgt spid="8"/>
                                        </p:tgtEl>
                                      </p:cBhvr>
                                    </p:animEffect>
                                  </p:childTnLst>
                                </p:cTn>
                              </p:par>
                              <p:par>
                                <p:cTn id="30" presetID="53" presetClass="entr" presetSubtype="16" fill="hold" grpId="0" nodeType="withEffect">
                                  <p:stCondLst>
                                    <p:cond delay="3500"/>
                                  </p:stCondLst>
                                  <p:childTnLst>
                                    <p:set>
                                      <p:cBhvr>
                                        <p:cTn id="31" dur="1" fill="hold">
                                          <p:stCondLst>
                                            <p:cond delay="0"/>
                                          </p:stCondLst>
                                        </p:cTn>
                                        <p:tgtEl>
                                          <p:spTgt spid="9"/>
                                        </p:tgtEl>
                                        <p:attrNameLst>
                                          <p:attrName>style.visibility</p:attrName>
                                        </p:attrNameLst>
                                      </p:cBhvr>
                                      <p:to>
                                        <p:strVal val="visible"/>
                                      </p:to>
                                    </p:set>
                                    <p:anim calcmode="lin" valueType="num">
                                      <p:cBhvr>
                                        <p:cTn id="32" dur="400" fill="hold"/>
                                        <p:tgtEl>
                                          <p:spTgt spid="9"/>
                                        </p:tgtEl>
                                        <p:attrNameLst>
                                          <p:attrName>ppt_w</p:attrName>
                                        </p:attrNameLst>
                                      </p:cBhvr>
                                      <p:tavLst>
                                        <p:tav tm="0">
                                          <p:val>
                                            <p:fltVal val="0"/>
                                          </p:val>
                                        </p:tav>
                                        <p:tav tm="100000">
                                          <p:val>
                                            <p:strVal val="#ppt_w"/>
                                          </p:val>
                                        </p:tav>
                                      </p:tavLst>
                                    </p:anim>
                                    <p:anim calcmode="lin" valueType="num">
                                      <p:cBhvr>
                                        <p:cTn id="33" dur="400" fill="hold"/>
                                        <p:tgtEl>
                                          <p:spTgt spid="9"/>
                                        </p:tgtEl>
                                        <p:attrNameLst>
                                          <p:attrName>ppt_h</p:attrName>
                                        </p:attrNameLst>
                                      </p:cBhvr>
                                      <p:tavLst>
                                        <p:tav tm="0">
                                          <p:val>
                                            <p:fltVal val="0"/>
                                          </p:val>
                                        </p:tav>
                                        <p:tav tm="100000">
                                          <p:val>
                                            <p:strVal val="#ppt_h"/>
                                          </p:val>
                                        </p:tav>
                                      </p:tavLst>
                                    </p:anim>
                                    <p:animEffect transition="in" filter="fade">
                                      <p:cBhvr>
                                        <p:cTn id="34" dur="400"/>
                                        <p:tgtEl>
                                          <p:spTgt spid="9"/>
                                        </p:tgtEl>
                                      </p:cBhvr>
                                    </p:animEffect>
                                  </p:childTnLst>
                                </p:cTn>
                              </p:par>
                              <p:par>
                                <p:cTn id="35" presetID="53" presetClass="entr" presetSubtype="16" fill="hold" grpId="0" nodeType="withEffect">
                                  <p:stCondLst>
                                    <p:cond delay="4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400" fill="hold"/>
                                        <p:tgtEl>
                                          <p:spTgt spid="10"/>
                                        </p:tgtEl>
                                        <p:attrNameLst>
                                          <p:attrName>ppt_w</p:attrName>
                                        </p:attrNameLst>
                                      </p:cBhvr>
                                      <p:tavLst>
                                        <p:tav tm="0">
                                          <p:val>
                                            <p:fltVal val="0"/>
                                          </p:val>
                                        </p:tav>
                                        <p:tav tm="100000">
                                          <p:val>
                                            <p:strVal val="#ppt_w"/>
                                          </p:val>
                                        </p:tav>
                                      </p:tavLst>
                                    </p:anim>
                                    <p:anim calcmode="lin" valueType="num">
                                      <p:cBhvr>
                                        <p:cTn id="38" dur="400" fill="hold"/>
                                        <p:tgtEl>
                                          <p:spTgt spid="10"/>
                                        </p:tgtEl>
                                        <p:attrNameLst>
                                          <p:attrName>ppt_h</p:attrName>
                                        </p:attrNameLst>
                                      </p:cBhvr>
                                      <p:tavLst>
                                        <p:tav tm="0">
                                          <p:val>
                                            <p:fltVal val="0"/>
                                          </p:val>
                                        </p:tav>
                                        <p:tav tm="100000">
                                          <p:val>
                                            <p:strVal val="#ppt_h"/>
                                          </p:val>
                                        </p:tav>
                                      </p:tavLst>
                                    </p:anim>
                                    <p:animEffect transition="in" filter="fade">
                                      <p:cBhvr>
                                        <p:cTn id="39" dur="400"/>
                                        <p:tgtEl>
                                          <p:spTgt spid="10"/>
                                        </p:tgtEl>
                                      </p:cBhvr>
                                    </p:animEffect>
                                  </p:childTnLst>
                                </p:cTn>
                              </p:par>
                              <p:par>
                                <p:cTn id="40" presetID="53" presetClass="entr" presetSubtype="16" fill="hold" grpId="0" nodeType="withEffect">
                                  <p:stCondLst>
                                    <p:cond delay="45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400" fill="hold"/>
                                        <p:tgtEl>
                                          <p:spTgt spid="11"/>
                                        </p:tgtEl>
                                        <p:attrNameLst>
                                          <p:attrName>ppt_w</p:attrName>
                                        </p:attrNameLst>
                                      </p:cBhvr>
                                      <p:tavLst>
                                        <p:tav tm="0">
                                          <p:val>
                                            <p:fltVal val="0"/>
                                          </p:val>
                                        </p:tav>
                                        <p:tav tm="100000">
                                          <p:val>
                                            <p:strVal val="#ppt_w"/>
                                          </p:val>
                                        </p:tav>
                                      </p:tavLst>
                                    </p:anim>
                                    <p:anim calcmode="lin" valueType="num">
                                      <p:cBhvr>
                                        <p:cTn id="43" dur="400" fill="hold"/>
                                        <p:tgtEl>
                                          <p:spTgt spid="11"/>
                                        </p:tgtEl>
                                        <p:attrNameLst>
                                          <p:attrName>ppt_h</p:attrName>
                                        </p:attrNameLst>
                                      </p:cBhvr>
                                      <p:tavLst>
                                        <p:tav tm="0">
                                          <p:val>
                                            <p:fltVal val="0"/>
                                          </p:val>
                                        </p:tav>
                                        <p:tav tm="100000">
                                          <p:val>
                                            <p:strVal val="#ppt_h"/>
                                          </p:val>
                                        </p:tav>
                                      </p:tavLst>
                                    </p:anim>
                                    <p:animEffect transition="in" filter="fade">
                                      <p:cBhvr>
                                        <p:cTn id="44" dur="400"/>
                                        <p:tgtEl>
                                          <p:spTgt spid="11"/>
                                        </p:tgtEl>
                                      </p:cBhvr>
                                    </p:animEffect>
                                  </p:childTnLst>
                                </p:cTn>
                              </p:par>
                              <p:par>
                                <p:cTn id="45" presetID="53" presetClass="entr" presetSubtype="16" fill="hold" grpId="0" nodeType="withEffect">
                                  <p:stCondLst>
                                    <p:cond delay="50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400" fill="hold"/>
                                        <p:tgtEl>
                                          <p:spTgt spid="12"/>
                                        </p:tgtEl>
                                        <p:attrNameLst>
                                          <p:attrName>ppt_w</p:attrName>
                                        </p:attrNameLst>
                                      </p:cBhvr>
                                      <p:tavLst>
                                        <p:tav tm="0">
                                          <p:val>
                                            <p:fltVal val="0"/>
                                          </p:val>
                                        </p:tav>
                                        <p:tav tm="100000">
                                          <p:val>
                                            <p:strVal val="#ppt_w"/>
                                          </p:val>
                                        </p:tav>
                                      </p:tavLst>
                                    </p:anim>
                                    <p:anim calcmode="lin" valueType="num">
                                      <p:cBhvr>
                                        <p:cTn id="48" dur="400" fill="hold"/>
                                        <p:tgtEl>
                                          <p:spTgt spid="12"/>
                                        </p:tgtEl>
                                        <p:attrNameLst>
                                          <p:attrName>ppt_h</p:attrName>
                                        </p:attrNameLst>
                                      </p:cBhvr>
                                      <p:tavLst>
                                        <p:tav tm="0">
                                          <p:val>
                                            <p:fltVal val="0"/>
                                          </p:val>
                                        </p:tav>
                                        <p:tav tm="100000">
                                          <p:val>
                                            <p:strVal val="#ppt_h"/>
                                          </p:val>
                                        </p:tav>
                                      </p:tavLst>
                                    </p:anim>
                                    <p:animEffect transition="in" filter="fade">
                                      <p:cBhvr>
                                        <p:cTn id="49"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3_Title Slide">
    <p:spTree>
      <p:nvGrpSpPr>
        <p:cNvPr id="1" name=""/>
        <p:cNvGrpSpPr/>
        <p:nvPr/>
      </p:nvGrpSpPr>
      <p:grpSpPr>
        <a:xfrm>
          <a:off x="0" y="0"/>
          <a:ext cx="0" cy="0"/>
          <a:chOff x="0" y="0"/>
          <a:chExt cx="0" cy="0"/>
        </a:xfrm>
      </p:grpSpPr>
      <p:sp>
        <p:nvSpPr>
          <p:cNvPr id="17" name="Picture Placeholder 5">
            <a:extLst>
              <a:ext uri="{FF2B5EF4-FFF2-40B4-BE49-F238E27FC236}">
                <a16:creationId xmlns:a16="http://schemas.microsoft.com/office/drawing/2014/main" id="{DB83A7C0-57AA-0446-92B5-07DDD3470F25}"/>
              </a:ext>
            </a:extLst>
          </p:cNvPr>
          <p:cNvSpPr>
            <a:spLocks noGrp="1"/>
          </p:cNvSpPr>
          <p:nvPr>
            <p:ph type="pic" sz="quarter" idx="26"/>
          </p:nvPr>
        </p:nvSpPr>
        <p:spPr>
          <a:xfrm>
            <a:off x="101468" y="5181534"/>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19" name="Picture Placeholder 5">
            <a:extLst>
              <a:ext uri="{FF2B5EF4-FFF2-40B4-BE49-F238E27FC236}">
                <a16:creationId xmlns:a16="http://schemas.microsoft.com/office/drawing/2014/main" id="{D4C96CF9-0CA7-F044-A10D-E041B69B941F}"/>
              </a:ext>
            </a:extLst>
          </p:cNvPr>
          <p:cNvSpPr>
            <a:spLocks noGrp="1"/>
          </p:cNvSpPr>
          <p:nvPr>
            <p:ph type="pic" sz="quarter" idx="28"/>
          </p:nvPr>
        </p:nvSpPr>
        <p:spPr>
          <a:xfrm>
            <a:off x="1829049" y="5181534"/>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21" name="Picture Placeholder 5">
            <a:extLst>
              <a:ext uri="{FF2B5EF4-FFF2-40B4-BE49-F238E27FC236}">
                <a16:creationId xmlns:a16="http://schemas.microsoft.com/office/drawing/2014/main" id="{93B33C8F-389D-FD49-ADC7-F5EC3EC6D528}"/>
              </a:ext>
            </a:extLst>
          </p:cNvPr>
          <p:cNvSpPr>
            <a:spLocks noGrp="1"/>
          </p:cNvSpPr>
          <p:nvPr>
            <p:ph type="pic" sz="quarter" idx="30"/>
          </p:nvPr>
        </p:nvSpPr>
        <p:spPr>
          <a:xfrm>
            <a:off x="3548121" y="5181534"/>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23" name="Picture Placeholder 5">
            <a:extLst>
              <a:ext uri="{FF2B5EF4-FFF2-40B4-BE49-F238E27FC236}">
                <a16:creationId xmlns:a16="http://schemas.microsoft.com/office/drawing/2014/main" id="{78813501-0C78-2845-9631-DC668199EAA4}"/>
              </a:ext>
            </a:extLst>
          </p:cNvPr>
          <p:cNvSpPr>
            <a:spLocks noGrp="1"/>
          </p:cNvSpPr>
          <p:nvPr>
            <p:ph type="pic" sz="quarter" idx="32"/>
          </p:nvPr>
        </p:nvSpPr>
        <p:spPr>
          <a:xfrm>
            <a:off x="5267701" y="5181534"/>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25" name="Picture Placeholder 5">
            <a:extLst>
              <a:ext uri="{FF2B5EF4-FFF2-40B4-BE49-F238E27FC236}">
                <a16:creationId xmlns:a16="http://schemas.microsoft.com/office/drawing/2014/main" id="{CF6844DC-45A6-CF49-9D45-2383061CEB27}"/>
              </a:ext>
            </a:extLst>
          </p:cNvPr>
          <p:cNvSpPr>
            <a:spLocks noGrp="1"/>
          </p:cNvSpPr>
          <p:nvPr>
            <p:ph type="pic" sz="quarter" idx="34"/>
          </p:nvPr>
        </p:nvSpPr>
        <p:spPr>
          <a:xfrm>
            <a:off x="6998902" y="5181534"/>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27" name="Picture Placeholder 5">
            <a:extLst>
              <a:ext uri="{FF2B5EF4-FFF2-40B4-BE49-F238E27FC236}">
                <a16:creationId xmlns:a16="http://schemas.microsoft.com/office/drawing/2014/main" id="{0BA5CD88-51F9-1F46-93C7-EA092F4736FF}"/>
              </a:ext>
            </a:extLst>
          </p:cNvPr>
          <p:cNvSpPr>
            <a:spLocks noGrp="1"/>
          </p:cNvSpPr>
          <p:nvPr>
            <p:ph type="pic" sz="quarter" idx="36"/>
          </p:nvPr>
        </p:nvSpPr>
        <p:spPr>
          <a:xfrm>
            <a:off x="8723371" y="5181534"/>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29" name="Picture Placeholder 5">
            <a:extLst>
              <a:ext uri="{FF2B5EF4-FFF2-40B4-BE49-F238E27FC236}">
                <a16:creationId xmlns:a16="http://schemas.microsoft.com/office/drawing/2014/main" id="{F97999D4-20F2-0747-AFE3-2F4AF80EB7C4}"/>
              </a:ext>
            </a:extLst>
          </p:cNvPr>
          <p:cNvSpPr>
            <a:spLocks noGrp="1"/>
          </p:cNvSpPr>
          <p:nvPr>
            <p:ph type="pic" sz="quarter" idx="38"/>
          </p:nvPr>
        </p:nvSpPr>
        <p:spPr>
          <a:xfrm>
            <a:off x="10455143" y="5181534"/>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30" name="Picture Placeholder 5">
            <a:extLst>
              <a:ext uri="{FF2B5EF4-FFF2-40B4-BE49-F238E27FC236}">
                <a16:creationId xmlns:a16="http://schemas.microsoft.com/office/drawing/2014/main" id="{2D90561C-6C85-0C4B-9F4E-49259F631C98}"/>
              </a:ext>
            </a:extLst>
          </p:cNvPr>
          <p:cNvSpPr>
            <a:spLocks noGrp="1"/>
          </p:cNvSpPr>
          <p:nvPr>
            <p:ph type="pic" sz="quarter" idx="39"/>
          </p:nvPr>
        </p:nvSpPr>
        <p:spPr>
          <a:xfrm>
            <a:off x="101468" y="3483362"/>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31" name="Picture Placeholder 5">
            <a:extLst>
              <a:ext uri="{FF2B5EF4-FFF2-40B4-BE49-F238E27FC236}">
                <a16:creationId xmlns:a16="http://schemas.microsoft.com/office/drawing/2014/main" id="{C48CC7DF-1F5E-0D45-A597-7F7377CA67CA}"/>
              </a:ext>
            </a:extLst>
          </p:cNvPr>
          <p:cNvSpPr>
            <a:spLocks noGrp="1"/>
          </p:cNvSpPr>
          <p:nvPr>
            <p:ph type="pic" sz="quarter" idx="40"/>
          </p:nvPr>
        </p:nvSpPr>
        <p:spPr>
          <a:xfrm>
            <a:off x="1829049" y="3483362"/>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32" name="Picture Placeholder 5">
            <a:extLst>
              <a:ext uri="{FF2B5EF4-FFF2-40B4-BE49-F238E27FC236}">
                <a16:creationId xmlns:a16="http://schemas.microsoft.com/office/drawing/2014/main" id="{7FA62580-2ED6-AC40-BA86-180BA9B74290}"/>
              </a:ext>
            </a:extLst>
          </p:cNvPr>
          <p:cNvSpPr>
            <a:spLocks noGrp="1"/>
          </p:cNvSpPr>
          <p:nvPr>
            <p:ph type="pic" sz="quarter" idx="41"/>
          </p:nvPr>
        </p:nvSpPr>
        <p:spPr>
          <a:xfrm>
            <a:off x="3548121" y="3483362"/>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33" name="Picture Placeholder 5">
            <a:extLst>
              <a:ext uri="{FF2B5EF4-FFF2-40B4-BE49-F238E27FC236}">
                <a16:creationId xmlns:a16="http://schemas.microsoft.com/office/drawing/2014/main" id="{6DAAA83F-2B71-354E-BCD5-823560D29106}"/>
              </a:ext>
            </a:extLst>
          </p:cNvPr>
          <p:cNvSpPr>
            <a:spLocks noGrp="1"/>
          </p:cNvSpPr>
          <p:nvPr>
            <p:ph type="pic" sz="quarter" idx="42"/>
          </p:nvPr>
        </p:nvSpPr>
        <p:spPr>
          <a:xfrm>
            <a:off x="5267701" y="3483362"/>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34" name="Picture Placeholder 5">
            <a:extLst>
              <a:ext uri="{FF2B5EF4-FFF2-40B4-BE49-F238E27FC236}">
                <a16:creationId xmlns:a16="http://schemas.microsoft.com/office/drawing/2014/main" id="{141F23AA-E517-0342-B355-059CBE98ECDA}"/>
              </a:ext>
            </a:extLst>
          </p:cNvPr>
          <p:cNvSpPr>
            <a:spLocks noGrp="1"/>
          </p:cNvSpPr>
          <p:nvPr>
            <p:ph type="pic" sz="quarter" idx="43"/>
          </p:nvPr>
        </p:nvSpPr>
        <p:spPr>
          <a:xfrm>
            <a:off x="6998902" y="3483362"/>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35" name="Picture Placeholder 5">
            <a:extLst>
              <a:ext uri="{FF2B5EF4-FFF2-40B4-BE49-F238E27FC236}">
                <a16:creationId xmlns:a16="http://schemas.microsoft.com/office/drawing/2014/main" id="{00E6C113-D760-8E40-9056-CF4639698459}"/>
              </a:ext>
            </a:extLst>
          </p:cNvPr>
          <p:cNvSpPr>
            <a:spLocks noGrp="1"/>
          </p:cNvSpPr>
          <p:nvPr>
            <p:ph type="pic" sz="quarter" idx="44"/>
          </p:nvPr>
        </p:nvSpPr>
        <p:spPr>
          <a:xfrm>
            <a:off x="8723371" y="3483362"/>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36" name="Picture Placeholder 5">
            <a:extLst>
              <a:ext uri="{FF2B5EF4-FFF2-40B4-BE49-F238E27FC236}">
                <a16:creationId xmlns:a16="http://schemas.microsoft.com/office/drawing/2014/main" id="{92932591-03D1-4D4F-B1C1-BF03DE02BDB9}"/>
              </a:ext>
            </a:extLst>
          </p:cNvPr>
          <p:cNvSpPr>
            <a:spLocks noGrp="1"/>
          </p:cNvSpPr>
          <p:nvPr>
            <p:ph type="pic" sz="quarter" idx="45"/>
          </p:nvPr>
        </p:nvSpPr>
        <p:spPr>
          <a:xfrm>
            <a:off x="10455143" y="3483362"/>
            <a:ext cx="1641607" cy="1619316"/>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Tree>
    <p:extLst>
      <p:ext uri="{BB962C8B-B14F-4D97-AF65-F5344CB8AC3E}">
        <p14:creationId xmlns:p14="http://schemas.microsoft.com/office/powerpoint/2010/main" val="28788226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0000">
                                      <p:stCondLst>
                                        <p:cond delay="120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75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1400"/>
                                      </p:stCondLst>
                                      <p:childTnLst>
                                        <p:set>
                                          <p:cBhvr>
                                            <p:cTn id="10" dur="1" fill="hold">
                                              <p:stCondLst>
                                                <p:cond delay="0"/>
                                              </p:stCondLst>
                                            </p:cTn>
                                            <p:tgtEl>
                                              <p:spTgt spid="19"/>
                                            </p:tgtEl>
                                            <p:attrNameLst>
                                              <p:attrName>style.visibility</p:attrName>
                                            </p:attrNameLst>
                                          </p:cBhvr>
                                          <p:to>
                                            <p:strVal val="visible"/>
                                          </p:to>
                                        </p:set>
                                        <p:anim calcmode="lin" valueType="num" p14:bounceEnd="50000">
                                          <p:cBhvr additive="base">
                                            <p:cTn id="11" dur="75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2" dur="75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0000">
                                      <p:stCondLst>
                                        <p:cond delay="1600"/>
                                      </p:stCondLst>
                                      <p:childTnLst>
                                        <p:set>
                                          <p:cBhvr>
                                            <p:cTn id="14" dur="1" fill="hold">
                                              <p:stCondLst>
                                                <p:cond delay="0"/>
                                              </p:stCondLst>
                                            </p:cTn>
                                            <p:tgtEl>
                                              <p:spTgt spid="21"/>
                                            </p:tgtEl>
                                            <p:attrNameLst>
                                              <p:attrName>style.visibility</p:attrName>
                                            </p:attrNameLst>
                                          </p:cBhvr>
                                          <p:to>
                                            <p:strVal val="visible"/>
                                          </p:to>
                                        </p:set>
                                        <p:anim calcmode="lin" valueType="num" p14:bounceEnd="50000">
                                          <p:cBhvr additive="base">
                                            <p:cTn id="15" dur="75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180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75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75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50000">
                                      <p:stCondLst>
                                        <p:cond delay="2000"/>
                                      </p:stCondLst>
                                      <p:childTnLst>
                                        <p:set>
                                          <p:cBhvr>
                                            <p:cTn id="22" dur="1" fill="hold">
                                              <p:stCondLst>
                                                <p:cond delay="0"/>
                                              </p:stCondLst>
                                            </p:cTn>
                                            <p:tgtEl>
                                              <p:spTgt spid="25"/>
                                            </p:tgtEl>
                                            <p:attrNameLst>
                                              <p:attrName>style.visibility</p:attrName>
                                            </p:attrNameLst>
                                          </p:cBhvr>
                                          <p:to>
                                            <p:strVal val="visible"/>
                                          </p:to>
                                        </p:set>
                                        <p:anim calcmode="lin" valueType="num" p14:bounceEnd="50000">
                                          <p:cBhvr additive="base">
                                            <p:cTn id="23" dur="75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24" dur="75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50000">
                                      <p:stCondLst>
                                        <p:cond delay="2200"/>
                                      </p:stCondLst>
                                      <p:childTnLst>
                                        <p:set>
                                          <p:cBhvr>
                                            <p:cTn id="26" dur="1" fill="hold">
                                              <p:stCondLst>
                                                <p:cond delay="0"/>
                                              </p:stCondLst>
                                            </p:cTn>
                                            <p:tgtEl>
                                              <p:spTgt spid="27"/>
                                            </p:tgtEl>
                                            <p:attrNameLst>
                                              <p:attrName>style.visibility</p:attrName>
                                            </p:attrNameLst>
                                          </p:cBhvr>
                                          <p:to>
                                            <p:strVal val="visible"/>
                                          </p:to>
                                        </p:set>
                                        <p:anim calcmode="lin" valueType="num" p14:bounceEnd="50000">
                                          <p:cBhvr additive="base">
                                            <p:cTn id="27" dur="75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28" dur="75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50000">
                                      <p:stCondLst>
                                        <p:cond delay="2400"/>
                                      </p:stCondLst>
                                      <p:childTnLst>
                                        <p:set>
                                          <p:cBhvr>
                                            <p:cTn id="30" dur="1" fill="hold">
                                              <p:stCondLst>
                                                <p:cond delay="0"/>
                                              </p:stCondLst>
                                            </p:cTn>
                                            <p:tgtEl>
                                              <p:spTgt spid="29"/>
                                            </p:tgtEl>
                                            <p:attrNameLst>
                                              <p:attrName>style.visibility</p:attrName>
                                            </p:attrNameLst>
                                          </p:cBhvr>
                                          <p:to>
                                            <p:strVal val="visible"/>
                                          </p:to>
                                        </p:set>
                                        <p:anim calcmode="lin" valueType="num" p14:bounceEnd="50000">
                                          <p:cBhvr additive="base">
                                            <p:cTn id="31" dur="75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2" dur="75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50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50000">
                                          <p:cBhvr additive="base">
                                            <p:cTn id="35" dur="9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36" dur="9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50000">
                                      <p:stCondLst>
                                        <p:cond delay="1200"/>
                                      </p:stCondLst>
                                      <p:childTnLst>
                                        <p:set>
                                          <p:cBhvr>
                                            <p:cTn id="38" dur="1" fill="hold">
                                              <p:stCondLst>
                                                <p:cond delay="0"/>
                                              </p:stCondLst>
                                            </p:cTn>
                                            <p:tgtEl>
                                              <p:spTgt spid="31"/>
                                            </p:tgtEl>
                                            <p:attrNameLst>
                                              <p:attrName>style.visibility</p:attrName>
                                            </p:attrNameLst>
                                          </p:cBhvr>
                                          <p:to>
                                            <p:strVal val="visible"/>
                                          </p:to>
                                        </p:set>
                                        <p:anim calcmode="lin" valueType="num" p14:bounceEnd="50000">
                                          <p:cBhvr additive="base">
                                            <p:cTn id="39" dur="9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40" dur="9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50000">
                                      <p:stCondLst>
                                        <p:cond delay="1400"/>
                                      </p:stCondLst>
                                      <p:childTnLst>
                                        <p:set>
                                          <p:cBhvr>
                                            <p:cTn id="42" dur="1" fill="hold">
                                              <p:stCondLst>
                                                <p:cond delay="0"/>
                                              </p:stCondLst>
                                            </p:cTn>
                                            <p:tgtEl>
                                              <p:spTgt spid="32"/>
                                            </p:tgtEl>
                                            <p:attrNameLst>
                                              <p:attrName>style.visibility</p:attrName>
                                            </p:attrNameLst>
                                          </p:cBhvr>
                                          <p:to>
                                            <p:strVal val="visible"/>
                                          </p:to>
                                        </p:set>
                                        <p:anim calcmode="lin" valueType="num" p14:bounceEnd="50000">
                                          <p:cBhvr additive="base">
                                            <p:cTn id="43" dur="9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44" dur="9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50000">
                                      <p:stCondLst>
                                        <p:cond delay="1600"/>
                                      </p:stCondLst>
                                      <p:childTnLst>
                                        <p:set>
                                          <p:cBhvr>
                                            <p:cTn id="46" dur="1" fill="hold">
                                              <p:stCondLst>
                                                <p:cond delay="0"/>
                                              </p:stCondLst>
                                            </p:cTn>
                                            <p:tgtEl>
                                              <p:spTgt spid="33"/>
                                            </p:tgtEl>
                                            <p:attrNameLst>
                                              <p:attrName>style.visibility</p:attrName>
                                            </p:attrNameLst>
                                          </p:cBhvr>
                                          <p:to>
                                            <p:strVal val="visible"/>
                                          </p:to>
                                        </p:set>
                                        <p:anim calcmode="lin" valueType="num" p14:bounceEnd="50000">
                                          <p:cBhvr additive="base">
                                            <p:cTn id="47" dur="9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48" dur="9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50000">
                                      <p:stCondLst>
                                        <p:cond delay="1800"/>
                                      </p:stCondLst>
                                      <p:childTnLst>
                                        <p:set>
                                          <p:cBhvr>
                                            <p:cTn id="50" dur="1" fill="hold">
                                              <p:stCondLst>
                                                <p:cond delay="0"/>
                                              </p:stCondLst>
                                            </p:cTn>
                                            <p:tgtEl>
                                              <p:spTgt spid="34"/>
                                            </p:tgtEl>
                                            <p:attrNameLst>
                                              <p:attrName>style.visibility</p:attrName>
                                            </p:attrNameLst>
                                          </p:cBhvr>
                                          <p:to>
                                            <p:strVal val="visible"/>
                                          </p:to>
                                        </p:set>
                                        <p:anim calcmode="lin" valueType="num" p14:bounceEnd="50000">
                                          <p:cBhvr additive="base">
                                            <p:cTn id="51" dur="90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52" dur="9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14:presetBounceEnd="50000">
                                      <p:stCondLst>
                                        <p:cond delay="2000"/>
                                      </p:stCondLst>
                                      <p:childTnLst>
                                        <p:set>
                                          <p:cBhvr>
                                            <p:cTn id="54" dur="1" fill="hold">
                                              <p:stCondLst>
                                                <p:cond delay="0"/>
                                              </p:stCondLst>
                                            </p:cTn>
                                            <p:tgtEl>
                                              <p:spTgt spid="35"/>
                                            </p:tgtEl>
                                            <p:attrNameLst>
                                              <p:attrName>style.visibility</p:attrName>
                                            </p:attrNameLst>
                                          </p:cBhvr>
                                          <p:to>
                                            <p:strVal val="visible"/>
                                          </p:to>
                                        </p:set>
                                        <p:anim calcmode="lin" valueType="num" p14:bounceEnd="50000">
                                          <p:cBhvr additive="base">
                                            <p:cTn id="55" dur="9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6" dur="9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14:presetBounceEnd="50000">
                                      <p:stCondLst>
                                        <p:cond delay="2200"/>
                                      </p:stCondLst>
                                      <p:childTnLst>
                                        <p:set>
                                          <p:cBhvr>
                                            <p:cTn id="58" dur="1" fill="hold">
                                              <p:stCondLst>
                                                <p:cond delay="0"/>
                                              </p:stCondLst>
                                            </p:cTn>
                                            <p:tgtEl>
                                              <p:spTgt spid="36"/>
                                            </p:tgtEl>
                                            <p:attrNameLst>
                                              <p:attrName>style.visibility</p:attrName>
                                            </p:attrNameLst>
                                          </p:cBhvr>
                                          <p:to>
                                            <p:strVal val="visible"/>
                                          </p:to>
                                        </p:set>
                                        <p:anim calcmode="lin" valueType="num" p14:bounceEnd="50000">
                                          <p:cBhvr additive="base">
                                            <p:cTn id="59" dur="9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60" dur="9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27" grpId="0" animBg="1"/>
          <p:bldP spid="29" grpId="0" animBg="1"/>
          <p:bldP spid="30" grpId="0" animBg="1"/>
          <p:bldP spid="31" grpId="0" animBg="1"/>
          <p:bldP spid="32" grpId="0" animBg="1"/>
          <p:bldP spid="33" grpId="0" animBg="1"/>
          <p:bldP spid="34" grpId="0"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2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4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6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8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ppt_x"/>
                                              </p:val>
                                            </p:tav>
                                            <p:tav tm="100000">
                                              <p:val>
                                                <p:strVal val="#ppt_x"/>
                                              </p:val>
                                            </p:tav>
                                          </p:tavLst>
                                        </p:anim>
                                        <p:anim calcmode="lin" valueType="num">
                                          <p:cBhvr additive="base">
                                            <p:cTn id="20" dur="75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2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750" fill="hold"/>
                                            <p:tgtEl>
                                              <p:spTgt spid="27"/>
                                            </p:tgtEl>
                                            <p:attrNameLst>
                                              <p:attrName>ppt_x</p:attrName>
                                            </p:attrNameLst>
                                          </p:cBhvr>
                                          <p:tavLst>
                                            <p:tav tm="0">
                                              <p:val>
                                                <p:strVal val="#ppt_x"/>
                                              </p:val>
                                            </p:tav>
                                            <p:tav tm="100000">
                                              <p:val>
                                                <p:strVal val="#ppt_x"/>
                                              </p:val>
                                            </p:tav>
                                          </p:tavLst>
                                        </p:anim>
                                        <p:anim calcmode="lin" valueType="num">
                                          <p:cBhvr additive="base">
                                            <p:cTn id="28" dur="75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40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750" fill="hold"/>
                                            <p:tgtEl>
                                              <p:spTgt spid="29"/>
                                            </p:tgtEl>
                                            <p:attrNameLst>
                                              <p:attrName>ppt_x</p:attrName>
                                            </p:attrNameLst>
                                          </p:cBhvr>
                                          <p:tavLst>
                                            <p:tav tm="0">
                                              <p:val>
                                                <p:strVal val="#ppt_x"/>
                                              </p:val>
                                            </p:tav>
                                            <p:tav tm="100000">
                                              <p:val>
                                                <p:strVal val="#ppt_x"/>
                                              </p:val>
                                            </p:tav>
                                          </p:tavLst>
                                        </p:anim>
                                        <p:anim calcmode="lin" valueType="num">
                                          <p:cBhvr additive="base">
                                            <p:cTn id="32" dur="75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900" fill="hold"/>
                                            <p:tgtEl>
                                              <p:spTgt spid="30"/>
                                            </p:tgtEl>
                                            <p:attrNameLst>
                                              <p:attrName>ppt_x</p:attrName>
                                            </p:attrNameLst>
                                          </p:cBhvr>
                                          <p:tavLst>
                                            <p:tav tm="0">
                                              <p:val>
                                                <p:strVal val="#ppt_x"/>
                                              </p:val>
                                            </p:tav>
                                            <p:tav tm="100000">
                                              <p:val>
                                                <p:strVal val="#ppt_x"/>
                                              </p:val>
                                            </p:tav>
                                          </p:tavLst>
                                        </p:anim>
                                        <p:anim calcmode="lin" valueType="num">
                                          <p:cBhvr additive="base">
                                            <p:cTn id="36" dur="9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2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900" fill="hold"/>
                                            <p:tgtEl>
                                              <p:spTgt spid="31"/>
                                            </p:tgtEl>
                                            <p:attrNameLst>
                                              <p:attrName>ppt_x</p:attrName>
                                            </p:attrNameLst>
                                          </p:cBhvr>
                                          <p:tavLst>
                                            <p:tav tm="0">
                                              <p:val>
                                                <p:strVal val="#ppt_x"/>
                                              </p:val>
                                            </p:tav>
                                            <p:tav tm="100000">
                                              <p:val>
                                                <p:strVal val="#ppt_x"/>
                                              </p:val>
                                            </p:tav>
                                          </p:tavLst>
                                        </p:anim>
                                        <p:anim calcmode="lin" valueType="num">
                                          <p:cBhvr additive="base">
                                            <p:cTn id="40" dur="9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40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900" fill="hold"/>
                                            <p:tgtEl>
                                              <p:spTgt spid="32"/>
                                            </p:tgtEl>
                                            <p:attrNameLst>
                                              <p:attrName>ppt_x</p:attrName>
                                            </p:attrNameLst>
                                          </p:cBhvr>
                                          <p:tavLst>
                                            <p:tav tm="0">
                                              <p:val>
                                                <p:strVal val="#ppt_x"/>
                                              </p:val>
                                            </p:tav>
                                            <p:tav tm="100000">
                                              <p:val>
                                                <p:strVal val="#ppt_x"/>
                                              </p:val>
                                            </p:tav>
                                          </p:tavLst>
                                        </p:anim>
                                        <p:anim calcmode="lin" valueType="num">
                                          <p:cBhvr additive="base">
                                            <p:cTn id="44" dur="9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60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900" fill="hold"/>
                                            <p:tgtEl>
                                              <p:spTgt spid="33"/>
                                            </p:tgtEl>
                                            <p:attrNameLst>
                                              <p:attrName>ppt_x</p:attrName>
                                            </p:attrNameLst>
                                          </p:cBhvr>
                                          <p:tavLst>
                                            <p:tav tm="0">
                                              <p:val>
                                                <p:strVal val="#ppt_x"/>
                                              </p:val>
                                            </p:tav>
                                            <p:tav tm="100000">
                                              <p:val>
                                                <p:strVal val="#ppt_x"/>
                                              </p:val>
                                            </p:tav>
                                          </p:tavLst>
                                        </p:anim>
                                        <p:anim calcmode="lin" valueType="num">
                                          <p:cBhvr additive="base">
                                            <p:cTn id="48" dur="9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80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900" fill="hold"/>
                                            <p:tgtEl>
                                              <p:spTgt spid="34"/>
                                            </p:tgtEl>
                                            <p:attrNameLst>
                                              <p:attrName>ppt_x</p:attrName>
                                            </p:attrNameLst>
                                          </p:cBhvr>
                                          <p:tavLst>
                                            <p:tav tm="0">
                                              <p:val>
                                                <p:strVal val="#ppt_x"/>
                                              </p:val>
                                            </p:tav>
                                            <p:tav tm="100000">
                                              <p:val>
                                                <p:strVal val="#ppt_x"/>
                                              </p:val>
                                            </p:tav>
                                          </p:tavLst>
                                        </p:anim>
                                        <p:anim calcmode="lin" valueType="num">
                                          <p:cBhvr additive="base">
                                            <p:cTn id="52" dur="9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00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900" fill="hold"/>
                                            <p:tgtEl>
                                              <p:spTgt spid="35"/>
                                            </p:tgtEl>
                                            <p:attrNameLst>
                                              <p:attrName>ppt_x</p:attrName>
                                            </p:attrNameLst>
                                          </p:cBhvr>
                                          <p:tavLst>
                                            <p:tav tm="0">
                                              <p:val>
                                                <p:strVal val="#ppt_x"/>
                                              </p:val>
                                            </p:tav>
                                            <p:tav tm="100000">
                                              <p:val>
                                                <p:strVal val="#ppt_x"/>
                                              </p:val>
                                            </p:tav>
                                          </p:tavLst>
                                        </p:anim>
                                        <p:anim calcmode="lin" valueType="num">
                                          <p:cBhvr additive="base">
                                            <p:cTn id="56" dur="9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220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900" fill="hold"/>
                                            <p:tgtEl>
                                              <p:spTgt spid="36"/>
                                            </p:tgtEl>
                                            <p:attrNameLst>
                                              <p:attrName>ppt_x</p:attrName>
                                            </p:attrNameLst>
                                          </p:cBhvr>
                                          <p:tavLst>
                                            <p:tav tm="0">
                                              <p:val>
                                                <p:strVal val="#ppt_x"/>
                                              </p:val>
                                            </p:tav>
                                            <p:tav tm="100000">
                                              <p:val>
                                                <p:strVal val="#ppt_x"/>
                                              </p:val>
                                            </p:tav>
                                          </p:tavLst>
                                        </p:anim>
                                        <p:anim calcmode="lin" valueType="num">
                                          <p:cBhvr additive="base">
                                            <p:cTn id="60" dur="9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27" grpId="0" animBg="1"/>
          <p:bldP spid="29" grpId="0" animBg="1"/>
          <p:bldP spid="30" grpId="0" animBg="1"/>
          <p:bldP spid="31" grpId="0" animBg="1"/>
          <p:bldP spid="32" grpId="0" animBg="1"/>
          <p:bldP spid="33" grpId="0" animBg="1"/>
          <p:bldP spid="34" grpId="0" animBg="1"/>
          <p:bldP spid="35" grpId="0" animBg="1"/>
          <p:bldP spid="36" grpId="0" animBg="1"/>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5_Title Slid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40BDA72-C445-D540-A5EE-EE11FBFBF0E6}"/>
              </a:ext>
            </a:extLst>
          </p:cNvPr>
          <p:cNvSpPr>
            <a:spLocks noGrp="1"/>
          </p:cNvSpPr>
          <p:nvPr>
            <p:ph type="pic" sz="quarter" idx="19"/>
          </p:nvPr>
        </p:nvSpPr>
        <p:spPr>
          <a:xfrm>
            <a:off x="9149938" y="41564"/>
            <a:ext cx="2986642" cy="1656608"/>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11" name="Picture Placeholder 5">
            <a:extLst>
              <a:ext uri="{FF2B5EF4-FFF2-40B4-BE49-F238E27FC236}">
                <a16:creationId xmlns:a16="http://schemas.microsoft.com/office/drawing/2014/main" id="{FE7C9667-7DC2-4E4C-AA28-B7CCFDE5F533}"/>
              </a:ext>
            </a:extLst>
          </p:cNvPr>
          <p:cNvSpPr>
            <a:spLocks noGrp="1"/>
          </p:cNvSpPr>
          <p:nvPr>
            <p:ph type="pic" sz="quarter" idx="20"/>
          </p:nvPr>
        </p:nvSpPr>
        <p:spPr>
          <a:xfrm>
            <a:off x="9149938" y="1751611"/>
            <a:ext cx="2986642" cy="1656608"/>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12" name="Picture Placeholder 5">
            <a:extLst>
              <a:ext uri="{FF2B5EF4-FFF2-40B4-BE49-F238E27FC236}">
                <a16:creationId xmlns:a16="http://schemas.microsoft.com/office/drawing/2014/main" id="{B636B9BC-C075-8E46-98C9-258E4CECC68B}"/>
              </a:ext>
            </a:extLst>
          </p:cNvPr>
          <p:cNvSpPr>
            <a:spLocks noGrp="1"/>
          </p:cNvSpPr>
          <p:nvPr>
            <p:ph type="pic" sz="quarter" idx="21"/>
          </p:nvPr>
        </p:nvSpPr>
        <p:spPr>
          <a:xfrm>
            <a:off x="9149938" y="3455720"/>
            <a:ext cx="2986642" cy="1656608"/>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13" name="Picture Placeholder 5">
            <a:extLst>
              <a:ext uri="{FF2B5EF4-FFF2-40B4-BE49-F238E27FC236}">
                <a16:creationId xmlns:a16="http://schemas.microsoft.com/office/drawing/2014/main" id="{E4DF5734-5808-3744-999B-215DC1F37945}"/>
              </a:ext>
            </a:extLst>
          </p:cNvPr>
          <p:cNvSpPr>
            <a:spLocks noGrp="1"/>
          </p:cNvSpPr>
          <p:nvPr>
            <p:ph type="pic" sz="quarter" idx="22"/>
          </p:nvPr>
        </p:nvSpPr>
        <p:spPr>
          <a:xfrm>
            <a:off x="9149938" y="5153892"/>
            <a:ext cx="2986642" cy="1656608"/>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14" name="Picture Placeholder 5">
            <a:extLst>
              <a:ext uri="{FF2B5EF4-FFF2-40B4-BE49-F238E27FC236}">
                <a16:creationId xmlns:a16="http://schemas.microsoft.com/office/drawing/2014/main" id="{2386D39B-8F02-7D4A-8804-24114942B0C2}"/>
              </a:ext>
            </a:extLst>
          </p:cNvPr>
          <p:cNvSpPr>
            <a:spLocks noGrp="1"/>
          </p:cNvSpPr>
          <p:nvPr>
            <p:ph type="pic" sz="quarter" idx="23"/>
          </p:nvPr>
        </p:nvSpPr>
        <p:spPr>
          <a:xfrm>
            <a:off x="6121730" y="41564"/>
            <a:ext cx="2986642" cy="1656608"/>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15" name="Picture Placeholder 5">
            <a:extLst>
              <a:ext uri="{FF2B5EF4-FFF2-40B4-BE49-F238E27FC236}">
                <a16:creationId xmlns:a16="http://schemas.microsoft.com/office/drawing/2014/main" id="{9C044CA1-8298-EE43-81B1-F87A504CAEAD}"/>
              </a:ext>
            </a:extLst>
          </p:cNvPr>
          <p:cNvSpPr>
            <a:spLocks noGrp="1"/>
          </p:cNvSpPr>
          <p:nvPr>
            <p:ph type="pic" sz="quarter" idx="24"/>
          </p:nvPr>
        </p:nvSpPr>
        <p:spPr>
          <a:xfrm>
            <a:off x="6121730" y="1751611"/>
            <a:ext cx="2986642" cy="1656608"/>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16" name="Picture Placeholder 5">
            <a:extLst>
              <a:ext uri="{FF2B5EF4-FFF2-40B4-BE49-F238E27FC236}">
                <a16:creationId xmlns:a16="http://schemas.microsoft.com/office/drawing/2014/main" id="{19D903FE-05B0-9449-9283-545E57402AFE}"/>
              </a:ext>
            </a:extLst>
          </p:cNvPr>
          <p:cNvSpPr>
            <a:spLocks noGrp="1"/>
          </p:cNvSpPr>
          <p:nvPr>
            <p:ph type="pic" sz="quarter" idx="25"/>
          </p:nvPr>
        </p:nvSpPr>
        <p:spPr>
          <a:xfrm>
            <a:off x="6121730" y="3455720"/>
            <a:ext cx="2986642" cy="1656608"/>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
        <p:nvSpPr>
          <p:cNvPr id="17" name="Picture Placeholder 5">
            <a:extLst>
              <a:ext uri="{FF2B5EF4-FFF2-40B4-BE49-F238E27FC236}">
                <a16:creationId xmlns:a16="http://schemas.microsoft.com/office/drawing/2014/main" id="{2C1BB749-6573-3840-A54C-EA7314EC9CC6}"/>
              </a:ext>
            </a:extLst>
          </p:cNvPr>
          <p:cNvSpPr>
            <a:spLocks noGrp="1"/>
          </p:cNvSpPr>
          <p:nvPr>
            <p:ph type="pic" sz="quarter" idx="26"/>
          </p:nvPr>
        </p:nvSpPr>
        <p:spPr>
          <a:xfrm>
            <a:off x="6121730" y="5153892"/>
            <a:ext cx="2986642" cy="1656608"/>
          </a:xfrm>
          <a:custGeom>
            <a:avLst/>
            <a:gdLst>
              <a:gd name="connsiteX0" fmla="*/ 0 w 6094021"/>
              <a:gd name="connsiteY0" fmla="*/ 0 h 6858000"/>
              <a:gd name="connsiteX1" fmla="*/ 6094021 w 6094021"/>
              <a:gd name="connsiteY1" fmla="*/ 0 h 6858000"/>
              <a:gd name="connsiteX2" fmla="*/ 6094021 w 6094021"/>
              <a:gd name="connsiteY2" fmla="*/ 6858000 h 6858000"/>
              <a:gd name="connsiteX3" fmla="*/ 0 w 6094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021" h="6858000">
                <a:moveTo>
                  <a:pt x="0" y="0"/>
                </a:moveTo>
                <a:lnTo>
                  <a:pt x="6094021" y="0"/>
                </a:lnTo>
                <a:lnTo>
                  <a:pt x="6094021" y="6858000"/>
                </a:lnTo>
                <a:lnTo>
                  <a:pt x="0" y="6858000"/>
                </a:lnTo>
                <a:close/>
              </a:path>
            </a:pathLst>
          </a:custGeom>
          <a:solidFill>
            <a:schemeClr val="bg1">
              <a:lumMod val="85000"/>
            </a:schemeClr>
          </a:solidFill>
        </p:spPr>
        <p:txBody>
          <a:bodyPr wrap="square">
            <a:noAutofit/>
          </a:bodyPr>
          <a:lstStyle/>
          <a:p>
            <a:endParaRPr lang="en-UA"/>
          </a:p>
        </p:txBody>
      </p:sp>
    </p:spTree>
    <p:extLst>
      <p:ext uri="{BB962C8B-B14F-4D97-AF65-F5344CB8AC3E}">
        <p14:creationId xmlns:p14="http://schemas.microsoft.com/office/powerpoint/2010/main" val="41554590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50000">
                                      <p:stCondLst>
                                        <p:cond delay="180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8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8" dur="8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200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8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12" dur="8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2200"/>
                                      </p:stCondLst>
                                      <p:childTnLst>
                                        <p:set>
                                          <p:cBhvr>
                                            <p:cTn id="14" dur="1" fill="hold">
                                              <p:stCondLst>
                                                <p:cond delay="0"/>
                                              </p:stCondLst>
                                            </p:cTn>
                                            <p:tgtEl>
                                              <p:spTgt spid="12"/>
                                            </p:tgtEl>
                                            <p:attrNameLst>
                                              <p:attrName>style.visibility</p:attrName>
                                            </p:attrNameLst>
                                          </p:cBhvr>
                                          <p:to>
                                            <p:strVal val="visible"/>
                                          </p:to>
                                        </p:set>
                                        <p:anim calcmode="lin" valueType="num" p14:bounceEnd="50000">
                                          <p:cBhvr additive="base">
                                            <p:cTn id="15" dur="8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2400"/>
                                      </p:stCondLst>
                                      <p:childTnLst>
                                        <p:set>
                                          <p:cBhvr>
                                            <p:cTn id="18" dur="1" fill="hold">
                                              <p:stCondLst>
                                                <p:cond delay="0"/>
                                              </p:stCondLst>
                                            </p:cTn>
                                            <p:tgtEl>
                                              <p:spTgt spid="13"/>
                                            </p:tgtEl>
                                            <p:attrNameLst>
                                              <p:attrName>style.visibility</p:attrName>
                                            </p:attrNameLst>
                                          </p:cBhvr>
                                          <p:to>
                                            <p:strVal val="visible"/>
                                          </p:to>
                                        </p:set>
                                        <p:anim calcmode="lin" valueType="num" p14:bounceEnd="50000">
                                          <p:cBhvr additive="base">
                                            <p:cTn id="19" dur="8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20" dur="8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0000">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14:bounceEnd="50000">
                                          <p:cBhvr additive="base">
                                            <p:cTn id="23" dur="10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0000">
                                      <p:stCondLst>
                                        <p:cond delay="1200"/>
                                      </p:stCondLst>
                                      <p:childTnLst>
                                        <p:set>
                                          <p:cBhvr>
                                            <p:cTn id="26" dur="1" fill="hold">
                                              <p:stCondLst>
                                                <p:cond delay="0"/>
                                              </p:stCondLst>
                                            </p:cTn>
                                            <p:tgtEl>
                                              <p:spTgt spid="15"/>
                                            </p:tgtEl>
                                            <p:attrNameLst>
                                              <p:attrName>style.visibility</p:attrName>
                                            </p:attrNameLst>
                                          </p:cBhvr>
                                          <p:to>
                                            <p:strVal val="visible"/>
                                          </p:to>
                                        </p:set>
                                        <p:anim calcmode="lin" valueType="num" p14:bounceEnd="50000">
                                          <p:cBhvr additive="base">
                                            <p:cTn id="27" dur="10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50000">
                                      <p:stCondLst>
                                        <p:cond delay="1400"/>
                                      </p:stCondLst>
                                      <p:childTnLst>
                                        <p:set>
                                          <p:cBhvr>
                                            <p:cTn id="30" dur="1" fill="hold">
                                              <p:stCondLst>
                                                <p:cond delay="0"/>
                                              </p:stCondLst>
                                            </p:cTn>
                                            <p:tgtEl>
                                              <p:spTgt spid="16"/>
                                            </p:tgtEl>
                                            <p:attrNameLst>
                                              <p:attrName>style.visibility</p:attrName>
                                            </p:attrNameLst>
                                          </p:cBhvr>
                                          <p:to>
                                            <p:strVal val="visible"/>
                                          </p:to>
                                        </p:set>
                                        <p:anim calcmode="lin" valueType="num" p14:bounceEnd="50000">
                                          <p:cBhvr additive="base">
                                            <p:cTn id="31" dur="100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50000">
                                      <p:stCondLst>
                                        <p:cond delay="1600"/>
                                      </p:stCondLst>
                                      <p:childTnLst>
                                        <p:set>
                                          <p:cBhvr>
                                            <p:cTn id="34" dur="1" fill="hold">
                                              <p:stCondLst>
                                                <p:cond delay="0"/>
                                              </p:stCondLst>
                                            </p:cTn>
                                            <p:tgtEl>
                                              <p:spTgt spid="17"/>
                                            </p:tgtEl>
                                            <p:attrNameLst>
                                              <p:attrName>style.visibility</p:attrName>
                                            </p:attrNameLst>
                                          </p:cBhvr>
                                          <p:to>
                                            <p:strVal val="visible"/>
                                          </p:to>
                                        </p:set>
                                        <p:anim calcmode="lin" valueType="num" p14:bounceEnd="50000">
                                          <p:cBhvr additive="base">
                                            <p:cTn id="35" dur="1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3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18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800" fill="hold"/>
                                            <p:tgtEl>
                                              <p:spTgt spid="10"/>
                                            </p:tgtEl>
                                            <p:attrNameLst>
                                              <p:attrName>ppt_x</p:attrName>
                                            </p:attrNameLst>
                                          </p:cBhvr>
                                          <p:tavLst>
                                            <p:tav tm="0">
                                              <p:val>
                                                <p:strVal val="1+#ppt_w/2"/>
                                              </p:val>
                                            </p:tav>
                                            <p:tav tm="100000">
                                              <p:val>
                                                <p:strVal val="#ppt_x"/>
                                              </p:val>
                                            </p:tav>
                                          </p:tavLst>
                                        </p:anim>
                                        <p:anim calcmode="lin" valueType="num">
                                          <p:cBhvr additive="base">
                                            <p:cTn id="8" dur="8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800" fill="hold"/>
                                            <p:tgtEl>
                                              <p:spTgt spid="11"/>
                                            </p:tgtEl>
                                            <p:attrNameLst>
                                              <p:attrName>ppt_x</p:attrName>
                                            </p:attrNameLst>
                                          </p:cBhvr>
                                          <p:tavLst>
                                            <p:tav tm="0">
                                              <p:val>
                                                <p:strVal val="1+#ppt_w/2"/>
                                              </p:val>
                                            </p:tav>
                                            <p:tav tm="100000">
                                              <p:val>
                                                <p:strVal val="#ppt_x"/>
                                              </p:val>
                                            </p:tav>
                                          </p:tavLst>
                                        </p:anim>
                                        <p:anim calcmode="lin" valueType="num">
                                          <p:cBhvr additive="base">
                                            <p:cTn id="12" dur="8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800" fill="hold"/>
                                            <p:tgtEl>
                                              <p:spTgt spid="12"/>
                                            </p:tgtEl>
                                            <p:attrNameLst>
                                              <p:attrName>ppt_x</p:attrName>
                                            </p:attrNameLst>
                                          </p:cBhvr>
                                          <p:tavLst>
                                            <p:tav tm="0">
                                              <p:val>
                                                <p:strVal val="1+#ppt_w/2"/>
                                              </p:val>
                                            </p:tav>
                                            <p:tav tm="100000">
                                              <p:val>
                                                <p:strVal val="#ppt_x"/>
                                              </p:val>
                                            </p:tav>
                                          </p:tavLst>
                                        </p:anim>
                                        <p:anim calcmode="lin" valueType="num">
                                          <p:cBhvr additive="base">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4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800" fill="hold"/>
                                            <p:tgtEl>
                                              <p:spTgt spid="13"/>
                                            </p:tgtEl>
                                            <p:attrNameLst>
                                              <p:attrName>ppt_x</p:attrName>
                                            </p:attrNameLst>
                                          </p:cBhvr>
                                          <p:tavLst>
                                            <p:tav tm="0">
                                              <p:val>
                                                <p:strVal val="1+#ppt_w/2"/>
                                              </p:val>
                                            </p:tav>
                                            <p:tav tm="100000">
                                              <p:val>
                                                <p:strVal val="#ppt_x"/>
                                              </p:val>
                                            </p:tav>
                                          </p:tavLst>
                                        </p:anim>
                                        <p:anim calcmode="lin" valueType="num">
                                          <p:cBhvr additive="base">
                                            <p:cTn id="20" dur="8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1+#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4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6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1+#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Титульный слайд" userDrawn="1">
  <p:cSld name="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67053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Пользовательский макет">
    <p:bg>
      <p:bgPr>
        <a:solidFill>
          <a:srgbClr val="F0F2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865" y="273844"/>
            <a:ext cx="10970948" cy="1144323"/>
          </a:xfrm>
        </p:spPr>
        <p:txBody>
          <a:bodyPr/>
          <a:lstStyle/>
          <a:p>
            <a:r>
              <a:rPr lang="ru-RU"/>
              <a:t>Образец заголовка</a:t>
            </a:r>
            <a:endParaRPr lang="ru-UA"/>
          </a:p>
        </p:txBody>
      </p:sp>
      <p:sp>
        <p:nvSpPr>
          <p:cNvPr id="3" name="Rectangle 3">
            <a:extLst>
              <a:ext uri="{FF2B5EF4-FFF2-40B4-BE49-F238E27FC236}">
                <a16:creationId xmlns:a16="http://schemas.microsoft.com/office/drawing/2014/main" id="{E309F4AA-BC66-B34D-8B52-8829564F6CDA}"/>
              </a:ext>
            </a:extLst>
          </p:cNvPr>
          <p:cNvSpPr>
            <a:spLocks noGrp="1" noChangeArrowheads="1"/>
          </p:cNvSpPr>
          <p:nvPr>
            <p:ph type="dt" idx="10"/>
          </p:nvPr>
        </p:nvSpPr>
        <p:spPr/>
        <p:txBody>
          <a:bodyPr/>
          <a:lstStyle>
            <a:lvl1pPr>
              <a:defRPr/>
            </a:lvl1pPr>
          </a:lstStyle>
          <a:p>
            <a:pPr>
              <a:defRPr/>
            </a:pPr>
            <a:fld id="{ECE86071-E971-4887-A8C9-E37799D8C5E1}" type="datetime1">
              <a:rPr lang="en-US" altLang="ru-UA" smtClean="0"/>
              <a:t>12/13/2023</a:t>
            </a:fld>
            <a:endParaRPr lang="en-US" altLang="ru-UA"/>
          </a:p>
        </p:txBody>
      </p:sp>
      <p:sp>
        <p:nvSpPr>
          <p:cNvPr id="4" name="Rectangle 4">
            <a:extLst>
              <a:ext uri="{FF2B5EF4-FFF2-40B4-BE49-F238E27FC236}">
                <a16:creationId xmlns:a16="http://schemas.microsoft.com/office/drawing/2014/main" id="{B28802EB-C053-E241-8282-EDE63CD88B58}"/>
              </a:ext>
            </a:extLst>
          </p:cNvPr>
          <p:cNvSpPr>
            <a:spLocks noGrp="1" noChangeArrowheads="1"/>
          </p:cNvSpPr>
          <p:nvPr>
            <p:ph type="ftr" idx="11"/>
          </p:nvPr>
        </p:nvSpPr>
        <p:spPr/>
        <p:txBody>
          <a:bodyPr/>
          <a:lstStyle>
            <a:lvl1pPr>
              <a:defRPr/>
            </a:lvl1pPr>
          </a:lstStyle>
          <a:p>
            <a:pPr>
              <a:defRPr/>
            </a:pPr>
            <a:endParaRPr lang="en-US" altLang="ru-UA"/>
          </a:p>
        </p:txBody>
      </p:sp>
      <p:sp>
        <p:nvSpPr>
          <p:cNvPr id="5" name="Rectangle 5">
            <a:extLst>
              <a:ext uri="{FF2B5EF4-FFF2-40B4-BE49-F238E27FC236}">
                <a16:creationId xmlns:a16="http://schemas.microsoft.com/office/drawing/2014/main" id="{6867B4E5-CBB1-7046-8F29-C4E99367BC05}"/>
              </a:ext>
            </a:extLst>
          </p:cNvPr>
          <p:cNvSpPr>
            <a:spLocks noGrp="1" noChangeArrowheads="1"/>
          </p:cNvSpPr>
          <p:nvPr>
            <p:ph type="sldNum" idx="12"/>
          </p:nvPr>
        </p:nvSpPr>
        <p:spPr/>
        <p:txBody>
          <a:bodyPr/>
          <a:lstStyle>
            <a:lvl1pPr>
              <a:defRPr/>
            </a:lvl1pPr>
          </a:lstStyle>
          <a:p>
            <a:pPr>
              <a:defRPr/>
            </a:pPr>
            <a:fld id="{D1C4E16D-E3D4-2D4C-BDAA-E36D22C82642}" type="slidenum">
              <a:rPr lang="en-US" altLang="ru-UA"/>
              <a:pPr>
                <a:defRPr/>
              </a:pPr>
              <a:t>‹#›</a:t>
            </a:fld>
            <a:endParaRPr lang="en-US" altLang="ru-UA"/>
          </a:p>
        </p:txBody>
      </p:sp>
    </p:spTree>
    <p:extLst>
      <p:ext uri="{BB962C8B-B14F-4D97-AF65-F5344CB8AC3E}">
        <p14:creationId xmlns:p14="http://schemas.microsoft.com/office/powerpoint/2010/main" val="2884674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41370"/>
            <a:ext cx="10363200" cy="6093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a:xfrm>
            <a:off x="8778240" y="6377940"/>
            <a:ext cx="2804160" cy="277256"/>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9955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Заголовок и объект" userDrawn="1">
  <p:cSld name="Заголовок и объект">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166236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8E5856-A020-486C-8001-26E1AF83A932}"/>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53E11415-57D7-4B09-8F91-ECC28C4C2BC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75D9D7F7-1C95-43CC-B24F-4DE5873A0E73}"/>
              </a:ext>
            </a:extLst>
          </p:cNvPr>
          <p:cNvSpPr>
            <a:spLocks noGrp="1"/>
          </p:cNvSpPr>
          <p:nvPr>
            <p:ph type="dt" sz="half" idx="10"/>
          </p:nvPr>
        </p:nvSpPr>
        <p:spPr/>
        <p:txBody>
          <a:bodyPr/>
          <a:lstStyle/>
          <a:p>
            <a:fld id="{21B425FA-209F-45B7-987E-FDCBD3F94A20}" type="datetime1">
              <a:rPr lang="en-US" smtClean="0"/>
              <a:t>12/13/2023</a:t>
            </a:fld>
            <a:endParaRPr lang="en-US"/>
          </a:p>
        </p:txBody>
      </p:sp>
      <p:sp>
        <p:nvSpPr>
          <p:cNvPr id="5" name="Alt Bilgi Yer Tutucusu 4">
            <a:extLst>
              <a:ext uri="{FF2B5EF4-FFF2-40B4-BE49-F238E27FC236}">
                <a16:creationId xmlns:a16="http://schemas.microsoft.com/office/drawing/2014/main" id="{A9F24D84-EC2F-44A3-B451-8FF5A4F3BF28}"/>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EBAA04C6-B1B4-4974-880A-5764387D93B1}"/>
              </a:ext>
            </a:extLst>
          </p:cNvPr>
          <p:cNvSpPr>
            <a:spLocks noGrp="1"/>
          </p:cNvSpPr>
          <p:nvPr>
            <p:ph type="sldNum" sz="quarter" idx="12"/>
          </p:nvPr>
        </p:nvSpPr>
        <p:spPr/>
        <p:txBody>
          <a:bodyPr/>
          <a:lstStyle/>
          <a:p>
            <a:fld id="{74A6B242-B99F-4B56-9848-7DADBC0D860D}" type="slidenum">
              <a:rPr lang="en-US" smtClean="0"/>
              <a:t>‹#›</a:t>
            </a:fld>
            <a:endParaRPr lang="en-US"/>
          </a:p>
        </p:txBody>
      </p:sp>
    </p:spTree>
    <p:extLst>
      <p:ext uri="{BB962C8B-B14F-4D97-AF65-F5344CB8AC3E}">
        <p14:creationId xmlns:p14="http://schemas.microsoft.com/office/powerpoint/2010/main" val="354056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570EDA-0470-4C14-8B34-350011A487A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4CDA4869-A278-4A62-AD42-C1A358188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55BC1DA-35FC-4CA4-B6F5-9FD06B2DF0E7}"/>
              </a:ext>
            </a:extLst>
          </p:cNvPr>
          <p:cNvSpPr>
            <a:spLocks noGrp="1"/>
          </p:cNvSpPr>
          <p:nvPr>
            <p:ph type="dt" sz="half" idx="10"/>
          </p:nvPr>
        </p:nvSpPr>
        <p:spPr/>
        <p:txBody>
          <a:bodyPr/>
          <a:lstStyle/>
          <a:p>
            <a:fld id="{C588A716-D7A9-4188-AF14-DB5AF213E1F6}" type="datetime1">
              <a:rPr lang="en-US" smtClean="0"/>
              <a:t>12/13/2023</a:t>
            </a:fld>
            <a:endParaRPr lang="en-US"/>
          </a:p>
        </p:txBody>
      </p:sp>
      <p:sp>
        <p:nvSpPr>
          <p:cNvPr id="5" name="Alt Bilgi Yer Tutucusu 4">
            <a:extLst>
              <a:ext uri="{FF2B5EF4-FFF2-40B4-BE49-F238E27FC236}">
                <a16:creationId xmlns:a16="http://schemas.microsoft.com/office/drawing/2014/main" id="{EAF37304-2235-45B0-9C69-E684B0F16BFE}"/>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A71268D-3F90-4EED-B45C-D9E11FBF06ED}"/>
              </a:ext>
            </a:extLst>
          </p:cNvPr>
          <p:cNvSpPr>
            <a:spLocks noGrp="1"/>
          </p:cNvSpPr>
          <p:nvPr>
            <p:ph type="sldNum" sz="quarter" idx="12"/>
          </p:nvPr>
        </p:nvSpPr>
        <p:spPr/>
        <p:txBody>
          <a:bodyPr/>
          <a:lstStyle/>
          <a:p>
            <a:fld id="{74A6B242-B99F-4B56-9848-7DADBC0D860D}" type="slidenum">
              <a:rPr lang="en-US" smtClean="0"/>
              <a:t>‹#›</a:t>
            </a:fld>
            <a:endParaRPr lang="en-US"/>
          </a:p>
        </p:txBody>
      </p:sp>
    </p:spTree>
    <p:extLst>
      <p:ext uri="{BB962C8B-B14F-4D97-AF65-F5344CB8AC3E}">
        <p14:creationId xmlns:p14="http://schemas.microsoft.com/office/powerpoint/2010/main" val="425841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C482DF-8009-47E8-865C-84193B1F8C0A}"/>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ECBDDA18-60B5-4546-A655-B67681DEE2C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606FE7FB-1CE7-4E9C-A9C0-9031BA16DD3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A1B272A8-CA68-4636-93FB-AEB20817EBD8}"/>
              </a:ext>
            </a:extLst>
          </p:cNvPr>
          <p:cNvSpPr>
            <a:spLocks noGrp="1"/>
          </p:cNvSpPr>
          <p:nvPr>
            <p:ph type="dt" sz="half" idx="10"/>
          </p:nvPr>
        </p:nvSpPr>
        <p:spPr/>
        <p:txBody>
          <a:bodyPr/>
          <a:lstStyle/>
          <a:p>
            <a:fld id="{2F19017D-86B7-4B46-B8D6-2F203027417B}" type="datetime1">
              <a:rPr lang="en-US" smtClean="0"/>
              <a:t>12/13/2023</a:t>
            </a:fld>
            <a:endParaRPr lang="en-US"/>
          </a:p>
        </p:txBody>
      </p:sp>
      <p:sp>
        <p:nvSpPr>
          <p:cNvPr id="6" name="Alt Bilgi Yer Tutucusu 5">
            <a:extLst>
              <a:ext uri="{FF2B5EF4-FFF2-40B4-BE49-F238E27FC236}">
                <a16:creationId xmlns:a16="http://schemas.microsoft.com/office/drawing/2014/main" id="{8EA02026-E084-4B1A-9D3A-0EC3FE56A19F}"/>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97424199-0FA4-4732-A967-538D32895367}"/>
              </a:ext>
            </a:extLst>
          </p:cNvPr>
          <p:cNvSpPr>
            <a:spLocks noGrp="1"/>
          </p:cNvSpPr>
          <p:nvPr>
            <p:ph type="sldNum" sz="quarter" idx="12"/>
          </p:nvPr>
        </p:nvSpPr>
        <p:spPr/>
        <p:txBody>
          <a:bodyPr/>
          <a:lstStyle/>
          <a:p>
            <a:fld id="{74A6B242-B99F-4B56-9848-7DADBC0D860D}" type="slidenum">
              <a:rPr lang="en-US" smtClean="0"/>
              <a:t>‹#›</a:t>
            </a:fld>
            <a:endParaRPr lang="en-US"/>
          </a:p>
        </p:txBody>
      </p:sp>
    </p:spTree>
    <p:extLst>
      <p:ext uri="{BB962C8B-B14F-4D97-AF65-F5344CB8AC3E}">
        <p14:creationId xmlns:p14="http://schemas.microsoft.com/office/powerpoint/2010/main" val="282839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08D9FA-7E57-45CD-A270-C0449141DED9}"/>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A306E8AA-8914-42BA-A1C2-E2F1612683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FD7863A-357C-4910-96BD-64427EAF790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104CE769-6CFA-4CA3-9979-3B586ACBF5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35B941A-B7FB-4D4F-9957-EFCD17CD68A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94168AA9-6756-41B0-941C-28D870890F2F}"/>
              </a:ext>
            </a:extLst>
          </p:cNvPr>
          <p:cNvSpPr>
            <a:spLocks noGrp="1"/>
          </p:cNvSpPr>
          <p:nvPr>
            <p:ph type="dt" sz="half" idx="10"/>
          </p:nvPr>
        </p:nvSpPr>
        <p:spPr/>
        <p:txBody>
          <a:bodyPr/>
          <a:lstStyle/>
          <a:p>
            <a:fld id="{56C1CBA4-B36B-4F62-A292-BD03D36A27E5}" type="datetime1">
              <a:rPr lang="en-US" smtClean="0"/>
              <a:t>12/13/2023</a:t>
            </a:fld>
            <a:endParaRPr lang="en-US"/>
          </a:p>
        </p:txBody>
      </p:sp>
      <p:sp>
        <p:nvSpPr>
          <p:cNvPr id="8" name="Alt Bilgi Yer Tutucusu 7">
            <a:extLst>
              <a:ext uri="{FF2B5EF4-FFF2-40B4-BE49-F238E27FC236}">
                <a16:creationId xmlns:a16="http://schemas.microsoft.com/office/drawing/2014/main" id="{645A2476-1B24-4C06-AB02-0B6AC8863961}"/>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8CCE71BF-1CEF-4928-90EB-9F7169F12018}"/>
              </a:ext>
            </a:extLst>
          </p:cNvPr>
          <p:cNvSpPr>
            <a:spLocks noGrp="1"/>
          </p:cNvSpPr>
          <p:nvPr>
            <p:ph type="sldNum" sz="quarter" idx="12"/>
          </p:nvPr>
        </p:nvSpPr>
        <p:spPr/>
        <p:txBody>
          <a:bodyPr/>
          <a:lstStyle/>
          <a:p>
            <a:fld id="{74A6B242-B99F-4B56-9848-7DADBC0D860D}" type="slidenum">
              <a:rPr lang="en-US" smtClean="0"/>
              <a:t>‹#›</a:t>
            </a:fld>
            <a:endParaRPr lang="en-US"/>
          </a:p>
        </p:txBody>
      </p:sp>
    </p:spTree>
    <p:extLst>
      <p:ext uri="{BB962C8B-B14F-4D97-AF65-F5344CB8AC3E}">
        <p14:creationId xmlns:p14="http://schemas.microsoft.com/office/powerpoint/2010/main" val="251937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919EE6-A041-4E4D-86EF-2FD456A715A9}"/>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469964EE-21E9-4532-BFAD-34EA6F3E77BA}"/>
              </a:ext>
            </a:extLst>
          </p:cNvPr>
          <p:cNvSpPr>
            <a:spLocks noGrp="1"/>
          </p:cNvSpPr>
          <p:nvPr>
            <p:ph type="dt" sz="half" idx="10"/>
          </p:nvPr>
        </p:nvSpPr>
        <p:spPr/>
        <p:txBody>
          <a:bodyPr/>
          <a:lstStyle/>
          <a:p>
            <a:fld id="{4741C16A-A4DF-4EEE-9A49-4B5274E00A70}" type="datetime1">
              <a:rPr lang="en-US" smtClean="0"/>
              <a:t>12/13/2023</a:t>
            </a:fld>
            <a:endParaRPr lang="en-US"/>
          </a:p>
        </p:txBody>
      </p:sp>
      <p:sp>
        <p:nvSpPr>
          <p:cNvPr id="4" name="Alt Bilgi Yer Tutucusu 3">
            <a:extLst>
              <a:ext uri="{FF2B5EF4-FFF2-40B4-BE49-F238E27FC236}">
                <a16:creationId xmlns:a16="http://schemas.microsoft.com/office/drawing/2014/main" id="{A39A0A53-3088-4D85-8A0C-25EF15F2FF69}"/>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9C7EF4A6-F14E-4BEF-BDCD-4519EA290B5D}"/>
              </a:ext>
            </a:extLst>
          </p:cNvPr>
          <p:cNvSpPr>
            <a:spLocks noGrp="1"/>
          </p:cNvSpPr>
          <p:nvPr>
            <p:ph type="sldNum" sz="quarter" idx="12"/>
          </p:nvPr>
        </p:nvSpPr>
        <p:spPr/>
        <p:txBody>
          <a:bodyPr/>
          <a:lstStyle/>
          <a:p>
            <a:fld id="{74A6B242-B99F-4B56-9848-7DADBC0D860D}" type="slidenum">
              <a:rPr lang="en-US" smtClean="0"/>
              <a:t>‹#›</a:t>
            </a:fld>
            <a:endParaRPr lang="en-US"/>
          </a:p>
        </p:txBody>
      </p:sp>
    </p:spTree>
    <p:extLst>
      <p:ext uri="{BB962C8B-B14F-4D97-AF65-F5344CB8AC3E}">
        <p14:creationId xmlns:p14="http://schemas.microsoft.com/office/powerpoint/2010/main" val="61650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630BDDD-A1B7-4EC9-9A83-3101F08DD2E3}"/>
              </a:ext>
            </a:extLst>
          </p:cNvPr>
          <p:cNvSpPr>
            <a:spLocks noGrp="1"/>
          </p:cNvSpPr>
          <p:nvPr>
            <p:ph type="dt" sz="half" idx="10"/>
          </p:nvPr>
        </p:nvSpPr>
        <p:spPr/>
        <p:txBody>
          <a:bodyPr/>
          <a:lstStyle/>
          <a:p>
            <a:fld id="{1005780F-CBC1-41D7-87F6-E337A795D4E8}" type="datetime1">
              <a:rPr lang="en-US" smtClean="0"/>
              <a:t>12/13/2023</a:t>
            </a:fld>
            <a:endParaRPr lang="en-US"/>
          </a:p>
        </p:txBody>
      </p:sp>
      <p:sp>
        <p:nvSpPr>
          <p:cNvPr id="3" name="Alt Bilgi Yer Tutucusu 2">
            <a:extLst>
              <a:ext uri="{FF2B5EF4-FFF2-40B4-BE49-F238E27FC236}">
                <a16:creationId xmlns:a16="http://schemas.microsoft.com/office/drawing/2014/main" id="{A45D1A9A-9FE8-4E65-8334-0E298B011573}"/>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D622B5DC-C8E0-4EDB-9A9A-5C16BB0BFC6A}"/>
              </a:ext>
            </a:extLst>
          </p:cNvPr>
          <p:cNvSpPr>
            <a:spLocks noGrp="1"/>
          </p:cNvSpPr>
          <p:nvPr>
            <p:ph type="sldNum" sz="quarter" idx="12"/>
          </p:nvPr>
        </p:nvSpPr>
        <p:spPr/>
        <p:txBody>
          <a:bodyPr/>
          <a:lstStyle/>
          <a:p>
            <a:fld id="{74A6B242-B99F-4B56-9848-7DADBC0D860D}" type="slidenum">
              <a:rPr lang="en-US" smtClean="0"/>
              <a:t>‹#›</a:t>
            </a:fld>
            <a:endParaRPr lang="en-US"/>
          </a:p>
        </p:txBody>
      </p:sp>
    </p:spTree>
    <p:extLst>
      <p:ext uri="{BB962C8B-B14F-4D97-AF65-F5344CB8AC3E}">
        <p14:creationId xmlns:p14="http://schemas.microsoft.com/office/powerpoint/2010/main" val="302881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46F963-80C8-4B9C-B958-59816D48672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A5C7C1EC-B9FF-4E4A-89FE-7CA4738E5C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98B33280-9F87-4C1E-AE7C-6D21CB377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9FD76D6-E8C9-4AC5-969E-4C50D6A03C52}"/>
              </a:ext>
            </a:extLst>
          </p:cNvPr>
          <p:cNvSpPr>
            <a:spLocks noGrp="1"/>
          </p:cNvSpPr>
          <p:nvPr>
            <p:ph type="dt" sz="half" idx="10"/>
          </p:nvPr>
        </p:nvSpPr>
        <p:spPr/>
        <p:txBody>
          <a:bodyPr/>
          <a:lstStyle/>
          <a:p>
            <a:fld id="{09312A41-C39F-47F0-AABC-63EBEBE36B3B}" type="datetime1">
              <a:rPr lang="en-US" smtClean="0"/>
              <a:t>12/13/2023</a:t>
            </a:fld>
            <a:endParaRPr lang="en-US"/>
          </a:p>
        </p:txBody>
      </p:sp>
      <p:sp>
        <p:nvSpPr>
          <p:cNvPr id="6" name="Alt Bilgi Yer Tutucusu 5">
            <a:extLst>
              <a:ext uri="{FF2B5EF4-FFF2-40B4-BE49-F238E27FC236}">
                <a16:creationId xmlns:a16="http://schemas.microsoft.com/office/drawing/2014/main" id="{F8EAC5BD-56A2-4345-A2E3-4F83C1BDE59E}"/>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F7C4E80D-258F-4CA8-8193-D7A5FA66143D}"/>
              </a:ext>
            </a:extLst>
          </p:cNvPr>
          <p:cNvSpPr>
            <a:spLocks noGrp="1"/>
          </p:cNvSpPr>
          <p:nvPr>
            <p:ph type="sldNum" sz="quarter" idx="12"/>
          </p:nvPr>
        </p:nvSpPr>
        <p:spPr/>
        <p:txBody>
          <a:bodyPr/>
          <a:lstStyle/>
          <a:p>
            <a:fld id="{74A6B242-B99F-4B56-9848-7DADBC0D860D}" type="slidenum">
              <a:rPr lang="en-US" smtClean="0"/>
              <a:t>‹#›</a:t>
            </a:fld>
            <a:endParaRPr lang="en-US"/>
          </a:p>
        </p:txBody>
      </p:sp>
    </p:spTree>
    <p:extLst>
      <p:ext uri="{BB962C8B-B14F-4D97-AF65-F5344CB8AC3E}">
        <p14:creationId xmlns:p14="http://schemas.microsoft.com/office/powerpoint/2010/main" val="211566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3B0406-BD51-4345-87A5-97C1993201A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907915E7-CFC3-4F04-95D8-B215AF626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45D77F6B-BDA3-48C8-936F-7E40AA87D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8B04527-F016-4EF8-9FBA-BD5481C92FC3}"/>
              </a:ext>
            </a:extLst>
          </p:cNvPr>
          <p:cNvSpPr>
            <a:spLocks noGrp="1"/>
          </p:cNvSpPr>
          <p:nvPr>
            <p:ph type="dt" sz="half" idx="10"/>
          </p:nvPr>
        </p:nvSpPr>
        <p:spPr/>
        <p:txBody>
          <a:bodyPr/>
          <a:lstStyle/>
          <a:p>
            <a:fld id="{3099C011-4F0B-4700-9549-EFB592DD59A9}" type="datetime1">
              <a:rPr lang="en-US" smtClean="0"/>
              <a:t>12/13/2023</a:t>
            </a:fld>
            <a:endParaRPr lang="en-US"/>
          </a:p>
        </p:txBody>
      </p:sp>
      <p:sp>
        <p:nvSpPr>
          <p:cNvPr id="6" name="Alt Bilgi Yer Tutucusu 5">
            <a:extLst>
              <a:ext uri="{FF2B5EF4-FFF2-40B4-BE49-F238E27FC236}">
                <a16:creationId xmlns:a16="http://schemas.microsoft.com/office/drawing/2014/main" id="{F30F33F3-9BB1-4C1C-959C-07DA37BB0854}"/>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DCBF4D59-6263-479C-AF77-FF0BF1863C69}"/>
              </a:ext>
            </a:extLst>
          </p:cNvPr>
          <p:cNvSpPr>
            <a:spLocks noGrp="1"/>
          </p:cNvSpPr>
          <p:nvPr>
            <p:ph type="sldNum" sz="quarter" idx="12"/>
          </p:nvPr>
        </p:nvSpPr>
        <p:spPr/>
        <p:txBody>
          <a:bodyPr/>
          <a:lstStyle/>
          <a:p>
            <a:fld id="{74A6B242-B99F-4B56-9848-7DADBC0D860D}" type="slidenum">
              <a:rPr lang="en-US" smtClean="0"/>
              <a:t>‹#›</a:t>
            </a:fld>
            <a:endParaRPr lang="en-US"/>
          </a:p>
        </p:txBody>
      </p:sp>
    </p:spTree>
    <p:extLst>
      <p:ext uri="{BB962C8B-B14F-4D97-AF65-F5344CB8AC3E}">
        <p14:creationId xmlns:p14="http://schemas.microsoft.com/office/powerpoint/2010/main" val="27793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B75CCE-4552-4F8E-877B-CA7B947B7E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2D2D1894-A8D9-4871-AB72-6E0D07A6E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D7AB43D8-FA97-494B-B5F3-2F0603325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71E27-55B3-480F-B7E0-B163ACD84E58}" type="datetime1">
              <a:rPr lang="en-US" smtClean="0"/>
              <a:t>12/13/2023</a:t>
            </a:fld>
            <a:endParaRPr lang="en-US"/>
          </a:p>
        </p:txBody>
      </p:sp>
      <p:sp>
        <p:nvSpPr>
          <p:cNvPr id="5" name="Alt Bilgi Yer Tutucusu 4">
            <a:extLst>
              <a:ext uri="{FF2B5EF4-FFF2-40B4-BE49-F238E27FC236}">
                <a16:creationId xmlns:a16="http://schemas.microsoft.com/office/drawing/2014/main" id="{5ED8231E-D55C-460F-8EFE-0579322AB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316B10E7-6C58-4225-82A3-90098F4FD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6B242-B99F-4B56-9848-7DADBC0D860D}" type="slidenum">
              <a:rPr lang="en-US" smtClean="0"/>
              <a:t>‹#›</a:t>
            </a:fld>
            <a:endParaRPr lang="en-US"/>
          </a:p>
        </p:txBody>
      </p:sp>
    </p:spTree>
    <p:extLst>
      <p:ext uri="{BB962C8B-B14F-4D97-AF65-F5344CB8AC3E}">
        <p14:creationId xmlns:p14="http://schemas.microsoft.com/office/powerpoint/2010/main" val="286919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702B7F-8FD7-41E7-B37B-A8C568461A13}"/>
              </a:ext>
            </a:extLst>
          </p:cNvPr>
          <p:cNvSpPr>
            <a:spLocks noGrp="1"/>
          </p:cNvSpPr>
          <p:nvPr>
            <p:ph type="ctrTitle"/>
          </p:nvPr>
        </p:nvSpPr>
        <p:spPr>
          <a:xfrm>
            <a:off x="295834" y="451945"/>
            <a:ext cx="2268689" cy="5660417"/>
          </a:xfrm>
          <a:solidFill>
            <a:schemeClr val="accent1">
              <a:lumMod val="60000"/>
              <a:lumOff val="40000"/>
            </a:schemeClr>
          </a:solidFill>
        </p:spPr>
        <p:txBody>
          <a:bodyPr>
            <a:normAutofit/>
          </a:bodyPr>
          <a:lstStyle/>
          <a:p>
            <a:r>
              <a:rPr lang="tr-TR" sz="3400" dirty="0"/>
              <a:t>KAPSAM</a:t>
            </a:r>
            <a:br>
              <a:rPr lang="tr-TR" sz="3400" dirty="0"/>
            </a:br>
            <a:br>
              <a:rPr lang="tr-TR" sz="3400" dirty="0"/>
            </a:br>
            <a:br>
              <a:rPr lang="tr-TR" sz="3400" dirty="0"/>
            </a:br>
            <a:endParaRPr lang="en-US" sz="3400" dirty="0"/>
          </a:p>
        </p:txBody>
      </p:sp>
      <p:sp>
        <p:nvSpPr>
          <p:cNvPr id="3" name="Alt Başlık 2">
            <a:extLst>
              <a:ext uri="{FF2B5EF4-FFF2-40B4-BE49-F238E27FC236}">
                <a16:creationId xmlns:a16="http://schemas.microsoft.com/office/drawing/2014/main" id="{920192C8-B58A-44F6-823F-A827CBC8C87F}"/>
              </a:ext>
            </a:extLst>
          </p:cNvPr>
          <p:cNvSpPr>
            <a:spLocks noGrp="1"/>
          </p:cNvSpPr>
          <p:nvPr>
            <p:ph type="subTitle" idx="1"/>
          </p:nvPr>
        </p:nvSpPr>
        <p:spPr>
          <a:xfrm>
            <a:off x="2648606" y="1489913"/>
            <a:ext cx="9247559" cy="4622449"/>
          </a:xfrm>
          <a:solidFill>
            <a:schemeClr val="tx2">
              <a:lumMod val="40000"/>
              <a:lumOff val="60000"/>
            </a:schemeClr>
          </a:solidFill>
        </p:spPr>
        <p:txBody>
          <a:bodyPr/>
          <a:lstStyle/>
          <a:p>
            <a:endParaRPr lang="tr-TR" dirty="0"/>
          </a:p>
          <a:p>
            <a:pPr marL="457200" indent="-457200">
              <a:buFont typeface="Wingdings" panose="05000000000000000000" pitchFamily="2" charset="2"/>
              <a:buChar char="ü"/>
            </a:pPr>
            <a:endParaRPr lang="tr-TR" sz="2600" dirty="0"/>
          </a:p>
          <a:p>
            <a:pPr marL="457200" indent="-457200" algn="l">
              <a:buFont typeface="Wingdings" panose="05000000000000000000" pitchFamily="2" charset="2"/>
              <a:buChar char="ü"/>
            </a:pPr>
            <a:r>
              <a:rPr lang="tr-TR" sz="2800" dirty="0"/>
              <a:t>Temel Kavramlar</a:t>
            </a:r>
          </a:p>
          <a:p>
            <a:pPr marL="457200" indent="-457200" algn="l">
              <a:buFont typeface="Wingdings" panose="05000000000000000000" pitchFamily="2" charset="2"/>
              <a:buChar char="ü"/>
            </a:pPr>
            <a:r>
              <a:rPr lang="tr-TR" sz="2800" dirty="0"/>
              <a:t>Yasal Düzenlemeler</a:t>
            </a:r>
          </a:p>
          <a:p>
            <a:pPr marL="457200" indent="-457200" algn="l">
              <a:buFont typeface="Wingdings" panose="05000000000000000000" pitchFamily="2" charset="2"/>
              <a:buChar char="ü"/>
            </a:pPr>
            <a:r>
              <a:rPr lang="tr-TR" sz="2800" dirty="0"/>
              <a:t>2023 Yılı Uygulama Esasları</a:t>
            </a:r>
          </a:p>
          <a:p>
            <a:pPr marL="457200" indent="-457200" algn="l">
              <a:buFont typeface="Wingdings" panose="05000000000000000000" pitchFamily="2" charset="2"/>
              <a:buChar char="ü"/>
            </a:pPr>
            <a:r>
              <a:rPr lang="tr-TR" sz="2800" dirty="0"/>
              <a:t>Bilanço Hesaplarının Düzeltilmesi</a:t>
            </a:r>
          </a:p>
          <a:p>
            <a:pPr marL="457200" indent="-457200" algn="l">
              <a:buFont typeface="Wingdings" panose="05000000000000000000" pitchFamily="2" charset="2"/>
              <a:buChar char="ü"/>
            </a:pPr>
            <a:r>
              <a:rPr lang="tr-TR" sz="2800" dirty="0"/>
              <a:t>Vergisel Sonuçlar ve Etkileri</a:t>
            </a:r>
          </a:p>
          <a:p>
            <a:pPr marL="457200" indent="-457200" algn="l">
              <a:buFont typeface="Wingdings" panose="05000000000000000000" pitchFamily="2" charset="2"/>
              <a:buChar char="ü"/>
            </a:pPr>
            <a:r>
              <a:rPr lang="tr-TR" sz="2800" dirty="0"/>
              <a:t>Hazırlıklar ve Yol Haritası</a:t>
            </a:r>
          </a:p>
          <a:p>
            <a:pPr algn="l"/>
            <a:endParaRPr lang="tr-TR" sz="2600" dirty="0"/>
          </a:p>
          <a:p>
            <a:pPr algn="l"/>
            <a:endParaRPr lang="tr-TR" dirty="0"/>
          </a:p>
          <a:p>
            <a:pPr algn="l"/>
            <a:endParaRPr lang="tr-TR" dirty="0"/>
          </a:p>
          <a:p>
            <a:pPr algn="l"/>
            <a:endParaRPr lang="en-US" dirty="0"/>
          </a:p>
        </p:txBody>
      </p:sp>
      <p:sp>
        <p:nvSpPr>
          <p:cNvPr id="5" name="Metin kutusu 4">
            <a:extLst>
              <a:ext uri="{FF2B5EF4-FFF2-40B4-BE49-F238E27FC236}">
                <a16:creationId xmlns:a16="http://schemas.microsoft.com/office/drawing/2014/main" id="{960711CA-289A-41B1-9999-9215D240B447}"/>
              </a:ext>
            </a:extLst>
          </p:cNvPr>
          <p:cNvSpPr txBox="1"/>
          <p:nvPr/>
        </p:nvSpPr>
        <p:spPr>
          <a:xfrm>
            <a:off x="2648606" y="451945"/>
            <a:ext cx="9247559" cy="954107"/>
          </a:xfrm>
          <a:prstGeom prst="rect">
            <a:avLst/>
          </a:prstGeom>
          <a:solidFill>
            <a:schemeClr val="bg1">
              <a:lumMod val="85000"/>
            </a:schemeClr>
          </a:solidFill>
        </p:spPr>
        <p:txBody>
          <a:bodyPr wrap="square" rtlCol="0">
            <a:spAutoFit/>
          </a:bodyPr>
          <a:lstStyle/>
          <a:p>
            <a:pPr algn="ctr"/>
            <a:r>
              <a:rPr lang="tr-TR" sz="2800" dirty="0">
                <a:solidFill>
                  <a:srgbClr val="FF0000"/>
                </a:solidFill>
              </a:rPr>
              <a:t>VERGİ DÜZENLEMELERİ KAPSAMINDA </a:t>
            </a:r>
          </a:p>
          <a:p>
            <a:pPr algn="ctr"/>
            <a:r>
              <a:rPr lang="tr-TR" sz="2800" dirty="0">
                <a:solidFill>
                  <a:srgbClr val="FF0000"/>
                </a:solidFill>
              </a:rPr>
              <a:t>ENFLASYON DÜZELTMESİ</a:t>
            </a:r>
          </a:p>
        </p:txBody>
      </p:sp>
      <p:sp>
        <p:nvSpPr>
          <p:cNvPr id="8" name="Metin kutusu 7">
            <a:extLst>
              <a:ext uri="{FF2B5EF4-FFF2-40B4-BE49-F238E27FC236}">
                <a16:creationId xmlns:a16="http://schemas.microsoft.com/office/drawing/2014/main" id="{07AB9A86-7222-4DB4-BEE1-9D0A26EB5DED}"/>
              </a:ext>
            </a:extLst>
          </p:cNvPr>
          <p:cNvSpPr txBox="1"/>
          <p:nvPr/>
        </p:nvSpPr>
        <p:spPr>
          <a:xfrm>
            <a:off x="295835" y="6196223"/>
            <a:ext cx="11600330" cy="584775"/>
          </a:xfrm>
          <a:prstGeom prst="rect">
            <a:avLst/>
          </a:prstGeom>
          <a:solidFill>
            <a:schemeClr val="bg1">
              <a:lumMod val="85000"/>
            </a:schemeClr>
          </a:solidFill>
        </p:spPr>
        <p:txBody>
          <a:bodyPr wrap="square" rtlCol="0">
            <a:spAutoFit/>
          </a:bodyPr>
          <a:lstStyle/>
          <a:p>
            <a:pPr algn="ctr"/>
            <a:r>
              <a:rPr lang="tr-TR" sz="3200" dirty="0">
                <a:solidFill>
                  <a:srgbClr val="002060"/>
                </a:solidFill>
              </a:rPr>
              <a:t>TÜRMOB - SÜRGEM</a:t>
            </a:r>
          </a:p>
        </p:txBody>
      </p:sp>
    </p:spTree>
    <p:extLst>
      <p:ext uri="{BB962C8B-B14F-4D97-AF65-F5344CB8AC3E}">
        <p14:creationId xmlns:p14="http://schemas.microsoft.com/office/powerpoint/2010/main" val="279410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Resim 50">
            <a:extLst>
              <a:ext uri="{FF2B5EF4-FFF2-40B4-BE49-F238E27FC236}">
                <a16:creationId xmlns:a16="http://schemas.microsoft.com/office/drawing/2014/main" id="{1A0E0AC7-1EA7-4B93-A093-A75972555679}"/>
              </a:ext>
            </a:extLst>
          </p:cNvPr>
          <p:cNvPicPr>
            <a:picLocks noChangeAspect="1"/>
          </p:cNvPicPr>
          <p:nvPr/>
        </p:nvPicPr>
        <p:blipFill>
          <a:blip r:embed="rId2"/>
          <a:stretch>
            <a:fillRect/>
          </a:stretch>
        </p:blipFill>
        <p:spPr>
          <a:xfrm>
            <a:off x="2282887" y="4522790"/>
            <a:ext cx="1737511" cy="1737511"/>
          </a:xfrm>
          <a:prstGeom prst="rect">
            <a:avLst/>
          </a:prstGeom>
          <a:solidFill>
            <a:srgbClr val="92D050"/>
          </a:solidFill>
        </p:spPr>
      </p:pic>
      <p:pic>
        <p:nvPicPr>
          <p:cNvPr id="50" name="Resim 49">
            <a:extLst>
              <a:ext uri="{FF2B5EF4-FFF2-40B4-BE49-F238E27FC236}">
                <a16:creationId xmlns:a16="http://schemas.microsoft.com/office/drawing/2014/main" id="{60F28FF0-F3BB-493F-BDD5-98803F82B51C}"/>
              </a:ext>
            </a:extLst>
          </p:cNvPr>
          <p:cNvPicPr>
            <a:picLocks noChangeAspect="1"/>
          </p:cNvPicPr>
          <p:nvPr/>
        </p:nvPicPr>
        <p:blipFill>
          <a:blip r:embed="rId2"/>
          <a:stretch>
            <a:fillRect/>
          </a:stretch>
        </p:blipFill>
        <p:spPr>
          <a:xfrm>
            <a:off x="347153" y="4522791"/>
            <a:ext cx="1737511" cy="1737511"/>
          </a:xfrm>
          <a:prstGeom prst="rect">
            <a:avLst/>
          </a:prstGeom>
          <a:solidFill>
            <a:srgbClr val="92D050"/>
          </a:solidFill>
        </p:spPr>
      </p:pic>
      <p:pic>
        <p:nvPicPr>
          <p:cNvPr id="49" name="Resim 48">
            <a:extLst>
              <a:ext uri="{FF2B5EF4-FFF2-40B4-BE49-F238E27FC236}">
                <a16:creationId xmlns:a16="http://schemas.microsoft.com/office/drawing/2014/main" id="{DF77A1B8-4F08-4EDA-B15F-B843E68DEC4B}"/>
              </a:ext>
            </a:extLst>
          </p:cNvPr>
          <p:cNvPicPr>
            <a:picLocks noChangeAspect="1"/>
          </p:cNvPicPr>
          <p:nvPr/>
        </p:nvPicPr>
        <p:blipFill>
          <a:blip r:embed="rId2"/>
          <a:stretch>
            <a:fillRect/>
          </a:stretch>
        </p:blipFill>
        <p:spPr>
          <a:xfrm>
            <a:off x="2319922" y="2560243"/>
            <a:ext cx="1663439" cy="1737511"/>
          </a:xfrm>
          <a:prstGeom prst="rect">
            <a:avLst/>
          </a:prstGeom>
          <a:solidFill>
            <a:srgbClr val="92D050"/>
          </a:solidFill>
        </p:spPr>
      </p:pic>
      <p:pic>
        <p:nvPicPr>
          <p:cNvPr id="48" name="Resim 47">
            <a:extLst>
              <a:ext uri="{FF2B5EF4-FFF2-40B4-BE49-F238E27FC236}">
                <a16:creationId xmlns:a16="http://schemas.microsoft.com/office/drawing/2014/main" id="{2691CB5B-DC12-4D77-9915-F5CF215E042E}"/>
              </a:ext>
            </a:extLst>
          </p:cNvPr>
          <p:cNvPicPr>
            <a:picLocks noChangeAspect="1"/>
          </p:cNvPicPr>
          <p:nvPr/>
        </p:nvPicPr>
        <p:blipFill>
          <a:blip r:embed="rId2"/>
          <a:stretch>
            <a:fillRect/>
          </a:stretch>
        </p:blipFill>
        <p:spPr>
          <a:xfrm>
            <a:off x="347153" y="2560244"/>
            <a:ext cx="1696935" cy="1737511"/>
          </a:xfrm>
          <a:prstGeom prst="rect">
            <a:avLst/>
          </a:prstGeom>
          <a:solidFill>
            <a:srgbClr val="92D050"/>
          </a:solidFill>
        </p:spPr>
      </p:pic>
      <p:pic>
        <p:nvPicPr>
          <p:cNvPr id="47" name="Resim 46">
            <a:extLst>
              <a:ext uri="{FF2B5EF4-FFF2-40B4-BE49-F238E27FC236}">
                <a16:creationId xmlns:a16="http://schemas.microsoft.com/office/drawing/2014/main" id="{5427CFBD-46FE-4314-BEA5-2F6856383F78}"/>
              </a:ext>
            </a:extLst>
          </p:cNvPr>
          <p:cNvPicPr>
            <a:picLocks noChangeAspect="1"/>
          </p:cNvPicPr>
          <p:nvPr/>
        </p:nvPicPr>
        <p:blipFill>
          <a:blip r:embed="rId2"/>
          <a:stretch>
            <a:fillRect/>
          </a:stretch>
        </p:blipFill>
        <p:spPr>
          <a:xfrm>
            <a:off x="6262631" y="466001"/>
            <a:ext cx="1737511" cy="1737511"/>
          </a:xfrm>
          <a:prstGeom prst="rect">
            <a:avLst/>
          </a:prstGeom>
          <a:solidFill>
            <a:srgbClr val="92D050"/>
          </a:solidFill>
        </p:spPr>
      </p:pic>
      <p:pic>
        <p:nvPicPr>
          <p:cNvPr id="46" name="Resim 45">
            <a:extLst>
              <a:ext uri="{FF2B5EF4-FFF2-40B4-BE49-F238E27FC236}">
                <a16:creationId xmlns:a16="http://schemas.microsoft.com/office/drawing/2014/main" id="{89FD2BB4-6BA9-43BE-82BA-B8E2C5E4BECA}"/>
              </a:ext>
            </a:extLst>
          </p:cNvPr>
          <p:cNvPicPr>
            <a:picLocks noChangeAspect="1"/>
          </p:cNvPicPr>
          <p:nvPr/>
        </p:nvPicPr>
        <p:blipFill>
          <a:blip r:embed="rId2"/>
          <a:stretch>
            <a:fillRect/>
          </a:stretch>
        </p:blipFill>
        <p:spPr>
          <a:xfrm>
            <a:off x="4263259" y="472587"/>
            <a:ext cx="1737511" cy="1737511"/>
          </a:xfrm>
          <a:prstGeom prst="rect">
            <a:avLst/>
          </a:prstGeom>
          <a:solidFill>
            <a:srgbClr val="92D050"/>
          </a:solidFill>
        </p:spPr>
      </p:pic>
      <p:pic>
        <p:nvPicPr>
          <p:cNvPr id="45" name="Resim 44">
            <a:extLst>
              <a:ext uri="{FF2B5EF4-FFF2-40B4-BE49-F238E27FC236}">
                <a16:creationId xmlns:a16="http://schemas.microsoft.com/office/drawing/2014/main" id="{A3DE0A3C-5B73-4B13-A9B9-2BE58FBB4670}"/>
              </a:ext>
            </a:extLst>
          </p:cNvPr>
          <p:cNvPicPr>
            <a:picLocks noChangeAspect="1"/>
          </p:cNvPicPr>
          <p:nvPr/>
        </p:nvPicPr>
        <p:blipFill>
          <a:blip r:embed="rId2"/>
          <a:stretch>
            <a:fillRect/>
          </a:stretch>
        </p:blipFill>
        <p:spPr>
          <a:xfrm>
            <a:off x="323504" y="468027"/>
            <a:ext cx="1737511" cy="1737511"/>
          </a:xfrm>
          <a:prstGeom prst="rect">
            <a:avLst/>
          </a:prstGeom>
          <a:pattFill prst="ltVert">
            <a:fgClr>
              <a:srgbClr val="92D050"/>
            </a:fgClr>
            <a:bgClr>
              <a:srgbClr val="92D050"/>
            </a:bgClr>
          </a:pattFill>
        </p:spPr>
      </p:pic>
      <p:pic>
        <p:nvPicPr>
          <p:cNvPr id="44" name="Resim 43">
            <a:extLst>
              <a:ext uri="{FF2B5EF4-FFF2-40B4-BE49-F238E27FC236}">
                <a16:creationId xmlns:a16="http://schemas.microsoft.com/office/drawing/2014/main" id="{34DF2CC8-27A0-45CF-AC80-6FE453AFA798}"/>
              </a:ext>
            </a:extLst>
          </p:cNvPr>
          <p:cNvPicPr>
            <a:picLocks noChangeAspect="1"/>
          </p:cNvPicPr>
          <p:nvPr/>
        </p:nvPicPr>
        <p:blipFill>
          <a:blip r:embed="rId2"/>
          <a:stretch>
            <a:fillRect/>
          </a:stretch>
        </p:blipFill>
        <p:spPr>
          <a:xfrm>
            <a:off x="2282887" y="462314"/>
            <a:ext cx="1737511" cy="1737511"/>
          </a:xfrm>
          <a:prstGeom prst="rect">
            <a:avLst/>
          </a:prstGeom>
          <a:solidFill>
            <a:srgbClr val="92D050"/>
          </a:solidFill>
        </p:spPr>
      </p:pic>
      <p:pic>
        <p:nvPicPr>
          <p:cNvPr id="42" name="Resim 41">
            <a:extLst>
              <a:ext uri="{FF2B5EF4-FFF2-40B4-BE49-F238E27FC236}">
                <a16:creationId xmlns:a16="http://schemas.microsoft.com/office/drawing/2014/main" id="{B47CF985-04ED-44B9-8093-051E38229A98}"/>
              </a:ext>
            </a:extLst>
          </p:cNvPr>
          <p:cNvPicPr>
            <a:picLocks noChangeAspect="1"/>
          </p:cNvPicPr>
          <p:nvPr/>
        </p:nvPicPr>
        <p:blipFill>
          <a:blip r:embed="rId2"/>
          <a:stretch>
            <a:fillRect/>
          </a:stretch>
        </p:blipFill>
        <p:spPr>
          <a:xfrm>
            <a:off x="4309556" y="4522790"/>
            <a:ext cx="1737511" cy="1737511"/>
          </a:xfrm>
          <a:prstGeom prst="rect">
            <a:avLst/>
          </a:prstGeom>
        </p:spPr>
      </p:pic>
      <p:sp>
        <p:nvSpPr>
          <p:cNvPr id="11" name="Rectangle 10">
            <a:extLst>
              <a:ext uri="{FF2B5EF4-FFF2-40B4-BE49-F238E27FC236}">
                <a16:creationId xmlns:a16="http://schemas.microsoft.com/office/drawing/2014/main" id="{04558A04-917E-1648-B2ED-A73B3DD66F23}"/>
              </a:ext>
            </a:extLst>
          </p:cNvPr>
          <p:cNvSpPr/>
          <p:nvPr/>
        </p:nvSpPr>
        <p:spPr>
          <a:xfrm>
            <a:off x="342263" y="0"/>
            <a:ext cx="10747078" cy="461665"/>
          </a:xfrm>
          <a:prstGeom prst="rect">
            <a:avLst/>
          </a:prstGeom>
        </p:spPr>
        <p:txBody>
          <a:bodyPr wrap="square">
            <a:spAutoFit/>
          </a:bodyPr>
          <a:lstStyle/>
          <a:p>
            <a:r>
              <a:rPr lang="en-US" sz="2400" dirty="0">
                <a:solidFill>
                  <a:srgbClr val="FF0000"/>
                </a:solidFill>
              </a:rPr>
              <a:t>2023 Hesap Dönemi Sonuna Ait Bilançonun Düzeltilmesi</a:t>
            </a:r>
            <a:r>
              <a:rPr lang="tr-TR" sz="2400" dirty="0">
                <a:solidFill>
                  <a:srgbClr val="FF0000"/>
                </a:solidFill>
              </a:rPr>
              <a:t> ile İlgili Tebliğ Düzenlemesi</a:t>
            </a:r>
            <a:endParaRPr lang="en-US" sz="2400" b="1" dirty="0">
              <a:solidFill>
                <a:srgbClr val="FF0000"/>
              </a:solidFill>
              <a:latin typeface="Montserrat" panose="02000505000000020004" pitchFamily="2" charset="77"/>
            </a:endParaRPr>
          </a:p>
        </p:txBody>
      </p:sp>
      <p:sp>
        <p:nvSpPr>
          <p:cNvPr id="13" name="Rectangle 12">
            <a:extLst>
              <a:ext uri="{FF2B5EF4-FFF2-40B4-BE49-F238E27FC236}">
                <a16:creationId xmlns:a16="http://schemas.microsoft.com/office/drawing/2014/main" id="{5C4FAEBE-53F1-9040-9A9A-8A8F32ED0F2F}"/>
              </a:ext>
            </a:extLst>
          </p:cNvPr>
          <p:cNvSpPr/>
          <p:nvPr/>
        </p:nvSpPr>
        <p:spPr>
          <a:xfrm>
            <a:off x="320841" y="1735447"/>
            <a:ext cx="1738027"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4" name="TextBox 13">
            <a:extLst>
              <a:ext uri="{FF2B5EF4-FFF2-40B4-BE49-F238E27FC236}">
                <a16:creationId xmlns:a16="http://schemas.microsoft.com/office/drawing/2014/main" id="{F9DCA6B9-21BD-F24D-ACD8-60E00BE0C11B}"/>
              </a:ext>
            </a:extLst>
          </p:cNvPr>
          <p:cNvSpPr txBox="1"/>
          <p:nvPr/>
        </p:nvSpPr>
        <p:spPr>
          <a:xfrm>
            <a:off x="394293" y="1803268"/>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11</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2F727BDC-2C65-294B-AAAB-9093ED2A77E7}"/>
              </a:ext>
            </a:extLst>
          </p:cNvPr>
          <p:cNvSpPr/>
          <p:nvPr/>
        </p:nvSpPr>
        <p:spPr>
          <a:xfrm>
            <a:off x="2273399" y="1737697"/>
            <a:ext cx="1738027"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6" name="TextBox 15">
            <a:extLst>
              <a:ext uri="{FF2B5EF4-FFF2-40B4-BE49-F238E27FC236}">
                <a16:creationId xmlns:a16="http://schemas.microsoft.com/office/drawing/2014/main" id="{D36391F3-45FC-7E49-AE63-07D8F48A0187}"/>
              </a:ext>
            </a:extLst>
          </p:cNvPr>
          <p:cNvSpPr txBox="1"/>
          <p:nvPr/>
        </p:nvSpPr>
        <p:spPr>
          <a:xfrm>
            <a:off x="2427265" y="1803268"/>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12</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FDEE7599-E606-C94D-8944-5193BE5C7457}"/>
              </a:ext>
            </a:extLst>
          </p:cNvPr>
          <p:cNvSpPr/>
          <p:nvPr/>
        </p:nvSpPr>
        <p:spPr>
          <a:xfrm>
            <a:off x="4260358" y="1737243"/>
            <a:ext cx="1743075"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8" name="TextBox 17">
            <a:extLst>
              <a:ext uri="{FF2B5EF4-FFF2-40B4-BE49-F238E27FC236}">
                <a16:creationId xmlns:a16="http://schemas.microsoft.com/office/drawing/2014/main" id="{3FB9DD79-9E51-7F42-8817-910CA81A0CF8}"/>
              </a:ext>
            </a:extLst>
          </p:cNvPr>
          <p:cNvSpPr txBox="1"/>
          <p:nvPr/>
        </p:nvSpPr>
        <p:spPr>
          <a:xfrm>
            <a:off x="4350473" y="1803268"/>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13</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B154ED96-4BE5-014F-9600-CB85FA60D1B8}"/>
              </a:ext>
            </a:extLst>
          </p:cNvPr>
          <p:cNvSpPr/>
          <p:nvPr/>
        </p:nvSpPr>
        <p:spPr>
          <a:xfrm>
            <a:off x="342262" y="3844229"/>
            <a:ext cx="170182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20" name="TextBox 19">
            <a:extLst>
              <a:ext uri="{FF2B5EF4-FFF2-40B4-BE49-F238E27FC236}">
                <a16:creationId xmlns:a16="http://schemas.microsoft.com/office/drawing/2014/main" id="{02BE67A9-E1A4-2245-BB8A-6814BD5A0E36}"/>
              </a:ext>
            </a:extLst>
          </p:cNvPr>
          <p:cNvSpPr txBox="1"/>
          <p:nvPr/>
        </p:nvSpPr>
        <p:spPr>
          <a:xfrm>
            <a:off x="302504" y="3893636"/>
            <a:ext cx="1675378" cy="369332"/>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17-18</a:t>
            </a:r>
            <a:r>
              <a:rPr lang="tr-TR"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endParaRPr lang="en-UA"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3515AC74-AEFD-B344-BA8C-7551FCCA9006}"/>
              </a:ext>
            </a:extLst>
          </p:cNvPr>
          <p:cNvSpPr/>
          <p:nvPr/>
        </p:nvSpPr>
        <p:spPr>
          <a:xfrm>
            <a:off x="2317317" y="3837736"/>
            <a:ext cx="1650190"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22" name="TextBox 21">
            <a:extLst>
              <a:ext uri="{FF2B5EF4-FFF2-40B4-BE49-F238E27FC236}">
                <a16:creationId xmlns:a16="http://schemas.microsoft.com/office/drawing/2014/main" id="{1E569F2E-01D1-2544-A1B3-CC6C37E192B4}"/>
              </a:ext>
            </a:extLst>
          </p:cNvPr>
          <p:cNvSpPr txBox="1"/>
          <p:nvPr/>
        </p:nvSpPr>
        <p:spPr>
          <a:xfrm>
            <a:off x="2365035" y="3902533"/>
            <a:ext cx="1349640"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19</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114935EB-8372-9640-A456-4238A44A2051}"/>
              </a:ext>
            </a:extLst>
          </p:cNvPr>
          <p:cNvSpPr/>
          <p:nvPr/>
        </p:nvSpPr>
        <p:spPr>
          <a:xfrm>
            <a:off x="6263838" y="1745149"/>
            <a:ext cx="1735099"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25" name="Rectangle 24">
            <a:extLst>
              <a:ext uri="{FF2B5EF4-FFF2-40B4-BE49-F238E27FC236}">
                <a16:creationId xmlns:a16="http://schemas.microsoft.com/office/drawing/2014/main" id="{43B52521-0270-EA49-8F9F-F233FD74B69A}"/>
              </a:ext>
            </a:extLst>
          </p:cNvPr>
          <p:cNvSpPr/>
          <p:nvPr/>
        </p:nvSpPr>
        <p:spPr>
          <a:xfrm>
            <a:off x="342263" y="5796684"/>
            <a:ext cx="1738027"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26" name="TextBox 25">
            <a:extLst>
              <a:ext uri="{FF2B5EF4-FFF2-40B4-BE49-F238E27FC236}">
                <a16:creationId xmlns:a16="http://schemas.microsoft.com/office/drawing/2014/main" id="{2EE29D69-A6E3-F64B-A7A2-CCC67BEF3BF1}"/>
              </a:ext>
            </a:extLst>
          </p:cNvPr>
          <p:cNvSpPr txBox="1"/>
          <p:nvPr/>
        </p:nvSpPr>
        <p:spPr>
          <a:xfrm>
            <a:off x="459257" y="5884877"/>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a:t>
            </a:r>
            <a:r>
              <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25</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BF4F6552-DA8E-D549-B93D-327895A16F03}"/>
              </a:ext>
            </a:extLst>
          </p:cNvPr>
          <p:cNvSpPr/>
          <p:nvPr/>
        </p:nvSpPr>
        <p:spPr>
          <a:xfrm>
            <a:off x="2290583" y="5796683"/>
            <a:ext cx="1738027"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28" name="TextBox 27">
            <a:extLst>
              <a:ext uri="{FF2B5EF4-FFF2-40B4-BE49-F238E27FC236}">
                <a16:creationId xmlns:a16="http://schemas.microsoft.com/office/drawing/2014/main" id="{31DA79BF-67E8-AC4D-A90D-F3BC0F9A00ED}"/>
              </a:ext>
            </a:extLst>
          </p:cNvPr>
          <p:cNvSpPr txBox="1"/>
          <p:nvPr/>
        </p:nvSpPr>
        <p:spPr>
          <a:xfrm>
            <a:off x="2361236" y="5860269"/>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a:t>
            </a:r>
            <a:r>
              <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26</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9D469A5A-6912-4C42-9594-0A15582BB9D2}"/>
              </a:ext>
            </a:extLst>
          </p:cNvPr>
          <p:cNvSpPr/>
          <p:nvPr/>
        </p:nvSpPr>
        <p:spPr>
          <a:xfrm>
            <a:off x="4322449" y="5800713"/>
            <a:ext cx="1743075"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30" name="TextBox 29">
            <a:extLst>
              <a:ext uri="{FF2B5EF4-FFF2-40B4-BE49-F238E27FC236}">
                <a16:creationId xmlns:a16="http://schemas.microsoft.com/office/drawing/2014/main" id="{42538B6F-A6F6-A748-935A-3FB49995E49D}"/>
              </a:ext>
            </a:extLst>
          </p:cNvPr>
          <p:cNvSpPr txBox="1"/>
          <p:nvPr/>
        </p:nvSpPr>
        <p:spPr>
          <a:xfrm>
            <a:off x="4393666" y="5850768"/>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a:t>
            </a:r>
            <a:r>
              <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27</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Resim 1">
            <a:extLst>
              <a:ext uri="{FF2B5EF4-FFF2-40B4-BE49-F238E27FC236}">
                <a16:creationId xmlns:a16="http://schemas.microsoft.com/office/drawing/2014/main" id="{4F66969C-FFA2-41C2-9206-F728FD0711FB}"/>
              </a:ext>
            </a:extLst>
          </p:cNvPr>
          <p:cNvPicPr>
            <a:picLocks noChangeAspect="1"/>
          </p:cNvPicPr>
          <p:nvPr/>
        </p:nvPicPr>
        <p:blipFill>
          <a:blip r:embed="rId2"/>
          <a:stretch>
            <a:fillRect/>
          </a:stretch>
        </p:blipFill>
        <p:spPr>
          <a:xfrm>
            <a:off x="8253182" y="452974"/>
            <a:ext cx="1737511" cy="1737511"/>
          </a:xfrm>
          <a:prstGeom prst="rect">
            <a:avLst/>
          </a:prstGeom>
          <a:solidFill>
            <a:srgbClr val="92D050"/>
          </a:solidFill>
        </p:spPr>
      </p:pic>
      <p:pic>
        <p:nvPicPr>
          <p:cNvPr id="32" name="Resim 31">
            <a:extLst>
              <a:ext uri="{FF2B5EF4-FFF2-40B4-BE49-F238E27FC236}">
                <a16:creationId xmlns:a16="http://schemas.microsoft.com/office/drawing/2014/main" id="{DC299550-C689-4BE3-BC4C-A59EF25FC1EF}"/>
              </a:ext>
            </a:extLst>
          </p:cNvPr>
          <p:cNvPicPr>
            <a:picLocks noChangeAspect="1"/>
          </p:cNvPicPr>
          <p:nvPr/>
        </p:nvPicPr>
        <p:blipFill>
          <a:blip r:embed="rId2"/>
          <a:stretch>
            <a:fillRect/>
          </a:stretch>
        </p:blipFill>
        <p:spPr>
          <a:xfrm>
            <a:off x="10232261" y="452974"/>
            <a:ext cx="1737511" cy="1737511"/>
          </a:xfrm>
          <a:prstGeom prst="rect">
            <a:avLst/>
          </a:prstGeom>
        </p:spPr>
      </p:pic>
      <p:pic>
        <p:nvPicPr>
          <p:cNvPr id="33" name="Resim 32">
            <a:extLst>
              <a:ext uri="{FF2B5EF4-FFF2-40B4-BE49-F238E27FC236}">
                <a16:creationId xmlns:a16="http://schemas.microsoft.com/office/drawing/2014/main" id="{9C2EFD42-D43B-4C93-995E-17F79A8A2D91}"/>
              </a:ext>
            </a:extLst>
          </p:cNvPr>
          <p:cNvPicPr>
            <a:picLocks noChangeAspect="1"/>
          </p:cNvPicPr>
          <p:nvPr/>
        </p:nvPicPr>
        <p:blipFill>
          <a:blip r:embed="rId2"/>
          <a:stretch>
            <a:fillRect/>
          </a:stretch>
        </p:blipFill>
        <p:spPr>
          <a:xfrm>
            <a:off x="6266395" y="4503202"/>
            <a:ext cx="1737511" cy="1737511"/>
          </a:xfrm>
          <a:prstGeom prst="rect">
            <a:avLst/>
          </a:prstGeom>
        </p:spPr>
      </p:pic>
      <p:pic>
        <p:nvPicPr>
          <p:cNvPr id="34" name="Resim 33">
            <a:extLst>
              <a:ext uri="{FF2B5EF4-FFF2-40B4-BE49-F238E27FC236}">
                <a16:creationId xmlns:a16="http://schemas.microsoft.com/office/drawing/2014/main" id="{72FBBF02-7D73-4256-A291-2AF82B731897}"/>
              </a:ext>
            </a:extLst>
          </p:cNvPr>
          <p:cNvPicPr>
            <a:picLocks noChangeAspect="1"/>
          </p:cNvPicPr>
          <p:nvPr/>
        </p:nvPicPr>
        <p:blipFill>
          <a:blip r:embed="rId2"/>
          <a:stretch>
            <a:fillRect/>
          </a:stretch>
        </p:blipFill>
        <p:spPr>
          <a:xfrm>
            <a:off x="8259702" y="4522789"/>
            <a:ext cx="1737511" cy="1737511"/>
          </a:xfrm>
          <a:prstGeom prst="rect">
            <a:avLst/>
          </a:prstGeom>
        </p:spPr>
      </p:pic>
      <p:pic>
        <p:nvPicPr>
          <p:cNvPr id="36" name="Resim 35">
            <a:extLst>
              <a:ext uri="{FF2B5EF4-FFF2-40B4-BE49-F238E27FC236}">
                <a16:creationId xmlns:a16="http://schemas.microsoft.com/office/drawing/2014/main" id="{A76AF1BE-B82A-458C-AC06-C8EB9CB3A40D}"/>
              </a:ext>
            </a:extLst>
          </p:cNvPr>
          <p:cNvPicPr>
            <a:picLocks noChangeAspect="1"/>
          </p:cNvPicPr>
          <p:nvPr/>
        </p:nvPicPr>
        <p:blipFill>
          <a:blip r:embed="rId2"/>
          <a:stretch>
            <a:fillRect/>
          </a:stretch>
        </p:blipFill>
        <p:spPr>
          <a:xfrm>
            <a:off x="10230936" y="4538737"/>
            <a:ext cx="1737511" cy="1737511"/>
          </a:xfrm>
          <a:prstGeom prst="rect">
            <a:avLst/>
          </a:prstGeom>
        </p:spPr>
      </p:pic>
      <p:sp>
        <p:nvSpPr>
          <p:cNvPr id="37" name="Rectangle 16">
            <a:extLst>
              <a:ext uri="{FF2B5EF4-FFF2-40B4-BE49-F238E27FC236}">
                <a16:creationId xmlns:a16="http://schemas.microsoft.com/office/drawing/2014/main" id="{11340A5B-2D60-4089-B05D-FE6FA480E310}"/>
              </a:ext>
            </a:extLst>
          </p:cNvPr>
          <p:cNvSpPr/>
          <p:nvPr/>
        </p:nvSpPr>
        <p:spPr>
          <a:xfrm>
            <a:off x="8249737" y="1728816"/>
            <a:ext cx="1743075"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38" name="Rectangle 16">
            <a:extLst>
              <a:ext uri="{FF2B5EF4-FFF2-40B4-BE49-F238E27FC236}">
                <a16:creationId xmlns:a16="http://schemas.microsoft.com/office/drawing/2014/main" id="{D7AE5C51-22B9-4791-9B12-2F27CCCDA8F7}"/>
              </a:ext>
            </a:extLst>
          </p:cNvPr>
          <p:cNvSpPr/>
          <p:nvPr/>
        </p:nvSpPr>
        <p:spPr>
          <a:xfrm>
            <a:off x="10230936" y="1709740"/>
            <a:ext cx="1743075"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40" name="Rectangle 16">
            <a:extLst>
              <a:ext uri="{FF2B5EF4-FFF2-40B4-BE49-F238E27FC236}">
                <a16:creationId xmlns:a16="http://schemas.microsoft.com/office/drawing/2014/main" id="{53EF320A-FC3C-4312-BBF6-949D228A578F}"/>
              </a:ext>
            </a:extLst>
          </p:cNvPr>
          <p:cNvSpPr/>
          <p:nvPr/>
        </p:nvSpPr>
        <p:spPr>
          <a:xfrm>
            <a:off x="6270769" y="5795472"/>
            <a:ext cx="1743075"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6" name="Metin kutusu 5">
            <a:extLst>
              <a:ext uri="{FF2B5EF4-FFF2-40B4-BE49-F238E27FC236}">
                <a16:creationId xmlns:a16="http://schemas.microsoft.com/office/drawing/2014/main" id="{54D699A8-1ACD-4216-8444-559562BC3A29}"/>
              </a:ext>
            </a:extLst>
          </p:cNvPr>
          <p:cNvSpPr txBox="1"/>
          <p:nvPr/>
        </p:nvSpPr>
        <p:spPr>
          <a:xfrm>
            <a:off x="4501569" y="4924509"/>
            <a:ext cx="1431586" cy="646331"/>
          </a:xfrm>
          <a:prstGeom prst="rect">
            <a:avLst/>
          </a:prstGeom>
          <a:noFill/>
        </p:spPr>
        <p:txBody>
          <a:bodyPr wrap="square" rtlCol="0">
            <a:spAutoFit/>
          </a:bodyPr>
          <a:lstStyle/>
          <a:p>
            <a:pPr algn="ctr"/>
            <a:r>
              <a:rPr lang="tr-TR" dirty="0"/>
              <a:t>İnşaat ve Onarım İşleri</a:t>
            </a:r>
            <a:endParaRPr lang="en-US" dirty="0"/>
          </a:p>
        </p:txBody>
      </p:sp>
      <p:sp>
        <p:nvSpPr>
          <p:cNvPr id="52" name="Metin kutusu 51">
            <a:extLst>
              <a:ext uri="{FF2B5EF4-FFF2-40B4-BE49-F238E27FC236}">
                <a16:creationId xmlns:a16="http://schemas.microsoft.com/office/drawing/2014/main" id="{1583F2EA-A04C-4092-8BAE-B17B62A4670A}"/>
              </a:ext>
            </a:extLst>
          </p:cNvPr>
          <p:cNvSpPr txBox="1"/>
          <p:nvPr/>
        </p:nvSpPr>
        <p:spPr>
          <a:xfrm>
            <a:off x="605046" y="721854"/>
            <a:ext cx="1118468" cy="646331"/>
          </a:xfrm>
          <a:prstGeom prst="rect">
            <a:avLst/>
          </a:prstGeom>
          <a:noFill/>
        </p:spPr>
        <p:txBody>
          <a:bodyPr wrap="square" rtlCol="0">
            <a:spAutoFit/>
          </a:bodyPr>
          <a:lstStyle/>
          <a:p>
            <a:pPr algn="ctr"/>
            <a:r>
              <a:rPr lang="tr-TR" dirty="0"/>
              <a:t>Bilanço Tarihi</a:t>
            </a:r>
            <a:endParaRPr lang="en-US" dirty="0"/>
          </a:p>
        </p:txBody>
      </p:sp>
      <p:sp>
        <p:nvSpPr>
          <p:cNvPr id="53" name="Metin kutusu 52">
            <a:extLst>
              <a:ext uri="{FF2B5EF4-FFF2-40B4-BE49-F238E27FC236}">
                <a16:creationId xmlns:a16="http://schemas.microsoft.com/office/drawing/2014/main" id="{521A2628-E0A2-446E-B67F-FA9A9BD41D7C}"/>
              </a:ext>
            </a:extLst>
          </p:cNvPr>
          <p:cNvSpPr txBox="1"/>
          <p:nvPr/>
        </p:nvSpPr>
        <p:spPr>
          <a:xfrm>
            <a:off x="2592408" y="726994"/>
            <a:ext cx="1118468" cy="646331"/>
          </a:xfrm>
          <a:prstGeom prst="rect">
            <a:avLst/>
          </a:prstGeom>
          <a:noFill/>
        </p:spPr>
        <p:txBody>
          <a:bodyPr wrap="square" rtlCol="0">
            <a:spAutoFit/>
          </a:bodyPr>
          <a:lstStyle/>
          <a:p>
            <a:pPr algn="ctr"/>
            <a:r>
              <a:rPr lang="tr-TR" dirty="0"/>
              <a:t>Düzeltme İşlemi</a:t>
            </a:r>
            <a:endParaRPr lang="en-US" dirty="0"/>
          </a:p>
        </p:txBody>
      </p:sp>
      <p:sp>
        <p:nvSpPr>
          <p:cNvPr id="54" name="Metin kutusu 53">
            <a:extLst>
              <a:ext uri="{FF2B5EF4-FFF2-40B4-BE49-F238E27FC236}">
                <a16:creationId xmlns:a16="http://schemas.microsoft.com/office/drawing/2014/main" id="{05933E55-6446-4093-8745-6940C19CA7DE}"/>
              </a:ext>
            </a:extLst>
          </p:cNvPr>
          <p:cNvSpPr txBox="1"/>
          <p:nvPr/>
        </p:nvSpPr>
        <p:spPr>
          <a:xfrm>
            <a:off x="4479766" y="750132"/>
            <a:ext cx="1118468" cy="923330"/>
          </a:xfrm>
          <a:prstGeom prst="rect">
            <a:avLst/>
          </a:prstGeom>
          <a:noFill/>
        </p:spPr>
        <p:txBody>
          <a:bodyPr wrap="square" rtlCol="0">
            <a:spAutoFit/>
          </a:bodyPr>
          <a:lstStyle/>
          <a:p>
            <a:pPr algn="ctr"/>
            <a:r>
              <a:rPr lang="tr-TR" dirty="0"/>
              <a:t>Dikkate Alınacak Tutarlar</a:t>
            </a:r>
            <a:endParaRPr lang="en-US" dirty="0"/>
          </a:p>
        </p:txBody>
      </p:sp>
      <p:sp>
        <p:nvSpPr>
          <p:cNvPr id="55" name="Metin kutusu 54">
            <a:extLst>
              <a:ext uri="{FF2B5EF4-FFF2-40B4-BE49-F238E27FC236}">
                <a16:creationId xmlns:a16="http://schemas.microsoft.com/office/drawing/2014/main" id="{22DBB947-7116-4984-B75D-0699D3907862}"/>
              </a:ext>
            </a:extLst>
          </p:cNvPr>
          <p:cNvSpPr txBox="1"/>
          <p:nvPr/>
        </p:nvSpPr>
        <p:spPr>
          <a:xfrm>
            <a:off x="6415337" y="721853"/>
            <a:ext cx="1511218" cy="923330"/>
          </a:xfrm>
          <a:prstGeom prst="rect">
            <a:avLst/>
          </a:prstGeom>
          <a:noFill/>
        </p:spPr>
        <p:txBody>
          <a:bodyPr wrap="square" rtlCol="0">
            <a:spAutoFit/>
          </a:bodyPr>
          <a:lstStyle/>
          <a:p>
            <a:pPr algn="ctr"/>
            <a:r>
              <a:rPr lang="tr-TR" dirty="0"/>
              <a:t>Reel Olmayan Finansman Maliyeti</a:t>
            </a:r>
            <a:endParaRPr lang="en-US" dirty="0"/>
          </a:p>
        </p:txBody>
      </p:sp>
      <p:sp>
        <p:nvSpPr>
          <p:cNvPr id="56" name="Metin kutusu 55">
            <a:extLst>
              <a:ext uri="{FF2B5EF4-FFF2-40B4-BE49-F238E27FC236}">
                <a16:creationId xmlns:a16="http://schemas.microsoft.com/office/drawing/2014/main" id="{D923332B-18AF-4C9F-8E4E-7E07790E28AE}"/>
              </a:ext>
            </a:extLst>
          </p:cNvPr>
          <p:cNvSpPr txBox="1"/>
          <p:nvPr/>
        </p:nvSpPr>
        <p:spPr>
          <a:xfrm>
            <a:off x="8483307" y="768849"/>
            <a:ext cx="1366135" cy="646331"/>
          </a:xfrm>
          <a:prstGeom prst="rect">
            <a:avLst/>
          </a:prstGeom>
          <a:noFill/>
        </p:spPr>
        <p:txBody>
          <a:bodyPr wrap="square" rtlCol="0">
            <a:spAutoFit/>
          </a:bodyPr>
          <a:lstStyle/>
          <a:p>
            <a:pPr algn="ctr"/>
            <a:r>
              <a:rPr lang="tr-TR" dirty="0"/>
              <a:t>Sermayeye Eklenen DAF</a:t>
            </a:r>
            <a:endParaRPr lang="en-US" dirty="0"/>
          </a:p>
        </p:txBody>
      </p:sp>
      <p:sp>
        <p:nvSpPr>
          <p:cNvPr id="57" name="Metin kutusu 56">
            <a:extLst>
              <a:ext uri="{FF2B5EF4-FFF2-40B4-BE49-F238E27FC236}">
                <a16:creationId xmlns:a16="http://schemas.microsoft.com/office/drawing/2014/main" id="{E45049A8-E076-471B-96EF-07617D354E6A}"/>
              </a:ext>
            </a:extLst>
          </p:cNvPr>
          <p:cNvSpPr txBox="1"/>
          <p:nvPr/>
        </p:nvSpPr>
        <p:spPr>
          <a:xfrm>
            <a:off x="10286630" y="658519"/>
            <a:ext cx="1626121" cy="923330"/>
          </a:xfrm>
          <a:prstGeom prst="rect">
            <a:avLst/>
          </a:prstGeom>
          <a:noFill/>
        </p:spPr>
        <p:txBody>
          <a:bodyPr wrap="square" rtlCol="0">
            <a:spAutoFit/>
          </a:bodyPr>
          <a:lstStyle/>
          <a:p>
            <a:pPr algn="ctr"/>
            <a:r>
              <a:rPr lang="tr-TR" dirty="0"/>
              <a:t>Öz sermaye Kalemleri /</a:t>
            </a:r>
          </a:p>
          <a:p>
            <a:pPr algn="ctr"/>
            <a:r>
              <a:rPr lang="tr-TR" dirty="0"/>
              <a:t>Yedek Akçeler</a:t>
            </a:r>
            <a:endParaRPr lang="en-US" dirty="0"/>
          </a:p>
        </p:txBody>
      </p:sp>
      <p:sp>
        <p:nvSpPr>
          <p:cNvPr id="58" name="Metin kutusu 57">
            <a:extLst>
              <a:ext uri="{FF2B5EF4-FFF2-40B4-BE49-F238E27FC236}">
                <a16:creationId xmlns:a16="http://schemas.microsoft.com/office/drawing/2014/main" id="{7249E2EC-2662-4898-B9FE-2A207E7FDEFE}"/>
              </a:ext>
            </a:extLst>
          </p:cNvPr>
          <p:cNvSpPr txBox="1"/>
          <p:nvPr/>
        </p:nvSpPr>
        <p:spPr>
          <a:xfrm>
            <a:off x="467655" y="3006876"/>
            <a:ext cx="1449207" cy="646331"/>
          </a:xfrm>
          <a:prstGeom prst="rect">
            <a:avLst/>
          </a:prstGeom>
          <a:noFill/>
        </p:spPr>
        <p:txBody>
          <a:bodyPr wrap="square" rtlCol="0">
            <a:spAutoFit/>
          </a:bodyPr>
          <a:lstStyle/>
          <a:p>
            <a:pPr algn="ctr"/>
            <a:r>
              <a:rPr lang="tr-TR" dirty="0"/>
              <a:t>Uygulanacak </a:t>
            </a:r>
          </a:p>
          <a:p>
            <a:pPr algn="ctr"/>
            <a:r>
              <a:rPr lang="tr-TR" dirty="0"/>
              <a:t>Katsayılar</a:t>
            </a:r>
            <a:endParaRPr lang="en-US" dirty="0"/>
          </a:p>
        </p:txBody>
      </p:sp>
      <p:sp>
        <p:nvSpPr>
          <p:cNvPr id="59" name="Metin kutusu 58">
            <a:extLst>
              <a:ext uri="{FF2B5EF4-FFF2-40B4-BE49-F238E27FC236}">
                <a16:creationId xmlns:a16="http://schemas.microsoft.com/office/drawing/2014/main" id="{1762F4E6-BBC0-4E95-B7D4-6B99AE9CF1AC}"/>
              </a:ext>
            </a:extLst>
          </p:cNvPr>
          <p:cNvSpPr txBox="1"/>
          <p:nvPr/>
        </p:nvSpPr>
        <p:spPr>
          <a:xfrm>
            <a:off x="2290583" y="2949559"/>
            <a:ext cx="1650190" cy="646331"/>
          </a:xfrm>
          <a:prstGeom prst="rect">
            <a:avLst/>
          </a:prstGeom>
          <a:noFill/>
        </p:spPr>
        <p:txBody>
          <a:bodyPr wrap="square" rtlCol="0">
            <a:spAutoFit/>
          </a:bodyPr>
          <a:lstStyle/>
          <a:p>
            <a:pPr algn="ctr"/>
            <a:r>
              <a:rPr lang="tr-TR" dirty="0"/>
              <a:t>Birikmiş Amortismanlar</a:t>
            </a:r>
            <a:endParaRPr lang="en-US" dirty="0"/>
          </a:p>
        </p:txBody>
      </p:sp>
      <p:sp>
        <p:nvSpPr>
          <p:cNvPr id="60" name="Metin kutusu 59">
            <a:extLst>
              <a:ext uri="{FF2B5EF4-FFF2-40B4-BE49-F238E27FC236}">
                <a16:creationId xmlns:a16="http://schemas.microsoft.com/office/drawing/2014/main" id="{632CA385-3DA6-4C0B-9CCB-D0A38FC9C359}"/>
              </a:ext>
            </a:extLst>
          </p:cNvPr>
          <p:cNvSpPr txBox="1"/>
          <p:nvPr/>
        </p:nvSpPr>
        <p:spPr>
          <a:xfrm>
            <a:off x="551718" y="4912659"/>
            <a:ext cx="1118468" cy="646331"/>
          </a:xfrm>
          <a:prstGeom prst="rect">
            <a:avLst/>
          </a:prstGeom>
          <a:noFill/>
        </p:spPr>
        <p:txBody>
          <a:bodyPr wrap="square" rtlCol="0">
            <a:spAutoFit/>
          </a:bodyPr>
          <a:lstStyle/>
          <a:p>
            <a:pPr algn="ctr"/>
            <a:r>
              <a:rPr lang="tr-TR" dirty="0"/>
              <a:t>Birleşme Primi</a:t>
            </a:r>
            <a:endParaRPr lang="en-US" dirty="0"/>
          </a:p>
        </p:txBody>
      </p:sp>
      <p:sp>
        <p:nvSpPr>
          <p:cNvPr id="61" name="Metin kutusu 60">
            <a:extLst>
              <a:ext uri="{FF2B5EF4-FFF2-40B4-BE49-F238E27FC236}">
                <a16:creationId xmlns:a16="http://schemas.microsoft.com/office/drawing/2014/main" id="{6DB39632-33A8-4DAA-96EE-E0443577AC95}"/>
              </a:ext>
            </a:extLst>
          </p:cNvPr>
          <p:cNvSpPr txBox="1"/>
          <p:nvPr/>
        </p:nvSpPr>
        <p:spPr>
          <a:xfrm>
            <a:off x="2487275" y="4929148"/>
            <a:ext cx="1342738" cy="646331"/>
          </a:xfrm>
          <a:prstGeom prst="rect">
            <a:avLst/>
          </a:prstGeom>
          <a:noFill/>
        </p:spPr>
        <p:txBody>
          <a:bodyPr wrap="square" rtlCol="0">
            <a:spAutoFit/>
          </a:bodyPr>
          <a:lstStyle/>
          <a:p>
            <a:pPr algn="ctr"/>
            <a:r>
              <a:rPr lang="tr-TR" dirty="0"/>
              <a:t>Muhasebe Kayıtları</a:t>
            </a:r>
            <a:endParaRPr lang="en-US" dirty="0"/>
          </a:p>
        </p:txBody>
      </p:sp>
      <p:sp>
        <p:nvSpPr>
          <p:cNvPr id="62" name="TextBox 15">
            <a:extLst>
              <a:ext uri="{FF2B5EF4-FFF2-40B4-BE49-F238E27FC236}">
                <a16:creationId xmlns:a16="http://schemas.microsoft.com/office/drawing/2014/main" id="{AC079BED-791B-42FF-AA3F-2B23C3ED254E}"/>
              </a:ext>
            </a:extLst>
          </p:cNvPr>
          <p:cNvSpPr txBox="1"/>
          <p:nvPr/>
        </p:nvSpPr>
        <p:spPr>
          <a:xfrm>
            <a:off x="8420563" y="1784854"/>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15</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15">
            <a:extLst>
              <a:ext uri="{FF2B5EF4-FFF2-40B4-BE49-F238E27FC236}">
                <a16:creationId xmlns:a16="http://schemas.microsoft.com/office/drawing/2014/main" id="{23695C37-AE3F-4848-976F-94690ED67EC3}"/>
              </a:ext>
            </a:extLst>
          </p:cNvPr>
          <p:cNvSpPr txBox="1"/>
          <p:nvPr/>
        </p:nvSpPr>
        <p:spPr>
          <a:xfrm>
            <a:off x="6415337" y="1803268"/>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14</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TextBox 15">
            <a:extLst>
              <a:ext uri="{FF2B5EF4-FFF2-40B4-BE49-F238E27FC236}">
                <a16:creationId xmlns:a16="http://schemas.microsoft.com/office/drawing/2014/main" id="{0D544781-0DAE-4DF0-8E08-D29C728FF3FB}"/>
              </a:ext>
            </a:extLst>
          </p:cNvPr>
          <p:cNvSpPr txBox="1"/>
          <p:nvPr/>
        </p:nvSpPr>
        <p:spPr>
          <a:xfrm>
            <a:off x="10375354" y="1758141"/>
            <a:ext cx="1570034" cy="323165"/>
          </a:xfrm>
          <a:prstGeom prst="rect">
            <a:avLst/>
          </a:prstGeom>
          <a:noFill/>
        </p:spPr>
        <p:txBody>
          <a:bodyPr wrap="square" rtlCol="0">
            <a:spAutoFit/>
          </a:bodyPr>
          <a:lstStyle/>
          <a:p>
            <a:pPr algn="ctr"/>
            <a:r>
              <a:rPr lang="tr-TR" sz="15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16 / 24</a:t>
            </a:r>
            <a:endParaRPr lang="en-UA" sz="15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5" name="Resim 64">
            <a:extLst>
              <a:ext uri="{FF2B5EF4-FFF2-40B4-BE49-F238E27FC236}">
                <a16:creationId xmlns:a16="http://schemas.microsoft.com/office/drawing/2014/main" id="{4A57386F-5A5B-4B4F-8B2A-72069F1801FD}"/>
              </a:ext>
            </a:extLst>
          </p:cNvPr>
          <p:cNvPicPr>
            <a:picLocks noChangeAspect="1"/>
          </p:cNvPicPr>
          <p:nvPr/>
        </p:nvPicPr>
        <p:blipFill>
          <a:blip r:embed="rId2"/>
          <a:stretch>
            <a:fillRect/>
          </a:stretch>
        </p:blipFill>
        <p:spPr>
          <a:xfrm>
            <a:off x="4286194" y="2560243"/>
            <a:ext cx="1737511" cy="1737511"/>
          </a:xfrm>
          <a:prstGeom prst="rect">
            <a:avLst/>
          </a:prstGeom>
          <a:solidFill>
            <a:srgbClr val="92D050"/>
          </a:solidFill>
        </p:spPr>
      </p:pic>
      <p:sp>
        <p:nvSpPr>
          <p:cNvPr id="66" name="Rectangle 20">
            <a:extLst>
              <a:ext uri="{FF2B5EF4-FFF2-40B4-BE49-F238E27FC236}">
                <a16:creationId xmlns:a16="http://schemas.microsoft.com/office/drawing/2014/main" id="{C34B806A-0766-45C7-A52A-15F4B811991F}"/>
              </a:ext>
            </a:extLst>
          </p:cNvPr>
          <p:cNvSpPr/>
          <p:nvPr/>
        </p:nvSpPr>
        <p:spPr>
          <a:xfrm>
            <a:off x="4306942" y="3844229"/>
            <a:ext cx="1716827"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68" name="Metin kutusu 67">
            <a:extLst>
              <a:ext uri="{FF2B5EF4-FFF2-40B4-BE49-F238E27FC236}">
                <a16:creationId xmlns:a16="http://schemas.microsoft.com/office/drawing/2014/main" id="{97C05405-19DA-4854-B2F9-2579783E6A4E}"/>
              </a:ext>
            </a:extLst>
          </p:cNvPr>
          <p:cNvSpPr txBox="1"/>
          <p:nvPr/>
        </p:nvSpPr>
        <p:spPr>
          <a:xfrm>
            <a:off x="4322449" y="2938118"/>
            <a:ext cx="1650190" cy="646331"/>
          </a:xfrm>
          <a:prstGeom prst="rect">
            <a:avLst/>
          </a:prstGeom>
          <a:noFill/>
        </p:spPr>
        <p:txBody>
          <a:bodyPr wrap="square" rtlCol="0">
            <a:spAutoFit/>
          </a:bodyPr>
          <a:lstStyle/>
          <a:p>
            <a:pPr algn="ctr"/>
            <a:r>
              <a:rPr lang="tr-TR" dirty="0"/>
              <a:t>Yapılmakta Olan Yatırımlar</a:t>
            </a:r>
            <a:endParaRPr lang="en-US" dirty="0"/>
          </a:p>
        </p:txBody>
      </p:sp>
      <p:pic>
        <p:nvPicPr>
          <p:cNvPr id="69" name="Resim 68">
            <a:extLst>
              <a:ext uri="{FF2B5EF4-FFF2-40B4-BE49-F238E27FC236}">
                <a16:creationId xmlns:a16="http://schemas.microsoft.com/office/drawing/2014/main" id="{28CEC954-4E85-4831-BFDC-D7E874F7C0FB}"/>
              </a:ext>
            </a:extLst>
          </p:cNvPr>
          <p:cNvPicPr>
            <a:picLocks noChangeAspect="1"/>
          </p:cNvPicPr>
          <p:nvPr/>
        </p:nvPicPr>
        <p:blipFill>
          <a:blip r:embed="rId2"/>
          <a:stretch>
            <a:fillRect/>
          </a:stretch>
        </p:blipFill>
        <p:spPr>
          <a:xfrm>
            <a:off x="6247955" y="2525482"/>
            <a:ext cx="1737511" cy="1737511"/>
          </a:xfrm>
          <a:prstGeom prst="rect">
            <a:avLst/>
          </a:prstGeom>
          <a:solidFill>
            <a:srgbClr val="92D050"/>
          </a:solidFill>
        </p:spPr>
      </p:pic>
      <p:pic>
        <p:nvPicPr>
          <p:cNvPr id="70" name="Resim 69">
            <a:extLst>
              <a:ext uri="{FF2B5EF4-FFF2-40B4-BE49-F238E27FC236}">
                <a16:creationId xmlns:a16="http://schemas.microsoft.com/office/drawing/2014/main" id="{5F4C9AB2-7BEF-4001-822A-EC1805641A2E}"/>
              </a:ext>
            </a:extLst>
          </p:cNvPr>
          <p:cNvPicPr>
            <a:picLocks noChangeAspect="1"/>
          </p:cNvPicPr>
          <p:nvPr/>
        </p:nvPicPr>
        <p:blipFill>
          <a:blip r:embed="rId2"/>
          <a:stretch>
            <a:fillRect/>
          </a:stretch>
        </p:blipFill>
        <p:spPr>
          <a:xfrm>
            <a:off x="8265781" y="2552722"/>
            <a:ext cx="1737511" cy="1737511"/>
          </a:xfrm>
          <a:prstGeom prst="rect">
            <a:avLst/>
          </a:prstGeom>
          <a:solidFill>
            <a:srgbClr val="92D050"/>
          </a:solidFill>
        </p:spPr>
      </p:pic>
      <p:pic>
        <p:nvPicPr>
          <p:cNvPr id="71" name="Resim 70">
            <a:extLst>
              <a:ext uri="{FF2B5EF4-FFF2-40B4-BE49-F238E27FC236}">
                <a16:creationId xmlns:a16="http://schemas.microsoft.com/office/drawing/2014/main" id="{77D1D288-E8D0-4B0F-8B89-885E2B60AAF9}"/>
              </a:ext>
            </a:extLst>
          </p:cNvPr>
          <p:cNvPicPr>
            <a:picLocks noChangeAspect="1"/>
          </p:cNvPicPr>
          <p:nvPr/>
        </p:nvPicPr>
        <p:blipFill>
          <a:blip r:embed="rId2"/>
          <a:stretch>
            <a:fillRect/>
          </a:stretch>
        </p:blipFill>
        <p:spPr>
          <a:xfrm>
            <a:off x="10231452" y="2550042"/>
            <a:ext cx="1737511" cy="1737511"/>
          </a:xfrm>
          <a:prstGeom prst="rect">
            <a:avLst/>
          </a:prstGeom>
          <a:solidFill>
            <a:srgbClr val="92D050"/>
          </a:solidFill>
        </p:spPr>
      </p:pic>
      <p:sp>
        <p:nvSpPr>
          <p:cNvPr id="72" name="Rectangle 20">
            <a:extLst>
              <a:ext uri="{FF2B5EF4-FFF2-40B4-BE49-F238E27FC236}">
                <a16:creationId xmlns:a16="http://schemas.microsoft.com/office/drawing/2014/main" id="{555B4AE2-F300-43D8-ADBA-7FB138AF990F}"/>
              </a:ext>
            </a:extLst>
          </p:cNvPr>
          <p:cNvSpPr/>
          <p:nvPr/>
        </p:nvSpPr>
        <p:spPr>
          <a:xfrm>
            <a:off x="6259105" y="3804994"/>
            <a:ext cx="1738027"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73" name="Rectangle 20">
            <a:extLst>
              <a:ext uri="{FF2B5EF4-FFF2-40B4-BE49-F238E27FC236}">
                <a16:creationId xmlns:a16="http://schemas.microsoft.com/office/drawing/2014/main" id="{0517628F-E598-4991-970A-BC9C408098A9}"/>
              </a:ext>
            </a:extLst>
          </p:cNvPr>
          <p:cNvSpPr/>
          <p:nvPr/>
        </p:nvSpPr>
        <p:spPr>
          <a:xfrm>
            <a:off x="8265522" y="3824770"/>
            <a:ext cx="1738027"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74" name="Rectangle 20">
            <a:extLst>
              <a:ext uri="{FF2B5EF4-FFF2-40B4-BE49-F238E27FC236}">
                <a16:creationId xmlns:a16="http://schemas.microsoft.com/office/drawing/2014/main" id="{0B717B66-9EB8-4415-A89E-9B740191985F}"/>
              </a:ext>
            </a:extLst>
          </p:cNvPr>
          <p:cNvSpPr/>
          <p:nvPr/>
        </p:nvSpPr>
        <p:spPr>
          <a:xfrm>
            <a:off x="10243118" y="3809258"/>
            <a:ext cx="1738027"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75" name="Rectangle 20">
            <a:extLst>
              <a:ext uri="{FF2B5EF4-FFF2-40B4-BE49-F238E27FC236}">
                <a16:creationId xmlns:a16="http://schemas.microsoft.com/office/drawing/2014/main" id="{29FFE672-2648-48BF-B4CF-0F47C5E2230F}"/>
              </a:ext>
            </a:extLst>
          </p:cNvPr>
          <p:cNvSpPr/>
          <p:nvPr/>
        </p:nvSpPr>
        <p:spPr>
          <a:xfrm>
            <a:off x="8259702" y="5815768"/>
            <a:ext cx="1738027"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8" name="Resim 7">
            <a:extLst>
              <a:ext uri="{FF2B5EF4-FFF2-40B4-BE49-F238E27FC236}">
                <a16:creationId xmlns:a16="http://schemas.microsoft.com/office/drawing/2014/main" id="{6EFD8640-0D81-4911-879E-7430C704734A}"/>
              </a:ext>
            </a:extLst>
          </p:cNvPr>
          <p:cNvPicPr>
            <a:picLocks noChangeAspect="1"/>
          </p:cNvPicPr>
          <p:nvPr/>
        </p:nvPicPr>
        <p:blipFill>
          <a:blip r:embed="rId3"/>
          <a:stretch>
            <a:fillRect/>
          </a:stretch>
        </p:blipFill>
        <p:spPr>
          <a:xfrm>
            <a:off x="10230936" y="5821723"/>
            <a:ext cx="1737511" cy="469433"/>
          </a:xfrm>
          <a:prstGeom prst="rect">
            <a:avLst/>
          </a:prstGeom>
        </p:spPr>
      </p:pic>
      <p:sp>
        <p:nvSpPr>
          <p:cNvPr id="76" name="TextBox 21">
            <a:extLst>
              <a:ext uri="{FF2B5EF4-FFF2-40B4-BE49-F238E27FC236}">
                <a16:creationId xmlns:a16="http://schemas.microsoft.com/office/drawing/2014/main" id="{7CA52A4B-D391-46A9-B601-27CBBA02A0CC}"/>
              </a:ext>
            </a:extLst>
          </p:cNvPr>
          <p:cNvSpPr txBox="1"/>
          <p:nvPr/>
        </p:nvSpPr>
        <p:spPr>
          <a:xfrm>
            <a:off x="4377936" y="3928712"/>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20</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 name="TextBox 21">
            <a:extLst>
              <a:ext uri="{FF2B5EF4-FFF2-40B4-BE49-F238E27FC236}">
                <a16:creationId xmlns:a16="http://schemas.microsoft.com/office/drawing/2014/main" id="{E5CA61CC-6ECD-4E56-A8FB-CA7BE47C4BD2}"/>
              </a:ext>
            </a:extLst>
          </p:cNvPr>
          <p:cNvSpPr txBox="1"/>
          <p:nvPr/>
        </p:nvSpPr>
        <p:spPr>
          <a:xfrm>
            <a:off x="6360654" y="3849602"/>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21</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TextBox 21">
            <a:extLst>
              <a:ext uri="{FF2B5EF4-FFF2-40B4-BE49-F238E27FC236}">
                <a16:creationId xmlns:a16="http://schemas.microsoft.com/office/drawing/2014/main" id="{D102B065-8FE8-49D0-A3A1-AE6C1E15A7E2}"/>
              </a:ext>
            </a:extLst>
          </p:cNvPr>
          <p:cNvSpPr txBox="1"/>
          <p:nvPr/>
        </p:nvSpPr>
        <p:spPr>
          <a:xfrm>
            <a:off x="8324710" y="3920646"/>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22</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9" name="TextBox 21">
            <a:extLst>
              <a:ext uri="{FF2B5EF4-FFF2-40B4-BE49-F238E27FC236}">
                <a16:creationId xmlns:a16="http://schemas.microsoft.com/office/drawing/2014/main" id="{59DD58E8-9C05-4562-AE53-866B72D9A7AB}"/>
              </a:ext>
            </a:extLst>
          </p:cNvPr>
          <p:cNvSpPr txBox="1"/>
          <p:nvPr/>
        </p:nvSpPr>
        <p:spPr>
          <a:xfrm>
            <a:off x="10265201" y="3902533"/>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23</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 name="TextBox 29">
            <a:extLst>
              <a:ext uri="{FF2B5EF4-FFF2-40B4-BE49-F238E27FC236}">
                <a16:creationId xmlns:a16="http://schemas.microsoft.com/office/drawing/2014/main" id="{7C4E6FEB-E907-4135-810D-F5DD1925852E}"/>
              </a:ext>
            </a:extLst>
          </p:cNvPr>
          <p:cNvSpPr txBox="1"/>
          <p:nvPr/>
        </p:nvSpPr>
        <p:spPr>
          <a:xfrm>
            <a:off x="6367575" y="5863242"/>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a:t>
            </a:r>
            <a:r>
              <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28</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1" name="TextBox 29">
            <a:extLst>
              <a:ext uri="{FF2B5EF4-FFF2-40B4-BE49-F238E27FC236}">
                <a16:creationId xmlns:a16="http://schemas.microsoft.com/office/drawing/2014/main" id="{D5AED989-9A51-418C-84E9-D3F61193E2C1}"/>
              </a:ext>
            </a:extLst>
          </p:cNvPr>
          <p:cNvSpPr txBox="1"/>
          <p:nvPr/>
        </p:nvSpPr>
        <p:spPr>
          <a:xfrm>
            <a:off x="8409828" y="5884877"/>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29</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TextBox 29">
            <a:extLst>
              <a:ext uri="{FF2B5EF4-FFF2-40B4-BE49-F238E27FC236}">
                <a16:creationId xmlns:a16="http://schemas.microsoft.com/office/drawing/2014/main" id="{B69405D4-A900-46D2-B0AF-681C85D70A12}"/>
              </a:ext>
            </a:extLst>
          </p:cNvPr>
          <p:cNvSpPr txBox="1"/>
          <p:nvPr/>
        </p:nvSpPr>
        <p:spPr>
          <a:xfrm>
            <a:off x="10329995" y="5850768"/>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30</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Metin kutusu 82">
            <a:extLst>
              <a:ext uri="{FF2B5EF4-FFF2-40B4-BE49-F238E27FC236}">
                <a16:creationId xmlns:a16="http://schemas.microsoft.com/office/drawing/2014/main" id="{DE62E1B6-5DB7-4313-B545-FEF932C3D54B}"/>
              </a:ext>
            </a:extLst>
          </p:cNvPr>
          <p:cNvSpPr txBox="1"/>
          <p:nvPr/>
        </p:nvSpPr>
        <p:spPr>
          <a:xfrm>
            <a:off x="6317693" y="2819841"/>
            <a:ext cx="1650190" cy="923330"/>
          </a:xfrm>
          <a:prstGeom prst="rect">
            <a:avLst/>
          </a:prstGeom>
          <a:noFill/>
        </p:spPr>
        <p:txBody>
          <a:bodyPr wrap="square" rtlCol="0">
            <a:spAutoFit/>
          </a:bodyPr>
          <a:lstStyle/>
          <a:p>
            <a:pPr algn="ctr"/>
            <a:r>
              <a:rPr lang="tr-TR" dirty="0"/>
              <a:t>Fiyatı devletçe belirlenen mallar</a:t>
            </a:r>
            <a:endParaRPr lang="en-US" dirty="0"/>
          </a:p>
        </p:txBody>
      </p:sp>
      <p:sp>
        <p:nvSpPr>
          <p:cNvPr id="84" name="Metin kutusu 83">
            <a:extLst>
              <a:ext uri="{FF2B5EF4-FFF2-40B4-BE49-F238E27FC236}">
                <a16:creationId xmlns:a16="http://schemas.microsoft.com/office/drawing/2014/main" id="{D65C924F-D420-4969-9B69-FC0AA43839A4}"/>
              </a:ext>
            </a:extLst>
          </p:cNvPr>
          <p:cNvSpPr txBox="1"/>
          <p:nvPr/>
        </p:nvSpPr>
        <p:spPr>
          <a:xfrm>
            <a:off x="8353231" y="2905982"/>
            <a:ext cx="1650190" cy="646331"/>
          </a:xfrm>
          <a:prstGeom prst="rect">
            <a:avLst/>
          </a:prstGeom>
          <a:noFill/>
        </p:spPr>
        <p:txBody>
          <a:bodyPr wrap="square" rtlCol="0">
            <a:spAutoFit/>
          </a:bodyPr>
          <a:lstStyle/>
          <a:p>
            <a:pPr algn="ctr"/>
            <a:r>
              <a:rPr lang="tr-TR" dirty="0"/>
              <a:t>Verilen ve Alınan Avanslar</a:t>
            </a:r>
            <a:endParaRPr lang="en-US" dirty="0"/>
          </a:p>
        </p:txBody>
      </p:sp>
      <p:sp>
        <p:nvSpPr>
          <p:cNvPr id="85" name="Metin kutusu 84">
            <a:extLst>
              <a:ext uri="{FF2B5EF4-FFF2-40B4-BE49-F238E27FC236}">
                <a16:creationId xmlns:a16="http://schemas.microsoft.com/office/drawing/2014/main" id="{8C042461-B1AB-4039-A87A-07D0767DDC45}"/>
              </a:ext>
            </a:extLst>
          </p:cNvPr>
          <p:cNvSpPr txBox="1"/>
          <p:nvPr/>
        </p:nvSpPr>
        <p:spPr>
          <a:xfrm>
            <a:off x="10312653" y="2949559"/>
            <a:ext cx="1650190" cy="646331"/>
          </a:xfrm>
          <a:prstGeom prst="rect">
            <a:avLst/>
          </a:prstGeom>
          <a:noFill/>
        </p:spPr>
        <p:txBody>
          <a:bodyPr wrap="square" rtlCol="0">
            <a:spAutoFit/>
          </a:bodyPr>
          <a:lstStyle/>
          <a:p>
            <a:pPr algn="ctr"/>
            <a:r>
              <a:rPr lang="tr-TR" dirty="0"/>
              <a:t>Finansal Kiralama</a:t>
            </a:r>
            <a:endParaRPr lang="en-US" dirty="0"/>
          </a:p>
        </p:txBody>
      </p:sp>
      <p:sp>
        <p:nvSpPr>
          <p:cNvPr id="86" name="Metin kutusu 85">
            <a:extLst>
              <a:ext uri="{FF2B5EF4-FFF2-40B4-BE49-F238E27FC236}">
                <a16:creationId xmlns:a16="http://schemas.microsoft.com/office/drawing/2014/main" id="{2B898525-B4C7-488D-90F1-9C86E7BB3D18}"/>
              </a:ext>
            </a:extLst>
          </p:cNvPr>
          <p:cNvSpPr txBox="1"/>
          <p:nvPr/>
        </p:nvSpPr>
        <p:spPr>
          <a:xfrm>
            <a:off x="6292925" y="4735511"/>
            <a:ext cx="1650190" cy="923330"/>
          </a:xfrm>
          <a:prstGeom prst="rect">
            <a:avLst/>
          </a:prstGeom>
          <a:noFill/>
        </p:spPr>
        <p:txBody>
          <a:bodyPr wrap="square" rtlCol="0">
            <a:spAutoFit/>
          </a:bodyPr>
          <a:lstStyle/>
          <a:p>
            <a:pPr algn="ctr"/>
            <a:r>
              <a:rPr lang="tr-TR" dirty="0"/>
              <a:t>Tasfiye, devir, birleşme ve nevi değişikliği</a:t>
            </a:r>
            <a:endParaRPr lang="en-US" dirty="0"/>
          </a:p>
        </p:txBody>
      </p:sp>
      <p:sp>
        <p:nvSpPr>
          <p:cNvPr id="87" name="Metin kutusu 86">
            <a:extLst>
              <a:ext uri="{FF2B5EF4-FFF2-40B4-BE49-F238E27FC236}">
                <a16:creationId xmlns:a16="http://schemas.microsoft.com/office/drawing/2014/main" id="{2940E7D0-869B-4005-A9A8-B386B9B2A58B}"/>
              </a:ext>
            </a:extLst>
          </p:cNvPr>
          <p:cNvSpPr txBox="1"/>
          <p:nvPr/>
        </p:nvSpPr>
        <p:spPr>
          <a:xfrm>
            <a:off x="8303362" y="4803836"/>
            <a:ext cx="1650190" cy="646331"/>
          </a:xfrm>
          <a:prstGeom prst="rect">
            <a:avLst/>
          </a:prstGeom>
          <a:noFill/>
        </p:spPr>
        <p:txBody>
          <a:bodyPr wrap="square" rtlCol="0">
            <a:spAutoFit/>
          </a:bodyPr>
          <a:lstStyle/>
          <a:p>
            <a:pPr algn="ctr"/>
            <a:r>
              <a:rPr lang="tr-TR" dirty="0"/>
              <a:t>İzleyen Dönem Değerleri</a:t>
            </a:r>
            <a:endParaRPr lang="en-US" dirty="0"/>
          </a:p>
        </p:txBody>
      </p:sp>
      <p:sp>
        <p:nvSpPr>
          <p:cNvPr id="88" name="Metin kutusu 87">
            <a:extLst>
              <a:ext uri="{FF2B5EF4-FFF2-40B4-BE49-F238E27FC236}">
                <a16:creationId xmlns:a16="http://schemas.microsoft.com/office/drawing/2014/main" id="{9ABA3D12-E472-4E7B-9B53-A350C3EFA199}"/>
              </a:ext>
            </a:extLst>
          </p:cNvPr>
          <p:cNvSpPr txBox="1"/>
          <p:nvPr/>
        </p:nvSpPr>
        <p:spPr>
          <a:xfrm>
            <a:off x="10274595" y="4845234"/>
            <a:ext cx="1650190" cy="646331"/>
          </a:xfrm>
          <a:prstGeom prst="rect">
            <a:avLst/>
          </a:prstGeom>
          <a:noFill/>
        </p:spPr>
        <p:txBody>
          <a:bodyPr wrap="square" rtlCol="0">
            <a:spAutoFit/>
          </a:bodyPr>
          <a:lstStyle/>
          <a:p>
            <a:pPr algn="ctr"/>
            <a:r>
              <a:rPr lang="tr-TR" dirty="0"/>
              <a:t>Birikmiş Kar ve Zararlar</a:t>
            </a:r>
            <a:endParaRPr lang="en-US" dirty="0"/>
          </a:p>
        </p:txBody>
      </p:sp>
    </p:spTree>
    <p:extLst>
      <p:ext uri="{BB962C8B-B14F-4D97-AF65-F5344CB8AC3E}">
        <p14:creationId xmlns:p14="http://schemas.microsoft.com/office/powerpoint/2010/main" val="351373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A669F9A-2E3C-4244-B4DC-D89EC0019389}"/>
              </a:ext>
            </a:extLst>
          </p:cNvPr>
          <p:cNvPicPr>
            <a:picLocks noChangeAspect="1"/>
          </p:cNvPicPr>
          <p:nvPr/>
        </p:nvPicPr>
        <p:blipFill>
          <a:blip r:embed="rId3"/>
          <a:stretch>
            <a:fillRect/>
          </a:stretch>
        </p:blipFill>
        <p:spPr>
          <a:xfrm>
            <a:off x="5256545" y="4966560"/>
            <a:ext cx="1639966" cy="1615580"/>
          </a:xfrm>
          <a:prstGeom prst="rect">
            <a:avLst/>
          </a:prstGeom>
        </p:spPr>
      </p:pic>
      <p:pic>
        <p:nvPicPr>
          <p:cNvPr id="23" name="Resim 22">
            <a:extLst>
              <a:ext uri="{FF2B5EF4-FFF2-40B4-BE49-F238E27FC236}">
                <a16:creationId xmlns:a16="http://schemas.microsoft.com/office/drawing/2014/main" id="{63586815-E762-4B87-B12F-E47CEF4DBFD0}"/>
              </a:ext>
            </a:extLst>
          </p:cNvPr>
          <p:cNvPicPr>
            <a:picLocks noChangeAspect="1"/>
          </p:cNvPicPr>
          <p:nvPr/>
        </p:nvPicPr>
        <p:blipFill>
          <a:blip r:embed="rId3"/>
          <a:stretch>
            <a:fillRect/>
          </a:stretch>
        </p:blipFill>
        <p:spPr>
          <a:xfrm>
            <a:off x="1825293" y="3012254"/>
            <a:ext cx="1639966" cy="1615580"/>
          </a:xfrm>
          <a:prstGeom prst="rect">
            <a:avLst/>
          </a:prstGeom>
        </p:spPr>
      </p:pic>
      <p:pic>
        <p:nvPicPr>
          <p:cNvPr id="25" name="Resim 24">
            <a:extLst>
              <a:ext uri="{FF2B5EF4-FFF2-40B4-BE49-F238E27FC236}">
                <a16:creationId xmlns:a16="http://schemas.microsoft.com/office/drawing/2014/main" id="{3822A569-7999-4683-A33A-11C0833B7531}"/>
              </a:ext>
            </a:extLst>
          </p:cNvPr>
          <p:cNvPicPr>
            <a:picLocks noChangeAspect="1"/>
          </p:cNvPicPr>
          <p:nvPr/>
        </p:nvPicPr>
        <p:blipFill>
          <a:blip r:embed="rId3"/>
          <a:stretch>
            <a:fillRect/>
          </a:stretch>
        </p:blipFill>
        <p:spPr>
          <a:xfrm>
            <a:off x="6989958" y="3012254"/>
            <a:ext cx="1639966" cy="1615580"/>
          </a:xfrm>
          <a:prstGeom prst="rect">
            <a:avLst/>
          </a:prstGeom>
        </p:spPr>
      </p:pic>
      <p:pic>
        <p:nvPicPr>
          <p:cNvPr id="26" name="Resim 25">
            <a:extLst>
              <a:ext uri="{FF2B5EF4-FFF2-40B4-BE49-F238E27FC236}">
                <a16:creationId xmlns:a16="http://schemas.microsoft.com/office/drawing/2014/main" id="{F1D83188-A797-42E5-BE33-B2CF5B1C79C3}"/>
              </a:ext>
            </a:extLst>
          </p:cNvPr>
          <p:cNvPicPr>
            <a:picLocks noChangeAspect="1"/>
          </p:cNvPicPr>
          <p:nvPr/>
        </p:nvPicPr>
        <p:blipFill>
          <a:blip r:embed="rId3"/>
          <a:stretch>
            <a:fillRect/>
          </a:stretch>
        </p:blipFill>
        <p:spPr>
          <a:xfrm>
            <a:off x="8723371" y="3012254"/>
            <a:ext cx="1639966" cy="1615580"/>
          </a:xfrm>
          <a:prstGeom prst="rect">
            <a:avLst/>
          </a:prstGeom>
        </p:spPr>
      </p:pic>
      <p:pic>
        <p:nvPicPr>
          <p:cNvPr id="27" name="Resim 26">
            <a:extLst>
              <a:ext uri="{FF2B5EF4-FFF2-40B4-BE49-F238E27FC236}">
                <a16:creationId xmlns:a16="http://schemas.microsoft.com/office/drawing/2014/main" id="{75888A4B-82BD-4808-BEDC-163F8E58A240}"/>
              </a:ext>
            </a:extLst>
          </p:cNvPr>
          <p:cNvPicPr>
            <a:picLocks noChangeAspect="1"/>
          </p:cNvPicPr>
          <p:nvPr/>
        </p:nvPicPr>
        <p:blipFill>
          <a:blip r:embed="rId3"/>
          <a:stretch>
            <a:fillRect/>
          </a:stretch>
        </p:blipFill>
        <p:spPr>
          <a:xfrm>
            <a:off x="10456784" y="3012254"/>
            <a:ext cx="1639966" cy="1615580"/>
          </a:xfrm>
          <a:prstGeom prst="rect">
            <a:avLst/>
          </a:prstGeom>
        </p:spPr>
      </p:pic>
      <p:pic>
        <p:nvPicPr>
          <p:cNvPr id="29" name="Resim 28">
            <a:extLst>
              <a:ext uri="{FF2B5EF4-FFF2-40B4-BE49-F238E27FC236}">
                <a16:creationId xmlns:a16="http://schemas.microsoft.com/office/drawing/2014/main" id="{612A5970-B73F-4900-A66A-7F9CC9A123E2}"/>
              </a:ext>
            </a:extLst>
          </p:cNvPr>
          <p:cNvPicPr>
            <a:picLocks noChangeAspect="1"/>
          </p:cNvPicPr>
          <p:nvPr/>
        </p:nvPicPr>
        <p:blipFill>
          <a:blip r:embed="rId3"/>
          <a:stretch>
            <a:fillRect/>
          </a:stretch>
        </p:blipFill>
        <p:spPr>
          <a:xfrm>
            <a:off x="5256545" y="3012254"/>
            <a:ext cx="1639966" cy="1615580"/>
          </a:xfrm>
          <a:prstGeom prst="rect">
            <a:avLst/>
          </a:prstGeom>
        </p:spPr>
      </p:pic>
      <p:pic>
        <p:nvPicPr>
          <p:cNvPr id="30" name="Resim 29">
            <a:extLst>
              <a:ext uri="{FF2B5EF4-FFF2-40B4-BE49-F238E27FC236}">
                <a16:creationId xmlns:a16="http://schemas.microsoft.com/office/drawing/2014/main" id="{624878E5-C548-46C9-A751-7790BC98EF19}"/>
              </a:ext>
            </a:extLst>
          </p:cNvPr>
          <p:cNvPicPr>
            <a:picLocks noChangeAspect="1"/>
          </p:cNvPicPr>
          <p:nvPr/>
        </p:nvPicPr>
        <p:blipFill>
          <a:blip r:embed="rId3"/>
          <a:stretch>
            <a:fillRect/>
          </a:stretch>
        </p:blipFill>
        <p:spPr>
          <a:xfrm>
            <a:off x="3540919" y="3012254"/>
            <a:ext cx="1639966" cy="1615580"/>
          </a:xfrm>
          <a:prstGeom prst="rect">
            <a:avLst/>
          </a:prstGeom>
        </p:spPr>
      </p:pic>
      <p:pic>
        <p:nvPicPr>
          <p:cNvPr id="31" name="Resim 30">
            <a:extLst>
              <a:ext uri="{FF2B5EF4-FFF2-40B4-BE49-F238E27FC236}">
                <a16:creationId xmlns:a16="http://schemas.microsoft.com/office/drawing/2014/main" id="{F263AE2B-6D25-4B5F-A8E5-DB0C8B36C918}"/>
              </a:ext>
            </a:extLst>
          </p:cNvPr>
          <p:cNvPicPr>
            <a:picLocks noChangeAspect="1"/>
          </p:cNvPicPr>
          <p:nvPr/>
        </p:nvPicPr>
        <p:blipFill>
          <a:blip r:embed="rId3"/>
          <a:stretch>
            <a:fillRect/>
          </a:stretch>
        </p:blipFill>
        <p:spPr>
          <a:xfrm>
            <a:off x="106221" y="4966560"/>
            <a:ext cx="1639966" cy="1615580"/>
          </a:xfrm>
          <a:prstGeom prst="rect">
            <a:avLst/>
          </a:prstGeom>
        </p:spPr>
      </p:pic>
      <p:pic>
        <p:nvPicPr>
          <p:cNvPr id="33" name="Resim 32">
            <a:extLst>
              <a:ext uri="{FF2B5EF4-FFF2-40B4-BE49-F238E27FC236}">
                <a16:creationId xmlns:a16="http://schemas.microsoft.com/office/drawing/2014/main" id="{1085C23D-171E-4093-A34C-5EB70B356B9A}"/>
              </a:ext>
            </a:extLst>
          </p:cNvPr>
          <p:cNvPicPr>
            <a:picLocks noChangeAspect="1"/>
          </p:cNvPicPr>
          <p:nvPr/>
        </p:nvPicPr>
        <p:blipFill>
          <a:blip r:embed="rId3"/>
          <a:stretch>
            <a:fillRect/>
          </a:stretch>
        </p:blipFill>
        <p:spPr>
          <a:xfrm>
            <a:off x="1835781" y="4966560"/>
            <a:ext cx="1639966" cy="1615580"/>
          </a:xfrm>
          <a:prstGeom prst="rect">
            <a:avLst/>
          </a:prstGeom>
        </p:spPr>
      </p:pic>
      <p:pic>
        <p:nvPicPr>
          <p:cNvPr id="35" name="Resim 34">
            <a:extLst>
              <a:ext uri="{FF2B5EF4-FFF2-40B4-BE49-F238E27FC236}">
                <a16:creationId xmlns:a16="http://schemas.microsoft.com/office/drawing/2014/main" id="{D3D26F35-F24A-4B1B-9D35-C7B07711009A}"/>
              </a:ext>
            </a:extLst>
          </p:cNvPr>
          <p:cNvPicPr>
            <a:picLocks noChangeAspect="1"/>
          </p:cNvPicPr>
          <p:nvPr/>
        </p:nvPicPr>
        <p:blipFill>
          <a:blip r:embed="rId3"/>
          <a:stretch>
            <a:fillRect/>
          </a:stretch>
        </p:blipFill>
        <p:spPr>
          <a:xfrm>
            <a:off x="3540919" y="4966560"/>
            <a:ext cx="1639966" cy="1615580"/>
          </a:xfrm>
          <a:prstGeom prst="rect">
            <a:avLst/>
          </a:prstGeom>
        </p:spPr>
      </p:pic>
      <p:pic>
        <p:nvPicPr>
          <p:cNvPr id="37" name="Resim 36">
            <a:extLst>
              <a:ext uri="{FF2B5EF4-FFF2-40B4-BE49-F238E27FC236}">
                <a16:creationId xmlns:a16="http://schemas.microsoft.com/office/drawing/2014/main" id="{5C66A3C2-DAF1-49FA-B41C-F52E86B18357}"/>
              </a:ext>
            </a:extLst>
          </p:cNvPr>
          <p:cNvPicPr>
            <a:picLocks noChangeAspect="1"/>
          </p:cNvPicPr>
          <p:nvPr/>
        </p:nvPicPr>
        <p:blipFill>
          <a:blip r:embed="rId3"/>
          <a:stretch>
            <a:fillRect/>
          </a:stretch>
        </p:blipFill>
        <p:spPr>
          <a:xfrm>
            <a:off x="10456784" y="4966560"/>
            <a:ext cx="1639966" cy="1615580"/>
          </a:xfrm>
          <a:prstGeom prst="rect">
            <a:avLst/>
          </a:prstGeom>
        </p:spPr>
      </p:pic>
      <p:pic>
        <p:nvPicPr>
          <p:cNvPr id="38" name="Resim 37">
            <a:extLst>
              <a:ext uri="{FF2B5EF4-FFF2-40B4-BE49-F238E27FC236}">
                <a16:creationId xmlns:a16="http://schemas.microsoft.com/office/drawing/2014/main" id="{E7232C53-C617-414D-8D05-37BC08C0E767}"/>
              </a:ext>
            </a:extLst>
          </p:cNvPr>
          <p:cNvPicPr>
            <a:picLocks noChangeAspect="1"/>
          </p:cNvPicPr>
          <p:nvPr/>
        </p:nvPicPr>
        <p:blipFill>
          <a:blip r:embed="rId3"/>
          <a:stretch>
            <a:fillRect/>
          </a:stretch>
        </p:blipFill>
        <p:spPr>
          <a:xfrm>
            <a:off x="8723371" y="4948743"/>
            <a:ext cx="1639966" cy="1615580"/>
          </a:xfrm>
          <a:prstGeom prst="rect">
            <a:avLst/>
          </a:prstGeom>
        </p:spPr>
      </p:pic>
      <p:pic>
        <p:nvPicPr>
          <p:cNvPr id="39" name="Resim 38">
            <a:extLst>
              <a:ext uri="{FF2B5EF4-FFF2-40B4-BE49-F238E27FC236}">
                <a16:creationId xmlns:a16="http://schemas.microsoft.com/office/drawing/2014/main" id="{BE94CF24-BB0C-44BD-A8D7-1DDAC685CAB6}"/>
              </a:ext>
            </a:extLst>
          </p:cNvPr>
          <p:cNvPicPr>
            <a:picLocks noChangeAspect="1"/>
          </p:cNvPicPr>
          <p:nvPr/>
        </p:nvPicPr>
        <p:blipFill>
          <a:blip r:embed="rId3"/>
          <a:stretch>
            <a:fillRect/>
          </a:stretch>
        </p:blipFill>
        <p:spPr>
          <a:xfrm>
            <a:off x="6989958" y="4948743"/>
            <a:ext cx="1639966" cy="1615580"/>
          </a:xfrm>
          <a:prstGeom prst="rect">
            <a:avLst/>
          </a:prstGeom>
        </p:spPr>
      </p:pic>
      <p:pic>
        <p:nvPicPr>
          <p:cNvPr id="40" name="Resim 39">
            <a:extLst>
              <a:ext uri="{FF2B5EF4-FFF2-40B4-BE49-F238E27FC236}">
                <a16:creationId xmlns:a16="http://schemas.microsoft.com/office/drawing/2014/main" id="{DE5F46DD-851F-4DCD-AEA9-CAE7C50A934E}"/>
              </a:ext>
            </a:extLst>
          </p:cNvPr>
          <p:cNvPicPr>
            <a:picLocks noChangeAspect="1"/>
          </p:cNvPicPr>
          <p:nvPr/>
        </p:nvPicPr>
        <p:blipFill>
          <a:blip r:embed="rId3"/>
          <a:stretch>
            <a:fillRect/>
          </a:stretch>
        </p:blipFill>
        <p:spPr>
          <a:xfrm>
            <a:off x="95162" y="3012254"/>
            <a:ext cx="1639966" cy="1615580"/>
          </a:xfrm>
          <a:prstGeom prst="rect">
            <a:avLst/>
          </a:prstGeom>
        </p:spPr>
      </p:pic>
      <p:sp>
        <p:nvSpPr>
          <p:cNvPr id="41" name="Rectangle 12">
            <a:extLst>
              <a:ext uri="{FF2B5EF4-FFF2-40B4-BE49-F238E27FC236}">
                <a16:creationId xmlns:a16="http://schemas.microsoft.com/office/drawing/2014/main" id="{FFEA6001-2AFD-4509-9F40-42A48BC9C77F}"/>
              </a:ext>
            </a:extLst>
          </p:cNvPr>
          <p:cNvSpPr/>
          <p:nvPr/>
        </p:nvSpPr>
        <p:spPr>
          <a:xfrm>
            <a:off x="106222" y="4159687"/>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42" name="Rectangle 12">
            <a:extLst>
              <a:ext uri="{FF2B5EF4-FFF2-40B4-BE49-F238E27FC236}">
                <a16:creationId xmlns:a16="http://schemas.microsoft.com/office/drawing/2014/main" id="{AD675BE6-B338-4622-95A2-1E0D1DE4F8F6}"/>
              </a:ext>
            </a:extLst>
          </p:cNvPr>
          <p:cNvSpPr/>
          <p:nvPr/>
        </p:nvSpPr>
        <p:spPr>
          <a:xfrm>
            <a:off x="1821848" y="4147837"/>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43" name="Rectangle 12">
            <a:extLst>
              <a:ext uri="{FF2B5EF4-FFF2-40B4-BE49-F238E27FC236}">
                <a16:creationId xmlns:a16="http://schemas.microsoft.com/office/drawing/2014/main" id="{77C6370C-60C7-4467-BF7A-AD99D8D33AB1}"/>
              </a:ext>
            </a:extLst>
          </p:cNvPr>
          <p:cNvSpPr/>
          <p:nvPr/>
        </p:nvSpPr>
        <p:spPr>
          <a:xfrm>
            <a:off x="5236614" y="6104338"/>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44" name="Rectangle 12">
            <a:extLst>
              <a:ext uri="{FF2B5EF4-FFF2-40B4-BE49-F238E27FC236}">
                <a16:creationId xmlns:a16="http://schemas.microsoft.com/office/drawing/2014/main" id="{787B2078-4C24-4DD1-8937-4B57B7FDD8D7}"/>
              </a:ext>
            </a:extLst>
          </p:cNvPr>
          <p:cNvSpPr/>
          <p:nvPr/>
        </p:nvSpPr>
        <p:spPr>
          <a:xfrm>
            <a:off x="1835781" y="6113993"/>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45" name="Rectangle 12">
            <a:extLst>
              <a:ext uri="{FF2B5EF4-FFF2-40B4-BE49-F238E27FC236}">
                <a16:creationId xmlns:a16="http://schemas.microsoft.com/office/drawing/2014/main" id="{ACEEAFD2-A873-47FA-A081-25A278B4559F}"/>
              </a:ext>
            </a:extLst>
          </p:cNvPr>
          <p:cNvSpPr/>
          <p:nvPr/>
        </p:nvSpPr>
        <p:spPr>
          <a:xfrm>
            <a:off x="106221" y="6138592"/>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46" name="Rectangle 12">
            <a:extLst>
              <a:ext uri="{FF2B5EF4-FFF2-40B4-BE49-F238E27FC236}">
                <a16:creationId xmlns:a16="http://schemas.microsoft.com/office/drawing/2014/main" id="{A70D0EBC-AC76-45B6-9352-F6CFD04F434A}"/>
              </a:ext>
            </a:extLst>
          </p:cNvPr>
          <p:cNvSpPr/>
          <p:nvPr/>
        </p:nvSpPr>
        <p:spPr>
          <a:xfrm>
            <a:off x="5274332" y="4159687"/>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47" name="Rectangle 12">
            <a:extLst>
              <a:ext uri="{FF2B5EF4-FFF2-40B4-BE49-F238E27FC236}">
                <a16:creationId xmlns:a16="http://schemas.microsoft.com/office/drawing/2014/main" id="{2AB8A119-3C7F-40BA-8332-75F71AD1CD7A}"/>
              </a:ext>
            </a:extLst>
          </p:cNvPr>
          <p:cNvSpPr/>
          <p:nvPr/>
        </p:nvSpPr>
        <p:spPr>
          <a:xfrm>
            <a:off x="3554730" y="6096176"/>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48" name="Rectangle 12">
            <a:extLst>
              <a:ext uri="{FF2B5EF4-FFF2-40B4-BE49-F238E27FC236}">
                <a16:creationId xmlns:a16="http://schemas.microsoft.com/office/drawing/2014/main" id="{A4702B34-E9A6-4074-B686-C9A76DE02FC1}"/>
              </a:ext>
            </a:extLst>
          </p:cNvPr>
          <p:cNvSpPr/>
          <p:nvPr/>
        </p:nvSpPr>
        <p:spPr>
          <a:xfrm>
            <a:off x="3523132" y="4148740"/>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33</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12">
            <a:extLst>
              <a:ext uri="{FF2B5EF4-FFF2-40B4-BE49-F238E27FC236}">
                <a16:creationId xmlns:a16="http://schemas.microsoft.com/office/drawing/2014/main" id="{01DEAA78-0A4D-4AC3-9BAC-A25787C0764B}"/>
              </a:ext>
            </a:extLst>
          </p:cNvPr>
          <p:cNvSpPr/>
          <p:nvPr/>
        </p:nvSpPr>
        <p:spPr>
          <a:xfrm>
            <a:off x="6989958" y="4147836"/>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50" name="Rectangle 12">
            <a:extLst>
              <a:ext uri="{FF2B5EF4-FFF2-40B4-BE49-F238E27FC236}">
                <a16:creationId xmlns:a16="http://schemas.microsoft.com/office/drawing/2014/main" id="{BAC52D85-9FDA-430B-989E-8F261F2EA7D0}"/>
              </a:ext>
            </a:extLst>
          </p:cNvPr>
          <p:cNvSpPr/>
          <p:nvPr/>
        </p:nvSpPr>
        <p:spPr>
          <a:xfrm>
            <a:off x="6989958" y="6096175"/>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51" name="Rectangle 12">
            <a:extLst>
              <a:ext uri="{FF2B5EF4-FFF2-40B4-BE49-F238E27FC236}">
                <a16:creationId xmlns:a16="http://schemas.microsoft.com/office/drawing/2014/main" id="{E3252EAA-829B-4C19-B5CF-67E8129D657A}"/>
              </a:ext>
            </a:extLst>
          </p:cNvPr>
          <p:cNvSpPr/>
          <p:nvPr/>
        </p:nvSpPr>
        <p:spPr>
          <a:xfrm>
            <a:off x="8734160" y="4147836"/>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52" name="Rectangle 12">
            <a:extLst>
              <a:ext uri="{FF2B5EF4-FFF2-40B4-BE49-F238E27FC236}">
                <a16:creationId xmlns:a16="http://schemas.microsoft.com/office/drawing/2014/main" id="{44C007ED-BD3C-4DF8-A4E6-82FDD413C46B}"/>
              </a:ext>
            </a:extLst>
          </p:cNvPr>
          <p:cNvSpPr/>
          <p:nvPr/>
        </p:nvSpPr>
        <p:spPr>
          <a:xfrm>
            <a:off x="10456784" y="4159686"/>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53" name="Rectangle 12">
            <a:extLst>
              <a:ext uri="{FF2B5EF4-FFF2-40B4-BE49-F238E27FC236}">
                <a16:creationId xmlns:a16="http://schemas.microsoft.com/office/drawing/2014/main" id="{B2CA204A-C9ED-4FEC-8119-80C199BDFF28}"/>
              </a:ext>
            </a:extLst>
          </p:cNvPr>
          <p:cNvSpPr/>
          <p:nvPr/>
        </p:nvSpPr>
        <p:spPr>
          <a:xfrm>
            <a:off x="8719518" y="6096174"/>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54" name="Rectangle 12">
            <a:extLst>
              <a:ext uri="{FF2B5EF4-FFF2-40B4-BE49-F238E27FC236}">
                <a16:creationId xmlns:a16="http://schemas.microsoft.com/office/drawing/2014/main" id="{7A4C11B6-0E96-4A5F-A767-C72383BB18E2}"/>
              </a:ext>
            </a:extLst>
          </p:cNvPr>
          <p:cNvSpPr/>
          <p:nvPr/>
        </p:nvSpPr>
        <p:spPr>
          <a:xfrm>
            <a:off x="10450914" y="6113992"/>
            <a:ext cx="1639966" cy="468147"/>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55" name="TextBox 13">
            <a:extLst>
              <a:ext uri="{FF2B5EF4-FFF2-40B4-BE49-F238E27FC236}">
                <a16:creationId xmlns:a16="http://schemas.microsoft.com/office/drawing/2014/main" id="{FD46E48B-0B71-4CF2-A3BF-F1889D057A88}"/>
              </a:ext>
            </a:extLst>
          </p:cNvPr>
          <p:cNvSpPr txBox="1"/>
          <p:nvPr/>
        </p:nvSpPr>
        <p:spPr>
          <a:xfrm>
            <a:off x="102777" y="4211267"/>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31</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13">
            <a:extLst>
              <a:ext uri="{FF2B5EF4-FFF2-40B4-BE49-F238E27FC236}">
                <a16:creationId xmlns:a16="http://schemas.microsoft.com/office/drawing/2014/main" id="{D145C23F-D287-486E-A308-A23A12C08549}"/>
              </a:ext>
            </a:extLst>
          </p:cNvPr>
          <p:cNvSpPr txBox="1"/>
          <p:nvPr/>
        </p:nvSpPr>
        <p:spPr>
          <a:xfrm>
            <a:off x="1849345" y="4223567"/>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32</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13">
            <a:extLst>
              <a:ext uri="{FF2B5EF4-FFF2-40B4-BE49-F238E27FC236}">
                <a16:creationId xmlns:a16="http://schemas.microsoft.com/office/drawing/2014/main" id="{00F03194-476D-44AA-8923-72CCBFA40762}"/>
              </a:ext>
            </a:extLst>
          </p:cNvPr>
          <p:cNvSpPr txBox="1"/>
          <p:nvPr/>
        </p:nvSpPr>
        <p:spPr>
          <a:xfrm>
            <a:off x="193605" y="6178788"/>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38</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13">
            <a:extLst>
              <a:ext uri="{FF2B5EF4-FFF2-40B4-BE49-F238E27FC236}">
                <a16:creationId xmlns:a16="http://schemas.microsoft.com/office/drawing/2014/main" id="{79C8BFCE-7B69-4FE6-886B-07D49DF58903}"/>
              </a:ext>
            </a:extLst>
          </p:cNvPr>
          <p:cNvSpPr txBox="1"/>
          <p:nvPr/>
        </p:nvSpPr>
        <p:spPr>
          <a:xfrm>
            <a:off x="1871019" y="6203388"/>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39</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13">
            <a:extLst>
              <a:ext uri="{FF2B5EF4-FFF2-40B4-BE49-F238E27FC236}">
                <a16:creationId xmlns:a16="http://schemas.microsoft.com/office/drawing/2014/main" id="{FEE892D1-2026-4E0E-87E8-41B7CE4DD650}"/>
              </a:ext>
            </a:extLst>
          </p:cNvPr>
          <p:cNvSpPr txBox="1"/>
          <p:nvPr/>
        </p:nvSpPr>
        <p:spPr>
          <a:xfrm>
            <a:off x="3624745" y="6192256"/>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40</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13">
            <a:extLst>
              <a:ext uri="{FF2B5EF4-FFF2-40B4-BE49-F238E27FC236}">
                <a16:creationId xmlns:a16="http://schemas.microsoft.com/office/drawing/2014/main" id="{50EB2106-7C18-4EEB-8EF3-5F8FB5FA519A}"/>
              </a:ext>
            </a:extLst>
          </p:cNvPr>
          <p:cNvSpPr txBox="1"/>
          <p:nvPr/>
        </p:nvSpPr>
        <p:spPr>
          <a:xfrm>
            <a:off x="5299877" y="4211267"/>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34</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13">
            <a:extLst>
              <a:ext uri="{FF2B5EF4-FFF2-40B4-BE49-F238E27FC236}">
                <a16:creationId xmlns:a16="http://schemas.microsoft.com/office/drawing/2014/main" id="{5EB95498-2C92-47F8-B6C7-26789E5F8330}"/>
              </a:ext>
            </a:extLst>
          </p:cNvPr>
          <p:cNvSpPr txBox="1"/>
          <p:nvPr/>
        </p:nvSpPr>
        <p:spPr>
          <a:xfrm>
            <a:off x="5355223" y="6178788"/>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41</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13">
            <a:extLst>
              <a:ext uri="{FF2B5EF4-FFF2-40B4-BE49-F238E27FC236}">
                <a16:creationId xmlns:a16="http://schemas.microsoft.com/office/drawing/2014/main" id="{601F5186-F5C6-4B03-99ED-20F12220E627}"/>
              </a:ext>
            </a:extLst>
          </p:cNvPr>
          <p:cNvSpPr txBox="1"/>
          <p:nvPr/>
        </p:nvSpPr>
        <p:spPr>
          <a:xfrm>
            <a:off x="7007745" y="4228070"/>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35</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13">
            <a:extLst>
              <a:ext uri="{FF2B5EF4-FFF2-40B4-BE49-F238E27FC236}">
                <a16:creationId xmlns:a16="http://schemas.microsoft.com/office/drawing/2014/main" id="{3FEF54ED-34DA-447E-BFCE-C3F13A183887}"/>
              </a:ext>
            </a:extLst>
          </p:cNvPr>
          <p:cNvSpPr txBox="1"/>
          <p:nvPr/>
        </p:nvSpPr>
        <p:spPr>
          <a:xfrm>
            <a:off x="7071619" y="6160970"/>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42</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TextBox 13">
            <a:extLst>
              <a:ext uri="{FF2B5EF4-FFF2-40B4-BE49-F238E27FC236}">
                <a16:creationId xmlns:a16="http://schemas.microsoft.com/office/drawing/2014/main" id="{3C5263B9-17EA-4C5F-99D9-4E3C22A11908}"/>
              </a:ext>
            </a:extLst>
          </p:cNvPr>
          <p:cNvSpPr txBox="1"/>
          <p:nvPr/>
        </p:nvSpPr>
        <p:spPr>
          <a:xfrm>
            <a:off x="8852769" y="4246113"/>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36</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TextBox 13">
            <a:extLst>
              <a:ext uri="{FF2B5EF4-FFF2-40B4-BE49-F238E27FC236}">
                <a16:creationId xmlns:a16="http://schemas.microsoft.com/office/drawing/2014/main" id="{F7AD9132-20AE-491A-BDED-C457C385F549}"/>
              </a:ext>
            </a:extLst>
          </p:cNvPr>
          <p:cNvSpPr txBox="1"/>
          <p:nvPr/>
        </p:nvSpPr>
        <p:spPr>
          <a:xfrm>
            <a:off x="8823603" y="6189962"/>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43</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TextBox 13">
            <a:extLst>
              <a:ext uri="{FF2B5EF4-FFF2-40B4-BE49-F238E27FC236}">
                <a16:creationId xmlns:a16="http://schemas.microsoft.com/office/drawing/2014/main" id="{844F01C0-EB04-49F8-8D0A-4A13DA33E6D0}"/>
              </a:ext>
            </a:extLst>
          </p:cNvPr>
          <p:cNvSpPr txBox="1"/>
          <p:nvPr/>
        </p:nvSpPr>
        <p:spPr>
          <a:xfrm>
            <a:off x="10569523" y="4228070"/>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37</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13">
            <a:extLst>
              <a:ext uri="{FF2B5EF4-FFF2-40B4-BE49-F238E27FC236}">
                <a16:creationId xmlns:a16="http://schemas.microsoft.com/office/drawing/2014/main" id="{1E804877-61EA-44C8-AAF9-530E7815A4BB}"/>
              </a:ext>
            </a:extLst>
          </p:cNvPr>
          <p:cNvSpPr txBox="1"/>
          <p:nvPr/>
        </p:nvSpPr>
        <p:spPr>
          <a:xfrm>
            <a:off x="10462555" y="6178788"/>
            <a:ext cx="1402748" cy="338554"/>
          </a:xfrm>
          <a:prstGeom prst="rect">
            <a:avLst/>
          </a:prstGeom>
          <a:noFill/>
        </p:spPr>
        <p:txBody>
          <a:bodyPr wrap="square" rtlCol="0">
            <a:spAutoFit/>
          </a:bodyPr>
          <a:lstStyle/>
          <a:p>
            <a:pPr algn="ctr"/>
            <a:r>
              <a:rPr lang="tr-TR" sz="1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Madde 44</a:t>
            </a:r>
            <a:endParaRPr lang="en-UA" sz="1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Metin kutusu 67">
            <a:extLst>
              <a:ext uri="{FF2B5EF4-FFF2-40B4-BE49-F238E27FC236}">
                <a16:creationId xmlns:a16="http://schemas.microsoft.com/office/drawing/2014/main" id="{2102EC53-CB84-424B-A212-9FCE2E2D9744}"/>
              </a:ext>
            </a:extLst>
          </p:cNvPr>
          <p:cNvSpPr txBox="1"/>
          <p:nvPr/>
        </p:nvSpPr>
        <p:spPr>
          <a:xfrm>
            <a:off x="3815479" y="3303836"/>
            <a:ext cx="1118468" cy="646331"/>
          </a:xfrm>
          <a:prstGeom prst="rect">
            <a:avLst/>
          </a:prstGeom>
          <a:noFill/>
        </p:spPr>
        <p:txBody>
          <a:bodyPr wrap="square" rtlCol="0">
            <a:spAutoFit/>
          </a:bodyPr>
          <a:lstStyle/>
          <a:p>
            <a:pPr algn="ctr"/>
            <a:r>
              <a:rPr lang="tr-TR" dirty="0"/>
              <a:t>Düzeltme İşlemi</a:t>
            </a:r>
            <a:endParaRPr lang="en-US" dirty="0"/>
          </a:p>
        </p:txBody>
      </p:sp>
      <p:sp>
        <p:nvSpPr>
          <p:cNvPr id="69" name="Metin kutusu 68">
            <a:extLst>
              <a:ext uri="{FF2B5EF4-FFF2-40B4-BE49-F238E27FC236}">
                <a16:creationId xmlns:a16="http://schemas.microsoft.com/office/drawing/2014/main" id="{44EC1640-FC96-4443-B838-A110C693C6AA}"/>
              </a:ext>
            </a:extLst>
          </p:cNvPr>
          <p:cNvSpPr txBox="1"/>
          <p:nvPr/>
        </p:nvSpPr>
        <p:spPr>
          <a:xfrm>
            <a:off x="359350" y="3343993"/>
            <a:ext cx="1118468" cy="646331"/>
          </a:xfrm>
          <a:prstGeom prst="rect">
            <a:avLst/>
          </a:prstGeom>
          <a:noFill/>
        </p:spPr>
        <p:txBody>
          <a:bodyPr wrap="square" rtlCol="0">
            <a:spAutoFit/>
          </a:bodyPr>
          <a:lstStyle/>
          <a:p>
            <a:pPr algn="ctr"/>
            <a:r>
              <a:rPr lang="tr-TR" dirty="0"/>
              <a:t>2024 Yılı Düzeltme</a:t>
            </a:r>
            <a:endParaRPr lang="en-US" dirty="0"/>
          </a:p>
        </p:txBody>
      </p:sp>
      <p:sp>
        <p:nvSpPr>
          <p:cNvPr id="70" name="Metin kutusu 69">
            <a:extLst>
              <a:ext uri="{FF2B5EF4-FFF2-40B4-BE49-F238E27FC236}">
                <a16:creationId xmlns:a16="http://schemas.microsoft.com/office/drawing/2014/main" id="{FB9CE085-ADD4-4936-9D14-0BB4ED249B23}"/>
              </a:ext>
            </a:extLst>
          </p:cNvPr>
          <p:cNvSpPr txBox="1"/>
          <p:nvPr/>
        </p:nvSpPr>
        <p:spPr>
          <a:xfrm>
            <a:off x="2063347" y="3356794"/>
            <a:ext cx="1118468" cy="369332"/>
          </a:xfrm>
          <a:prstGeom prst="rect">
            <a:avLst/>
          </a:prstGeom>
          <a:noFill/>
        </p:spPr>
        <p:txBody>
          <a:bodyPr wrap="square" rtlCol="0">
            <a:spAutoFit/>
          </a:bodyPr>
          <a:lstStyle/>
          <a:p>
            <a:pPr algn="ctr"/>
            <a:r>
              <a:rPr lang="tr-TR" dirty="0"/>
              <a:t>Koşullar</a:t>
            </a:r>
            <a:endParaRPr lang="en-US" dirty="0"/>
          </a:p>
        </p:txBody>
      </p:sp>
      <p:sp>
        <p:nvSpPr>
          <p:cNvPr id="71" name="Metin kutusu 70">
            <a:extLst>
              <a:ext uri="{FF2B5EF4-FFF2-40B4-BE49-F238E27FC236}">
                <a16:creationId xmlns:a16="http://schemas.microsoft.com/office/drawing/2014/main" id="{8DEFC94E-D0AB-4EF4-828A-CE044A638C7F}"/>
              </a:ext>
            </a:extLst>
          </p:cNvPr>
          <p:cNvSpPr txBox="1"/>
          <p:nvPr/>
        </p:nvSpPr>
        <p:spPr>
          <a:xfrm>
            <a:off x="5263543" y="3219228"/>
            <a:ext cx="1577086" cy="830997"/>
          </a:xfrm>
          <a:prstGeom prst="rect">
            <a:avLst/>
          </a:prstGeom>
          <a:noFill/>
        </p:spPr>
        <p:txBody>
          <a:bodyPr wrap="square" rtlCol="0">
            <a:spAutoFit/>
          </a:bodyPr>
          <a:lstStyle/>
          <a:p>
            <a:pPr algn="ctr"/>
            <a:r>
              <a:rPr lang="tr-TR" sz="1600" dirty="0"/>
              <a:t>Reel Olmayan Finansman Maliyeti</a:t>
            </a:r>
            <a:endParaRPr lang="en-US" sz="1600" dirty="0"/>
          </a:p>
        </p:txBody>
      </p:sp>
      <p:sp>
        <p:nvSpPr>
          <p:cNvPr id="72" name="Metin kutusu 71">
            <a:extLst>
              <a:ext uri="{FF2B5EF4-FFF2-40B4-BE49-F238E27FC236}">
                <a16:creationId xmlns:a16="http://schemas.microsoft.com/office/drawing/2014/main" id="{7B51A788-FBC6-4749-9246-044033F2A4FA}"/>
              </a:ext>
            </a:extLst>
          </p:cNvPr>
          <p:cNvSpPr txBox="1"/>
          <p:nvPr/>
        </p:nvSpPr>
        <p:spPr>
          <a:xfrm>
            <a:off x="7213759" y="3308370"/>
            <a:ext cx="1118468" cy="646331"/>
          </a:xfrm>
          <a:prstGeom prst="rect">
            <a:avLst/>
          </a:prstGeom>
          <a:noFill/>
        </p:spPr>
        <p:txBody>
          <a:bodyPr wrap="square" rtlCol="0">
            <a:spAutoFit/>
          </a:bodyPr>
          <a:lstStyle/>
          <a:p>
            <a:pPr algn="ctr"/>
            <a:r>
              <a:rPr lang="tr-TR" dirty="0"/>
              <a:t>Taşıma Katsayısı</a:t>
            </a:r>
            <a:endParaRPr lang="en-US" dirty="0"/>
          </a:p>
        </p:txBody>
      </p:sp>
      <p:sp>
        <p:nvSpPr>
          <p:cNvPr id="73" name="Metin kutusu 72">
            <a:extLst>
              <a:ext uri="{FF2B5EF4-FFF2-40B4-BE49-F238E27FC236}">
                <a16:creationId xmlns:a16="http://schemas.microsoft.com/office/drawing/2014/main" id="{861132BB-752E-4924-A42B-04A00E48EEA9}"/>
              </a:ext>
            </a:extLst>
          </p:cNvPr>
          <p:cNvSpPr txBox="1"/>
          <p:nvPr/>
        </p:nvSpPr>
        <p:spPr>
          <a:xfrm>
            <a:off x="8994909" y="3322932"/>
            <a:ext cx="1118468" cy="646331"/>
          </a:xfrm>
          <a:prstGeom prst="rect">
            <a:avLst/>
          </a:prstGeom>
          <a:noFill/>
        </p:spPr>
        <p:txBody>
          <a:bodyPr wrap="square" rtlCol="0">
            <a:spAutoFit/>
          </a:bodyPr>
          <a:lstStyle/>
          <a:p>
            <a:pPr algn="ctr"/>
            <a:r>
              <a:rPr lang="tr-TR" dirty="0"/>
              <a:t>Düzeltme Katsayısı</a:t>
            </a:r>
            <a:endParaRPr lang="en-US" dirty="0"/>
          </a:p>
        </p:txBody>
      </p:sp>
      <p:sp>
        <p:nvSpPr>
          <p:cNvPr id="74" name="Metin kutusu 73">
            <a:extLst>
              <a:ext uri="{FF2B5EF4-FFF2-40B4-BE49-F238E27FC236}">
                <a16:creationId xmlns:a16="http://schemas.microsoft.com/office/drawing/2014/main" id="{B1AE74A4-22F3-4965-A3A5-3250F255ED6F}"/>
              </a:ext>
            </a:extLst>
          </p:cNvPr>
          <p:cNvSpPr txBox="1"/>
          <p:nvPr/>
        </p:nvSpPr>
        <p:spPr>
          <a:xfrm>
            <a:off x="10711663" y="3300862"/>
            <a:ext cx="1118468" cy="646331"/>
          </a:xfrm>
          <a:prstGeom prst="rect">
            <a:avLst/>
          </a:prstGeom>
          <a:noFill/>
        </p:spPr>
        <p:txBody>
          <a:bodyPr wrap="square" rtlCol="0">
            <a:spAutoFit/>
          </a:bodyPr>
          <a:lstStyle/>
          <a:p>
            <a:pPr algn="ctr"/>
            <a:r>
              <a:rPr lang="tr-TR" dirty="0"/>
              <a:t>Düzeltme Katsayısı</a:t>
            </a:r>
            <a:endParaRPr lang="en-US" dirty="0"/>
          </a:p>
        </p:txBody>
      </p:sp>
      <p:sp>
        <p:nvSpPr>
          <p:cNvPr id="75" name="Metin kutusu 74">
            <a:extLst>
              <a:ext uri="{FF2B5EF4-FFF2-40B4-BE49-F238E27FC236}">
                <a16:creationId xmlns:a16="http://schemas.microsoft.com/office/drawing/2014/main" id="{6C019538-C72C-4A98-BF18-A4225548A46D}"/>
              </a:ext>
            </a:extLst>
          </p:cNvPr>
          <p:cNvSpPr txBox="1"/>
          <p:nvPr/>
        </p:nvSpPr>
        <p:spPr>
          <a:xfrm>
            <a:off x="366970" y="5242910"/>
            <a:ext cx="1118468" cy="923330"/>
          </a:xfrm>
          <a:prstGeom prst="rect">
            <a:avLst/>
          </a:prstGeom>
          <a:noFill/>
        </p:spPr>
        <p:txBody>
          <a:bodyPr wrap="square" rtlCol="0">
            <a:spAutoFit/>
          </a:bodyPr>
          <a:lstStyle/>
          <a:p>
            <a:pPr algn="ctr"/>
            <a:r>
              <a:rPr lang="tr-TR" dirty="0"/>
              <a:t>Cari Dönem Kar/Zararı</a:t>
            </a:r>
            <a:endParaRPr lang="en-US" dirty="0"/>
          </a:p>
        </p:txBody>
      </p:sp>
      <p:sp>
        <p:nvSpPr>
          <p:cNvPr id="76" name="Metin kutusu 75">
            <a:extLst>
              <a:ext uri="{FF2B5EF4-FFF2-40B4-BE49-F238E27FC236}">
                <a16:creationId xmlns:a16="http://schemas.microsoft.com/office/drawing/2014/main" id="{20D10793-EC6B-4F75-9393-46A943822AEA}"/>
              </a:ext>
            </a:extLst>
          </p:cNvPr>
          <p:cNvSpPr txBox="1"/>
          <p:nvPr/>
        </p:nvSpPr>
        <p:spPr>
          <a:xfrm>
            <a:off x="2063347" y="5256409"/>
            <a:ext cx="1118468" cy="646331"/>
          </a:xfrm>
          <a:prstGeom prst="rect">
            <a:avLst/>
          </a:prstGeom>
          <a:noFill/>
        </p:spPr>
        <p:txBody>
          <a:bodyPr wrap="square" rtlCol="0">
            <a:spAutoFit/>
          </a:bodyPr>
          <a:lstStyle/>
          <a:p>
            <a:pPr algn="ctr"/>
            <a:r>
              <a:rPr lang="tr-TR" dirty="0"/>
              <a:t>Yedek Akçeler</a:t>
            </a:r>
            <a:endParaRPr lang="en-US" dirty="0"/>
          </a:p>
        </p:txBody>
      </p:sp>
      <p:sp>
        <p:nvSpPr>
          <p:cNvPr id="77" name="Metin kutusu 76">
            <a:extLst>
              <a:ext uri="{FF2B5EF4-FFF2-40B4-BE49-F238E27FC236}">
                <a16:creationId xmlns:a16="http://schemas.microsoft.com/office/drawing/2014/main" id="{DA001757-48AD-4D75-8A57-CA9E557C0F69}"/>
              </a:ext>
            </a:extLst>
          </p:cNvPr>
          <p:cNvSpPr txBox="1"/>
          <p:nvPr/>
        </p:nvSpPr>
        <p:spPr>
          <a:xfrm>
            <a:off x="3624745" y="5243942"/>
            <a:ext cx="1518422" cy="646331"/>
          </a:xfrm>
          <a:prstGeom prst="rect">
            <a:avLst/>
          </a:prstGeom>
          <a:noFill/>
        </p:spPr>
        <p:txBody>
          <a:bodyPr wrap="square" rtlCol="0">
            <a:spAutoFit/>
          </a:bodyPr>
          <a:lstStyle/>
          <a:p>
            <a:pPr algn="ctr"/>
            <a:r>
              <a:rPr lang="tr-TR" dirty="0"/>
              <a:t>Beyannameye Etkisi</a:t>
            </a:r>
            <a:endParaRPr lang="en-US" dirty="0"/>
          </a:p>
        </p:txBody>
      </p:sp>
      <p:sp>
        <p:nvSpPr>
          <p:cNvPr id="78" name="Metin kutusu 77">
            <a:extLst>
              <a:ext uri="{FF2B5EF4-FFF2-40B4-BE49-F238E27FC236}">
                <a16:creationId xmlns:a16="http://schemas.microsoft.com/office/drawing/2014/main" id="{A5A4A2B0-7324-4905-AE0A-EF0488E28DC4}"/>
              </a:ext>
            </a:extLst>
          </p:cNvPr>
          <p:cNvSpPr txBox="1"/>
          <p:nvPr/>
        </p:nvSpPr>
        <p:spPr>
          <a:xfrm>
            <a:off x="5495436" y="5166170"/>
            <a:ext cx="1118468" cy="923330"/>
          </a:xfrm>
          <a:prstGeom prst="rect">
            <a:avLst/>
          </a:prstGeom>
          <a:noFill/>
        </p:spPr>
        <p:txBody>
          <a:bodyPr wrap="square" rtlCol="0">
            <a:spAutoFit/>
          </a:bodyPr>
          <a:lstStyle/>
          <a:p>
            <a:pPr algn="ctr"/>
            <a:r>
              <a:rPr lang="tr-TR" dirty="0"/>
              <a:t>2023 Birikmiş Kar/Zararı</a:t>
            </a:r>
            <a:endParaRPr lang="en-US" dirty="0"/>
          </a:p>
        </p:txBody>
      </p:sp>
      <p:sp>
        <p:nvSpPr>
          <p:cNvPr id="79" name="Metin kutusu 78">
            <a:extLst>
              <a:ext uri="{FF2B5EF4-FFF2-40B4-BE49-F238E27FC236}">
                <a16:creationId xmlns:a16="http://schemas.microsoft.com/office/drawing/2014/main" id="{D55A9A58-4D28-4E61-98BE-DD15361354BD}"/>
              </a:ext>
            </a:extLst>
          </p:cNvPr>
          <p:cNvSpPr txBox="1"/>
          <p:nvPr/>
        </p:nvSpPr>
        <p:spPr>
          <a:xfrm>
            <a:off x="7285106" y="5105442"/>
            <a:ext cx="1118468" cy="923330"/>
          </a:xfrm>
          <a:prstGeom prst="rect">
            <a:avLst/>
          </a:prstGeom>
          <a:noFill/>
        </p:spPr>
        <p:txBody>
          <a:bodyPr wrap="square" rtlCol="0">
            <a:spAutoFit/>
          </a:bodyPr>
          <a:lstStyle/>
          <a:p>
            <a:pPr algn="ctr"/>
            <a:r>
              <a:rPr lang="tr-TR" dirty="0"/>
              <a:t>Yeni Açılan İşyerleri</a:t>
            </a:r>
            <a:endParaRPr lang="en-US" dirty="0"/>
          </a:p>
        </p:txBody>
      </p:sp>
      <p:sp>
        <p:nvSpPr>
          <p:cNvPr id="80" name="Metin kutusu 79">
            <a:extLst>
              <a:ext uri="{FF2B5EF4-FFF2-40B4-BE49-F238E27FC236}">
                <a16:creationId xmlns:a16="http://schemas.microsoft.com/office/drawing/2014/main" id="{4F5D9523-9224-477C-8D57-C193FDB7926B}"/>
              </a:ext>
            </a:extLst>
          </p:cNvPr>
          <p:cNvSpPr txBox="1"/>
          <p:nvPr/>
        </p:nvSpPr>
        <p:spPr>
          <a:xfrm>
            <a:off x="8965743" y="5382441"/>
            <a:ext cx="1118468" cy="369332"/>
          </a:xfrm>
          <a:prstGeom prst="rect">
            <a:avLst/>
          </a:prstGeom>
          <a:noFill/>
        </p:spPr>
        <p:txBody>
          <a:bodyPr wrap="square" rtlCol="0">
            <a:spAutoFit/>
          </a:bodyPr>
          <a:lstStyle/>
          <a:p>
            <a:pPr algn="ctr"/>
            <a:r>
              <a:rPr lang="tr-TR" dirty="0"/>
              <a:t>Tasfiye</a:t>
            </a:r>
            <a:endParaRPr lang="en-US" dirty="0"/>
          </a:p>
        </p:txBody>
      </p:sp>
      <p:sp>
        <p:nvSpPr>
          <p:cNvPr id="81" name="Metin kutusu 80">
            <a:extLst>
              <a:ext uri="{FF2B5EF4-FFF2-40B4-BE49-F238E27FC236}">
                <a16:creationId xmlns:a16="http://schemas.microsoft.com/office/drawing/2014/main" id="{3737F332-5A67-4987-8254-BD4562465F79}"/>
              </a:ext>
            </a:extLst>
          </p:cNvPr>
          <p:cNvSpPr txBox="1"/>
          <p:nvPr/>
        </p:nvSpPr>
        <p:spPr>
          <a:xfrm>
            <a:off x="10706562" y="5125865"/>
            <a:ext cx="1118468" cy="923330"/>
          </a:xfrm>
          <a:prstGeom prst="rect">
            <a:avLst/>
          </a:prstGeom>
          <a:noFill/>
        </p:spPr>
        <p:txBody>
          <a:bodyPr wrap="square" rtlCol="0">
            <a:spAutoFit/>
          </a:bodyPr>
          <a:lstStyle/>
          <a:p>
            <a:pPr algn="ctr"/>
            <a:r>
              <a:rPr lang="tr-TR" dirty="0"/>
              <a:t>2024 sonrası dönemler</a:t>
            </a:r>
            <a:endParaRPr lang="en-US" dirty="0"/>
          </a:p>
        </p:txBody>
      </p:sp>
      <p:sp>
        <p:nvSpPr>
          <p:cNvPr id="82" name="Rectangle 10">
            <a:extLst>
              <a:ext uri="{FF2B5EF4-FFF2-40B4-BE49-F238E27FC236}">
                <a16:creationId xmlns:a16="http://schemas.microsoft.com/office/drawing/2014/main" id="{714836E9-E707-4B02-A992-E81F807C12D6}"/>
              </a:ext>
            </a:extLst>
          </p:cNvPr>
          <p:cNvSpPr/>
          <p:nvPr/>
        </p:nvSpPr>
        <p:spPr>
          <a:xfrm>
            <a:off x="2550719" y="1080761"/>
            <a:ext cx="5838100" cy="1200329"/>
          </a:xfrm>
          <a:prstGeom prst="rect">
            <a:avLst/>
          </a:prstGeom>
        </p:spPr>
        <p:txBody>
          <a:bodyPr wrap="square">
            <a:spAutoFit/>
          </a:bodyPr>
          <a:lstStyle/>
          <a:p>
            <a:pPr algn="ctr"/>
            <a:r>
              <a:rPr lang="tr-TR" sz="2400" b="1" dirty="0">
                <a:solidFill>
                  <a:srgbClr val="FF0000"/>
                </a:solidFill>
              </a:rPr>
              <a:t>2024 Hesap Dönemi ve Sonraki Dönemlerde Enflasyon Düzeltmesi İşlemleri ile İlgili Tebliğ Düzenlemesi</a:t>
            </a:r>
            <a:endParaRPr lang="en-US" sz="2400" b="1" dirty="0">
              <a:solidFill>
                <a:srgbClr val="FF0000"/>
              </a:solidFill>
            </a:endParaRPr>
          </a:p>
        </p:txBody>
      </p:sp>
    </p:spTree>
    <p:extLst>
      <p:ext uri="{BB962C8B-B14F-4D97-AF65-F5344CB8AC3E}">
        <p14:creationId xmlns:p14="http://schemas.microsoft.com/office/powerpoint/2010/main" val="279476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sim 17">
            <a:extLst>
              <a:ext uri="{FF2B5EF4-FFF2-40B4-BE49-F238E27FC236}">
                <a16:creationId xmlns:a16="http://schemas.microsoft.com/office/drawing/2014/main" id="{FEE5923C-FA44-4B9D-9EF9-D5FF0D08767C}"/>
              </a:ext>
            </a:extLst>
          </p:cNvPr>
          <p:cNvPicPr>
            <a:picLocks noChangeAspect="1"/>
          </p:cNvPicPr>
          <p:nvPr/>
        </p:nvPicPr>
        <p:blipFill>
          <a:blip r:embed="rId3"/>
          <a:stretch>
            <a:fillRect/>
          </a:stretch>
        </p:blipFill>
        <p:spPr>
          <a:xfrm>
            <a:off x="128908" y="1089208"/>
            <a:ext cx="11683101" cy="1003025"/>
          </a:xfrm>
          <a:prstGeom prst="rect">
            <a:avLst/>
          </a:prstGeom>
          <a:solidFill>
            <a:schemeClr val="accent2">
              <a:lumMod val="60000"/>
              <a:lumOff val="40000"/>
            </a:schemeClr>
          </a:solidFill>
        </p:spPr>
      </p:pic>
      <p:pic>
        <p:nvPicPr>
          <p:cNvPr id="19" name="Resim 18">
            <a:extLst>
              <a:ext uri="{FF2B5EF4-FFF2-40B4-BE49-F238E27FC236}">
                <a16:creationId xmlns:a16="http://schemas.microsoft.com/office/drawing/2014/main" id="{51DC8308-7E33-41FD-98EB-F2C6344EB519}"/>
              </a:ext>
            </a:extLst>
          </p:cNvPr>
          <p:cNvPicPr>
            <a:picLocks noChangeAspect="1"/>
          </p:cNvPicPr>
          <p:nvPr/>
        </p:nvPicPr>
        <p:blipFill>
          <a:blip r:embed="rId3"/>
          <a:stretch>
            <a:fillRect/>
          </a:stretch>
        </p:blipFill>
        <p:spPr>
          <a:xfrm>
            <a:off x="99269" y="2271609"/>
            <a:ext cx="11683100" cy="1270675"/>
          </a:xfrm>
          <a:prstGeom prst="rect">
            <a:avLst/>
          </a:prstGeom>
        </p:spPr>
      </p:pic>
      <p:pic>
        <p:nvPicPr>
          <p:cNvPr id="20" name="Resim 19">
            <a:extLst>
              <a:ext uri="{FF2B5EF4-FFF2-40B4-BE49-F238E27FC236}">
                <a16:creationId xmlns:a16="http://schemas.microsoft.com/office/drawing/2014/main" id="{1E54012C-F8E5-4098-BD63-2F5CAB00165C}"/>
              </a:ext>
            </a:extLst>
          </p:cNvPr>
          <p:cNvPicPr>
            <a:picLocks noChangeAspect="1"/>
          </p:cNvPicPr>
          <p:nvPr/>
        </p:nvPicPr>
        <p:blipFill>
          <a:blip r:embed="rId3"/>
          <a:stretch>
            <a:fillRect/>
          </a:stretch>
        </p:blipFill>
        <p:spPr>
          <a:xfrm>
            <a:off x="128909" y="3690903"/>
            <a:ext cx="11623820" cy="1283949"/>
          </a:xfrm>
          <a:prstGeom prst="rect">
            <a:avLst/>
          </a:prstGeom>
        </p:spPr>
      </p:pic>
      <p:sp>
        <p:nvSpPr>
          <p:cNvPr id="35" name="Metin kutusu 34">
            <a:extLst>
              <a:ext uri="{FF2B5EF4-FFF2-40B4-BE49-F238E27FC236}">
                <a16:creationId xmlns:a16="http://schemas.microsoft.com/office/drawing/2014/main" id="{DD9F86F4-1B50-4362-9916-294E85236380}"/>
              </a:ext>
            </a:extLst>
          </p:cNvPr>
          <p:cNvSpPr txBox="1"/>
          <p:nvPr/>
        </p:nvSpPr>
        <p:spPr>
          <a:xfrm>
            <a:off x="4025153" y="1268584"/>
            <a:ext cx="7530351" cy="923330"/>
          </a:xfrm>
          <a:prstGeom prst="rect">
            <a:avLst/>
          </a:prstGeom>
          <a:noFill/>
        </p:spPr>
        <p:txBody>
          <a:bodyPr wrap="square" rtlCol="0">
            <a:spAutoFit/>
          </a:bodyPr>
          <a:lstStyle/>
          <a:p>
            <a:r>
              <a:rPr lang="tr-TR" sz="1800" dirty="0"/>
              <a:t>Mali tabloların enflasyon düzeltmesine tabi tutulmasına ilişkin ana esaslar 213 sayılı Kanunun </a:t>
            </a:r>
            <a:r>
              <a:rPr lang="tr-TR" sz="1800" dirty="0">
                <a:solidFill>
                  <a:srgbClr val="FF0000"/>
                </a:solidFill>
              </a:rPr>
              <a:t>mükerrer 298 inci maddesinin (A) fıkrasında </a:t>
            </a:r>
            <a:r>
              <a:rPr lang="tr-TR" sz="1800" dirty="0"/>
              <a:t>yer almaktadır:</a:t>
            </a:r>
          </a:p>
          <a:p>
            <a:pPr algn="ctr"/>
            <a:endParaRPr lang="en-US" dirty="0"/>
          </a:p>
        </p:txBody>
      </p:sp>
      <p:sp>
        <p:nvSpPr>
          <p:cNvPr id="37" name="Metin kutusu 36">
            <a:extLst>
              <a:ext uri="{FF2B5EF4-FFF2-40B4-BE49-F238E27FC236}">
                <a16:creationId xmlns:a16="http://schemas.microsoft.com/office/drawing/2014/main" id="{C8F2FBED-B812-49A4-99C8-D59031A41DC0}"/>
              </a:ext>
            </a:extLst>
          </p:cNvPr>
          <p:cNvSpPr txBox="1"/>
          <p:nvPr/>
        </p:nvSpPr>
        <p:spPr>
          <a:xfrm>
            <a:off x="4032513" y="3798359"/>
            <a:ext cx="7352132" cy="1200329"/>
          </a:xfrm>
          <a:prstGeom prst="rect">
            <a:avLst/>
          </a:prstGeom>
          <a:noFill/>
        </p:spPr>
        <p:txBody>
          <a:bodyPr wrap="square" rtlCol="0">
            <a:spAutoFit/>
          </a:bodyPr>
          <a:lstStyle/>
          <a:p>
            <a:r>
              <a:rPr lang="tr-TR" altLang="tr-TR" dirty="0"/>
              <a:t>Enflasyon düzeltmesi, her iki şartın aynı anda birlikte gerçekleşmemesi halinde ise sona erecektir. Diğer bir ifade ile şartlardan sadece birinin gerçekleşmemesi halinde de enflasyon düzeltmesi yapma yükümlülüğü devam edecektir.</a:t>
            </a:r>
          </a:p>
        </p:txBody>
      </p:sp>
      <p:sp>
        <p:nvSpPr>
          <p:cNvPr id="40" name="Metin kutusu 39">
            <a:extLst>
              <a:ext uri="{FF2B5EF4-FFF2-40B4-BE49-F238E27FC236}">
                <a16:creationId xmlns:a16="http://schemas.microsoft.com/office/drawing/2014/main" id="{FEAEBDE1-A8A0-4B00-BC63-3D90604DC1ED}"/>
              </a:ext>
            </a:extLst>
          </p:cNvPr>
          <p:cNvSpPr txBox="1"/>
          <p:nvPr/>
        </p:nvSpPr>
        <p:spPr>
          <a:xfrm>
            <a:off x="4032513" y="2513104"/>
            <a:ext cx="7449670" cy="923330"/>
          </a:xfrm>
          <a:prstGeom prst="rect">
            <a:avLst/>
          </a:prstGeom>
          <a:noFill/>
        </p:spPr>
        <p:txBody>
          <a:bodyPr wrap="square" rtlCol="0">
            <a:spAutoFit/>
          </a:bodyPr>
          <a:lstStyle/>
          <a:p>
            <a:r>
              <a:rPr lang="tr-TR" dirty="0"/>
              <a:t>Üretici fiyat endeksindeki artışın, içinde bulunulan dönem dahil </a:t>
            </a:r>
            <a:r>
              <a:rPr lang="tr-TR" dirty="0">
                <a:solidFill>
                  <a:srgbClr val="FF0000"/>
                </a:solidFill>
              </a:rPr>
              <a:t>son üç hesap döneminde %100'den </a:t>
            </a:r>
            <a:r>
              <a:rPr lang="tr-TR" dirty="0"/>
              <a:t>ve </a:t>
            </a:r>
            <a:r>
              <a:rPr lang="tr-TR" dirty="0">
                <a:solidFill>
                  <a:srgbClr val="FF0000"/>
                </a:solidFill>
              </a:rPr>
              <a:t>içinde bulunulan hesap döneminde % 10'dan</a:t>
            </a:r>
            <a:r>
              <a:rPr lang="tr-TR" dirty="0"/>
              <a:t> fazla olması halinde malî tablolarını enflasyon düzeltmesine tâbi tutarlar</a:t>
            </a:r>
          </a:p>
        </p:txBody>
      </p:sp>
      <p:sp>
        <p:nvSpPr>
          <p:cNvPr id="48" name="Rectangle 10">
            <a:extLst>
              <a:ext uri="{FF2B5EF4-FFF2-40B4-BE49-F238E27FC236}">
                <a16:creationId xmlns:a16="http://schemas.microsoft.com/office/drawing/2014/main" id="{AA6ECD4B-530B-4F2F-A3FA-E07ED46606E8}"/>
              </a:ext>
            </a:extLst>
          </p:cNvPr>
          <p:cNvSpPr/>
          <p:nvPr/>
        </p:nvSpPr>
        <p:spPr>
          <a:xfrm>
            <a:off x="99269" y="341513"/>
            <a:ext cx="10443225" cy="523220"/>
          </a:xfrm>
          <a:prstGeom prst="rect">
            <a:avLst/>
          </a:prstGeom>
        </p:spPr>
        <p:txBody>
          <a:bodyPr wrap="square">
            <a:spAutoFit/>
          </a:bodyPr>
          <a:lstStyle/>
          <a:p>
            <a:r>
              <a:rPr lang="tr-TR" sz="2800" dirty="0">
                <a:solidFill>
                  <a:srgbClr val="FF0000"/>
                </a:solidFill>
              </a:rPr>
              <a:t>Enflasyon Düzeltmesi Uygulaması İçin Gerekli Şartlar Nelerdir?</a:t>
            </a:r>
            <a:endParaRPr lang="en-US" sz="2800" dirty="0">
              <a:solidFill>
                <a:srgbClr val="FF0000"/>
              </a:solidFill>
            </a:endParaRPr>
          </a:p>
        </p:txBody>
      </p:sp>
      <p:sp>
        <p:nvSpPr>
          <p:cNvPr id="49" name="Rectangle 49">
            <a:extLst>
              <a:ext uri="{FF2B5EF4-FFF2-40B4-BE49-F238E27FC236}">
                <a16:creationId xmlns:a16="http://schemas.microsoft.com/office/drawing/2014/main" id="{5A589210-2F7E-422E-A48B-807B4BADF05F}"/>
              </a:ext>
            </a:extLst>
          </p:cNvPr>
          <p:cNvSpPr>
            <a:spLocks noChangeArrowheads="1"/>
          </p:cNvSpPr>
          <p:nvPr/>
        </p:nvSpPr>
        <p:spPr bwMode="auto">
          <a:xfrm>
            <a:off x="514461" y="2605989"/>
            <a:ext cx="586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3600" b="1" dirty="0">
                <a:solidFill>
                  <a:srgbClr val="FF0000"/>
                </a:solidFill>
                <a:latin typeface="Montserrat" panose="02000505000000020004" pitchFamily="2" charset="77"/>
              </a:rPr>
              <a:t>02</a:t>
            </a:r>
            <a:endParaRPr lang="en-US" altLang="en-US" sz="1800" b="1" dirty="0">
              <a:solidFill>
                <a:srgbClr val="FF0000"/>
              </a:solidFill>
              <a:latin typeface="Montserrat" panose="02000505000000020004" pitchFamily="2" charset="77"/>
            </a:endParaRPr>
          </a:p>
        </p:txBody>
      </p:sp>
      <p:sp>
        <p:nvSpPr>
          <p:cNvPr id="50" name="Rectangle 49">
            <a:extLst>
              <a:ext uri="{FF2B5EF4-FFF2-40B4-BE49-F238E27FC236}">
                <a16:creationId xmlns:a16="http://schemas.microsoft.com/office/drawing/2014/main" id="{DCECE4AC-4696-4168-A592-F7E30F965470}"/>
              </a:ext>
            </a:extLst>
          </p:cNvPr>
          <p:cNvSpPr>
            <a:spLocks noChangeArrowheads="1"/>
          </p:cNvSpPr>
          <p:nvPr/>
        </p:nvSpPr>
        <p:spPr bwMode="auto">
          <a:xfrm>
            <a:off x="514461" y="1322686"/>
            <a:ext cx="586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FF0000"/>
                </a:solidFill>
                <a:latin typeface="Montserrat" panose="02000505000000020004" pitchFamily="2" charset="77"/>
              </a:rPr>
              <a:t>01</a:t>
            </a:r>
            <a:endParaRPr lang="en-US" altLang="en-US" sz="1800" b="1" dirty="0">
              <a:solidFill>
                <a:srgbClr val="FF0000"/>
              </a:solidFill>
              <a:latin typeface="Montserrat" panose="02000505000000020004" pitchFamily="2" charset="77"/>
            </a:endParaRPr>
          </a:p>
        </p:txBody>
      </p:sp>
      <p:sp>
        <p:nvSpPr>
          <p:cNvPr id="51" name="Rectangle 49">
            <a:extLst>
              <a:ext uri="{FF2B5EF4-FFF2-40B4-BE49-F238E27FC236}">
                <a16:creationId xmlns:a16="http://schemas.microsoft.com/office/drawing/2014/main" id="{92D09994-50E9-41CC-A56D-2F896149D859}"/>
              </a:ext>
            </a:extLst>
          </p:cNvPr>
          <p:cNvSpPr>
            <a:spLocks noChangeArrowheads="1"/>
          </p:cNvSpPr>
          <p:nvPr/>
        </p:nvSpPr>
        <p:spPr bwMode="auto">
          <a:xfrm>
            <a:off x="495996" y="4073269"/>
            <a:ext cx="586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3600" b="1" dirty="0">
                <a:solidFill>
                  <a:srgbClr val="FF0000"/>
                </a:solidFill>
                <a:latin typeface="Montserrat" panose="02000505000000020004" pitchFamily="2" charset="77"/>
              </a:rPr>
              <a:t>03</a:t>
            </a:r>
            <a:endParaRPr lang="en-US" altLang="en-US" sz="1800" b="1" dirty="0">
              <a:solidFill>
                <a:srgbClr val="FF0000"/>
              </a:solidFill>
              <a:latin typeface="Montserrat" panose="02000505000000020004" pitchFamily="2" charset="77"/>
            </a:endParaRPr>
          </a:p>
        </p:txBody>
      </p:sp>
      <p:sp>
        <p:nvSpPr>
          <p:cNvPr id="52" name="Rectangle 49">
            <a:extLst>
              <a:ext uri="{FF2B5EF4-FFF2-40B4-BE49-F238E27FC236}">
                <a16:creationId xmlns:a16="http://schemas.microsoft.com/office/drawing/2014/main" id="{98B49154-139D-4595-A56E-2ADA7B643C45}"/>
              </a:ext>
            </a:extLst>
          </p:cNvPr>
          <p:cNvSpPr>
            <a:spLocks noChangeArrowheads="1"/>
          </p:cNvSpPr>
          <p:nvPr/>
        </p:nvSpPr>
        <p:spPr bwMode="auto">
          <a:xfrm>
            <a:off x="1592773" y="1431615"/>
            <a:ext cx="2521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2400" b="1" dirty="0">
                <a:solidFill>
                  <a:srgbClr val="0070C0"/>
                </a:solidFill>
                <a:latin typeface="+mj-lt"/>
              </a:rPr>
              <a:t>Kanun Maddesi</a:t>
            </a:r>
            <a:endParaRPr lang="en-US" altLang="en-US" sz="2400" b="1" dirty="0">
              <a:solidFill>
                <a:srgbClr val="0070C0"/>
              </a:solidFill>
              <a:latin typeface="+mj-lt"/>
            </a:endParaRPr>
          </a:p>
        </p:txBody>
      </p:sp>
      <p:sp>
        <p:nvSpPr>
          <p:cNvPr id="53" name="Rectangle 49">
            <a:extLst>
              <a:ext uri="{FF2B5EF4-FFF2-40B4-BE49-F238E27FC236}">
                <a16:creationId xmlns:a16="http://schemas.microsoft.com/office/drawing/2014/main" id="{FEA64FEA-B1CB-4202-9D10-34C463315D10}"/>
              </a:ext>
            </a:extLst>
          </p:cNvPr>
          <p:cNvSpPr>
            <a:spLocks noChangeArrowheads="1"/>
          </p:cNvSpPr>
          <p:nvPr/>
        </p:nvSpPr>
        <p:spPr bwMode="auto">
          <a:xfrm>
            <a:off x="1622412" y="2739179"/>
            <a:ext cx="2521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2400" b="1" dirty="0">
                <a:solidFill>
                  <a:srgbClr val="0070C0"/>
                </a:solidFill>
                <a:latin typeface="+mj-lt"/>
              </a:rPr>
              <a:t>Geçiş</a:t>
            </a:r>
            <a:endParaRPr lang="en-US" altLang="en-US" sz="2400" b="1" dirty="0">
              <a:solidFill>
                <a:srgbClr val="0070C0"/>
              </a:solidFill>
              <a:latin typeface="+mj-lt"/>
            </a:endParaRPr>
          </a:p>
        </p:txBody>
      </p:sp>
      <p:sp>
        <p:nvSpPr>
          <p:cNvPr id="54" name="Rectangle 49">
            <a:extLst>
              <a:ext uri="{FF2B5EF4-FFF2-40B4-BE49-F238E27FC236}">
                <a16:creationId xmlns:a16="http://schemas.microsoft.com/office/drawing/2014/main" id="{558C9249-9207-4125-B604-FDCACF6C60A3}"/>
              </a:ext>
            </a:extLst>
          </p:cNvPr>
          <p:cNvSpPr>
            <a:spLocks noChangeArrowheads="1"/>
          </p:cNvSpPr>
          <p:nvPr/>
        </p:nvSpPr>
        <p:spPr bwMode="auto">
          <a:xfrm>
            <a:off x="1622412" y="4257935"/>
            <a:ext cx="2146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2400" b="1" dirty="0">
                <a:solidFill>
                  <a:srgbClr val="0070C0"/>
                </a:solidFill>
                <a:latin typeface="+mj-lt"/>
              </a:rPr>
              <a:t>Sona Erme</a:t>
            </a:r>
            <a:endParaRPr lang="en-US" altLang="en-US" sz="2400" b="1" dirty="0">
              <a:solidFill>
                <a:srgbClr val="0070C0"/>
              </a:solidFill>
              <a:latin typeface="+mj-lt"/>
            </a:endParaRPr>
          </a:p>
        </p:txBody>
      </p:sp>
      <p:pic>
        <p:nvPicPr>
          <p:cNvPr id="55" name="Resim 54">
            <a:extLst>
              <a:ext uri="{FF2B5EF4-FFF2-40B4-BE49-F238E27FC236}">
                <a16:creationId xmlns:a16="http://schemas.microsoft.com/office/drawing/2014/main" id="{8E0F1EAF-4392-47C3-9314-A3B6A5F6ED74}"/>
              </a:ext>
            </a:extLst>
          </p:cNvPr>
          <p:cNvPicPr>
            <a:picLocks noChangeAspect="1"/>
          </p:cNvPicPr>
          <p:nvPr/>
        </p:nvPicPr>
        <p:blipFill>
          <a:blip r:embed="rId3"/>
          <a:stretch>
            <a:fillRect/>
          </a:stretch>
        </p:blipFill>
        <p:spPr>
          <a:xfrm>
            <a:off x="188189" y="5194299"/>
            <a:ext cx="11623820" cy="1547160"/>
          </a:xfrm>
          <a:prstGeom prst="rect">
            <a:avLst/>
          </a:prstGeom>
        </p:spPr>
      </p:pic>
      <p:sp>
        <p:nvSpPr>
          <p:cNvPr id="56" name="Rectangle 49">
            <a:extLst>
              <a:ext uri="{FF2B5EF4-FFF2-40B4-BE49-F238E27FC236}">
                <a16:creationId xmlns:a16="http://schemas.microsoft.com/office/drawing/2014/main" id="{C9DB9323-735A-41B5-8844-FBA4F91413DD}"/>
              </a:ext>
            </a:extLst>
          </p:cNvPr>
          <p:cNvSpPr>
            <a:spLocks noChangeArrowheads="1"/>
          </p:cNvSpPr>
          <p:nvPr/>
        </p:nvSpPr>
        <p:spPr bwMode="auto">
          <a:xfrm>
            <a:off x="514461" y="5676682"/>
            <a:ext cx="6778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3600" b="1" dirty="0">
                <a:solidFill>
                  <a:srgbClr val="FF0000"/>
                </a:solidFill>
                <a:latin typeface="Montserrat" panose="02000505000000020004" pitchFamily="2" charset="77"/>
              </a:rPr>
              <a:t>04</a:t>
            </a:r>
            <a:endParaRPr lang="en-US" altLang="en-US" sz="1800" b="1" dirty="0">
              <a:solidFill>
                <a:srgbClr val="FF0000"/>
              </a:solidFill>
              <a:latin typeface="Montserrat" panose="02000505000000020004" pitchFamily="2" charset="77"/>
            </a:endParaRPr>
          </a:p>
        </p:txBody>
      </p:sp>
      <p:sp>
        <p:nvSpPr>
          <p:cNvPr id="57" name="Rectangle 49">
            <a:extLst>
              <a:ext uri="{FF2B5EF4-FFF2-40B4-BE49-F238E27FC236}">
                <a16:creationId xmlns:a16="http://schemas.microsoft.com/office/drawing/2014/main" id="{15C38F8B-B061-4684-BBC6-BA91CFA94533}"/>
              </a:ext>
            </a:extLst>
          </p:cNvPr>
          <p:cNvSpPr>
            <a:spLocks noChangeArrowheads="1"/>
          </p:cNvSpPr>
          <p:nvPr/>
        </p:nvSpPr>
        <p:spPr bwMode="auto">
          <a:xfrm>
            <a:off x="1622412" y="5584349"/>
            <a:ext cx="2146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2400" b="1" dirty="0">
                <a:solidFill>
                  <a:srgbClr val="0070C0"/>
                </a:solidFill>
                <a:latin typeface="+mj-lt"/>
              </a:rPr>
              <a:t>Geçici Vergi Dönemleri</a:t>
            </a:r>
            <a:endParaRPr lang="en-US" altLang="en-US" sz="2400" b="1" dirty="0">
              <a:solidFill>
                <a:srgbClr val="0070C0"/>
              </a:solidFill>
              <a:latin typeface="+mj-lt"/>
            </a:endParaRPr>
          </a:p>
        </p:txBody>
      </p:sp>
      <p:sp>
        <p:nvSpPr>
          <p:cNvPr id="58" name="Metin kutusu 57">
            <a:extLst>
              <a:ext uri="{FF2B5EF4-FFF2-40B4-BE49-F238E27FC236}">
                <a16:creationId xmlns:a16="http://schemas.microsoft.com/office/drawing/2014/main" id="{1F8B4187-AB60-4B75-B783-BF78ED250E56}"/>
              </a:ext>
            </a:extLst>
          </p:cNvPr>
          <p:cNvSpPr txBox="1"/>
          <p:nvPr/>
        </p:nvSpPr>
        <p:spPr>
          <a:xfrm>
            <a:off x="4032513" y="5426385"/>
            <a:ext cx="7352132" cy="1200329"/>
          </a:xfrm>
          <a:prstGeom prst="rect">
            <a:avLst/>
          </a:prstGeom>
          <a:noFill/>
        </p:spPr>
        <p:txBody>
          <a:bodyPr wrap="square" rtlCol="0">
            <a:spAutoFit/>
          </a:bodyPr>
          <a:lstStyle/>
          <a:p>
            <a:r>
              <a:rPr lang="tr-TR" dirty="0"/>
              <a:t>G</a:t>
            </a:r>
            <a:r>
              <a:rPr lang="en-US" dirty="0" err="1"/>
              <a:t>eçici</a:t>
            </a:r>
            <a:r>
              <a:rPr lang="en-US" dirty="0"/>
              <a:t> </a:t>
            </a:r>
            <a:r>
              <a:rPr lang="en-US" dirty="0" err="1"/>
              <a:t>vergi</a:t>
            </a:r>
            <a:r>
              <a:rPr lang="en-US" dirty="0"/>
              <a:t> </a:t>
            </a:r>
            <a:r>
              <a:rPr lang="tr-TR" dirty="0"/>
              <a:t>dönemlerinin</a:t>
            </a:r>
            <a:r>
              <a:rPr lang="en-US" dirty="0"/>
              <a:t> sonu </a:t>
            </a:r>
            <a:r>
              <a:rPr lang="en-US" dirty="0" err="1"/>
              <a:t>itibarıyla</a:t>
            </a:r>
            <a:r>
              <a:rPr lang="en-US" dirty="0"/>
              <a:t> </a:t>
            </a:r>
            <a:r>
              <a:rPr lang="tr-TR" dirty="0"/>
              <a:t>da şartlar sağlandı ise </a:t>
            </a:r>
            <a:r>
              <a:rPr lang="en-US" dirty="0"/>
              <a:t>enflasyon düzeltmesi </a:t>
            </a:r>
            <a:r>
              <a:rPr lang="tr-TR" dirty="0"/>
              <a:t>yapılır. B</a:t>
            </a:r>
            <a:r>
              <a:rPr lang="en-US" dirty="0" err="1"/>
              <a:t>ir</a:t>
            </a:r>
            <a:r>
              <a:rPr lang="en-US" dirty="0"/>
              <a:t> hesap </a:t>
            </a:r>
            <a:r>
              <a:rPr lang="en-US" dirty="0" err="1"/>
              <a:t>dönemi</a:t>
            </a:r>
            <a:r>
              <a:rPr lang="en-US" dirty="0"/>
              <a:t> </a:t>
            </a:r>
            <a:r>
              <a:rPr lang="en-US" dirty="0" err="1"/>
              <a:t>içindeki</a:t>
            </a:r>
            <a:r>
              <a:rPr lang="en-US" dirty="0"/>
              <a:t> </a:t>
            </a:r>
            <a:r>
              <a:rPr lang="en-US" dirty="0" err="1"/>
              <a:t>geçici</a:t>
            </a:r>
            <a:r>
              <a:rPr lang="en-US" dirty="0"/>
              <a:t> </a:t>
            </a:r>
            <a:r>
              <a:rPr lang="en-US" dirty="0" err="1"/>
              <a:t>vergi</a:t>
            </a:r>
            <a:r>
              <a:rPr lang="en-US" dirty="0"/>
              <a:t> </a:t>
            </a:r>
            <a:r>
              <a:rPr lang="en-US" dirty="0" err="1"/>
              <a:t>dönemlerinin</a:t>
            </a:r>
            <a:r>
              <a:rPr lang="en-US" dirty="0"/>
              <a:t> </a:t>
            </a:r>
            <a:r>
              <a:rPr lang="en-US" dirty="0" err="1"/>
              <a:t>herhangi</a:t>
            </a:r>
            <a:r>
              <a:rPr lang="en-US" dirty="0"/>
              <a:t> </a:t>
            </a:r>
            <a:r>
              <a:rPr lang="en-US" dirty="0" err="1"/>
              <a:t>birinde</a:t>
            </a:r>
            <a:r>
              <a:rPr lang="en-US" dirty="0"/>
              <a:t> </a:t>
            </a:r>
            <a:r>
              <a:rPr lang="en-US" dirty="0" err="1"/>
              <a:t>düzeltme</a:t>
            </a:r>
            <a:r>
              <a:rPr lang="en-US" dirty="0"/>
              <a:t> </a:t>
            </a:r>
            <a:r>
              <a:rPr lang="en-US" dirty="0" err="1"/>
              <a:t>yapılması</a:t>
            </a:r>
            <a:r>
              <a:rPr lang="en-US" dirty="0"/>
              <a:t> </a:t>
            </a:r>
            <a:r>
              <a:rPr lang="tr-TR" dirty="0"/>
              <a:t>durumunda diğer geçici dönemleri ve ilgili</a:t>
            </a:r>
            <a:r>
              <a:rPr lang="en-US" dirty="0"/>
              <a:t> hesap </a:t>
            </a:r>
            <a:r>
              <a:rPr lang="en-US" dirty="0" err="1"/>
              <a:t>dönemi</a:t>
            </a:r>
            <a:r>
              <a:rPr lang="en-US" dirty="0"/>
              <a:t> </a:t>
            </a:r>
            <a:r>
              <a:rPr lang="en-US" dirty="0" err="1"/>
              <a:t>sonunda</a:t>
            </a:r>
            <a:r>
              <a:rPr lang="en-US" dirty="0"/>
              <a:t> da </a:t>
            </a:r>
            <a:r>
              <a:rPr lang="en-US" dirty="0" err="1"/>
              <a:t>düzeltme</a:t>
            </a:r>
            <a:r>
              <a:rPr lang="en-US" dirty="0"/>
              <a:t> </a:t>
            </a:r>
            <a:r>
              <a:rPr lang="en-US" dirty="0" err="1"/>
              <a:t>yapılır</a:t>
            </a:r>
            <a:r>
              <a:rPr lang="en-US" dirty="0"/>
              <a:t>.</a:t>
            </a:r>
            <a:endParaRPr lang="tr-TR" altLang="tr-TR" dirty="0"/>
          </a:p>
        </p:txBody>
      </p:sp>
    </p:spTree>
    <p:extLst>
      <p:ext uri="{BB962C8B-B14F-4D97-AF65-F5344CB8AC3E}">
        <p14:creationId xmlns:p14="http://schemas.microsoft.com/office/powerpoint/2010/main" val="4778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pic>
        <p:nvPicPr>
          <p:cNvPr id="845" name="Google Shape;845;p35"/>
          <p:cNvPicPr preferRelativeResize="0"/>
          <p:nvPr/>
        </p:nvPicPr>
        <p:blipFill rotWithShape="1">
          <a:blip r:embed="rId3">
            <a:alphaModFix/>
          </a:blip>
          <a:srcRect/>
          <a:stretch/>
        </p:blipFill>
        <p:spPr>
          <a:xfrm>
            <a:off x="6350" y="8965"/>
            <a:ext cx="12179300" cy="6858000"/>
          </a:xfrm>
          <a:prstGeom prst="rect">
            <a:avLst/>
          </a:prstGeom>
          <a:noFill/>
          <a:ln>
            <a:noFill/>
          </a:ln>
        </p:spPr>
      </p:pic>
      <p:grpSp>
        <p:nvGrpSpPr>
          <p:cNvPr id="5" name="Группа 4">
            <a:extLst>
              <a:ext uri="{FF2B5EF4-FFF2-40B4-BE49-F238E27FC236}">
                <a16:creationId xmlns:a16="http://schemas.microsoft.com/office/drawing/2014/main" id="{D2C2BA99-7742-694B-B409-7AB93D119252}"/>
              </a:ext>
            </a:extLst>
          </p:cNvPr>
          <p:cNvGrpSpPr/>
          <p:nvPr/>
        </p:nvGrpSpPr>
        <p:grpSpPr>
          <a:xfrm>
            <a:off x="1185862" y="1339850"/>
            <a:ext cx="2922915" cy="2576512"/>
            <a:chOff x="1185862" y="1339850"/>
            <a:chExt cx="2922915" cy="2576512"/>
          </a:xfrm>
        </p:grpSpPr>
        <p:sp>
          <p:nvSpPr>
            <p:cNvPr id="846" name="Google Shape;846;p35"/>
            <p:cNvSpPr/>
            <p:nvPr/>
          </p:nvSpPr>
          <p:spPr>
            <a:xfrm>
              <a:off x="1185862" y="1339850"/>
              <a:ext cx="2676525" cy="895350"/>
            </a:xfrm>
            <a:custGeom>
              <a:avLst/>
              <a:gdLst/>
              <a:ahLst/>
              <a:cxnLst/>
              <a:rect l="l" t="t" r="r" b="b"/>
              <a:pathLst>
                <a:path w="1686" h="564" extrusionOk="0">
                  <a:moveTo>
                    <a:pt x="1686" y="283"/>
                  </a:moveTo>
                  <a:lnTo>
                    <a:pt x="1509" y="0"/>
                  </a:lnTo>
                  <a:lnTo>
                    <a:pt x="0" y="0"/>
                  </a:lnTo>
                  <a:lnTo>
                    <a:pt x="0" y="564"/>
                  </a:lnTo>
                  <a:lnTo>
                    <a:pt x="1509" y="564"/>
                  </a:lnTo>
                  <a:lnTo>
                    <a:pt x="1686" y="283"/>
                  </a:lnTo>
                  <a:close/>
                </a:path>
              </a:pathLst>
            </a:cu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2" name="Google Shape;852;p35"/>
            <p:cNvSpPr txBox="1"/>
            <p:nvPr/>
          </p:nvSpPr>
          <p:spPr>
            <a:xfrm>
              <a:off x="1527175" y="1589088"/>
              <a:ext cx="2211387" cy="6461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200"/>
                <a:buFont typeface="Montserrat"/>
                <a:buNone/>
              </a:pPr>
              <a:r>
                <a:rPr lang="tr-TR" sz="2000" b="1" i="0" u="none" dirty="0">
                  <a:solidFill>
                    <a:srgbClr val="FF0000"/>
                  </a:solidFill>
                  <a:latin typeface="Montserrat"/>
                  <a:ea typeface="Montserrat"/>
                  <a:cs typeface="Montserrat"/>
                  <a:sym typeface="Montserrat"/>
                </a:rPr>
                <a:t>Kimler Yapar?</a:t>
              </a:r>
              <a:endParaRPr dirty="0">
                <a:solidFill>
                  <a:srgbClr val="FF0000"/>
                </a:solidFill>
              </a:endParaRPr>
            </a:p>
          </p:txBody>
        </p:sp>
        <p:sp>
          <p:nvSpPr>
            <p:cNvPr id="855" name="Google Shape;855;p35"/>
            <p:cNvSpPr txBox="1"/>
            <p:nvPr/>
          </p:nvSpPr>
          <p:spPr>
            <a:xfrm>
              <a:off x="1432252" y="2655887"/>
              <a:ext cx="2676525" cy="12604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900"/>
                <a:buFont typeface="Open Sans"/>
                <a:buNone/>
              </a:pPr>
              <a:r>
                <a:rPr lang="tr-TR" sz="2000" b="1" dirty="0"/>
                <a:t>Bilanço </a:t>
              </a:r>
              <a:r>
                <a:rPr lang="tr-TR" sz="2000" dirty="0"/>
                <a:t>usulüne göre defter tutan Gelir ve Kurumlar vergisi mükellefleri </a:t>
              </a:r>
              <a:r>
                <a:rPr lang="en-US" sz="2000" dirty="0"/>
                <a:t>enflasyon düzeltmesi</a:t>
              </a:r>
              <a:r>
                <a:rPr lang="tr-TR" sz="2000" dirty="0"/>
                <a:t> yapacaklardır.</a:t>
              </a:r>
              <a:endParaRPr dirty="0"/>
            </a:p>
          </p:txBody>
        </p:sp>
      </p:grpSp>
      <p:grpSp>
        <p:nvGrpSpPr>
          <p:cNvPr id="4" name="Группа 3">
            <a:extLst>
              <a:ext uri="{FF2B5EF4-FFF2-40B4-BE49-F238E27FC236}">
                <a16:creationId xmlns:a16="http://schemas.microsoft.com/office/drawing/2014/main" id="{3F2658B2-232C-B94E-8575-6F1258135C2E}"/>
              </a:ext>
            </a:extLst>
          </p:cNvPr>
          <p:cNvGrpSpPr/>
          <p:nvPr/>
        </p:nvGrpSpPr>
        <p:grpSpPr>
          <a:xfrm>
            <a:off x="4517745" y="1339850"/>
            <a:ext cx="3720820" cy="2578099"/>
            <a:chOff x="4517745" y="1339850"/>
            <a:chExt cx="3720820" cy="2578099"/>
          </a:xfrm>
        </p:grpSpPr>
        <p:sp>
          <p:nvSpPr>
            <p:cNvPr id="847" name="Google Shape;847;p35"/>
            <p:cNvSpPr/>
            <p:nvPr/>
          </p:nvSpPr>
          <p:spPr>
            <a:xfrm>
              <a:off x="4589462" y="1339850"/>
              <a:ext cx="2676525" cy="895350"/>
            </a:xfrm>
            <a:custGeom>
              <a:avLst/>
              <a:gdLst/>
              <a:ahLst/>
              <a:cxnLst/>
              <a:rect l="l" t="t" r="r" b="b"/>
              <a:pathLst>
                <a:path w="1686" h="564" extrusionOk="0">
                  <a:moveTo>
                    <a:pt x="1686" y="283"/>
                  </a:moveTo>
                  <a:lnTo>
                    <a:pt x="1506" y="0"/>
                  </a:lnTo>
                  <a:lnTo>
                    <a:pt x="0" y="0"/>
                  </a:lnTo>
                  <a:lnTo>
                    <a:pt x="0" y="564"/>
                  </a:lnTo>
                  <a:lnTo>
                    <a:pt x="1506" y="564"/>
                  </a:lnTo>
                  <a:lnTo>
                    <a:pt x="1686" y="283"/>
                  </a:ln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3" name="Google Shape;853;p35"/>
            <p:cNvSpPr txBox="1"/>
            <p:nvPr/>
          </p:nvSpPr>
          <p:spPr>
            <a:xfrm>
              <a:off x="4709318" y="1589088"/>
              <a:ext cx="2673350" cy="6461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200"/>
                <a:buFont typeface="Montserrat"/>
                <a:buNone/>
              </a:pPr>
              <a:r>
                <a:rPr lang="tr-TR" sz="2000" b="1" dirty="0">
                  <a:solidFill>
                    <a:srgbClr val="FF0000"/>
                  </a:solidFill>
                  <a:latin typeface="Montserrat"/>
                  <a:sym typeface="Montserrat"/>
                </a:rPr>
                <a:t>Kimler Yapamaz?</a:t>
              </a:r>
              <a:endParaRPr dirty="0">
                <a:solidFill>
                  <a:srgbClr val="FF0000"/>
                </a:solidFill>
              </a:endParaRPr>
            </a:p>
          </p:txBody>
        </p:sp>
        <p:sp>
          <p:nvSpPr>
            <p:cNvPr id="856" name="Google Shape;856;p35"/>
            <p:cNvSpPr txBox="1"/>
            <p:nvPr/>
          </p:nvSpPr>
          <p:spPr>
            <a:xfrm>
              <a:off x="4517745" y="2655887"/>
              <a:ext cx="3720820" cy="1262062"/>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900"/>
                <a:buFont typeface="Open Sans"/>
                <a:buNone/>
              </a:pPr>
              <a:r>
                <a:rPr lang="tr-TR" sz="2000" dirty="0">
                  <a:sym typeface="Open Sans"/>
                </a:rPr>
                <a:t>Kayıtlarını YP biriminden tutanlar</a:t>
              </a:r>
            </a:p>
            <a:p>
              <a:pPr marL="0" marR="0" lvl="0" indent="0" rtl="0">
                <a:lnSpc>
                  <a:spcPct val="100000"/>
                </a:lnSpc>
                <a:spcBef>
                  <a:spcPts val="0"/>
                </a:spcBef>
                <a:spcAft>
                  <a:spcPts val="0"/>
                </a:spcAft>
                <a:buClr>
                  <a:schemeClr val="dk1"/>
                </a:buClr>
                <a:buSzPts val="1900"/>
                <a:buFont typeface="Open Sans"/>
                <a:buNone/>
              </a:pPr>
              <a:endParaRPr lang="tr-TR" sz="1900" dirty="0">
                <a:solidFill>
                  <a:schemeClr val="dk1"/>
                </a:solidFill>
                <a:latin typeface="Open Sans"/>
                <a:ea typeface="Open Sans"/>
                <a:cs typeface="Open Sans"/>
                <a:sym typeface="Open Sans"/>
              </a:endParaRPr>
            </a:p>
            <a:p>
              <a:pPr marL="0" marR="0" lvl="0" indent="0" rtl="0">
                <a:lnSpc>
                  <a:spcPct val="100000"/>
                </a:lnSpc>
                <a:spcBef>
                  <a:spcPts val="0"/>
                </a:spcBef>
                <a:spcAft>
                  <a:spcPts val="0"/>
                </a:spcAft>
                <a:buClr>
                  <a:schemeClr val="dk1"/>
                </a:buClr>
                <a:buSzPts val="1900"/>
                <a:buFont typeface="Open Sans"/>
                <a:buNone/>
              </a:pPr>
              <a:r>
                <a:rPr lang="en-US" sz="2000" dirty="0" err="1"/>
                <a:t>Kayıtlarını</a:t>
              </a:r>
              <a:r>
                <a:rPr lang="en-US" sz="2000" dirty="0"/>
                <a:t> </a:t>
              </a:r>
              <a:r>
                <a:rPr lang="en-US" sz="2000" dirty="0" err="1"/>
                <a:t>yabancı</a:t>
              </a:r>
              <a:r>
                <a:rPr lang="en-US" sz="2000" dirty="0"/>
                <a:t> para</a:t>
              </a:r>
              <a:r>
                <a:rPr lang="tr-TR" sz="2000" dirty="0"/>
                <a:t> biriminden</a:t>
              </a:r>
              <a:r>
                <a:rPr lang="en-US" sz="2000" dirty="0"/>
                <a:t> </a:t>
              </a:r>
              <a:r>
                <a:rPr lang="en-US" sz="2000" dirty="0" err="1"/>
                <a:t>tutmaktan</a:t>
              </a:r>
              <a:r>
                <a:rPr lang="en-US" sz="2000" dirty="0"/>
                <a:t> </a:t>
              </a:r>
              <a:r>
                <a:rPr lang="en-US" sz="2000" dirty="0" err="1"/>
                <a:t>vazgeçip</a:t>
              </a:r>
              <a:r>
                <a:rPr lang="en-US" sz="2000" dirty="0"/>
                <a:t> </a:t>
              </a:r>
              <a:endParaRPr lang="tr-TR" sz="2000" dirty="0"/>
            </a:p>
            <a:p>
              <a:pPr marL="0" marR="0" lvl="0" indent="0" rtl="0">
                <a:lnSpc>
                  <a:spcPct val="100000"/>
                </a:lnSpc>
                <a:spcBef>
                  <a:spcPts val="0"/>
                </a:spcBef>
                <a:spcAft>
                  <a:spcPts val="0"/>
                </a:spcAft>
                <a:buClr>
                  <a:schemeClr val="dk1"/>
                </a:buClr>
                <a:buSzPts val="1900"/>
                <a:buFont typeface="Open Sans"/>
                <a:buNone/>
              </a:pPr>
              <a:r>
                <a:rPr lang="en-US" sz="2000" dirty="0"/>
                <a:t>TL</a:t>
              </a:r>
              <a:r>
                <a:rPr lang="tr-TR" sz="2000" dirty="0"/>
                <a:t> </a:t>
              </a:r>
              <a:r>
                <a:rPr lang="en-US" sz="2000" dirty="0" err="1"/>
                <a:t>cinsine</a:t>
              </a:r>
              <a:r>
                <a:rPr lang="en-US" sz="2000" dirty="0"/>
                <a:t> </a:t>
              </a:r>
              <a:r>
                <a:rPr lang="en-US" sz="2000" dirty="0" err="1"/>
                <a:t>dönüş</a:t>
              </a:r>
              <a:r>
                <a:rPr lang="en-US" sz="2000" dirty="0"/>
                <a:t> yap</a:t>
              </a:r>
              <a:r>
                <a:rPr lang="tr-TR" sz="2000" dirty="0"/>
                <a:t>tıktıkları hesap döneminden itibaren 3 hesap dönemi</a:t>
              </a:r>
              <a:r>
                <a:rPr lang="en-US" sz="2000" dirty="0"/>
                <a:t> </a:t>
              </a:r>
              <a:r>
                <a:rPr lang="en-US" sz="2000" dirty="0" err="1"/>
                <a:t>geçmeyenler</a:t>
              </a:r>
              <a:endParaRPr lang="tr-TR" sz="2000" dirty="0"/>
            </a:p>
            <a:p>
              <a:pPr marL="0" marR="0" lvl="0" indent="0" rtl="0">
                <a:lnSpc>
                  <a:spcPct val="100000"/>
                </a:lnSpc>
                <a:spcBef>
                  <a:spcPts val="0"/>
                </a:spcBef>
                <a:spcAft>
                  <a:spcPts val="0"/>
                </a:spcAft>
                <a:buClr>
                  <a:schemeClr val="dk1"/>
                </a:buClr>
                <a:buSzPts val="1900"/>
                <a:buFont typeface="Open Sans"/>
                <a:buNone/>
              </a:pPr>
              <a:endParaRPr lang="tr-TR" sz="2000" dirty="0">
                <a:solidFill>
                  <a:schemeClr val="dk1"/>
                </a:solidFill>
                <a:latin typeface="Open Sans"/>
                <a:ea typeface="Open Sans"/>
                <a:cs typeface="Open Sans"/>
                <a:sym typeface="Open Sans"/>
              </a:endParaRPr>
            </a:p>
            <a:p>
              <a:pPr marL="0" marR="0" lvl="0" indent="0" rtl="0">
                <a:lnSpc>
                  <a:spcPct val="100000"/>
                </a:lnSpc>
                <a:spcBef>
                  <a:spcPts val="0"/>
                </a:spcBef>
                <a:spcAft>
                  <a:spcPts val="0"/>
                </a:spcAft>
                <a:buClr>
                  <a:schemeClr val="dk1"/>
                </a:buClr>
                <a:buSzPts val="1900"/>
                <a:buFont typeface="Open Sans"/>
                <a:buNone/>
              </a:pPr>
              <a:r>
                <a:rPr lang="tr-TR" sz="2000" dirty="0">
                  <a:sym typeface="Open Sans"/>
                </a:rPr>
                <a:t>İşletme hesabı esasına göre defter tutanlar ile serbest meslek kazancı defteri tutan</a:t>
              </a:r>
            </a:p>
            <a:p>
              <a:pPr marL="0" marR="0" lvl="0" indent="0" rtl="0">
                <a:lnSpc>
                  <a:spcPct val="100000"/>
                </a:lnSpc>
                <a:spcBef>
                  <a:spcPts val="0"/>
                </a:spcBef>
                <a:spcAft>
                  <a:spcPts val="0"/>
                </a:spcAft>
                <a:buClr>
                  <a:schemeClr val="dk1"/>
                </a:buClr>
                <a:buSzPts val="1900"/>
                <a:buFont typeface="Open Sans"/>
                <a:buNone/>
              </a:pPr>
              <a:r>
                <a:rPr lang="tr-TR" sz="2000" dirty="0">
                  <a:sym typeface="Open Sans"/>
                </a:rPr>
                <a:t>serbest meslek erbabı</a:t>
              </a:r>
            </a:p>
            <a:p>
              <a:pPr marL="0" marR="0" lvl="0" indent="0" rtl="0">
                <a:lnSpc>
                  <a:spcPct val="100000"/>
                </a:lnSpc>
                <a:spcBef>
                  <a:spcPts val="0"/>
                </a:spcBef>
                <a:spcAft>
                  <a:spcPts val="0"/>
                </a:spcAft>
                <a:buClr>
                  <a:schemeClr val="dk1"/>
                </a:buClr>
                <a:buSzPts val="1900"/>
                <a:buFont typeface="Open Sans"/>
                <a:buNone/>
              </a:pPr>
              <a:endParaRPr lang="tr-TR" sz="1900" dirty="0">
                <a:solidFill>
                  <a:schemeClr val="dk1"/>
                </a:solidFill>
                <a:latin typeface="Open Sans"/>
                <a:ea typeface="Open Sans"/>
                <a:cs typeface="Open Sans"/>
                <a:sym typeface="Open Sans"/>
              </a:endParaRPr>
            </a:p>
            <a:p>
              <a:pPr marL="0" marR="0" lvl="0" indent="0" rtl="0">
                <a:lnSpc>
                  <a:spcPct val="100000"/>
                </a:lnSpc>
                <a:spcBef>
                  <a:spcPts val="0"/>
                </a:spcBef>
                <a:spcAft>
                  <a:spcPts val="0"/>
                </a:spcAft>
                <a:buClr>
                  <a:schemeClr val="dk1"/>
                </a:buClr>
                <a:buSzPts val="1900"/>
                <a:buFont typeface="Open Sans"/>
                <a:buNone/>
              </a:pPr>
              <a:endParaRPr lang="tr-TR" sz="1900"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900"/>
                <a:buFont typeface="Open Sans"/>
                <a:buNone/>
              </a:pPr>
              <a:endParaRPr dirty="0"/>
            </a:p>
          </p:txBody>
        </p:sp>
      </p:grpSp>
      <p:grpSp>
        <p:nvGrpSpPr>
          <p:cNvPr id="2" name="Группа 1">
            <a:extLst>
              <a:ext uri="{FF2B5EF4-FFF2-40B4-BE49-F238E27FC236}">
                <a16:creationId xmlns:a16="http://schemas.microsoft.com/office/drawing/2014/main" id="{D9F0D3E9-339F-0A46-886A-77D9D4588F36}"/>
              </a:ext>
            </a:extLst>
          </p:cNvPr>
          <p:cNvGrpSpPr/>
          <p:nvPr/>
        </p:nvGrpSpPr>
        <p:grpSpPr>
          <a:xfrm>
            <a:off x="7991475" y="1339850"/>
            <a:ext cx="3578343" cy="2719387"/>
            <a:chOff x="7991475" y="1339850"/>
            <a:chExt cx="3578343" cy="2719387"/>
          </a:xfrm>
        </p:grpSpPr>
        <p:sp>
          <p:nvSpPr>
            <p:cNvPr id="848" name="Google Shape;848;p35"/>
            <p:cNvSpPr/>
            <p:nvPr/>
          </p:nvSpPr>
          <p:spPr>
            <a:xfrm>
              <a:off x="7991475" y="1339850"/>
              <a:ext cx="2673350" cy="895350"/>
            </a:xfrm>
            <a:custGeom>
              <a:avLst/>
              <a:gdLst/>
              <a:ahLst/>
              <a:cxnLst/>
              <a:rect l="l" t="t" r="r" b="b"/>
              <a:pathLst>
                <a:path w="1684" h="564" extrusionOk="0">
                  <a:moveTo>
                    <a:pt x="1684" y="283"/>
                  </a:moveTo>
                  <a:lnTo>
                    <a:pt x="1507" y="0"/>
                  </a:lnTo>
                  <a:lnTo>
                    <a:pt x="0" y="0"/>
                  </a:lnTo>
                  <a:lnTo>
                    <a:pt x="0" y="564"/>
                  </a:lnTo>
                  <a:lnTo>
                    <a:pt x="1507" y="564"/>
                  </a:lnTo>
                  <a:lnTo>
                    <a:pt x="1684" y="283"/>
                  </a:lnTo>
                  <a:close/>
                </a:path>
              </a:pathLst>
            </a:cu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4" name="Google Shape;854;p35"/>
            <p:cNvSpPr txBox="1"/>
            <p:nvPr/>
          </p:nvSpPr>
          <p:spPr>
            <a:xfrm>
              <a:off x="8428211" y="1589088"/>
              <a:ext cx="2116512" cy="6461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200"/>
                <a:buFont typeface="Montserrat"/>
                <a:buNone/>
              </a:pPr>
              <a:r>
                <a:rPr lang="tr-TR" sz="2000" b="1" dirty="0">
                  <a:solidFill>
                    <a:srgbClr val="FF0000"/>
                  </a:solidFill>
                  <a:latin typeface="Montserrat"/>
                  <a:sym typeface="Montserrat"/>
                </a:rPr>
                <a:t>Özel Hüküm </a:t>
              </a:r>
              <a:endParaRPr lang="tr-TR" sz="2000" dirty="0">
                <a:solidFill>
                  <a:srgbClr val="FF0000"/>
                </a:solidFill>
              </a:endParaRPr>
            </a:p>
          </p:txBody>
        </p:sp>
        <p:sp>
          <p:nvSpPr>
            <p:cNvPr id="857" name="Google Shape;857;p35"/>
            <p:cNvSpPr txBox="1"/>
            <p:nvPr/>
          </p:nvSpPr>
          <p:spPr>
            <a:xfrm>
              <a:off x="8238565" y="2798762"/>
              <a:ext cx="3331253" cy="126047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900"/>
                <a:buFont typeface="Open Sans"/>
                <a:buNone/>
              </a:pPr>
              <a:r>
                <a:rPr lang="tr-TR" sz="2000" dirty="0"/>
                <a:t>Serbest meslek erbapları ile işletme hesabı esasına göre defter tutanlar dilerlerse ATİK’leri için enflasyon düzeltmesine tabi tutulmuş değerler üzerinden amortisman ayırabilirler</a:t>
              </a:r>
              <a:endParaRPr sz="2000" dirty="0"/>
            </a:p>
          </p:txBody>
        </p:sp>
      </p:grpSp>
      <p:sp>
        <p:nvSpPr>
          <p:cNvPr id="19" name="Metin kutusu 18">
            <a:extLst>
              <a:ext uri="{FF2B5EF4-FFF2-40B4-BE49-F238E27FC236}">
                <a16:creationId xmlns:a16="http://schemas.microsoft.com/office/drawing/2014/main" id="{F096BE5E-A451-4C86-AA0C-A73747DFF59C}"/>
              </a:ext>
            </a:extLst>
          </p:cNvPr>
          <p:cNvSpPr txBox="1"/>
          <p:nvPr/>
        </p:nvSpPr>
        <p:spPr>
          <a:xfrm>
            <a:off x="659186" y="300593"/>
            <a:ext cx="6158752" cy="523220"/>
          </a:xfrm>
          <a:prstGeom prst="rect">
            <a:avLst/>
          </a:prstGeom>
          <a:noFill/>
        </p:spPr>
        <p:txBody>
          <a:bodyPr wrap="square">
            <a:spAutoFit/>
          </a:bodyPr>
          <a:lstStyle/>
          <a:p>
            <a:r>
              <a:rPr lang="tr-TR" sz="2800" b="1" dirty="0">
                <a:solidFill>
                  <a:srgbClr val="FF0000"/>
                </a:solidFill>
              </a:rPr>
              <a:t>BİRKAÇ SORU?</a:t>
            </a:r>
            <a:endParaRPr lang="en-US" sz="2800" b="1" dirty="0">
              <a:solidFill>
                <a:srgbClr val="FF0000"/>
              </a:solidFill>
            </a:endParaRPr>
          </a:p>
        </p:txBody>
      </p:sp>
      <p:sp>
        <p:nvSpPr>
          <p:cNvPr id="3" name="Slayt Numarası Yer Tutucusu 2">
            <a:extLst>
              <a:ext uri="{FF2B5EF4-FFF2-40B4-BE49-F238E27FC236}">
                <a16:creationId xmlns:a16="http://schemas.microsoft.com/office/drawing/2014/main" id="{4C980DB6-A910-4FE1-8030-15430E2AC54D}"/>
              </a:ext>
            </a:extLst>
          </p:cNvPr>
          <p:cNvSpPr>
            <a:spLocks noGrp="1"/>
          </p:cNvSpPr>
          <p:nvPr>
            <p:ph type="sldNum" sz="quarter" idx="12"/>
          </p:nvPr>
        </p:nvSpPr>
        <p:spPr/>
        <p:txBody>
          <a:bodyPr/>
          <a:lstStyle/>
          <a:p>
            <a:fld id="{74A6B242-B99F-4B56-9848-7DADBC0D860D}" type="slidenum">
              <a:rPr lang="en-US" smtClean="0"/>
              <a:t>13</a:t>
            </a:fld>
            <a:endParaRPr lang="en-US"/>
          </a:p>
        </p:txBody>
      </p:sp>
    </p:spTree>
    <p:extLst>
      <p:ext uri="{BB962C8B-B14F-4D97-AF65-F5344CB8AC3E}">
        <p14:creationId xmlns:p14="http://schemas.microsoft.com/office/powerpoint/2010/main" val="336341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pic>
        <p:nvPicPr>
          <p:cNvPr id="845" name="Google Shape;845;p35"/>
          <p:cNvPicPr preferRelativeResize="0"/>
          <p:nvPr/>
        </p:nvPicPr>
        <p:blipFill rotWithShape="1">
          <a:blip r:embed="rId3">
            <a:alphaModFix/>
          </a:blip>
          <a:srcRect/>
          <a:stretch/>
        </p:blipFill>
        <p:spPr>
          <a:xfrm>
            <a:off x="6350" y="0"/>
            <a:ext cx="12179300" cy="6858000"/>
          </a:xfrm>
          <a:prstGeom prst="rect">
            <a:avLst/>
          </a:prstGeom>
          <a:noFill/>
          <a:ln>
            <a:noFill/>
          </a:ln>
        </p:spPr>
      </p:pic>
      <p:grpSp>
        <p:nvGrpSpPr>
          <p:cNvPr id="5" name="Группа 4">
            <a:extLst>
              <a:ext uri="{FF2B5EF4-FFF2-40B4-BE49-F238E27FC236}">
                <a16:creationId xmlns:a16="http://schemas.microsoft.com/office/drawing/2014/main" id="{D2C2BA99-7742-694B-B409-7AB93D119252}"/>
              </a:ext>
            </a:extLst>
          </p:cNvPr>
          <p:cNvGrpSpPr/>
          <p:nvPr/>
        </p:nvGrpSpPr>
        <p:grpSpPr>
          <a:xfrm>
            <a:off x="1185862" y="1339850"/>
            <a:ext cx="2922915" cy="2576512"/>
            <a:chOff x="1185862" y="1339850"/>
            <a:chExt cx="2922915" cy="2576512"/>
          </a:xfrm>
        </p:grpSpPr>
        <p:sp>
          <p:nvSpPr>
            <p:cNvPr id="846" name="Google Shape;846;p35"/>
            <p:cNvSpPr/>
            <p:nvPr/>
          </p:nvSpPr>
          <p:spPr>
            <a:xfrm>
              <a:off x="1185862" y="1339850"/>
              <a:ext cx="2676525" cy="895350"/>
            </a:xfrm>
            <a:custGeom>
              <a:avLst/>
              <a:gdLst/>
              <a:ahLst/>
              <a:cxnLst/>
              <a:rect l="l" t="t" r="r" b="b"/>
              <a:pathLst>
                <a:path w="1686" h="564" extrusionOk="0">
                  <a:moveTo>
                    <a:pt x="1686" y="283"/>
                  </a:moveTo>
                  <a:lnTo>
                    <a:pt x="1509" y="0"/>
                  </a:lnTo>
                  <a:lnTo>
                    <a:pt x="0" y="0"/>
                  </a:lnTo>
                  <a:lnTo>
                    <a:pt x="0" y="564"/>
                  </a:lnTo>
                  <a:lnTo>
                    <a:pt x="1509" y="564"/>
                  </a:lnTo>
                  <a:lnTo>
                    <a:pt x="1686" y="283"/>
                  </a:lnTo>
                  <a:close/>
                </a:path>
              </a:pathLst>
            </a:cu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2" name="Google Shape;852;p35"/>
            <p:cNvSpPr txBox="1"/>
            <p:nvPr/>
          </p:nvSpPr>
          <p:spPr>
            <a:xfrm>
              <a:off x="1527175" y="1589088"/>
              <a:ext cx="2211387" cy="6461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200"/>
                <a:buFont typeface="Montserrat"/>
                <a:buNone/>
              </a:pPr>
              <a:r>
                <a:rPr lang="tr-TR" sz="2000" b="1" i="0" u="none" dirty="0">
                  <a:solidFill>
                    <a:srgbClr val="FF0000"/>
                  </a:solidFill>
                  <a:latin typeface="Montserrat"/>
                  <a:ea typeface="Montserrat"/>
                  <a:cs typeface="Montserrat"/>
                  <a:sym typeface="Montserrat"/>
                </a:rPr>
                <a:t>Hangi Dönem ?</a:t>
              </a:r>
              <a:endParaRPr dirty="0">
                <a:solidFill>
                  <a:srgbClr val="FF0000"/>
                </a:solidFill>
              </a:endParaRPr>
            </a:p>
          </p:txBody>
        </p:sp>
        <p:sp>
          <p:nvSpPr>
            <p:cNvPr id="855" name="Google Shape;855;p35"/>
            <p:cNvSpPr txBox="1"/>
            <p:nvPr/>
          </p:nvSpPr>
          <p:spPr>
            <a:xfrm>
              <a:off x="1432252" y="2655887"/>
              <a:ext cx="2676525" cy="1260475"/>
            </a:xfrm>
            <a:prstGeom prst="rect">
              <a:avLst/>
            </a:prstGeom>
            <a:noFill/>
            <a:ln>
              <a:noFill/>
            </a:ln>
          </p:spPr>
          <p:txBody>
            <a:bodyPr spcFirstLastPara="1" wrap="square" lIns="91425" tIns="45700" rIns="91425" bIns="45700" anchor="t" anchorCtr="0">
              <a:noAutofit/>
            </a:bodyPr>
            <a:lstStyle/>
            <a:p>
              <a:pPr algn="ctr">
                <a:buClr>
                  <a:schemeClr val="dk1"/>
                </a:buClr>
                <a:buSzPts val="1900"/>
              </a:pPr>
              <a:r>
                <a:rPr lang="tr-TR" sz="1800" b="1" dirty="0">
                  <a:effectLst/>
                  <a:latin typeface="Calibri" panose="020F0502020204030204" pitchFamily="34" charset="0"/>
                  <a:ea typeface="Calibri" panose="020F0502020204030204" pitchFamily="34" charset="0"/>
                  <a:cs typeface="Arial" panose="020B0604020202020204" pitchFamily="34" charset="0"/>
                </a:rPr>
                <a:t>31.12.2023</a:t>
              </a:r>
              <a:r>
                <a:rPr lang="tr-TR" sz="1800" dirty="0">
                  <a:effectLst/>
                  <a:latin typeface="Calibri" panose="020F0502020204030204" pitchFamily="34" charset="0"/>
                  <a:ea typeface="Calibri" panose="020F0502020204030204" pitchFamily="34" charset="0"/>
                  <a:cs typeface="Arial" panose="020B0604020202020204" pitchFamily="34" charset="0"/>
                </a:rPr>
                <a:t> tarihli mali tablolar, enflasyon düzeltmesi şartlarının oluşup oluşmadığına bakılmaksızın her halükarda enflasyon düzeltmesine tabi tutulacaktır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900"/>
                <a:buFont typeface="Open Sans"/>
                <a:buNone/>
              </a:pPr>
              <a:r>
                <a:rPr lang="tr-TR" sz="2000" dirty="0"/>
                <a:t>.</a:t>
              </a:r>
              <a:endParaRPr dirty="0"/>
            </a:p>
          </p:txBody>
        </p:sp>
      </p:grpSp>
      <p:grpSp>
        <p:nvGrpSpPr>
          <p:cNvPr id="4" name="Группа 3">
            <a:extLst>
              <a:ext uri="{FF2B5EF4-FFF2-40B4-BE49-F238E27FC236}">
                <a16:creationId xmlns:a16="http://schemas.microsoft.com/office/drawing/2014/main" id="{3F2658B2-232C-B94E-8575-6F1258135C2E}"/>
              </a:ext>
            </a:extLst>
          </p:cNvPr>
          <p:cNvGrpSpPr/>
          <p:nvPr/>
        </p:nvGrpSpPr>
        <p:grpSpPr>
          <a:xfrm>
            <a:off x="4589462" y="1339850"/>
            <a:ext cx="2793206" cy="3016062"/>
            <a:chOff x="4589462" y="1339850"/>
            <a:chExt cx="2793206" cy="3016062"/>
          </a:xfrm>
        </p:grpSpPr>
        <p:sp>
          <p:nvSpPr>
            <p:cNvPr id="847" name="Google Shape;847;p35"/>
            <p:cNvSpPr/>
            <p:nvPr/>
          </p:nvSpPr>
          <p:spPr>
            <a:xfrm>
              <a:off x="4589462" y="1339850"/>
              <a:ext cx="2676525" cy="895350"/>
            </a:xfrm>
            <a:custGeom>
              <a:avLst/>
              <a:gdLst/>
              <a:ahLst/>
              <a:cxnLst/>
              <a:rect l="l" t="t" r="r" b="b"/>
              <a:pathLst>
                <a:path w="1686" h="564" extrusionOk="0">
                  <a:moveTo>
                    <a:pt x="1686" y="283"/>
                  </a:moveTo>
                  <a:lnTo>
                    <a:pt x="1506" y="0"/>
                  </a:lnTo>
                  <a:lnTo>
                    <a:pt x="0" y="0"/>
                  </a:lnTo>
                  <a:lnTo>
                    <a:pt x="0" y="564"/>
                  </a:lnTo>
                  <a:lnTo>
                    <a:pt x="1506" y="564"/>
                  </a:lnTo>
                  <a:lnTo>
                    <a:pt x="1686" y="283"/>
                  </a:ln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3" name="Google Shape;853;p35"/>
            <p:cNvSpPr txBox="1"/>
            <p:nvPr/>
          </p:nvSpPr>
          <p:spPr>
            <a:xfrm>
              <a:off x="4709318" y="1589088"/>
              <a:ext cx="2673350" cy="6461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200"/>
                <a:buFont typeface="Montserrat"/>
                <a:buNone/>
              </a:pPr>
              <a:r>
                <a:rPr lang="tr-TR" sz="2000" b="1" dirty="0">
                  <a:solidFill>
                    <a:srgbClr val="FF0000"/>
                  </a:solidFill>
                  <a:latin typeface="Montserrat"/>
                  <a:sym typeface="Montserrat"/>
                </a:rPr>
                <a:t>Hangi Mali Tablo?</a:t>
              </a:r>
              <a:endParaRPr dirty="0">
                <a:solidFill>
                  <a:srgbClr val="FF0000"/>
                </a:solidFill>
              </a:endParaRPr>
            </a:p>
          </p:txBody>
        </p:sp>
        <p:sp>
          <p:nvSpPr>
            <p:cNvPr id="856" name="Google Shape;856;p35"/>
            <p:cNvSpPr txBox="1"/>
            <p:nvPr/>
          </p:nvSpPr>
          <p:spPr>
            <a:xfrm>
              <a:off x="5173033" y="3093850"/>
              <a:ext cx="1982787" cy="12620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900"/>
                <a:buFont typeface="Open Sans"/>
                <a:buNone/>
              </a:pPr>
              <a:r>
                <a:rPr lang="tr-TR" sz="1900" b="0" i="0" u="none" dirty="0">
                  <a:solidFill>
                    <a:schemeClr val="dk1"/>
                  </a:solidFill>
                  <a:latin typeface="Calibri gövde"/>
                  <a:ea typeface="Open Sans"/>
                  <a:cs typeface="Open Sans"/>
                  <a:sym typeface="Open Sans"/>
                </a:rPr>
                <a:t>Yalnızca </a:t>
              </a:r>
              <a:r>
                <a:rPr lang="tr-TR" sz="1900" b="1" i="0" u="none" dirty="0">
                  <a:solidFill>
                    <a:schemeClr val="dk1"/>
                  </a:solidFill>
                  <a:latin typeface="Calibri gövde"/>
                  <a:ea typeface="Open Sans"/>
                  <a:cs typeface="Open Sans"/>
                  <a:sym typeface="Open Sans"/>
                </a:rPr>
                <a:t>BİLANÇO</a:t>
              </a:r>
            </a:p>
            <a:p>
              <a:pPr marL="0" marR="0" lvl="0" indent="0" algn="ctr" rtl="0">
                <a:lnSpc>
                  <a:spcPct val="100000"/>
                </a:lnSpc>
                <a:spcBef>
                  <a:spcPts val="0"/>
                </a:spcBef>
                <a:spcAft>
                  <a:spcPts val="0"/>
                </a:spcAft>
                <a:buClr>
                  <a:schemeClr val="dk1"/>
                </a:buClr>
                <a:buSzPts val="1900"/>
                <a:buFont typeface="Open Sans"/>
                <a:buNone/>
              </a:pPr>
              <a:r>
                <a:rPr lang="tr-TR" sz="1900" dirty="0">
                  <a:solidFill>
                    <a:schemeClr val="dk1"/>
                  </a:solidFill>
                  <a:latin typeface="Calibri gövde"/>
                  <a:ea typeface="Open Sans"/>
                  <a:cs typeface="Open Sans"/>
                  <a:sym typeface="Open Sans"/>
                </a:rPr>
                <a:t>enflasyon düzeltmesine tabi tutulacaktır.</a:t>
              </a:r>
            </a:p>
            <a:p>
              <a:pPr marL="0" marR="0" lvl="0" indent="0" algn="ctr" rtl="0">
                <a:lnSpc>
                  <a:spcPct val="100000"/>
                </a:lnSpc>
                <a:spcBef>
                  <a:spcPts val="0"/>
                </a:spcBef>
                <a:spcAft>
                  <a:spcPts val="0"/>
                </a:spcAft>
                <a:buClr>
                  <a:schemeClr val="dk1"/>
                </a:buClr>
                <a:buSzPts val="1900"/>
                <a:buFont typeface="Open Sans"/>
                <a:buNone/>
              </a:pPr>
              <a:endParaRPr dirty="0"/>
            </a:p>
          </p:txBody>
        </p:sp>
      </p:grpSp>
      <p:grpSp>
        <p:nvGrpSpPr>
          <p:cNvPr id="2" name="Группа 1">
            <a:extLst>
              <a:ext uri="{FF2B5EF4-FFF2-40B4-BE49-F238E27FC236}">
                <a16:creationId xmlns:a16="http://schemas.microsoft.com/office/drawing/2014/main" id="{D9F0D3E9-339F-0A46-886A-77D9D4588F36}"/>
              </a:ext>
            </a:extLst>
          </p:cNvPr>
          <p:cNvGrpSpPr/>
          <p:nvPr/>
        </p:nvGrpSpPr>
        <p:grpSpPr>
          <a:xfrm>
            <a:off x="7820841" y="1339850"/>
            <a:ext cx="3331253" cy="2865437"/>
            <a:chOff x="7820841" y="1339850"/>
            <a:chExt cx="3331253" cy="2865437"/>
          </a:xfrm>
        </p:grpSpPr>
        <p:sp>
          <p:nvSpPr>
            <p:cNvPr id="848" name="Google Shape;848;p35"/>
            <p:cNvSpPr/>
            <p:nvPr/>
          </p:nvSpPr>
          <p:spPr>
            <a:xfrm>
              <a:off x="7991475" y="1339850"/>
              <a:ext cx="2673350" cy="895350"/>
            </a:xfrm>
            <a:custGeom>
              <a:avLst/>
              <a:gdLst/>
              <a:ahLst/>
              <a:cxnLst/>
              <a:rect l="l" t="t" r="r" b="b"/>
              <a:pathLst>
                <a:path w="1684" h="564" extrusionOk="0">
                  <a:moveTo>
                    <a:pt x="1684" y="283"/>
                  </a:moveTo>
                  <a:lnTo>
                    <a:pt x="1507" y="0"/>
                  </a:lnTo>
                  <a:lnTo>
                    <a:pt x="0" y="0"/>
                  </a:lnTo>
                  <a:lnTo>
                    <a:pt x="0" y="564"/>
                  </a:lnTo>
                  <a:lnTo>
                    <a:pt x="1507" y="564"/>
                  </a:lnTo>
                  <a:lnTo>
                    <a:pt x="1684" y="283"/>
                  </a:lnTo>
                  <a:close/>
                </a:path>
              </a:pathLst>
            </a:cu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4" name="Google Shape;854;p35"/>
            <p:cNvSpPr txBox="1"/>
            <p:nvPr/>
          </p:nvSpPr>
          <p:spPr>
            <a:xfrm>
              <a:off x="8354265" y="1464469"/>
              <a:ext cx="2116512" cy="6461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200"/>
                <a:buFont typeface="Montserrat"/>
                <a:buNone/>
              </a:pPr>
              <a:r>
                <a:rPr lang="tr-TR" sz="2000" b="1" dirty="0">
                  <a:solidFill>
                    <a:srgbClr val="FF0000"/>
                  </a:solidFill>
                  <a:latin typeface="Montserrat"/>
                  <a:sym typeface="Montserrat"/>
                </a:rPr>
                <a:t>Hangi Kıymetler?</a:t>
              </a:r>
              <a:endParaRPr lang="tr-TR" sz="2000" dirty="0">
                <a:solidFill>
                  <a:srgbClr val="FF0000"/>
                </a:solidFill>
              </a:endParaRPr>
            </a:p>
          </p:txBody>
        </p:sp>
        <p:sp>
          <p:nvSpPr>
            <p:cNvPr id="857" name="Google Shape;857;p35"/>
            <p:cNvSpPr txBox="1"/>
            <p:nvPr/>
          </p:nvSpPr>
          <p:spPr>
            <a:xfrm>
              <a:off x="7820841" y="2944812"/>
              <a:ext cx="3331253" cy="12604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900"/>
                <a:buFont typeface="Open Sans"/>
                <a:buNone/>
              </a:pPr>
              <a:r>
                <a:rPr lang="tr-TR" sz="1900" dirty="0">
                  <a:solidFill>
                    <a:schemeClr val="dk1"/>
                  </a:solidFill>
                  <a:latin typeface="Calibri gövde"/>
                  <a:ea typeface="Open Sans"/>
                  <a:cs typeface="Open Sans"/>
                </a:rPr>
                <a:t>B</a:t>
              </a:r>
              <a:r>
                <a:rPr lang="en-US" sz="1900" dirty="0" err="1">
                  <a:solidFill>
                    <a:schemeClr val="dk1"/>
                  </a:solidFill>
                  <a:latin typeface="Calibri gövde"/>
                  <a:ea typeface="Open Sans"/>
                  <a:cs typeface="Open Sans"/>
                </a:rPr>
                <a:t>ilançolarda</a:t>
              </a:r>
              <a:r>
                <a:rPr lang="en-US" sz="1900" dirty="0">
                  <a:solidFill>
                    <a:schemeClr val="dk1"/>
                  </a:solidFill>
                  <a:latin typeface="Calibri gövde"/>
                  <a:ea typeface="Open Sans"/>
                  <a:cs typeface="Open Sans"/>
                </a:rPr>
                <a:t> </a:t>
              </a:r>
              <a:r>
                <a:rPr lang="en-US" sz="1900" dirty="0" err="1">
                  <a:solidFill>
                    <a:schemeClr val="dk1"/>
                  </a:solidFill>
                  <a:latin typeface="Calibri gövde"/>
                  <a:ea typeface="Open Sans"/>
                  <a:cs typeface="Open Sans"/>
                </a:rPr>
                <a:t>yer</a:t>
              </a:r>
              <a:r>
                <a:rPr lang="en-US" sz="1900" dirty="0">
                  <a:solidFill>
                    <a:schemeClr val="dk1"/>
                  </a:solidFill>
                  <a:latin typeface="Calibri gövde"/>
                  <a:ea typeface="Open Sans"/>
                  <a:cs typeface="Open Sans"/>
                </a:rPr>
                <a:t> </a:t>
              </a:r>
              <a:r>
                <a:rPr lang="en-US" sz="1900" dirty="0" err="1">
                  <a:solidFill>
                    <a:schemeClr val="dk1"/>
                  </a:solidFill>
                  <a:latin typeface="Calibri gövde"/>
                  <a:ea typeface="Open Sans"/>
                  <a:cs typeface="Open Sans"/>
                </a:rPr>
                <a:t>alan</a:t>
              </a:r>
              <a:r>
                <a:rPr lang="en-US" sz="1900" dirty="0">
                  <a:solidFill>
                    <a:schemeClr val="dk1"/>
                  </a:solidFill>
                  <a:latin typeface="Calibri gövde"/>
                  <a:ea typeface="Open Sans"/>
                  <a:cs typeface="Open Sans"/>
                </a:rPr>
                <a:t> </a:t>
              </a:r>
              <a:r>
                <a:rPr lang="en-US" sz="1900" dirty="0" err="1">
                  <a:solidFill>
                    <a:schemeClr val="dk1"/>
                  </a:solidFill>
                  <a:latin typeface="Calibri gövde"/>
                  <a:ea typeface="Open Sans"/>
                  <a:cs typeface="Open Sans"/>
                </a:rPr>
                <a:t>kıymetlerden</a:t>
              </a:r>
              <a:r>
                <a:rPr lang="en-US" sz="1900" dirty="0">
                  <a:solidFill>
                    <a:schemeClr val="dk1"/>
                  </a:solidFill>
                  <a:latin typeface="Calibri gövde"/>
                  <a:ea typeface="Open Sans"/>
                  <a:cs typeface="Open Sans"/>
                </a:rPr>
                <a:t> </a:t>
              </a:r>
              <a:r>
                <a:rPr lang="en-US" sz="1900" dirty="0" err="1">
                  <a:solidFill>
                    <a:schemeClr val="dk1"/>
                  </a:solidFill>
                  <a:latin typeface="Calibri gövde"/>
                  <a:ea typeface="Open Sans"/>
                  <a:cs typeface="Open Sans"/>
                </a:rPr>
                <a:t>sadece</a:t>
              </a:r>
              <a:r>
                <a:rPr lang="en-US" sz="1900" dirty="0">
                  <a:solidFill>
                    <a:schemeClr val="dk1"/>
                  </a:solidFill>
                  <a:latin typeface="Calibri gövde"/>
                  <a:ea typeface="Open Sans"/>
                  <a:cs typeface="Open Sans"/>
                </a:rPr>
                <a:t> </a:t>
              </a:r>
              <a:r>
                <a:rPr lang="en-US" sz="1900" b="1" dirty="0" err="1">
                  <a:solidFill>
                    <a:schemeClr val="dk1"/>
                  </a:solidFill>
                  <a:latin typeface="Calibri gövde"/>
                  <a:ea typeface="Open Sans"/>
                  <a:cs typeface="Open Sans"/>
                </a:rPr>
                <a:t>parasal</a:t>
              </a:r>
              <a:r>
                <a:rPr lang="en-US" sz="1900" b="1" dirty="0">
                  <a:solidFill>
                    <a:schemeClr val="dk1"/>
                  </a:solidFill>
                  <a:latin typeface="Calibri gövde"/>
                  <a:ea typeface="Open Sans"/>
                  <a:cs typeface="Open Sans"/>
                </a:rPr>
                <a:t> olmayan </a:t>
              </a:r>
              <a:r>
                <a:rPr lang="en-US" sz="1900" b="1" dirty="0" err="1">
                  <a:solidFill>
                    <a:schemeClr val="dk1"/>
                  </a:solidFill>
                  <a:latin typeface="Calibri gövde"/>
                  <a:ea typeface="Open Sans"/>
                  <a:cs typeface="Open Sans"/>
                </a:rPr>
                <a:t>kıymetler</a:t>
              </a:r>
              <a:r>
                <a:rPr lang="en-US" sz="1900" b="1" dirty="0">
                  <a:solidFill>
                    <a:schemeClr val="dk1"/>
                  </a:solidFill>
                  <a:latin typeface="Calibri gövde"/>
                  <a:ea typeface="Open Sans"/>
                  <a:cs typeface="Open Sans"/>
                </a:rPr>
                <a:t> </a:t>
              </a:r>
              <a:r>
                <a:rPr lang="en-US" sz="1900" dirty="0">
                  <a:solidFill>
                    <a:schemeClr val="dk1"/>
                  </a:solidFill>
                  <a:latin typeface="Calibri gövde"/>
                  <a:ea typeface="Open Sans"/>
                  <a:cs typeface="Open Sans"/>
                </a:rPr>
                <a:t>enflasyon </a:t>
              </a:r>
              <a:r>
                <a:rPr lang="en-US" sz="1900" dirty="0" err="1">
                  <a:solidFill>
                    <a:schemeClr val="dk1"/>
                  </a:solidFill>
                  <a:latin typeface="Calibri gövde"/>
                  <a:ea typeface="Open Sans"/>
                  <a:cs typeface="Open Sans"/>
                </a:rPr>
                <a:t>düzeltmesine</a:t>
              </a:r>
              <a:r>
                <a:rPr lang="en-US" sz="1900" dirty="0">
                  <a:solidFill>
                    <a:schemeClr val="dk1"/>
                  </a:solidFill>
                  <a:latin typeface="Calibri gövde"/>
                  <a:ea typeface="Open Sans"/>
                  <a:cs typeface="Open Sans"/>
                </a:rPr>
                <a:t> tabi </a:t>
              </a:r>
              <a:r>
                <a:rPr lang="en-US" sz="1900" dirty="0" err="1">
                  <a:solidFill>
                    <a:schemeClr val="dk1"/>
                  </a:solidFill>
                  <a:latin typeface="Calibri gövde"/>
                  <a:ea typeface="Open Sans"/>
                  <a:cs typeface="Open Sans"/>
                </a:rPr>
                <a:t>tutulacaktır</a:t>
              </a:r>
              <a:r>
                <a:rPr lang="tr-TR" sz="1900" dirty="0">
                  <a:solidFill>
                    <a:schemeClr val="dk1"/>
                  </a:solidFill>
                  <a:latin typeface="Calibri gövde"/>
                  <a:ea typeface="Open Sans"/>
                  <a:cs typeface="Open Sans"/>
                </a:rPr>
                <a:t>.</a:t>
              </a:r>
            </a:p>
            <a:p>
              <a:pPr marL="0" marR="0" lvl="0" indent="0" algn="ctr" rtl="0">
                <a:lnSpc>
                  <a:spcPct val="100000"/>
                </a:lnSpc>
                <a:spcBef>
                  <a:spcPts val="0"/>
                </a:spcBef>
                <a:spcAft>
                  <a:spcPts val="0"/>
                </a:spcAft>
                <a:buClr>
                  <a:schemeClr val="dk1"/>
                </a:buClr>
                <a:buSzPts val="1900"/>
                <a:buFont typeface="Open Sans"/>
                <a:buNone/>
              </a:pPr>
              <a:endParaRPr lang="tr-TR" sz="1900" dirty="0">
                <a:solidFill>
                  <a:schemeClr val="dk1"/>
                </a:solidFill>
                <a:latin typeface="Calibri gövde"/>
                <a:ea typeface="Open Sans"/>
                <a:cs typeface="Open Sans"/>
              </a:endParaRPr>
            </a:p>
          </p:txBody>
        </p:sp>
      </p:grpSp>
      <p:sp>
        <p:nvSpPr>
          <p:cNvPr id="19" name="Metin kutusu 18">
            <a:extLst>
              <a:ext uri="{FF2B5EF4-FFF2-40B4-BE49-F238E27FC236}">
                <a16:creationId xmlns:a16="http://schemas.microsoft.com/office/drawing/2014/main" id="{F096BE5E-A451-4C86-AA0C-A73747DFF59C}"/>
              </a:ext>
            </a:extLst>
          </p:cNvPr>
          <p:cNvSpPr txBox="1"/>
          <p:nvPr/>
        </p:nvSpPr>
        <p:spPr>
          <a:xfrm>
            <a:off x="659186" y="360640"/>
            <a:ext cx="6158752" cy="523220"/>
          </a:xfrm>
          <a:prstGeom prst="rect">
            <a:avLst/>
          </a:prstGeom>
          <a:noFill/>
        </p:spPr>
        <p:txBody>
          <a:bodyPr wrap="square">
            <a:spAutoFit/>
          </a:bodyPr>
          <a:lstStyle/>
          <a:p>
            <a:r>
              <a:rPr lang="tr-TR" sz="2800" b="1" dirty="0">
                <a:solidFill>
                  <a:srgbClr val="FF0000"/>
                </a:solidFill>
              </a:rPr>
              <a:t>BİRKAÇ SORU?</a:t>
            </a:r>
            <a:endParaRPr lang="en-US" sz="2800" b="1" dirty="0">
              <a:solidFill>
                <a:srgbClr val="FF0000"/>
              </a:solidFill>
            </a:endParaRPr>
          </a:p>
        </p:txBody>
      </p:sp>
      <p:sp>
        <p:nvSpPr>
          <p:cNvPr id="3" name="Slayt Numarası Yer Tutucusu 2">
            <a:extLst>
              <a:ext uri="{FF2B5EF4-FFF2-40B4-BE49-F238E27FC236}">
                <a16:creationId xmlns:a16="http://schemas.microsoft.com/office/drawing/2014/main" id="{BBAB87C4-3612-449C-932E-CC830DDA0F9F}"/>
              </a:ext>
            </a:extLst>
          </p:cNvPr>
          <p:cNvSpPr>
            <a:spLocks noGrp="1"/>
          </p:cNvSpPr>
          <p:nvPr>
            <p:ph type="sldNum" sz="quarter" idx="12"/>
          </p:nvPr>
        </p:nvSpPr>
        <p:spPr/>
        <p:txBody>
          <a:bodyPr/>
          <a:lstStyle/>
          <a:p>
            <a:fld id="{74A6B242-B99F-4B56-9848-7DADBC0D860D}"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pic>
        <p:nvPicPr>
          <p:cNvPr id="845" name="Google Shape;845;p35"/>
          <p:cNvPicPr preferRelativeResize="0"/>
          <p:nvPr/>
        </p:nvPicPr>
        <p:blipFill rotWithShape="1">
          <a:blip r:embed="rId3">
            <a:alphaModFix/>
          </a:blip>
          <a:srcRect/>
          <a:stretch/>
        </p:blipFill>
        <p:spPr>
          <a:xfrm>
            <a:off x="6350" y="0"/>
            <a:ext cx="12179300" cy="6858000"/>
          </a:xfrm>
          <a:prstGeom prst="rect">
            <a:avLst/>
          </a:prstGeom>
          <a:noFill/>
          <a:ln>
            <a:noFill/>
          </a:ln>
        </p:spPr>
      </p:pic>
      <p:grpSp>
        <p:nvGrpSpPr>
          <p:cNvPr id="5" name="Группа 4">
            <a:extLst>
              <a:ext uri="{FF2B5EF4-FFF2-40B4-BE49-F238E27FC236}">
                <a16:creationId xmlns:a16="http://schemas.microsoft.com/office/drawing/2014/main" id="{D2C2BA99-7742-694B-B409-7AB93D119252}"/>
              </a:ext>
            </a:extLst>
          </p:cNvPr>
          <p:cNvGrpSpPr/>
          <p:nvPr/>
        </p:nvGrpSpPr>
        <p:grpSpPr>
          <a:xfrm>
            <a:off x="1316040" y="1339850"/>
            <a:ext cx="2931222" cy="3014475"/>
            <a:chOff x="1058513" y="1339850"/>
            <a:chExt cx="2931222" cy="3014475"/>
          </a:xfrm>
        </p:grpSpPr>
        <p:sp>
          <p:nvSpPr>
            <p:cNvPr id="846" name="Google Shape;846;p35"/>
            <p:cNvSpPr/>
            <p:nvPr/>
          </p:nvSpPr>
          <p:spPr>
            <a:xfrm>
              <a:off x="1185862" y="1339850"/>
              <a:ext cx="2676525" cy="895350"/>
            </a:xfrm>
            <a:custGeom>
              <a:avLst/>
              <a:gdLst/>
              <a:ahLst/>
              <a:cxnLst/>
              <a:rect l="l" t="t" r="r" b="b"/>
              <a:pathLst>
                <a:path w="1686" h="564" extrusionOk="0">
                  <a:moveTo>
                    <a:pt x="1686" y="283"/>
                  </a:moveTo>
                  <a:lnTo>
                    <a:pt x="1509" y="0"/>
                  </a:lnTo>
                  <a:lnTo>
                    <a:pt x="0" y="0"/>
                  </a:lnTo>
                  <a:lnTo>
                    <a:pt x="0" y="564"/>
                  </a:lnTo>
                  <a:lnTo>
                    <a:pt x="1509" y="564"/>
                  </a:lnTo>
                  <a:lnTo>
                    <a:pt x="1686" y="283"/>
                  </a:lnTo>
                  <a:close/>
                </a:path>
              </a:pathLst>
            </a:cu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2" name="Google Shape;852;p35"/>
            <p:cNvSpPr txBox="1"/>
            <p:nvPr/>
          </p:nvSpPr>
          <p:spPr>
            <a:xfrm>
              <a:off x="1527173" y="1617994"/>
              <a:ext cx="2211387" cy="4426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200"/>
                <a:buFont typeface="Montserrat"/>
                <a:buNone/>
              </a:pPr>
              <a:r>
                <a:rPr lang="tr-TR" sz="2000" b="1" i="0" u="none" dirty="0">
                  <a:solidFill>
                    <a:srgbClr val="FF0000"/>
                  </a:solidFill>
                  <a:latin typeface="Montserrat"/>
                  <a:ea typeface="Montserrat"/>
                  <a:cs typeface="Montserrat"/>
                  <a:sym typeface="Montserrat"/>
                </a:rPr>
                <a:t>İşe Başlayanlar</a:t>
              </a:r>
              <a:endParaRPr dirty="0">
                <a:solidFill>
                  <a:srgbClr val="FF0000"/>
                </a:solidFill>
              </a:endParaRPr>
            </a:p>
          </p:txBody>
        </p:sp>
        <p:sp>
          <p:nvSpPr>
            <p:cNvPr id="855" name="Google Shape;855;p35"/>
            <p:cNvSpPr txBox="1"/>
            <p:nvPr/>
          </p:nvSpPr>
          <p:spPr>
            <a:xfrm>
              <a:off x="1058513" y="3093850"/>
              <a:ext cx="2931222" cy="126047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900"/>
                <a:buFont typeface="Open Sans"/>
                <a:buNone/>
              </a:pPr>
              <a:r>
                <a:rPr lang="tr-TR" sz="2000" dirty="0"/>
                <a:t>İşe başlayan ve kazançları bilanço esasına göre tespit edilen GV ve KV mükellefleri işe başladığı tarih itibariyle enflasyon düzeltme şartları varsa uygulamak zorundadırlar.</a:t>
              </a:r>
              <a:endParaRPr dirty="0"/>
            </a:p>
          </p:txBody>
        </p:sp>
      </p:grpSp>
      <p:grpSp>
        <p:nvGrpSpPr>
          <p:cNvPr id="4" name="Группа 3">
            <a:extLst>
              <a:ext uri="{FF2B5EF4-FFF2-40B4-BE49-F238E27FC236}">
                <a16:creationId xmlns:a16="http://schemas.microsoft.com/office/drawing/2014/main" id="{3F2658B2-232C-B94E-8575-6F1258135C2E}"/>
              </a:ext>
            </a:extLst>
          </p:cNvPr>
          <p:cNvGrpSpPr/>
          <p:nvPr/>
        </p:nvGrpSpPr>
        <p:grpSpPr>
          <a:xfrm>
            <a:off x="4589462" y="1339850"/>
            <a:ext cx="2773549" cy="3016062"/>
            <a:chOff x="4589462" y="1339850"/>
            <a:chExt cx="2773549" cy="3016062"/>
          </a:xfrm>
        </p:grpSpPr>
        <p:sp>
          <p:nvSpPr>
            <p:cNvPr id="847" name="Google Shape;847;p35"/>
            <p:cNvSpPr/>
            <p:nvPr/>
          </p:nvSpPr>
          <p:spPr>
            <a:xfrm>
              <a:off x="4589462" y="1339850"/>
              <a:ext cx="2676525" cy="895350"/>
            </a:xfrm>
            <a:custGeom>
              <a:avLst/>
              <a:gdLst/>
              <a:ahLst/>
              <a:cxnLst/>
              <a:rect l="l" t="t" r="r" b="b"/>
              <a:pathLst>
                <a:path w="1686" h="564" extrusionOk="0">
                  <a:moveTo>
                    <a:pt x="1686" y="283"/>
                  </a:moveTo>
                  <a:lnTo>
                    <a:pt x="1506" y="0"/>
                  </a:lnTo>
                  <a:lnTo>
                    <a:pt x="0" y="0"/>
                  </a:lnTo>
                  <a:lnTo>
                    <a:pt x="0" y="564"/>
                  </a:lnTo>
                  <a:lnTo>
                    <a:pt x="1506" y="564"/>
                  </a:lnTo>
                  <a:lnTo>
                    <a:pt x="1686" y="283"/>
                  </a:ln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3" name="Google Shape;853;p35"/>
            <p:cNvSpPr txBox="1"/>
            <p:nvPr/>
          </p:nvSpPr>
          <p:spPr>
            <a:xfrm>
              <a:off x="4689661" y="1429267"/>
              <a:ext cx="2673350" cy="6461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200"/>
                <a:buFont typeface="Montserrat"/>
                <a:buNone/>
              </a:pPr>
              <a:endParaRPr sz="1700" dirty="0">
                <a:solidFill>
                  <a:srgbClr val="FF0000"/>
                </a:solidFill>
              </a:endParaRPr>
            </a:p>
          </p:txBody>
        </p:sp>
        <p:sp>
          <p:nvSpPr>
            <p:cNvPr id="856" name="Google Shape;856;p35"/>
            <p:cNvSpPr txBox="1"/>
            <p:nvPr/>
          </p:nvSpPr>
          <p:spPr>
            <a:xfrm>
              <a:off x="5173033" y="3093850"/>
              <a:ext cx="1982787" cy="12620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900"/>
                <a:buFont typeface="Open Sans"/>
                <a:buNone/>
              </a:pPr>
              <a:endParaRPr dirty="0"/>
            </a:p>
          </p:txBody>
        </p:sp>
      </p:grpSp>
      <p:grpSp>
        <p:nvGrpSpPr>
          <p:cNvPr id="2" name="Группа 1">
            <a:extLst>
              <a:ext uri="{FF2B5EF4-FFF2-40B4-BE49-F238E27FC236}">
                <a16:creationId xmlns:a16="http://schemas.microsoft.com/office/drawing/2014/main" id="{D9F0D3E9-339F-0A46-886A-77D9D4588F36}"/>
              </a:ext>
            </a:extLst>
          </p:cNvPr>
          <p:cNvGrpSpPr/>
          <p:nvPr/>
        </p:nvGrpSpPr>
        <p:grpSpPr>
          <a:xfrm>
            <a:off x="7820841" y="1339850"/>
            <a:ext cx="3331253" cy="2865437"/>
            <a:chOff x="7820841" y="1339850"/>
            <a:chExt cx="3331253" cy="2865437"/>
          </a:xfrm>
        </p:grpSpPr>
        <p:sp>
          <p:nvSpPr>
            <p:cNvPr id="848" name="Google Shape;848;p35"/>
            <p:cNvSpPr/>
            <p:nvPr/>
          </p:nvSpPr>
          <p:spPr>
            <a:xfrm>
              <a:off x="7991475" y="1339850"/>
              <a:ext cx="2673350" cy="895350"/>
            </a:xfrm>
            <a:custGeom>
              <a:avLst/>
              <a:gdLst/>
              <a:ahLst/>
              <a:cxnLst/>
              <a:rect l="l" t="t" r="r" b="b"/>
              <a:pathLst>
                <a:path w="1684" h="564" extrusionOk="0">
                  <a:moveTo>
                    <a:pt x="1684" y="283"/>
                  </a:moveTo>
                  <a:lnTo>
                    <a:pt x="1507" y="0"/>
                  </a:lnTo>
                  <a:lnTo>
                    <a:pt x="0" y="0"/>
                  </a:lnTo>
                  <a:lnTo>
                    <a:pt x="0" y="564"/>
                  </a:lnTo>
                  <a:lnTo>
                    <a:pt x="1507" y="564"/>
                  </a:lnTo>
                  <a:lnTo>
                    <a:pt x="1684" y="283"/>
                  </a:lnTo>
                  <a:close/>
                </a:path>
              </a:pathLst>
            </a:cu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4" name="Google Shape;854;p35"/>
            <p:cNvSpPr txBox="1"/>
            <p:nvPr/>
          </p:nvSpPr>
          <p:spPr>
            <a:xfrm>
              <a:off x="8354265" y="1464469"/>
              <a:ext cx="2116512" cy="6461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200"/>
                <a:buFont typeface="Montserrat"/>
                <a:buNone/>
              </a:pPr>
              <a:endParaRPr lang="tr-TR" sz="2000" dirty="0">
                <a:solidFill>
                  <a:srgbClr val="FF0000"/>
                </a:solidFill>
              </a:endParaRPr>
            </a:p>
          </p:txBody>
        </p:sp>
        <p:sp>
          <p:nvSpPr>
            <p:cNvPr id="857" name="Google Shape;857;p35"/>
            <p:cNvSpPr txBox="1"/>
            <p:nvPr/>
          </p:nvSpPr>
          <p:spPr>
            <a:xfrm>
              <a:off x="7820841" y="2944812"/>
              <a:ext cx="3331253" cy="12604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900"/>
                <a:buFont typeface="Open Sans"/>
                <a:buNone/>
              </a:pPr>
              <a:endParaRPr sz="1900" dirty="0">
                <a:solidFill>
                  <a:schemeClr val="dk1"/>
                </a:solidFill>
                <a:latin typeface="Open Sans"/>
                <a:ea typeface="Open Sans"/>
                <a:cs typeface="Open Sans"/>
              </a:endParaRPr>
            </a:p>
          </p:txBody>
        </p:sp>
      </p:grpSp>
      <p:sp>
        <p:nvSpPr>
          <p:cNvPr id="19" name="Metin kutusu 18">
            <a:extLst>
              <a:ext uri="{FF2B5EF4-FFF2-40B4-BE49-F238E27FC236}">
                <a16:creationId xmlns:a16="http://schemas.microsoft.com/office/drawing/2014/main" id="{F096BE5E-A451-4C86-AA0C-A73747DFF59C}"/>
              </a:ext>
            </a:extLst>
          </p:cNvPr>
          <p:cNvSpPr txBox="1"/>
          <p:nvPr/>
        </p:nvSpPr>
        <p:spPr>
          <a:xfrm>
            <a:off x="659186" y="360640"/>
            <a:ext cx="6158752" cy="523220"/>
          </a:xfrm>
          <a:prstGeom prst="rect">
            <a:avLst/>
          </a:prstGeom>
          <a:noFill/>
        </p:spPr>
        <p:txBody>
          <a:bodyPr wrap="square">
            <a:spAutoFit/>
          </a:bodyPr>
          <a:lstStyle/>
          <a:p>
            <a:r>
              <a:rPr lang="tr-TR" sz="2800" b="1" dirty="0">
                <a:solidFill>
                  <a:srgbClr val="FF0000"/>
                </a:solidFill>
              </a:rPr>
              <a:t>BİRKAÇ SORU?</a:t>
            </a:r>
            <a:endParaRPr lang="en-US" sz="2800" b="1" dirty="0">
              <a:solidFill>
                <a:srgbClr val="FF0000"/>
              </a:solidFill>
            </a:endParaRPr>
          </a:p>
        </p:txBody>
      </p:sp>
      <p:sp>
        <p:nvSpPr>
          <p:cNvPr id="16" name="Google Shape;852;p35">
            <a:extLst>
              <a:ext uri="{FF2B5EF4-FFF2-40B4-BE49-F238E27FC236}">
                <a16:creationId xmlns:a16="http://schemas.microsoft.com/office/drawing/2014/main" id="{10741AC1-6248-4546-8D11-2BEEAD379979}"/>
              </a:ext>
            </a:extLst>
          </p:cNvPr>
          <p:cNvSpPr txBox="1"/>
          <p:nvPr/>
        </p:nvSpPr>
        <p:spPr>
          <a:xfrm>
            <a:off x="8222456" y="1471800"/>
            <a:ext cx="2211387" cy="4426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200"/>
              <a:buFont typeface="Montserrat"/>
              <a:buNone/>
            </a:pPr>
            <a:r>
              <a:rPr lang="tr-TR" sz="2000" b="1" i="0" u="none" dirty="0">
                <a:solidFill>
                  <a:srgbClr val="FF0000"/>
                </a:solidFill>
                <a:latin typeface="Montserrat"/>
                <a:ea typeface="Montserrat"/>
                <a:cs typeface="Montserrat"/>
                <a:sym typeface="Montserrat"/>
              </a:rPr>
              <a:t>Nevi Değiştirenler</a:t>
            </a:r>
            <a:endParaRPr dirty="0">
              <a:solidFill>
                <a:srgbClr val="FF0000"/>
              </a:solidFill>
            </a:endParaRPr>
          </a:p>
        </p:txBody>
      </p:sp>
      <p:sp>
        <p:nvSpPr>
          <p:cNvPr id="17" name="Google Shape;855;p35">
            <a:extLst>
              <a:ext uri="{FF2B5EF4-FFF2-40B4-BE49-F238E27FC236}">
                <a16:creationId xmlns:a16="http://schemas.microsoft.com/office/drawing/2014/main" id="{FD2D7D32-6D76-475D-893D-4C414C7408F6}"/>
              </a:ext>
            </a:extLst>
          </p:cNvPr>
          <p:cNvSpPr txBox="1"/>
          <p:nvPr/>
        </p:nvSpPr>
        <p:spPr>
          <a:xfrm>
            <a:off x="4811805" y="2576784"/>
            <a:ext cx="2676525" cy="256783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900"/>
              <a:buFont typeface="Open Sans"/>
              <a:buNone/>
            </a:pPr>
            <a:r>
              <a:rPr lang="tr-TR" sz="2000" dirty="0"/>
              <a:t>2024 hesap döneminden önce tasfiyeye giren şirketlerin tasfiyesinin 2024 veya sonraki bir hesap dönemi içinde sonuçlanması halinde 31.12.2023 tarihli bilançolarını enflasyon düzeltmesine tabi tutacaklardır.</a:t>
            </a:r>
            <a:endParaRPr dirty="0"/>
          </a:p>
        </p:txBody>
      </p:sp>
      <p:sp>
        <p:nvSpPr>
          <p:cNvPr id="18" name="Google Shape;852;p35">
            <a:extLst>
              <a:ext uri="{FF2B5EF4-FFF2-40B4-BE49-F238E27FC236}">
                <a16:creationId xmlns:a16="http://schemas.microsoft.com/office/drawing/2014/main" id="{280C7397-69FD-4948-961D-E359E048321A}"/>
              </a:ext>
            </a:extLst>
          </p:cNvPr>
          <p:cNvSpPr txBox="1"/>
          <p:nvPr/>
        </p:nvSpPr>
        <p:spPr>
          <a:xfrm>
            <a:off x="4970066" y="1617994"/>
            <a:ext cx="2211387" cy="4426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200"/>
              <a:buFont typeface="Montserrat"/>
              <a:buNone/>
            </a:pPr>
            <a:r>
              <a:rPr lang="tr-TR" sz="2000" b="1" i="0" u="none" dirty="0">
                <a:solidFill>
                  <a:srgbClr val="FF0000"/>
                </a:solidFill>
                <a:latin typeface="Montserrat"/>
                <a:ea typeface="Montserrat"/>
                <a:cs typeface="Montserrat"/>
                <a:sym typeface="Montserrat"/>
              </a:rPr>
              <a:t>Tasfiye</a:t>
            </a:r>
            <a:endParaRPr dirty="0">
              <a:solidFill>
                <a:srgbClr val="FF0000"/>
              </a:solidFill>
            </a:endParaRPr>
          </a:p>
        </p:txBody>
      </p:sp>
      <p:sp>
        <p:nvSpPr>
          <p:cNvPr id="20" name="Metin kutusu 19">
            <a:extLst>
              <a:ext uri="{FF2B5EF4-FFF2-40B4-BE49-F238E27FC236}">
                <a16:creationId xmlns:a16="http://schemas.microsoft.com/office/drawing/2014/main" id="{83744B70-798F-4DF5-A7E6-B22483EE5F38}"/>
              </a:ext>
            </a:extLst>
          </p:cNvPr>
          <p:cNvSpPr txBox="1"/>
          <p:nvPr/>
        </p:nvSpPr>
        <p:spPr>
          <a:xfrm>
            <a:off x="8346585" y="2865945"/>
            <a:ext cx="2797829" cy="2308324"/>
          </a:xfrm>
          <a:prstGeom prst="rect">
            <a:avLst/>
          </a:prstGeom>
          <a:noFill/>
        </p:spPr>
        <p:txBody>
          <a:bodyPr wrap="square">
            <a:spAutoFit/>
          </a:bodyPr>
          <a:lstStyle/>
          <a:p>
            <a:r>
              <a:rPr lang="tr-TR" dirty="0"/>
              <a:t>2023 hesap dönemi sonundan sonra gerçekleşen nev'i değişikliği hallerinde, nev'i değişikliği nedeniyle tüzel kişiliği sona eren kurumun, 2023 hesap dönemi sonuna ait bilançosu da düzeltilecektir.</a:t>
            </a:r>
            <a:endParaRPr lang="en-US" dirty="0"/>
          </a:p>
        </p:txBody>
      </p:sp>
      <p:sp>
        <p:nvSpPr>
          <p:cNvPr id="3" name="Slayt Numarası Yer Tutucusu 2">
            <a:extLst>
              <a:ext uri="{FF2B5EF4-FFF2-40B4-BE49-F238E27FC236}">
                <a16:creationId xmlns:a16="http://schemas.microsoft.com/office/drawing/2014/main" id="{6BCAF7CD-0560-4CF6-A383-535FA6355C70}"/>
              </a:ext>
            </a:extLst>
          </p:cNvPr>
          <p:cNvSpPr>
            <a:spLocks noGrp="1"/>
          </p:cNvSpPr>
          <p:nvPr>
            <p:ph type="sldNum" sz="quarter" idx="12"/>
          </p:nvPr>
        </p:nvSpPr>
        <p:spPr/>
        <p:txBody>
          <a:bodyPr/>
          <a:lstStyle/>
          <a:p>
            <a:fld id="{74A6B242-B99F-4B56-9848-7DADBC0D860D}" type="slidenum">
              <a:rPr lang="en-US" smtClean="0"/>
              <a:t>15</a:t>
            </a:fld>
            <a:endParaRPr lang="en-US"/>
          </a:p>
        </p:txBody>
      </p:sp>
    </p:spTree>
    <p:extLst>
      <p:ext uri="{BB962C8B-B14F-4D97-AF65-F5344CB8AC3E}">
        <p14:creationId xmlns:p14="http://schemas.microsoft.com/office/powerpoint/2010/main" val="3951831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0EA6DD6-FF74-4682-B553-005D4E8CAA3E}"/>
              </a:ext>
            </a:extLst>
          </p:cNvPr>
          <p:cNvSpPr txBox="1"/>
          <p:nvPr/>
        </p:nvSpPr>
        <p:spPr>
          <a:xfrm>
            <a:off x="429792" y="5156066"/>
            <a:ext cx="10228729" cy="830997"/>
          </a:xfrm>
          <a:prstGeom prst="rect">
            <a:avLst/>
          </a:prstGeom>
          <a:noFill/>
        </p:spPr>
        <p:txBody>
          <a:bodyPr wrap="square" rtlCol="0">
            <a:spAutoFit/>
          </a:bodyPr>
          <a:lstStyle/>
          <a:p>
            <a:r>
              <a:rPr lang="tr-TR" sz="4800" dirty="0">
                <a:solidFill>
                  <a:srgbClr val="FF0000"/>
                </a:solidFill>
              </a:rPr>
              <a:t>2023 YILI UYGULAMA ESASLARI</a:t>
            </a:r>
            <a:endParaRPr lang="en-US" sz="4800" dirty="0">
              <a:solidFill>
                <a:srgbClr val="FF0000"/>
              </a:solidFill>
            </a:endParaRPr>
          </a:p>
        </p:txBody>
      </p:sp>
      <p:pic>
        <p:nvPicPr>
          <p:cNvPr id="4" name="Picture 2" descr="...">
            <a:extLst>
              <a:ext uri="{FF2B5EF4-FFF2-40B4-BE49-F238E27FC236}">
                <a16:creationId xmlns:a16="http://schemas.microsoft.com/office/drawing/2014/main" id="{4999E059-DAC9-42CF-A081-6E1A2E28C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18" y="222531"/>
            <a:ext cx="11869270" cy="22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70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19"/>
          <p:cNvPicPr preferRelativeResize="0"/>
          <p:nvPr/>
        </p:nvPicPr>
        <p:blipFill rotWithShape="1">
          <a:blip r:embed="rId3">
            <a:alphaModFix/>
          </a:blip>
          <a:srcRect/>
          <a:stretch/>
        </p:blipFill>
        <p:spPr>
          <a:xfrm>
            <a:off x="11113" y="0"/>
            <a:ext cx="12180887" cy="6861175"/>
          </a:xfrm>
          <a:prstGeom prst="rect">
            <a:avLst/>
          </a:prstGeom>
          <a:noFill/>
          <a:ln>
            <a:noFill/>
          </a:ln>
        </p:spPr>
      </p:pic>
      <p:grpSp>
        <p:nvGrpSpPr>
          <p:cNvPr id="2" name="Группа 1">
            <a:extLst>
              <a:ext uri="{FF2B5EF4-FFF2-40B4-BE49-F238E27FC236}">
                <a16:creationId xmlns:a16="http://schemas.microsoft.com/office/drawing/2014/main" id="{E2A07F03-B69B-924B-96AA-5131BF6F83B7}"/>
              </a:ext>
            </a:extLst>
          </p:cNvPr>
          <p:cNvGrpSpPr/>
          <p:nvPr/>
        </p:nvGrpSpPr>
        <p:grpSpPr>
          <a:xfrm>
            <a:off x="11112" y="-7937"/>
            <a:ext cx="5167312" cy="876300"/>
            <a:chOff x="11112" y="-7937"/>
            <a:chExt cx="5167312" cy="876300"/>
          </a:xfrm>
        </p:grpSpPr>
        <p:sp>
          <p:nvSpPr>
            <p:cNvPr id="297" name="Google Shape;297;p19"/>
            <p:cNvSpPr/>
            <p:nvPr/>
          </p:nvSpPr>
          <p:spPr>
            <a:xfrm>
              <a:off x="11112" y="-7937"/>
              <a:ext cx="5167312" cy="876300"/>
            </a:xfrm>
            <a:custGeom>
              <a:avLst/>
              <a:gdLst/>
              <a:ahLst/>
              <a:cxnLst/>
              <a:rect l="l" t="t" r="r" b="b"/>
              <a:pathLst>
                <a:path w="543" h="92" extrusionOk="0">
                  <a:moveTo>
                    <a:pt x="451" y="92"/>
                  </a:moveTo>
                  <a:cubicBezTo>
                    <a:pt x="0" y="92"/>
                    <a:pt x="0" y="92"/>
                    <a:pt x="0" y="92"/>
                  </a:cubicBezTo>
                  <a:cubicBezTo>
                    <a:pt x="0" y="0"/>
                    <a:pt x="0" y="0"/>
                    <a:pt x="0" y="0"/>
                  </a:cubicBezTo>
                  <a:cubicBezTo>
                    <a:pt x="543" y="0"/>
                    <a:pt x="543" y="0"/>
                    <a:pt x="543" y="0"/>
                  </a:cubicBezTo>
                  <a:cubicBezTo>
                    <a:pt x="543" y="0"/>
                    <a:pt x="543" y="0"/>
                    <a:pt x="543" y="0"/>
                  </a:cubicBezTo>
                  <a:cubicBezTo>
                    <a:pt x="543" y="51"/>
                    <a:pt x="501" y="92"/>
                    <a:pt x="451" y="92"/>
                  </a:cubicBezTo>
                  <a:close/>
                </a:path>
              </a:pathLst>
            </a:custGeom>
            <a:solidFill>
              <a:srgbClr val="A4D91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8" name="Google Shape;298;p19"/>
            <p:cNvSpPr txBox="1"/>
            <p:nvPr/>
          </p:nvSpPr>
          <p:spPr>
            <a:xfrm>
              <a:off x="789173" y="176213"/>
              <a:ext cx="3611189" cy="6921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500"/>
                <a:buFont typeface="Montserrat"/>
                <a:buNone/>
              </a:pPr>
              <a:r>
                <a:rPr lang="tr-TR" sz="3200" b="1" i="0" u="none" dirty="0">
                  <a:solidFill>
                    <a:srgbClr val="FF0000"/>
                  </a:solidFill>
                  <a:latin typeface="Montserrat"/>
                  <a:ea typeface="Montserrat"/>
                  <a:cs typeface="Montserrat"/>
                  <a:sym typeface="Montserrat"/>
                </a:rPr>
                <a:t>Geçiş Dönemi</a:t>
              </a:r>
              <a:endParaRPr sz="3200" dirty="0">
                <a:solidFill>
                  <a:srgbClr val="FF0000"/>
                </a:solidFill>
              </a:endParaRPr>
            </a:p>
          </p:txBody>
        </p:sp>
      </p:grpSp>
      <p:grpSp>
        <p:nvGrpSpPr>
          <p:cNvPr id="3" name="Группа 2">
            <a:extLst>
              <a:ext uri="{FF2B5EF4-FFF2-40B4-BE49-F238E27FC236}">
                <a16:creationId xmlns:a16="http://schemas.microsoft.com/office/drawing/2014/main" id="{4248DC7E-432E-B64C-9808-152A8D604677}"/>
              </a:ext>
            </a:extLst>
          </p:cNvPr>
          <p:cNvGrpSpPr/>
          <p:nvPr/>
        </p:nvGrpSpPr>
        <p:grpSpPr>
          <a:xfrm>
            <a:off x="7024687" y="5978525"/>
            <a:ext cx="5167312" cy="890587"/>
            <a:chOff x="7024687" y="5978525"/>
            <a:chExt cx="5167312" cy="890587"/>
          </a:xfrm>
        </p:grpSpPr>
        <p:sp>
          <p:nvSpPr>
            <p:cNvPr id="296" name="Google Shape;296;p19"/>
            <p:cNvSpPr/>
            <p:nvPr/>
          </p:nvSpPr>
          <p:spPr>
            <a:xfrm>
              <a:off x="7024687" y="5978525"/>
              <a:ext cx="5167312" cy="877887"/>
            </a:xfrm>
            <a:custGeom>
              <a:avLst/>
              <a:gdLst/>
              <a:ahLst/>
              <a:cxnLst/>
              <a:rect l="l" t="t" r="r" b="b"/>
              <a:pathLst>
                <a:path w="543" h="92" extrusionOk="0">
                  <a:moveTo>
                    <a:pt x="92" y="0"/>
                  </a:moveTo>
                  <a:cubicBezTo>
                    <a:pt x="543" y="0"/>
                    <a:pt x="543" y="0"/>
                    <a:pt x="543" y="0"/>
                  </a:cubicBezTo>
                  <a:cubicBezTo>
                    <a:pt x="543" y="92"/>
                    <a:pt x="543" y="92"/>
                    <a:pt x="543" y="92"/>
                  </a:cubicBezTo>
                  <a:cubicBezTo>
                    <a:pt x="0" y="92"/>
                    <a:pt x="0" y="92"/>
                    <a:pt x="0" y="92"/>
                  </a:cubicBezTo>
                  <a:cubicBezTo>
                    <a:pt x="0" y="92"/>
                    <a:pt x="0" y="92"/>
                    <a:pt x="0" y="92"/>
                  </a:cubicBezTo>
                  <a:cubicBezTo>
                    <a:pt x="0" y="41"/>
                    <a:pt x="41" y="0"/>
                    <a:pt x="92" y="0"/>
                  </a:cubicBez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9" name="Google Shape;299;p19"/>
            <p:cNvSpPr txBox="1"/>
            <p:nvPr/>
          </p:nvSpPr>
          <p:spPr>
            <a:xfrm>
              <a:off x="7754471" y="6176962"/>
              <a:ext cx="4200991" cy="6921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500"/>
                <a:buFont typeface="Montserrat"/>
                <a:buNone/>
              </a:pPr>
              <a:r>
                <a:rPr lang="tr-TR" sz="3200" b="1" i="0" u="none" dirty="0">
                  <a:solidFill>
                    <a:srgbClr val="FF0000"/>
                  </a:solidFill>
                  <a:latin typeface="Montserrat"/>
                  <a:ea typeface="Montserrat"/>
                  <a:cs typeface="Montserrat"/>
                  <a:sym typeface="Montserrat"/>
                </a:rPr>
                <a:t>Uygulama Dönemi</a:t>
              </a:r>
              <a:endParaRPr lang="tr-TR" sz="3200" dirty="0">
                <a:solidFill>
                  <a:srgbClr val="FF0000"/>
                </a:solidFill>
              </a:endParaRPr>
            </a:p>
          </p:txBody>
        </p:sp>
      </p:grpSp>
      <p:sp>
        <p:nvSpPr>
          <p:cNvPr id="300" name="Google Shape;300;p19"/>
          <p:cNvSpPr/>
          <p:nvPr/>
        </p:nvSpPr>
        <p:spPr>
          <a:xfrm>
            <a:off x="10102850" y="1447800"/>
            <a:ext cx="1398587" cy="1209675"/>
          </a:xfrm>
          <a:custGeom>
            <a:avLst/>
            <a:gdLst/>
            <a:ahLst/>
            <a:cxnLst/>
            <a:rect l="l" t="t" r="r" b="b"/>
            <a:pathLst>
              <a:path w="147" h="127" extrusionOk="0">
                <a:moveTo>
                  <a:pt x="130" y="127"/>
                </a:moveTo>
                <a:cubicBezTo>
                  <a:pt x="17" y="127"/>
                  <a:pt x="17" y="127"/>
                  <a:pt x="17" y="127"/>
                </a:cubicBezTo>
                <a:cubicBezTo>
                  <a:pt x="8" y="127"/>
                  <a:pt x="0" y="120"/>
                  <a:pt x="0" y="110"/>
                </a:cubicBezTo>
                <a:cubicBezTo>
                  <a:pt x="0" y="82"/>
                  <a:pt x="0" y="82"/>
                  <a:pt x="0" y="82"/>
                </a:cubicBezTo>
                <a:cubicBezTo>
                  <a:pt x="0" y="81"/>
                  <a:pt x="2" y="79"/>
                  <a:pt x="4" y="79"/>
                </a:cubicBezTo>
                <a:cubicBezTo>
                  <a:pt x="5" y="79"/>
                  <a:pt x="7" y="81"/>
                  <a:pt x="7" y="82"/>
                </a:cubicBezTo>
                <a:cubicBezTo>
                  <a:pt x="7" y="110"/>
                  <a:pt x="7" y="110"/>
                  <a:pt x="7" y="110"/>
                </a:cubicBezTo>
                <a:cubicBezTo>
                  <a:pt x="7" y="116"/>
                  <a:pt x="12" y="121"/>
                  <a:pt x="17" y="121"/>
                </a:cubicBezTo>
                <a:cubicBezTo>
                  <a:pt x="130" y="121"/>
                  <a:pt x="130" y="121"/>
                  <a:pt x="130" y="121"/>
                </a:cubicBezTo>
                <a:cubicBezTo>
                  <a:pt x="136" y="121"/>
                  <a:pt x="141" y="116"/>
                  <a:pt x="141" y="110"/>
                </a:cubicBezTo>
                <a:cubicBezTo>
                  <a:pt x="141" y="83"/>
                  <a:pt x="141" y="83"/>
                  <a:pt x="141" y="83"/>
                </a:cubicBezTo>
                <a:cubicBezTo>
                  <a:pt x="141" y="81"/>
                  <a:pt x="142" y="80"/>
                  <a:pt x="144" y="80"/>
                </a:cubicBezTo>
                <a:cubicBezTo>
                  <a:pt x="146" y="80"/>
                  <a:pt x="147" y="81"/>
                  <a:pt x="147" y="83"/>
                </a:cubicBezTo>
                <a:cubicBezTo>
                  <a:pt x="147" y="110"/>
                  <a:pt x="147" y="110"/>
                  <a:pt x="147" y="110"/>
                </a:cubicBezTo>
                <a:cubicBezTo>
                  <a:pt x="147" y="120"/>
                  <a:pt x="139" y="127"/>
                  <a:pt x="130" y="127"/>
                </a:cubicBezTo>
                <a:close/>
                <a:moveTo>
                  <a:pt x="80" y="91"/>
                </a:moveTo>
                <a:cubicBezTo>
                  <a:pt x="68" y="91"/>
                  <a:pt x="68" y="91"/>
                  <a:pt x="68" y="91"/>
                </a:cubicBezTo>
                <a:cubicBezTo>
                  <a:pt x="63" y="91"/>
                  <a:pt x="60" y="87"/>
                  <a:pt x="60" y="82"/>
                </a:cubicBezTo>
                <a:cubicBezTo>
                  <a:pt x="60" y="68"/>
                  <a:pt x="60" y="68"/>
                  <a:pt x="60" y="68"/>
                </a:cubicBezTo>
                <a:cubicBezTo>
                  <a:pt x="60" y="63"/>
                  <a:pt x="63" y="59"/>
                  <a:pt x="68" y="59"/>
                </a:cubicBezTo>
                <a:cubicBezTo>
                  <a:pt x="80" y="59"/>
                  <a:pt x="80" y="59"/>
                  <a:pt x="80" y="59"/>
                </a:cubicBezTo>
                <a:cubicBezTo>
                  <a:pt x="84" y="59"/>
                  <a:pt x="88" y="63"/>
                  <a:pt x="88" y="68"/>
                </a:cubicBezTo>
                <a:cubicBezTo>
                  <a:pt x="88" y="82"/>
                  <a:pt x="88" y="82"/>
                  <a:pt x="88" y="82"/>
                </a:cubicBezTo>
                <a:cubicBezTo>
                  <a:pt x="88" y="87"/>
                  <a:pt x="84" y="91"/>
                  <a:pt x="80" y="91"/>
                </a:cubicBezTo>
                <a:close/>
                <a:moveTo>
                  <a:pt x="68" y="65"/>
                </a:moveTo>
                <a:cubicBezTo>
                  <a:pt x="67" y="65"/>
                  <a:pt x="66" y="66"/>
                  <a:pt x="66" y="68"/>
                </a:cubicBezTo>
                <a:cubicBezTo>
                  <a:pt x="66" y="82"/>
                  <a:pt x="66" y="82"/>
                  <a:pt x="66" y="82"/>
                </a:cubicBezTo>
                <a:cubicBezTo>
                  <a:pt x="66" y="84"/>
                  <a:pt x="67" y="85"/>
                  <a:pt x="68" y="85"/>
                </a:cubicBezTo>
                <a:cubicBezTo>
                  <a:pt x="80" y="85"/>
                  <a:pt x="80" y="85"/>
                  <a:pt x="80" y="85"/>
                </a:cubicBezTo>
                <a:cubicBezTo>
                  <a:pt x="81" y="85"/>
                  <a:pt x="82" y="84"/>
                  <a:pt x="82" y="82"/>
                </a:cubicBezTo>
                <a:cubicBezTo>
                  <a:pt x="82" y="68"/>
                  <a:pt x="82" y="68"/>
                  <a:pt x="82" y="68"/>
                </a:cubicBezTo>
                <a:cubicBezTo>
                  <a:pt x="82" y="66"/>
                  <a:pt x="81" y="65"/>
                  <a:pt x="80" y="65"/>
                </a:cubicBezTo>
                <a:lnTo>
                  <a:pt x="68" y="65"/>
                </a:lnTo>
                <a:close/>
                <a:moveTo>
                  <a:pt x="130" y="78"/>
                </a:moveTo>
                <a:cubicBezTo>
                  <a:pt x="97" y="78"/>
                  <a:pt x="97" y="78"/>
                  <a:pt x="97" y="78"/>
                </a:cubicBezTo>
                <a:cubicBezTo>
                  <a:pt x="95" y="78"/>
                  <a:pt x="94" y="77"/>
                  <a:pt x="94" y="75"/>
                </a:cubicBezTo>
                <a:cubicBezTo>
                  <a:pt x="94" y="73"/>
                  <a:pt x="95" y="72"/>
                  <a:pt x="97" y="72"/>
                </a:cubicBezTo>
                <a:cubicBezTo>
                  <a:pt x="130" y="72"/>
                  <a:pt x="130" y="72"/>
                  <a:pt x="130" y="72"/>
                </a:cubicBezTo>
                <a:cubicBezTo>
                  <a:pt x="136" y="72"/>
                  <a:pt x="141" y="67"/>
                  <a:pt x="141" y="61"/>
                </a:cubicBezTo>
                <a:cubicBezTo>
                  <a:pt x="141" y="40"/>
                  <a:pt x="141" y="40"/>
                  <a:pt x="141" y="40"/>
                </a:cubicBezTo>
                <a:cubicBezTo>
                  <a:pt x="141" y="34"/>
                  <a:pt x="136" y="29"/>
                  <a:pt x="130" y="29"/>
                </a:cubicBezTo>
                <a:cubicBezTo>
                  <a:pt x="17" y="29"/>
                  <a:pt x="17" y="29"/>
                  <a:pt x="17" y="29"/>
                </a:cubicBezTo>
                <a:cubicBezTo>
                  <a:pt x="12" y="29"/>
                  <a:pt x="7" y="34"/>
                  <a:pt x="7" y="40"/>
                </a:cubicBezTo>
                <a:cubicBezTo>
                  <a:pt x="7" y="61"/>
                  <a:pt x="7" y="61"/>
                  <a:pt x="7" y="61"/>
                </a:cubicBezTo>
                <a:cubicBezTo>
                  <a:pt x="7" y="67"/>
                  <a:pt x="12" y="72"/>
                  <a:pt x="17" y="72"/>
                </a:cubicBezTo>
                <a:cubicBezTo>
                  <a:pt x="51" y="72"/>
                  <a:pt x="51" y="72"/>
                  <a:pt x="51" y="72"/>
                </a:cubicBezTo>
                <a:cubicBezTo>
                  <a:pt x="53" y="72"/>
                  <a:pt x="54" y="73"/>
                  <a:pt x="54" y="75"/>
                </a:cubicBezTo>
                <a:cubicBezTo>
                  <a:pt x="54" y="77"/>
                  <a:pt x="53" y="78"/>
                  <a:pt x="51" y="78"/>
                </a:cubicBezTo>
                <a:cubicBezTo>
                  <a:pt x="17" y="78"/>
                  <a:pt x="17" y="78"/>
                  <a:pt x="17" y="78"/>
                </a:cubicBezTo>
                <a:cubicBezTo>
                  <a:pt x="8" y="78"/>
                  <a:pt x="0" y="71"/>
                  <a:pt x="0" y="61"/>
                </a:cubicBezTo>
                <a:cubicBezTo>
                  <a:pt x="0" y="40"/>
                  <a:pt x="0" y="40"/>
                  <a:pt x="0" y="40"/>
                </a:cubicBezTo>
                <a:cubicBezTo>
                  <a:pt x="0" y="30"/>
                  <a:pt x="8" y="23"/>
                  <a:pt x="17" y="23"/>
                </a:cubicBezTo>
                <a:cubicBezTo>
                  <a:pt x="130" y="23"/>
                  <a:pt x="130" y="23"/>
                  <a:pt x="130" y="23"/>
                </a:cubicBezTo>
                <a:cubicBezTo>
                  <a:pt x="139" y="23"/>
                  <a:pt x="147" y="30"/>
                  <a:pt x="147" y="40"/>
                </a:cubicBezTo>
                <a:cubicBezTo>
                  <a:pt x="147" y="64"/>
                  <a:pt x="147" y="64"/>
                  <a:pt x="147" y="64"/>
                </a:cubicBezTo>
                <a:cubicBezTo>
                  <a:pt x="147" y="64"/>
                  <a:pt x="147" y="65"/>
                  <a:pt x="147" y="65"/>
                </a:cubicBezTo>
                <a:cubicBezTo>
                  <a:pt x="145" y="73"/>
                  <a:pt x="138" y="78"/>
                  <a:pt x="130" y="78"/>
                </a:cubicBezTo>
                <a:close/>
                <a:moveTo>
                  <a:pt x="98" y="17"/>
                </a:moveTo>
                <a:cubicBezTo>
                  <a:pt x="96" y="17"/>
                  <a:pt x="95" y="16"/>
                  <a:pt x="95" y="14"/>
                </a:cubicBezTo>
                <a:cubicBezTo>
                  <a:pt x="95" y="10"/>
                  <a:pt x="91" y="6"/>
                  <a:pt x="86" y="6"/>
                </a:cubicBezTo>
                <a:cubicBezTo>
                  <a:pt x="62" y="6"/>
                  <a:pt x="62" y="6"/>
                  <a:pt x="62" y="6"/>
                </a:cubicBezTo>
                <a:cubicBezTo>
                  <a:pt x="57" y="6"/>
                  <a:pt x="53" y="10"/>
                  <a:pt x="53" y="14"/>
                </a:cubicBezTo>
                <a:cubicBezTo>
                  <a:pt x="53" y="16"/>
                  <a:pt x="51" y="17"/>
                  <a:pt x="49" y="17"/>
                </a:cubicBezTo>
                <a:cubicBezTo>
                  <a:pt x="48" y="17"/>
                  <a:pt x="46" y="16"/>
                  <a:pt x="46" y="14"/>
                </a:cubicBezTo>
                <a:cubicBezTo>
                  <a:pt x="46" y="6"/>
                  <a:pt x="53" y="0"/>
                  <a:pt x="62" y="0"/>
                </a:cubicBezTo>
                <a:cubicBezTo>
                  <a:pt x="86" y="0"/>
                  <a:pt x="86" y="0"/>
                  <a:pt x="86" y="0"/>
                </a:cubicBezTo>
                <a:cubicBezTo>
                  <a:pt x="94" y="0"/>
                  <a:pt x="101" y="6"/>
                  <a:pt x="101" y="14"/>
                </a:cubicBezTo>
                <a:cubicBezTo>
                  <a:pt x="101" y="16"/>
                  <a:pt x="100" y="17"/>
                  <a:pt x="98" y="1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1" name="Google Shape;301;p19"/>
          <p:cNvSpPr/>
          <p:nvPr/>
        </p:nvSpPr>
        <p:spPr>
          <a:xfrm>
            <a:off x="727075" y="4025900"/>
            <a:ext cx="1389062" cy="1630362"/>
          </a:xfrm>
          <a:custGeom>
            <a:avLst/>
            <a:gdLst/>
            <a:ahLst/>
            <a:cxnLst/>
            <a:rect l="l" t="t" r="r" b="b"/>
            <a:pathLst>
              <a:path w="146" h="171" extrusionOk="0">
                <a:moveTo>
                  <a:pt x="84" y="171"/>
                </a:moveTo>
                <a:cubicBezTo>
                  <a:pt x="61" y="171"/>
                  <a:pt x="61" y="171"/>
                  <a:pt x="61" y="171"/>
                </a:cubicBezTo>
                <a:cubicBezTo>
                  <a:pt x="59" y="171"/>
                  <a:pt x="57" y="170"/>
                  <a:pt x="57" y="168"/>
                </a:cubicBezTo>
                <a:cubicBezTo>
                  <a:pt x="57" y="166"/>
                  <a:pt x="59" y="165"/>
                  <a:pt x="61" y="165"/>
                </a:cubicBezTo>
                <a:cubicBezTo>
                  <a:pt x="84" y="165"/>
                  <a:pt x="84" y="165"/>
                  <a:pt x="84" y="165"/>
                </a:cubicBezTo>
                <a:cubicBezTo>
                  <a:pt x="86" y="165"/>
                  <a:pt x="87" y="166"/>
                  <a:pt x="87" y="168"/>
                </a:cubicBezTo>
                <a:cubicBezTo>
                  <a:pt x="87" y="170"/>
                  <a:pt x="86" y="171"/>
                  <a:pt x="84" y="171"/>
                </a:cubicBezTo>
                <a:close/>
                <a:moveTo>
                  <a:pt x="91" y="160"/>
                </a:moveTo>
                <a:cubicBezTo>
                  <a:pt x="54" y="160"/>
                  <a:pt x="54" y="160"/>
                  <a:pt x="54" y="160"/>
                </a:cubicBezTo>
                <a:cubicBezTo>
                  <a:pt x="52" y="160"/>
                  <a:pt x="51" y="159"/>
                  <a:pt x="51" y="157"/>
                </a:cubicBezTo>
                <a:cubicBezTo>
                  <a:pt x="51" y="155"/>
                  <a:pt x="52" y="154"/>
                  <a:pt x="54" y="154"/>
                </a:cubicBezTo>
                <a:cubicBezTo>
                  <a:pt x="91" y="154"/>
                  <a:pt x="91" y="154"/>
                  <a:pt x="91" y="154"/>
                </a:cubicBezTo>
                <a:cubicBezTo>
                  <a:pt x="93" y="154"/>
                  <a:pt x="94" y="155"/>
                  <a:pt x="94" y="157"/>
                </a:cubicBezTo>
                <a:cubicBezTo>
                  <a:pt x="94" y="159"/>
                  <a:pt x="93" y="160"/>
                  <a:pt x="91" y="160"/>
                </a:cubicBezTo>
                <a:close/>
                <a:moveTo>
                  <a:pt x="72" y="148"/>
                </a:moveTo>
                <a:cubicBezTo>
                  <a:pt x="65" y="148"/>
                  <a:pt x="58" y="148"/>
                  <a:pt x="58" y="148"/>
                </a:cubicBezTo>
                <a:cubicBezTo>
                  <a:pt x="58" y="148"/>
                  <a:pt x="58" y="148"/>
                  <a:pt x="58" y="148"/>
                </a:cubicBezTo>
                <a:cubicBezTo>
                  <a:pt x="51" y="148"/>
                  <a:pt x="48" y="146"/>
                  <a:pt x="47" y="140"/>
                </a:cubicBezTo>
                <a:cubicBezTo>
                  <a:pt x="46" y="138"/>
                  <a:pt x="46" y="135"/>
                  <a:pt x="46" y="133"/>
                </a:cubicBezTo>
                <a:cubicBezTo>
                  <a:pt x="46" y="129"/>
                  <a:pt x="46" y="126"/>
                  <a:pt x="45" y="124"/>
                </a:cubicBezTo>
                <a:cubicBezTo>
                  <a:pt x="40" y="115"/>
                  <a:pt x="36" y="109"/>
                  <a:pt x="32" y="99"/>
                </a:cubicBezTo>
                <a:cubicBezTo>
                  <a:pt x="27" y="90"/>
                  <a:pt x="22" y="77"/>
                  <a:pt x="25" y="64"/>
                </a:cubicBezTo>
                <a:cubicBezTo>
                  <a:pt x="29" y="47"/>
                  <a:pt x="47" y="31"/>
                  <a:pt x="72" y="31"/>
                </a:cubicBezTo>
                <a:cubicBezTo>
                  <a:pt x="97" y="31"/>
                  <a:pt x="114" y="47"/>
                  <a:pt x="119" y="64"/>
                </a:cubicBezTo>
                <a:cubicBezTo>
                  <a:pt x="122" y="77"/>
                  <a:pt x="117" y="90"/>
                  <a:pt x="112" y="99"/>
                </a:cubicBezTo>
                <a:cubicBezTo>
                  <a:pt x="107" y="109"/>
                  <a:pt x="104" y="115"/>
                  <a:pt x="99" y="124"/>
                </a:cubicBezTo>
                <a:cubicBezTo>
                  <a:pt x="98" y="126"/>
                  <a:pt x="98" y="129"/>
                  <a:pt x="97" y="133"/>
                </a:cubicBezTo>
                <a:cubicBezTo>
                  <a:pt x="97" y="135"/>
                  <a:pt x="97" y="138"/>
                  <a:pt x="97" y="140"/>
                </a:cubicBezTo>
                <a:cubicBezTo>
                  <a:pt x="95" y="146"/>
                  <a:pt x="92" y="148"/>
                  <a:pt x="86" y="148"/>
                </a:cubicBezTo>
                <a:cubicBezTo>
                  <a:pt x="86" y="148"/>
                  <a:pt x="79" y="148"/>
                  <a:pt x="72" y="148"/>
                </a:cubicBezTo>
                <a:close/>
                <a:moveTo>
                  <a:pt x="58" y="142"/>
                </a:moveTo>
                <a:cubicBezTo>
                  <a:pt x="59" y="142"/>
                  <a:pt x="85" y="142"/>
                  <a:pt x="86" y="142"/>
                </a:cubicBezTo>
                <a:cubicBezTo>
                  <a:pt x="90" y="142"/>
                  <a:pt x="90" y="141"/>
                  <a:pt x="91" y="139"/>
                </a:cubicBezTo>
                <a:cubicBezTo>
                  <a:pt x="91" y="137"/>
                  <a:pt x="91" y="135"/>
                  <a:pt x="91" y="133"/>
                </a:cubicBezTo>
                <a:cubicBezTo>
                  <a:pt x="91" y="129"/>
                  <a:pt x="91" y="124"/>
                  <a:pt x="93" y="121"/>
                </a:cubicBezTo>
                <a:cubicBezTo>
                  <a:pt x="98" y="112"/>
                  <a:pt x="102" y="106"/>
                  <a:pt x="107" y="96"/>
                </a:cubicBezTo>
                <a:cubicBezTo>
                  <a:pt x="110" y="90"/>
                  <a:pt x="115" y="77"/>
                  <a:pt x="112" y="65"/>
                </a:cubicBezTo>
                <a:cubicBezTo>
                  <a:pt x="109" y="52"/>
                  <a:pt x="94" y="37"/>
                  <a:pt x="72" y="37"/>
                </a:cubicBezTo>
                <a:cubicBezTo>
                  <a:pt x="50" y="37"/>
                  <a:pt x="35" y="52"/>
                  <a:pt x="31" y="65"/>
                </a:cubicBezTo>
                <a:cubicBezTo>
                  <a:pt x="28" y="77"/>
                  <a:pt x="34" y="90"/>
                  <a:pt x="37" y="96"/>
                </a:cubicBezTo>
                <a:cubicBezTo>
                  <a:pt x="42" y="106"/>
                  <a:pt x="45" y="112"/>
                  <a:pt x="50" y="121"/>
                </a:cubicBezTo>
                <a:cubicBezTo>
                  <a:pt x="52" y="124"/>
                  <a:pt x="53" y="129"/>
                  <a:pt x="53" y="133"/>
                </a:cubicBezTo>
                <a:cubicBezTo>
                  <a:pt x="53" y="135"/>
                  <a:pt x="53" y="137"/>
                  <a:pt x="53" y="139"/>
                </a:cubicBezTo>
                <a:cubicBezTo>
                  <a:pt x="54" y="141"/>
                  <a:pt x="54" y="142"/>
                  <a:pt x="58" y="142"/>
                </a:cubicBezTo>
                <a:cubicBezTo>
                  <a:pt x="58" y="142"/>
                  <a:pt x="58" y="142"/>
                  <a:pt x="58" y="142"/>
                </a:cubicBezTo>
                <a:close/>
                <a:moveTo>
                  <a:pt x="16" y="79"/>
                </a:moveTo>
                <a:cubicBezTo>
                  <a:pt x="3" y="79"/>
                  <a:pt x="3" y="79"/>
                  <a:pt x="3" y="79"/>
                </a:cubicBezTo>
                <a:cubicBezTo>
                  <a:pt x="2" y="79"/>
                  <a:pt x="0" y="77"/>
                  <a:pt x="0" y="76"/>
                </a:cubicBezTo>
                <a:cubicBezTo>
                  <a:pt x="0" y="74"/>
                  <a:pt x="2" y="72"/>
                  <a:pt x="3" y="72"/>
                </a:cubicBezTo>
                <a:cubicBezTo>
                  <a:pt x="16" y="72"/>
                  <a:pt x="16" y="72"/>
                  <a:pt x="16" y="72"/>
                </a:cubicBezTo>
                <a:cubicBezTo>
                  <a:pt x="18" y="72"/>
                  <a:pt x="19" y="74"/>
                  <a:pt x="19" y="76"/>
                </a:cubicBezTo>
                <a:cubicBezTo>
                  <a:pt x="19" y="77"/>
                  <a:pt x="18" y="79"/>
                  <a:pt x="16" y="79"/>
                </a:cubicBezTo>
                <a:close/>
                <a:moveTo>
                  <a:pt x="143" y="76"/>
                </a:moveTo>
                <a:cubicBezTo>
                  <a:pt x="128" y="76"/>
                  <a:pt x="128" y="76"/>
                  <a:pt x="128" y="76"/>
                </a:cubicBezTo>
                <a:cubicBezTo>
                  <a:pt x="126" y="76"/>
                  <a:pt x="125" y="75"/>
                  <a:pt x="125" y="73"/>
                </a:cubicBezTo>
                <a:cubicBezTo>
                  <a:pt x="125" y="72"/>
                  <a:pt x="126" y="70"/>
                  <a:pt x="128" y="70"/>
                </a:cubicBezTo>
                <a:cubicBezTo>
                  <a:pt x="143" y="70"/>
                  <a:pt x="143" y="70"/>
                  <a:pt x="143" y="70"/>
                </a:cubicBezTo>
                <a:cubicBezTo>
                  <a:pt x="145" y="70"/>
                  <a:pt x="146" y="72"/>
                  <a:pt x="146" y="73"/>
                </a:cubicBezTo>
                <a:cubicBezTo>
                  <a:pt x="146" y="75"/>
                  <a:pt x="145" y="76"/>
                  <a:pt x="143" y="76"/>
                </a:cubicBezTo>
                <a:close/>
                <a:moveTo>
                  <a:pt x="43" y="74"/>
                </a:moveTo>
                <a:cubicBezTo>
                  <a:pt x="43" y="74"/>
                  <a:pt x="43" y="74"/>
                  <a:pt x="42" y="74"/>
                </a:cubicBezTo>
                <a:cubicBezTo>
                  <a:pt x="41" y="73"/>
                  <a:pt x="40" y="72"/>
                  <a:pt x="40" y="70"/>
                </a:cubicBezTo>
                <a:cubicBezTo>
                  <a:pt x="43" y="58"/>
                  <a:pt x="56" y="46"/>
                  <a:pt x="74" y="46"/>
                </a:cubicBezTo>
                <a:cubicBezTo>
                  <a:pt x="74" y="46"/>
                  <a:pt x="74" y="46"/>
                  <a:pt x="74" y="46"/>
                </a:cubicBezTo>
                <a:cubicBezTo>
                  <a:pt x="75" y="46"/>
                  <a:pt x="77" y="48"/>
                  <a:pt x="77" y="50"/>
                </a:cubicBezTo>
                <a:cubicBezTo>
                  <a:pt x="77" y="51"/>
                  <a:pt x="75" y="53"/>
                  <a:pt x="74" y="53"/>
                </a:cubicBezTo>
                <a:cubicBezTo>
                  <a:pt x="59" y="53"/>
                  <a:pt x="49" y="62"/>
                  <a:pt x="46" y="71"/>
                </a:cubicBezTo>
                <a:cubicBezTo>
                  <a:pt x="46" y="73"/>
                  <a:pt x="45" y="74"/>
                  <a:pt x="43" y="74"/>
                </a:cubicBezTo>
                <a:close/>
                <a:moveTo>
                  <a:pt x="113" y="39"/>
                </a:moveTo>
                <a:cubicBezTo>
                  <a:pt x="112" y="39"/>
                  <a:pt x="111" y="39"/>
                  <a:pt x="110" y="38"/>
                </a:cubicBezTo>
                <a:cubicBezTo>
                  <a:pt x="109" y="37"/>
                  <a:pt x="109" y="35"/>
                  <a:pt x="110" y="34"/>
                </a:cubicBezTo>
                <a:cubicBezTo>
                  <a:pt x="121" y="23"/>
                  <a:pt x="121" y="23"/>
                  <a:pt x="121" y="23"/>
                </a:cubicBezTo>
                <a:cubicBezTo>
                  <a:pt x="122" y="22"/>
                  <a:pt x="124" y="22"/>
                  <a:pt x="126" y="23"/>
                </a:cubicBezTo>
                <a:cubicBezTo>
                  <a:pt x="127" y="24"/>
                  <a:pt x="127" y="26"/>
                  <a:pt x="126" y="27"/>
                </a:cubicBezTo>
                <a:cubicBezTo>
                  <a:pt x="115" y="38"/>
                  <a:pt x="115" y="38"/>
                  <a:pt x="115" y="38"/>
                </a:cubicBezTo>
                <a:cubicBezTo>
                  <a:pt x="114" y="39"/>
                  <a:pt x="113" y="39"/>
                  <a:pt x="113" y="39"/>
                </a:cubicBezTo>
                <a:close/>
                <a:moveTo>
                  <a:pt x="32" y="39"/>
                </a:moveTo>
                <a:cubicBezTo>
                  <a:pt x="31" y="39"/>
                  <a:pt x="30" y="39"/>
                  <a:pt x="30" y="38"/>
                </a:cubicBezTo>
                <a:cubicBezTo>
                  <a:pt x="19" y="27"/>
                  <a:pt x="19" y="27"/>
                  <a:pt x="19" y="27"/>
                </a:cubicBezTo>
                <a:cubicBezTo>
                  <a:pt x="18" y="26"/>
                  <a:pt x="18" y="24"/>
                  <a:pt x="19" y="23"/>
                </a:cubicBezTo>
                <a:cubicBezTo>
                  <a:pt x="20" y="22"/>
                  <a:pt x="22" y="22"/>
                  <a:pt x="23" y="23"/>
                </a:cubicBezTo>
                <a:cubicBezTo>
                  <a:pt x="34" y="34"/>
                  <a:pt x="34" y="34"/>
                  <a:pt x="34" y="34"/>
                </a:cubicBezTo>
                <a:cubicBezTo>
                  <a:pt x="35" y="35"/>
                  <a:pt x="35" y="37"/>
                  <a:pt x="34" y="38"/>
                </a:cubicBezTo>
                <a:cubicBezTo>
                  <a:pt x="34" y="39"/>
                  <a:pt x="33" y="39"/>
                  <a:pt x="32" y="39"/>
                </a:cubicBezTo>
                <a:close/>
                <a:moveTo>
                  <a:pt x="72" y="25"/>
                </a:moveTo>
                <a:cubicBezTo>
                  <a:pt x="70" y="25"/>
                  <a:pt x="69" y="23"/>
                  <a:pt x="69" y="21"/>
                </a:cubicBezTo>
                <a:cubicBezTo>
                  <a:pt x="69" y="4"/>
                  <a:pt x="69" y="4"/>
                  <a:pt x="69" y="4"/>
                </a:cubicBezTo>
                <a:cubicBezTo>
                  <a:pt x="69" y="2"/>
                  <a:pt x="70" y="0"/>
                  <a:pt x="72" y="0"/>
                </a:cubicBezTo>
                <a:cubicBezTo>
                  <a:pt x="74" y="0"/>
                  <a:pt x="75" y="2"/>
                  <a:pt x="75" y="4"/>
                </a:cubicBezTo>
                <a:cubicBezTo>
                  <a:pt x="75" y="21"/>
                  <a:pt x="75" y="21"/>
                  <a:pt x="75" y="21"/>
                </a:cubicBezTo>
                <a:cubicBezTo>
                  <a:pt x="75" y="23"/>
                  <a:pt x="74" y="25"/>
                  <a:pt x="72"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2" name="Google Shape;302;p19"/>
          <p:cNvSpPr txBox="1"/>
          <p:nvPr/>
        </p:nvSpPr>
        <p:spPr>
          <a:xfrm>
            <a:off x="611187" y="1641475"/>
            <a:ext cx="1965758" cy="8207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900"/>
              <a:buFont typeface="Open Sans SemiBold"/>
              <a:buNone/>
            </a:pPr>
            <a:r>
              <a:rPr lang="tr-TR" sz="3900" b="1" u="none" dirty="0">
                <a:solidFill>
                  <a:srgbClr val="000000"/>
                </a:solidFill>
                <a:latin typeface="Montserrat" panose="02000505000000020004" pitchFamily="2" charset="77"/>
                <a:ea typeface="Open Sans Semibold"/>
                <a:cs typeface="Open Sans Semibold"/>
                <a:sym typeface="Open Sans SemiBold"/>
              </a:rPr>
              <a:t>2023</a:t>
            </a:r>
            <a:endParaRPr b="1" dirty="0">
              <a:latin typeface="Montserrat" panose="02000505000000020004" pitchFamily="2" charset="77"/>
            </a:endParaRPr>
          </a:p>
        </p:txBody>
      </p:sp>
      <p:sp>
        <p:nvSpPr>
          <p:cNvPr id="303" name="Google Shape;303;p19"/>
          <p:cNvSpPr txBox="1"/>
          <p:nvPr/>
        </p:nvSpPr>
        <p:spPr>
          <a:xfrm>
            <a:off x="8307388" y="4368800"/>
            <a:ext cx="3194049" cy="820737"/>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3900"/>
              <a:buFont typeface="Open Sans SemiBold"/>
              <a:buNone/>
            </a:pPr>
            <a:r>
              <a:rPr lang="tr-TR" sz="3900" b="1" u="none" dirty="0">
                <a:solidFill>
                  <a:srgbClr val="000000"/>
                </a:solidFill>
                <a:latin typeface="Montserrat" panose="02000505000000020004" pitchFamily="2" charset="77"/>
                <a:ea typeface="Open Sans Semibold"/>
                <a:cs typeface="Open Sans Semibold"/>
                <a:sym typeface="Open Sans SemiBold"/>
              </a:rPr>
              <a:t>2024</a:t>
            </a:r>
            <a:endParaRPr b="1" dirty="0">
              <a:latin typeface="Montserrat" panose="02000505000000020004" pitchFamily="2" charset="77"/>
            </a:endParaRPr>
          </a:p>
        </p:txBody>
      </p:sp>
      <p:sp>
        <p:nvSpPr>
          <p:cNvPr id="304" name="Google Shape;304;p19"/>
          <p:cNvSpPr txBox="1"/>
          <p:nvPr/>
        </p:nvSpPr>
        <p:spPr>
          <a:xfrm>
            <a:off x="519111" y="2322511"/>
            <a:ext cx="5254159" cy="15233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Open Sans"/>
              <a:buNone/>
            </a:pPr>
            <a:r>
              <a:rPr lang="tr-TR" sz="2400" b="0" i="0" u="none" dirty="0">
                <a:solidFill>
                  <a:schemeClr val="dk1"/>
                </a:solidFill>
                <a:latin typeface="Open Sans"/>
                <a:ea typeface="Open Sans"/>
                <a:cs typeface="Open Sans"/>
                <a:sym typeface="Open Sans"/>
              </a:rPr>
              <a:t>Düzeltme sonucu oluşan enflasyon farkları vergilendirilmeden geçmiş yıl karları/zararları hesabında izlenir</a:t>
            </a:r>
            <a:endParaRPr dirty="0"/>
          </a:p>
        </p:txBody>
      </p:sp>
      <p:sp>
        <p:nvSpPr>
          <p:cNvPr id="305" name="Google Shape;305;p19"/>
          <p:cNvSpPr txBox="1"/>
          <p:nvPr/>
        </p:nvSpPr>
        <p:spPr>
          <a:xfrm>
            <a:off x="6418732" y="2979737"/>
            <a:ext cx="5438121" cy="1200150"/>
          </a:xfrm>
          <a:prstGeom prst="rect">
            <a:avLst/>
          </a:prstGeom>
          <a:noFill/>
          <a:ln>
            <a:noFill/>
          </a:ln>
        </p:spPr>
        <p:txBody>
          <a:bodyPr spcFirstLastPara="1" wrap="square" lIns="91425" tIns="45700" rIns="91425" bIns="45700" anchor="t" anchorCtr="0">
            <a:noAutofit/>
          </a:bodyPr>
          <a:lstStyle/>
          <a:p>
            <a:pPr lvl="0">
              <a:buClr>
                <a:schemeClr val="dk1"/>
              </a:buClr>
              <a:buSzPts val="2400"/>
            </a:pPr>
            <a:r>
              <a:rPr lang="tr-TR" sz="2400" dirty="0">
                <a:solidFill>
                  <a:schemeClr val="dk1"/>
                </a:solidFill>
                <a:latin typeface="Open Sans"/>
                <a:ea typeface="Open Sans"/>
                <a:cs typeface="Open Sans"/>
                <a:sym typeface="Open Sans"/>
              </a:rPr>
              <a:t>Düzeltme sonucu oluşan enflasyon farkları sonuç hesaplarına aktarılır ve ilgili dönem kar/zararına etki ederek, vergi matrahını değiştirir</a:t>
            </a:r>
            <a:endParaRPr lang="tr-T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348" y="253999"/>
            <a:ext cx="6467305" cy="6477001"/>
          </a:xfrm>
          <a:prstGeom prst="rect">
            <a:avLst/>
          </a:prstGeom>
        </p:spPr>
      </p:pic>
      <p:grpSp>
        <p:nvGrpSpPr>
          <p:cNvPr id="4" name="Group 28"/>
          <p:cNvGrpSpPr>
            <a:grpSpLocks noChangeAspect="1"/>
          </p:cNvGrpSpPr>
          <p:nvPr/>
        </p:nvGrpSpPr>
        <p:grpSpPr bwMode="auto">
          <a:xfrm>
            <a:off x="231864" y="768641"/>
            <a:ext cx="11905129" cy="6158441"/>
            <a:chOff x="2305" y="490"/>
            <a:chExt cx="3070" cy="3802"/>
          </a:xfrm>
        </p:grpSpPr>
        <p:sp>
          <p:nvSpPr>
            <p:cNvPr id="7" name="Freeform 30"/>
            <p:cNvSpPr>
              <a:spLocks/>
            </p:cNvSpPr>
            <p:nvPr/>
          </p:nvSpPr>
          <p:spPr bwMode="auto">
            <a:xfrm>
              <a:off x="2427" y="490"/>
              <a:ext cx="515" cy="603"/>
            </a:xfrm>
            <a:custGeom>
              <a:avLst/>
              <a:gdLst>
                <a:gd name="T0" fmla="*/ 447 w 515"/>
                <a:gd name="T1" fmla="*/ 336 h 450"/>
                <a:gd name="T2" fmla="*/ 515 w 515"/>
                <a:gd name="T3" fmla="*/ 224 h 450"/>
                <a:gd name="T4" fmla="*/ 447 w 515"/>
                <a:gd name="T5" fmla="*/ 112 h 450"/>
                <a:gd name="T6" fmla="*/ 382 w 515"/>
                <a:gd name="T7" fmla="*/ 0 h 450"/>
                <a:gd name="T8" fmla="*/ 0 w 515"/>
                <a:gd name="T9" fmla="*/ 0 h 450"/>
                <a:gd name="T10" fmla="*/ 0 w 515"/>
                <a:gd name="T11" fmla="*/ 450 h 450"/>
                <a:gd name="T12" fmla="*/ 382 w 515"/>
                <a:gd name="T13" fmla="*/ 450 h 450"/>
                <a:gd name="T14" fmla="*/ 447 w 515"/>
                <a:gd name="T15" fmla="*/ 336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50">
                  <a:moveTo>
                    <a:pt x="447" y="336"/>
                  </a:moveTo>
                  <a:lnTo>
                    <a:pt x="515" y="224"/>
                  </a:lnTo>
                  <a:lnTo>
                    <a:pt x="447" y="112"/>
                  </a:lnTo>
                  <a:lnTo>
                    <a:pt x="382" y="0"/>
                  </a:lnTo>
                  <a:lnTo>
                    <a:pt x="0" y="0"/>
                  </a:lnTo>
                  <a:lnTo>
                    <a:pt x="0" y="450"/>
                  </a:lnTo>
                  <a:lnTo>
                    <a:pt x="382" y="450"/>
                  </a:lnTo>
                  <a:lnTo>
                    <a:pt x="447" y="336"/>
                  </a:lnTo>
                  <a:close/>
                </a:path>
              </a:pathLst>
            </a:custGeom>
            <a:solidFill>
              <a:srgbClr val="35CA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1"/>
            <p:cNvSpPr>
              <a:spLocks/>
            </p:cNvSpPr>
            <p:nvPr/>
          </p:nvSpPr>
          <p:spPr bwMode="auto">
            <a:xfrm>
              <a:off x="2848" y="490"/>
              <a:ext cx="2405" cy="603"/>
            </a:xfrm>
            <a:custGeom>
              <a:avLst/>
              <a:gdLst>
                <a:gd name="T0" fmla="*/ 0 w 2405"/>
                <a:gd name="T1" fmla="*/ 0 h 450"/>
                <a:gd name="T2" fmla="*/ 58 w 2405"/>
                <a:gd name="T3" fmla="*/ 94 h 450"/>
                <a:gd name="T4" fmla="*/ 126 w 2405"/>
                <a:gd name="T5" fmla="*/ 206 h 450"/>
                <a:gd name="T6" fmla="*/ 138 w 2405"/>
                <a:gd name="T7" fmla="*/ 224 h 450"/>
                <a:gd name="T8" fmla="*/ 126 w 2405"/>
                <a:gd name="T9" fmla="*/ 242 h 450"/>
                <a:gd name="T10" fmla="*/ 58 w 2405"/>
                <a:gd name="T11" fmla="*/ 354 h 450"/>
                <a:gd name="T12" fmla="*/ 0 w 2405"/>
                <a:gd name="T13" fmla="*/ 450 h 450"/>
                <a:gd name="T14" fmla="*/ 0 w 2405"/>
                <a:gd name="T15" fmla="*/ 450 h 450"/>
                <a:gd name="T16" fmla="*/ 2405 w 2405"/>
                <a:gd name="T17" fmla="*/ 450 h 450"/>
                <a:gd name="T18" fmla="*/ 2405 w 2405"/>
                <a:gd name="T19" fmla="*/ 0 h 450"/>
                <a:gd name="T20" fmla="*/ 0 w 2405"/>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5" h="450">
                  <a:moveTo>
                    <a:pt x="0" y="0"/>
                  </a:moveTo>
                  <a:lnTo>
                    <a:pt x="58" y="94"/>
                  </a:lnTo>
                  <a:lnTo>
                    <a:pt x="126" y="206"/>
                  </a:lnTo>
                  <a:lnTo>
                    <a:pt x="138" y="224"/>
                  </a:lnTo>
                  <a:lnTo>
                    <a:pt x="126" y="242"/>
                  </a:lnTo>
                  <a:lnTo>
                    <a:pt x="58" y="354"/>
                  </a:lnTo>
                  <a:lnTo>
                    <a:pt x="0" y="450"/>
                  </a:lnTo>
                  <a:lnTo>
                    <a:pt x="0" y="450"/>
                  </a:lnTo>
                  <a:lnTo>
                    <a:pt x="2405" y="450"/>
                  </a:lnTo>
                  <a:lnTo>
                    <a:pt x="2405" y="0"/>
                  </a:lnTo>
                  <a:lnTo>
                    <a:pt x="0" y="0"/>
                  </a:lnTo>
                  <a:close/>
                </a:path>
              </a:pathLst>
            </a:custGeom>
            <a:solidFill>
              <a:srgbClr val="35CA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2"/>
            <p:cNvSpPr>
              <a:spLocks/>
            </p:cNvSpPr>
            <p:nvPr/>
          </p:nvSpPr>
          <p:spPr bwMode="auto">
            <a:xfrm>
              <a:off x="2305" y="490"/>
              <a:ext cx="122" cy="884"/>
            </a:xfrm>
            <a:custGeom>
              <a:avLst/>
              <a:gdLst>
                <a:gd name="T0" fmla="*/ 122 w 122"/>
                <a:gd name="T1" fmla="*/ 0 h 676"/>
                <a:gd name="T2" fmla="*/ 0 w 122"/>
                <a:gd name="T3" fmla="*/ 226 h 676"/>
                <a:gd name="T4" fmla="*/ 0 w 122"/>
                <a:gd name="T5" fmla="*/ 676 h 676"/>
                <a:gd name="T6" fmla="*/ 122 w 122"/>
                <a:gd name="T7" fmla="*/ 450 h 676"/>
                <a:gd name="T8" fmla="*/ 122 w 122"/>
                <a:gd name="T9" fmla="*/ 0 h 676"/>
              </a:gdLst>
              <a:ahLst/>
              <a:cxnLst>
                <a:cxn ang="0">
                  <a:pos x="T0" y="T1"/>
                </a:cxn>
                <a:cxn ang="0">
                  <a:pos x="T2" y="T3"/>
                </a:cxn>
                <a:cxn ang="0">
                  <a:pos x="T4" y="T5"/>
                </a:cxn>
                <a:cxn ang="0">
                  <a:pos x="T6" y="T7"/>
                </a:cxn>
                <a:cxn ang="0">
                  <a:pos x="T8" y="T9"/>
                </a:cxn>
              </a:cxnLst>
              <a:rect l="0" t="0" r="r" b="b"/>
              <a:pathLst>
                <a:path w="122" h="676">
                  <a:moveTo>
                    <a:pt x="122" y="0"/>
                  </a:moveTo>
                  <a:lnTo>
                    <a:pt x="0" y="226"/>
                  </a:lnTo>
                  <a:lnTo>
                    <a:pt x="0" y="676"/>
                  </a:lnTo>
                  <a:lnTo>
                    <a:pt x="122" y="450"/>
                  </a:lnTo>
                  <a:lnTo>
                    <a:pt x="122" y="0"/>
                  </a:lnTo>
                  <a:close/>
                </a:path>
              </a:pathLst>
            </a:custGeom>
            <a:solidFill>
              <a:srgbClr val="40D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33"/>
            <p:cNvSpPr>
              <a:spLocks/>
            </p:cNvSpPr>
            <p:nvPr/>
          </p:nvSpPr>
          <p:spPr bwMode="auto">
            <a:xfrm>
              <a:off x="5253" y="490"/>
              <a:ext cx="122" cy="884"/>
            </a:xfrm>
            <a:custGeom>
              <a:avLst/>
              <a:gdLst>
                <a:gd name="T0" fmla="*/ 0 w 122"/>
                <a:gd name="T1" fmla="*/ 0 h 676"/>
                <a:gd name="T2" fmla="*/ 122 w 122"/>
                <a:gd name="T3" fmla="*/ 226 h 676"/>
                <a:gd name="T4" fmla="*/ 122 w 122"/>
                <a:gd name="T5" fmla="*/ 676 h 676"/>
                <a:gd name="T6" fmla="*/ 0 w 122"/>
                <a:gd name="T7" fmla="*/ 450 h 676"/>
                <a:gd name="T8" fmla="*/ 0 w 122"/>
                <a:gd name="T9" fmla="*/ 0 h 676"/>
              </a:gdLst>
              <a:ahLst/>
              <a:cxnLst>
                <a:cxn ang="0">
                  <a:pos x="T0" y="T1"/>
                </a:cxn>
                <a:cxn ang="0">
                  <a:pos x="T2" y="T3"/>
                </a:cxn>
                <a:cxn ang="0">
                  <a:pos x="T4" y="T5"/>
                </a:cxn>
                <a:cxn ang="0">
                  <a:pos x="T6" y="T7"/>
                </a:cxn>
                <a:cxn ang="0">
                  <a:pos x="T8" y="T9"/>
                </a:cxn>
              </a:cxnLst>
              <a:rect l="0" t="0" r="r" b="b"/>
              <a:pathLst>
                <a:path w="122" h="676">
                  <a:moveTo>
                    <a:pt x="0" y="0"/>
                  </a:moveTo>
                  <a:lnTo>
                    <a:pt x="122" y="226"/>
                  </a:lnTo>
                  <a:lnTo>
                    <a:pt x="122" y="676"/>
                  </a:lnTo>
                  <a:lnTo>
                    <a:pt x="0" y="450"/>
                  </a:lnTo>
                  <a:lnTo>
                    <a:pt x="0" y="0"/>
                  </a:lnTo>
                  <a:close/>
                </a:path>
              </a:pathLst>
            </a:custGeom>
            <a:solidFill>
              <a:srgbClr val="2FB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4"/>
            <p:cNvSpPr>
              <a:spLocks/>
            </p:cNvSpPr>
            <p:nvPr/>
          </p:nvSpPr>
          <p:spPr bwMode="auto">
            <a:xfrm>
              <a:off x="2427" y="1186"/>
              <a:ext cx="515" cy="561"/>
            </a:xfrm>
            <a:custGeom>
              <a:avLst/>
              <a:gdLst>
                <a:gd name="T0" fmla="*/ 447 w 515"/>
                <a:gd name="T1" fmla="*/ 335 h 449"/>
                <a:gd name="T2" fmla="*/ 515 w 515"/>
                <a:gd name="T3" fmla="*/ 223 h 449"/>
                <a:gd name="T4" fmla="*/ 447 w 515"/>
                <a:gd name="T5" fmla="*/ 112 h 449"/>
                <a:gd name="T6" fmla="*/ 382 w 515"/>
                <a:gd name="T7" fmla="*/ 0 h 449"/>
                <a:gd name="T8" fmla="*/ 0 w 515"/>
                <a:gd name="T9" fmla="*/ 0 h 449"/>
                <a:gd name="T10" fmla="*/ 0 w 515"/>
                <a:gd name="T11" fmla="*/ 449 h 449"/>
                <a:gd name="T12" fmla="*/ 382 w 515"/>
                <a:gd name="T13" fmla="*/ 449 h 449"/>
                <a:gd name="T14" fmla="*/ 447 w 515"/>
                <a:gd name="T15" fmla="*/ 335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49">
                  <a:moveTo>
                    <a:pt x="447" y="335"/>
                  </a:moveTo>
                  <a:lnTo>
                    <a:pt x="515" y="223"/>
                  </a:lnTo>
                  <a:lnTo>
                    <a:pt x="447" y="112"/>
                  </a:lnTo>
                  <a:lnTo>
                    <a:pt x="382" y="0"/>
                  </a:lnTo>
                  <a:lnTo>
                    <a:pt x="0" y="0"/>
                  </a:lnTo>
                  <a:lnTo>
                    <a:pt x="0" y="449"/>
                  </a:lnTo>
                  <a:lnTo>
                    <a:pt x="382" y="449"/>
                  </a:lnTo>
                  <a:lnTo>
                    <a:pt x="447" y="335"/>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5"/>
            <p:cNvSpPr>
              <a:spLocks/>
            </p:cNvSpPr>
            <p:nvPr/>
          </p:nvSpPr>
          <p:spPr bwMode="auto">
            <a:xfrm>
              <a:off x="2848" y="1186"/>
              <a:ext cx="2405" cy="561"/>
            </a:xfrm>
            <a:custGeom>
              <a:avLst/>
              <a:gdLst>
                <a:gd name="T0" fmla="*/ 0 w 2405"/>
                <a:gd name="T1" fmla="*/ 0 h 449"/>
                <a:gd name="T2" fmla="*/ 58 w 2405"/>
                <a:gd name="T3" fmla="*/ 94 h 449"/>
                <a:gd name="T4" fmla="*/ 126 w 2405"/>
                <a:gd name="T5" fmla="*/ 205 h 449"/>
                <a:gd name="T6" fmla="*/ 138 w 2405"/>
                <a:gd name="T7" fmla="*/ 223 h 449"/>
                <a:gd name="T8" fmla="*/ 126 w 2405"/>
                <a:gd name="T9" fmla="*/ 241 h 449"/>
                <a:gd name="T10" fmla="*/ 58 w 2405"/>
                <a:gd name="T11" fmla="*/ 353 h 449"/>
                <a:gd name="T12" fmla="*/ 0 w 2405"/>
                <a:gd name="T13" fmla="*/ 449 h 449"/>
                <a:gd name="T14" fmla="*/ 0 w 2405"/>
                <a:gd name="T15" fmla="*/ 449 h 449"/>
                <a:gd name="T16" fmla="*/ 2405 w 2405"/>
                <a:gd name="T17" fmla="*/ 449 h 449"/>
                <a:gd name="T18" fmla="*/ 2405 w 2405"/>
                <a:gd name="T19" fmla="*/ 0 h 449"/>
                <a:gd name="T20" fmla="*/ 0 w 2405"/>
                <a:gd name="T21"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5" h="449">
                  <a:moveTo>
                    <a:pt x="0" y="0"/>
                  </a:moveTo>
                  <a:lnTo>
                    <a:pt x="58" y="94"/>
                  </a:lnTo>
                  <a:lnTo>
                    <a:pt x="126" y="205"/>
                  </a:lnTo>
                  <a:lnTo>
                    <a:pt x="138" y="223"/>
                  </a:lnTo>
                  <a:lnTo>
                    <a:pt x="126" y="241"/>
                  </a:lnTo>
                  <a:lnTo>
                    <a:pt x="58" y="353"/>
                  </a:lnTo>
                  <a:lnTo>
                    <a:pt x="0" y="449"/>
                  </a:lnTo>
                  <a:lnTo>
                    <a:pt x="0" y="449"/>
                  </a:lnTo>
                  <a:lnTo>
                    <a:pt x="2405" y="449"/>
                  </a:lnTo>
                  <a:lnTo>
                    <a:pt x="2405" y="0"/>
                  </a:lnTo>
                  <a:lnTo>
                    <a:pt x="0"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6"/>
            <p:cNvSpPr>
              <a:spLocks/>
            </p:cNvSpPr>
            <p:nvPr/>
          </p:nvSpPr>
          <p:spPr bwMode="auto">
            <a:xfrm>
              <a:off x="2305" y="1186"/>
              <a:ext cx="122" cy="884"/>
            </a:xfrm>
            <a:custGeom>
              <a:avLst/>
              <a:gdLst>
                <a:gd name="T0" fmla="*/ 122 w 122"/>
                <a:gd name="T1" fmla="*/ 0 h 675"/>
                <a:gd name="T2" fmla="*/ 0 w 122"/>
                <a:gd name="T3" fmla="*/ 225 h 675"/>
                <a:gd name="T4" fmla="*/ 0 w 122"/>
                <a:gd name="T5" fmla="*/ 675 h 675"/>
                <a:gd name="T6" fmla="*/ 122 w 122"/>
                <a:gd name="T7" fmla="*/ 449 h 675"/>
                <a:gd name="T8" fmla="*/ 122 w 122"/>
                <a:gd name="T9" fmla="*/ 0 h 675"/>
              </a:gdLst>
              <a:ahLst/>
              <a:cxnLst>
                <a:cxn ang="0">
                  <a:pos x="T0" y="T1"/>
                </a:cxn>
                <a:cxn ang="0">
                  <a:pos x="T2" y="T3"/>
                </a:cxn>
                <a:cxn ang="0">
                  <a:pos x="T4" y="T5"/>
                </a:cxn>
                <a:cxn ang="0">
                  <a:pos x="T6" y="T7"/>
                </a:cxn>
                <a:cxn ang="0">
                  <a:pos x="T8" y="T9"/>
                </a:cxn>
              </a:cxnLst>
              <a:rect l="0" t="0" r="r" b="b"/>
              <a:pathLst>
                <a:path w="122" h="675">
                  <a:moveTo>
                    <a:pt x="122" y="0"/>
                  </a:moveTo>
                  <a:lnTo>
                    <a:pt x="0" y="225"/>
                  </a:lnTo>
                  <a:lnTo>
                    <a:pt x="0" y="675"/>
                  </a:lnTo>
                  <a:lnTo>
                    <a:pt x="122" y="449"/>
                  </a:lnTo>
                  <a:lnTo>
                    <a:pt x="122"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7"/>
            <p:cNvSpPr>
              <a:spLocks/>
            </p:cNvSpPr>
            <p:nvPr/>
          </p:nvSpPr>
          <p:spPr bwMode="auto">
            <a:xfrm>
              <a:off x="5253" y="1186"/>
              <a:ext cx="122" cy="846"/>
            </a:xfrm>
            <a:custGeom>
              <a:avLst/>
              <a:gdLst>
                <a:gd name="T0" fmla="*/ 0 w 122"/>
                <a:gd name="T1" fmla="*/ 0 h 675"/>
                <a:gd name="T2" fmla="*/ 122 w 122"/>
                <a:gd name="T3" fmla="*/ 225 h 675"/>
                <a:gd name="T4" fmla="*/ 122 w 122"/>
                <a:gd name="T5" fmla="*/ 675 h 675"/>
                <a:gd name="T6" fmla="*/ 0 w 122"/>
                <a:gd name="T7" fmla="*/ 449 h 675"/>
                <a:gd name="T8" fmla="*/ 0 w 122"/>
                <a:gd name="T9" fmla="*/ 0 h 675"/>
              </a:gdLst>
              <a:ahLst/>
              <a:cxnLst>
                <a:cxn ang="0">
                  <a:pos x="T0" y="T1"/>
                </a:cxn>
                <a:cxn ang="0">
                  <a:pos x="T2" y="T3"/>
                </a:cxn>
                <a:cxn ang="0">
                  <a:pos x="T4" y="T5"/>
                </a:cxn>
                <a:cxn ang="0">
                  <a:pos x="T6" y="T7"/>
                </a:cxn>
                <a:cxn ang="0">
                  <a:pos x="T8" y="T9"/>
                </a:cxn>
              </a:cxnLst>
              <a:rect l="0" t="0" r="r" b="b"/>
              <a:pathLst>
                <a:path w="122" h="675">
                  <a:moveTo>
                    <a:pt x="0" y="0"/>
                  </a:moveTo>
                  <a:lnTo>
                    <a:pt x="122" y="225"/>
                  </a:lnTo>
                  <a:lnTo>
                    <a:pt x="122" y="675"/>
                  </a:lnTo>
                  <a:lnTo>
                    <a:pt x="0" y="449"/>
                  </a:lnTo>
                  <a:lnTo>
                    <a:pt x="0"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8"/>
            <p:cNvSpPr>
              <a:spLocks/>
            </p:cNvSpPr>
            <p:nvPr/>
          </p:nvSpPr>
          <p:spPr bwMode="auto">
            <a:xfrm>
              <a:off x="2427" y="1881"/>
              <a:ext cx="515" cy="615"/>
            </a:xfrm>
            <a:custGeom>
              <a:avLst/>
              <a:gdLst>
                <a:gd name="T0" fmla="*/ 447 w 515"/>
                <a:gd name="T1" fmla="*/ 336 h 450"/>
                <a:gd name="T2" fmla="*/ 515 w 515"/>
                <a:gd name="T3" fmla="*/ 224 h 450"/>
                <a:gd name="T4" fmla="*/ 447 w 515"/>
                <a:gd name="T5" fmla="*/ 112 h 450"/>
                <a:gd name="T6" fmla="*/ 382 w 515"/>
                <a:gd name="T7" fmla="*/ 0 h 450"/>
                <a:gd name="T8" fmla="*/ 0 w 515"/>
                <a:gd name="T9" fmla="*/ 0 h 450"/>
                <a:gd name="T10" fmla="*/ 0 w 515"/>
                <a:gd name="T11" fmla="*/ 450 h 450"/>
                <a:gd name="T12" fmla="*/ 382 w 515"/>
                <a:gd name="T13" fmla="*/ 450 h 450"/>
                <a:gd name="T14" fmla="*/ 447 w 515"/>
                <a:gd name="T15" fmla="*/ 336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50">
                  <a:moveTo>
                    <a:pt x="447" y="336"/>
                  </a:moveTo>
                  <a:lnTo>
                    <a:pt x="515" y="224"/>
                  </a:lnTo>
                  <a:lnTo>
                    <a:pt x="447" y="112"/>
                  </a:lnTo>
                  <a:lnTo>
                    <a:pt x="382" y="0"/>
                  </a:lnTo>
                  <a:lnTo>
                    <a:pt x="0" y="0"/>
                  </a:lnTo>
                  <a:lnTo>
                    <a:pt x="0" y="450"/>
                  </a:lnTo>
                  <a:lnTo>
                    <a:pt x="382" y="450"/>
                  </a:lnTo>
                  <a:lnTo>
                    <a:pt x="447" y="336"/>
                  </a:lnTo>
                  <a:close/>
                </a:path>
              </a:pathLst>
            </a:custGeom>
            <a:solidFill>
              <a:srgbClr val="CAD2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9"/>
            <p:cNvSpPr>
              <a:spLocks/>
            </p:cNvSpPr>
            <p:nvPr/>
          </p:nvSpPr>
          <p:spPr bwMode="auto">
            <a:xfrm>
              <a:off x="2848" y="1881"/>
              <a:ext cx="2405" cy="615"/>
            </a:xfrm>
            <a:custGeom>
              <a:avLst/>
              <a:gdLst>
                <a:gd name="T0" fmla="*/ 0 w 2405"/>
                <a:gd name="T1" fmla="*/ 0 h 450"/>
                <a:gd name="T2" fmla="*/ 58 w 2405"/>
                <a:gd name="T3" fmla="*/ 94 h 450"/>
                <a:gd name="T4" fmla="*/ 126 w 2405"/>
                <a:gd name="T5" fmla="*/ 206 h 450"/>
                <a:gd name="T6" fmla="*/ 138 w 2405"/>
                <a:gd name="T7" fmla="*/ 224 h 450"/>
                <a:gd name="T8" fmla="*/ 126 w 2405"/>
                <a:gd name="T9" fmla="*/ 242 h 450"/>
                <a:gd name="T10" fmla="*/ 58 w 2405"/>
                <a:gd name="T11" fmla="*/ 354 h 450"/>
                <a:gd name="T12" fmla="*/ 0 w 2405"/>
                <a:gd name="T13" fmla="*/ 450 h 450"/>
                <a:gd name="T14" fmla="*/ 0 w 2405"/>
                <a:gd name="T15" fmla="*/ 450 h 450"/>
                <a:gd name="T16" fmla="*/ 2405 w 2405"/>
                <a:gd name="T17" fmla="*/ 450 h 450"/>
                <a:gd name="T18" fmla="*/ 2405 w 2405"/>
                <a:gd name="T19" fmla="*/ 0 h 450"/>
                <a:gd name="T20" fmla="*/ 0 w 2405"/>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5" h="450">
                  <a:moveTo>
                    <a:pt x="0" y="0"/>
                  </a:moveTo>
                  <a:lnTo>
                    <a:pt x="58" y="94"/>
                  </a:lnTo>
                  <a:lnTo>
                    <a:pt x="126" y="206"/>
                  </a:lnTo>
                  <a:lnTo>
                    <a:pt x="138" y="224"/>
                  </a:lnTo>
                  <a:lnTo>
                    <a:pt x="126" y="242"/>
                  </a:lnTo>
                  <a:lnTo>
                    <a:pt x="58" y="354"/>
                  </a:lnTo>
                  <a:lnTo>
                    <a:pt x="0" y="450"/>
                  </a:lnTo>
                  <a:lnTo>
                    <a:pt x="0" y="450"/>
                  </a:lnTo>
                  <a:lnTo>
                    <a:pt x="2405" y="450"/>
                  </a:lnTo>
                  <a:lnTo>
                    <a:pt x="2405" y="0"/>
                  </a:lnTo>
                  <a:lnTo>
                    <a:pt x="0" y="0"/>
                  </a:lnTo>
                  <a:close/>
                </a:path>
              </a:pathLst>
            </a:custGeom>
            <a:solidFill>
              <a:srgbClr val="CAD2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0"/>
            <p:cNvSpPr>
              <a:spLocks/>
            </p:cNvSpPr>
            <p:nvPr/>
          </p:nvSpPr>
          <p:spPr bwMode="auto">
            <a:xfrm>
              <a:off x="2305" y="1881"/>
              <a:ext cx="122" cy="884"/>
            </a:xfrm>
            <a:custGeom>
              <a:avLst/>
              <a:gdLst>
                <a:gd name="T0" fmla="*/ 122 w 122"/>
                <a:gd name="T1" fmla="*/ 0 h 676"/>
                <a:gd name="T2" fmla="*/ 0 w 122"/>
                <a:gd name="T3" fmla="*/ 224 h 676"/>
                <a:gd name="T4" fmla="*/ 0 w 122"/>
                <a:gd name="T5" fmla="*/ 676 h 676"/>
                <a:gd name="T6" fmla="*/ 122 w 122"/>
                <a:gd name="T7" fmla="*/ 450 h 676"/>
                <a:gd name="T8" fmla="*/ 122 w 122"/>
                <a:gd name="T9" fmla="*/ 0 h 676"/>
              </a:gdLst>
              <a:ahLst/>
              <a:cxnLst>
                <a:cxn ang="0">
                  <a:pos x="T0" y="T1"/>
                </a:cxn>
                <a:cxn ang="0">
                  <a:pos x="T2" y="T3"/>
                </a:cxn>
                <a:cxn ang="0">
                  <a:pos x="T4" y="T5"/>
                </a:cxn>
                <a:cxn ang="0">
                  <a:pos x="T6" y="T7"/>
                </a:cxn>
                <a:cxn ang="0">
                  <a:pos x="T8" y="T9"/>
                </a:cxn>
              </a:cxnLst>
              <a:rect l="0" t="0" r="r" b="b"/>
              <a:pathLst>
                <a:path w="122" h="676">
                  <a:moveTo>
                    <a:pt x="122" y="0"/>
                  </a:moveTo>
                  <a:lnTo>
                    <a:pt x="0" y="224"/>
                  </a:lnTo>
                  <a:lnTo>
                    <a:pt x="0" y="676"/>
                  </a:lnTo>
                  <a:lnTo>
                    <a:pt x="122" y="450"/>
                  </a:lnTo>
                  <a:lnTo>
                    <a:pt x="122" y="0"/>
                  </a:lnTo>
                  <a:close/>
                </a:path>
              </a:pathLst>
            </a:custGeom>
            <a:solidFill>
              <a:srgbClr val="DCE4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1"/>
            <p:cNvSpPr>
              <a:spLocks/>
            </p:cNvSpPr>
            <p:nvPr/>
          </p:nvSpPr>
          <p:spPr bwMode="auto">
            <a:xfrm>
              <a:off x="5253" y="1881"/>
              <a:ext cx="122" cy="933"/>
            </a:xfrm>
            <a:custGeom>
              <a:avLst/>
              <a:gdLst>
                <a:gd name="T0" fmla="*/ 0 w 122"/>
                <a:gd name="T1" fmla="*/ 0 h 676"/>
                <a:gd name="T2" fmla="*/ 122 w 122"/>
                <a:gd name="T3" fmla="*/ 224 h 676"/>
                <a:gd name="T4" fmla="*/ 122 w 122"/>
                <a:gd name="T5" fmla="*/ 676 h 676"/>
                <a:gd name="T6" fmla="*/ 0 w 122"/>
                <a:gd name="T7" fmla="*/ 450 h 676"/>
                <a:gd name="T8" fmla="*/ 0 w 122"/>
                <a:gd name="T9" fmla="*/ 0 h 676"/>
              </a:gdLst>
              <a:ahLst/>
              <a:cxnLst>
                <a:cxn ang="0">
                  <a:pos x="T0" y="T1"/>
                </a:cxn>
                <a:cxn ang="0">
                  <a:pos x="T2" y="T3"/>
                </a:cxn>
                <a:cxn ang="0">
                  <a:pos x="T4" y="T5"/>
                </a:cxn>
                <a:cxn ang="0">
                  <a:pos x="T6" y="T7"/>
                </a:cxn>
                <a:cxn ang="0">
                  <a:pos x="T8" y="T9"/>
                </a:cxn>
              </a:cxnLst>
              <a:rect l="0" t="0" r="r" b="b"/>
              <a:pathLst>
                <a:path w="122" h="676">
                  <a:moveTo>
                    <a:pt x="0" y="0"/>
                  </a:moveTo>
                  <a:lnTo>
                    <a:pt x="122" y="224"/>
                  </a:lnTo>
                  <a:lnTo>
                    <a:pt x="122" y="676"/>
                  </a:lnTo>
                  <a:lnTo>
                    <a:pt x="0" y="450"/>
                  </a:lnTo>
                  <a:lnTo>
                    <a:pt x="0" y="0"/>
                  </a:lnTo>
                  <a:close/>
                </a:path>
              </a:pathLst>
            </a:custGeom>
            <a:solidFill>
              <a:srgbClr val="B0B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2"/>
            <p:cNvSpPr>
              <a:spLocks/>
            </p:cNvSpPr>
            <p:nvPr/>
          </p:nvSpPr>
          <p:spPr bwMode="auto">
            <a:xfrm>
              <a:off x="2427" y="2577"/>
              <a:ext cx="515" cy="573"/>
            </a:xfrm>
            <a:custGeom>
              <a:avLst/>
              <a:gdLst>
                <a:gd name="T0" fmla="*/ 447 w 515"/>
                <a:gd name="T1" fmla="*/ 336 h 450"/>
                <a:gd name="T2" fmla="*/ 515 w 515"/>
                <a:gd name="T3" fmla="*/ 224 h 450"/>
                <a:gd name="T4" fmla="*/ 447 w 515"/>
                <a:gd name="T5" fmla="*/ 112 h 450"/>
                <a:gd name="T6" fmla="*/ 382 w 515"/>
                <a:gd name="T7" fmla="*/ 0 h 450"/>
                <a:gd name="T8" fmla="*/ 0 w 515"/>
                <a:gd name="T9" fmla="*/ 0 h 450"/>
                <a:gd name="T10" fmla="*/ 0 w 515"/>
                <a:gd name="T11" fmla="*/ 450 h 450"/>
                <a:gd name="T12" fmla="*/ 382 w 515"/>
                <a:gd name="T13" fmla="*/ 450 h 450"/>
                <a:gd name="T14" fmla="*/ 447 w 515"/>
                <a:gd name="T15" fmla="*/ 336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50">
                  <a:moveTo>
                    <a:pt x="447" y="336"/>
                  </a:moveTo>
                  <a:lnTo>
                    <a:pt x="515" y="224"/>
                  </a:lnTo>
                  <a:lnTo>
                    <a:pt x="447" y="112"/>
                  </a:lnTo>
                  <a:lnTo>
                    <a:pt x="382" y="0"/>
                  </a:lnTo>
                  <a:lnTo>
                    <a:pt x="0" y="0"/>
                  </a:lnTo>
                  <a:lnTo>
                    <a:pt x="0" y="450"/>
                  </a:lnTo>
                  <a:lnTo>
                    <a:pt x="382" y="450"/>
                  </a:lnTo>
                  <a:lnTo>
                    <a:pt x="447" y="336"/>
                  </a:lnTo>
                  <a:close/>
                </a:path>
              </a:pathLst>
            </a:custGeom>
            <a:solidFill>
              <a:srgbClr val="F25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3"/>
            <p:cNvSpPr>
              <a:spLocks/>
            </p:cNvSpPr>
            <p:nvPr/>
          </p:nvSpPr>
          <p:spPr bwMode="auto">
            <a:xfrm>
              <a:off x="2848" y="2577"/>
              <a:ext cx="2405" cy="573"/>
            </a:xfrm>
            <a:custGeom>
              <a:avLst/>
              <a:gdLst>
                <a:gd name="T0" fmla="*/ 0 w 2405"/>
                <a:gd name="T1" fmla="*/ 0 h 450"/>
                <a:gd name="T2" fmla="*/ 58 w 2405"/>
                <a:gd name="T3" fmla="*/ 94 h 450"/>
                <a:gd name="T4" fmla="*/ 126 w 2405"/>
                <a:gd name="T5" fmla="*/ 206 h 450"/>
                <a:gd name="T6" fmla="*/ 138 w 2405"/>
                <a:gd name="T7" fmla="*/ 224 h 450"/>
                <a:gd name="T8" fmla="*/ 126 w 2405"/>
                <a:gd name="T9" fmla="*/ 242 h 450"/>
                <a:gd name="T10" fmla="*/ 58 w 2405"/>
                <a:gd name="T11" fmla="*/ 354 h 450"/>
                <a:gd name="T12" fmla="*/ 0 w 2405"/>
                <a:gd name="T13" fmla="*/ 450 h 450"/>
                <a:gd name="T14" fmla="*/ 0 w 2405"/>
                <a:gd name="T15" fmla="*/ 450 h 450"/>
                <a:gd name="T16" fmla="*/ 2405 w 2405"/>
                <a:gd name="T17" fmla="*/ 450 h 450"/>
                <a:gd name="T18" fmla="*/ 2405 w 2405"/>
                <a:gd name="T19" fmla="*/ 0 h 450"/>
                <a:gd name="T20" fmla="*/ 0 w 2405"/>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5" h="450">
                  <a:moveTo>
                    <a:pt x="0" y="0"/>
                  </a:moveTo>
                  <a:lnTo>
                    <a:pt x="58" y="94"/>
                  </a:lnTo>
                  <a:lnTo>
                    <a:pt x="126" y="206"/>
                  </a:lnTo>
                  <a:lnTo>
                    <a:pt x="138" y="224"/>
                  </a:lnTo>
                  <a:lnTo>
                    <a:pt x="126" y="242"/>
                  </a:lnTo>
                  <a:lnTo>
                    <a:pt x="58" y="354"/>
                  </a:lnTo>
                  <a:lnTo>
                    <a:pt x="0" y="450"/>
                  </a:lnTo>
                  <a:lnTo>
                    <a:pt x="0" y="450"/>
                  </a:lnTo>
                  <a:lnTo>
                    <a:pt x="2405" y="450"/>
                  </a:lnTo>
                  <a:lnTo>
                    <a:pt x="2405" y="0"/>
                  </a:lnTo>
                  <a:lnTo>
                    <a:pt x="0" y="0"/>
                  </a:lnTo>
                  <a:close/>
                </a:path>
              </a:pathLst>
            </a:custGeom>
            <a:solidFill>
              <a:srgbClr val="F25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4"/>
            <p:cNvSpPr>
              <a:spLocks/>
            </p:cNvSpPr>
            <p:nvPr/>
          </p:nvSpPr>
          <p:spPr bwMode="auto">
            <a:xfrm>
              <a:off x="2305" y="2577"/>
              <a:ext cx="122" cy="846"/>
            </a:xfrm>
            <a:custGeom>
              <a:avLst/>
              <a:gdLst>
                <a:gd name="T0" fmla="*/ 122 w 122"/>
                <a:gd name="T1" fmla="*/ 0 h 676"/>
                <a:gd name="T2" fmla="*/ 0 w 122"/>
                <a:gd name="T3" fmla="*/ 224 h 676"/>
                <a:gd name="T4" fmla="*/ 0 w 122"/>
                <a:gd name="T5" fmla="*/ 676 h 676"/>
                <a:gd name="T6" fmla="*/ 122 w 122"/>
                <a:gd name="T7" fmla="*/ 450 h 676"/>
                <a:gd name="T8" fmla="*/ 122 w 122"/>
                <a:gd name="T9" fmla="*/ 0 h 676"/>
              </a:gdLst>
              <a:ahLst/>
              <a:cxnLst>
                <a:cxn ang="0">
                  <a:pos x="T0" y="T1"/>
                </a:cxn>
                <a:cxn ang="0">
                  <a:pos x="T2" y="T3"/>
                </a:cxn>
                <a:cxn ang="0">
                  <a:pos x="T4" y="T5"/>
                </a:cxn>
                <a:cxn ang="0">
                  <a:pos x="T6" y="T7"/>
                </a:cxn>
                <a:cxn ang="0">
                  <a:pos x="T8" y="T9"/>
                </a:cxn>
              </a:cxnLst>
              <a:rect l="0" t="0" r="r" b="b"/>
              <a:pathLst>
                <a:path w="122" h="676">
                  <a:moveTo>
                    <a:pt x="122" y="0"/>
                  </a:moveTo>
                  <a:lnTo>
                    <a:pt x="0" y="224"/>
                  </a:lnTo>
                  <a:lnTo>
                    <a:pt x="0" y="676"/>
                  </a:lnTo>
                  <a:lnTo>
                    <a:pt x="122" y="450"/>
                  </a:lnTo>
                  <a:lnTo>
                    <a:pt x="122" y="0"/>
                  </a:lnTo>
                  <a:close/>
                </a:path>
              </a:pathLst>
            </a:custGeom>
            <a:solidFill>
              <a:srgbClr val="FF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5"/>
            <p:cNvSpPr>
              <a:spLocks/>
            </p:cNvSpPr>
            <p:nvPr/>
          </p:nvSpPr>
          <p:spPr bwMode="auto">
            <a:xfrm>
              <a:off x="5253" y="2577"/>
              <a:ext cx="122" cy="846"/>
            </a:xfrm>
            <a:custGeom>
              <a:avLst/>
              <a:gdLst>
                <a:gd name="T0" fmla="*/ 0 w 122"/>
                <a:gd name="T1" fmla="*/ 0 h 676"/>
                <a:gd name="T2" fmla="*/ 122 w 122"/>
                <a:gd name="T3" fmla="*/ 224 h 676"/>
                <a:gd name="T4" fmla="*/ 122 w 122"/>
                <a:gd name="T5" fmla="*/ 676 h 676"/>
                <a:gd name="T6" fmla="*/ 0 w 122"/>
                <a:gd name="T7" fmla="*/ 450 h 676"/>
                <a:gd name="T8" fmla="*/ 0 w 122"/>
                <a:gd name="T9" fmla="*/ 0 h 676"/>
              </a:gdLst>
              <a:ahLst/>
              <a:cxnLst>
                <a:cxn ang="0">
                  <a:pos x="T0" y="T1"/>
                </a:cxn>
                <a:cxn ang="0">
                  <a:pos x="T2" y="T3"/>
                </a:cxn>
                <a:cxn ang="0">
                  <a:pos x="T4" y="T5"/>
                </a:cxn>
                <a:cxn ang="0">
                  <a:pos x="T6" y="T7"/>
                </a:cxn>
                <a:cxn ang="0">
                  <a:pos x="T8" y="T9"/>
                </a:cxn>
              </a:cxnLst>
              <a:rect l="0" t="0" r="r" b="b"/>
              <a:pathLst>
                <a:path w="122" h="676">
                  <a:moveTo>
                    <a:pt x="0" y="0"/>
                  </a:moveTo>
                  <a:lnTo>
                    <a:pt x="122" y="224"/>
                  </a:lnTo>
                  <a:lnTo>
                    <a:pt x="122" y="676"/>
                  </a:lnTo>
                  <a:lnTo>
                    <a:pt x="0" y="450"/>
                  </a:lnTo>
                  <a:lnTo>
                    <a:pt x="0" y="0"/>
                  </a:lnTo>
                  <a:close/>
                </a:path>
              </a:pathLst>
            </a:custGeom>
            <a:solidFill>
              <a:srgbClr val="D75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6"/>
            <p:cNvSpPr>
              <a:spLocks/>
            </p:cNvSpPr>
            <p:nvPr/>
          </p:nvSpPr>
          <p:spPr bwMode="auto">
            <a:xfrm>
              <a:off x="2427" y="3272"/>
              <a:ext cx="515" cy="676"/>
            </a:xfrm>
            <a:custGeom>
              <a:avLst/>
              <a:gdLst>
                <a:gd name="T0" fmla="*/ 447 w 515"/>
                <a:gd name="T1" fmla="*/ 336 h 450"/>
                <a:gd name="T2" fmla="*/ 515 w 515"/>
                <a:gd name="T3" fmla="*/ 224 h 450"/>
                <a:gd name="T4" fmla="*/ 447 w 515"/>
                <a:gd name="T5" fmla="*/ 112 h 450"/>
                <a:gd name="T6" fmla="*/ 382 w 515"/>
                <a:gd name="T7" fmla="*/ 0 h 450"/>
                <a:gd name="T8" fmla="*/ 0 w 515"/>
                <a:gd name="T9" fmla="*/ 0 h 450"/>
                <a:gd name="T10" fmla="*/ 0 w 515"/>
                <a:gd name="T11" fmla="*/ 450 h 450"/>
                <a:gd name="T12" fmla="*/ 382 w 515"/>
                <a:gd name="T13" fmla="*/ 450 h 450"/>
                <a:gd name="T14" fmla="*/ 447 w 515"/>
                <a:gd name="T15" fmla="*/ 336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50">
                  <a:moveTo>
                    <a:pt x="447" y="336"/>
                  </a:moveTo>
                  <a:lnTo>
                    <a:pt x="515" y="224"/>
                  </a:lnTo>
                  <a:lnTo>
                    <a:pt x="447" y="112"/>
                  </a:lnTo>
                  <a:lnTo>
                    <a:pt x="382" y="0"/>
                  </a:lnTo>
                  <a:lnTo>
                    <a:pt x="0" y="0"/>
                  </a:lnTo>
                  <a:lnTo>
                    <a:pt x="0" y="450"/>
                  </a:lnTo>
                  <a:lnTo>
                    <a:pt x="382" y="450"/>
                  </a:lnTo>
                  <a:lnTo>
                    <a:pt x="447" y="336"/>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7"/>
            <p:cNvSpPr>
              <a:spLocks/>
            </p:cNvSpPr>
            <p:nvPr/>
          </p:nvSpPr>
          <p:spPr bwMode="auto">
            <a:xfrm>
              <a:off x="2848" y="3272"/>
              <a:ext cx="2405" cy="676"/>
            </a:xfrm>
            <a:custGeom>
              <a:avLst/>
              <a:gdLst>
                <a:gd name="T0" fmla="*/ 0 w 2405"/>
                <a:gd name="T1" fmla="*/ 0 h 450"/>
                <a:gd name="T2" fmla="*/ 58 w 2405"/>
                <a:gd name="T3" fmla="*/ 94 h 450"/>
                <a:gd name="T4" fmla="*/ 126 w 2405"/>
                <a:gd name="T5" fmla="*/ 206 h 450"/>
                <a:gd name="T6" fmla="*/ 138 w 2405"/>
                <a:gd name="T7" fmla="*/ 224 h 450"/>
                <a:gd name="T8" fmla="*/ 126 w 2405"/>
                <a:gd name="T9" fmla="*/ 242 h 450"/>
                <a:gd name="T10" fmla="*/ 58 w 2405"/>
                <a:gd name="T11" fmla="*/ 354 h 450"/>
                <a:gd name="T12" fmla="*/ 0 w 2405"/>
                <a:gd name="T13" fmla="*/ 450 h 450"/>
                <a:gd name="T14" fmla="*/ 0 w 2405"/>
                <a:gd name="T15" fmla="*/ 450 h 450"/>
                <a:gd name="T16" fmla="*/ 2405 w 2405"/>
                <a:gd name="T17" fmla="*/ 450 h 450"/>
                <a:gd name="T18" fmla="*/ 2405 w 2405"/>
                <a:gd name="T19" fmla="*/ 0 h 450"/>
                <a:gd name="T20" fmla="*/ 0 w 2405"/>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5" h="450">
                  <a:moveTo>
                    <a:pt x="0" y="0"/>
                  </a:moveTo>
                  <a:lnTo>
                    <a:pt x="58" y="94"/>
                  </a:lnTo>
                  <a:lnTo>
                    <a:pt x="126" y="206"/>
                  </a:lnTo>
                  <a:lnTo>
                    <a:pt x="138" y="224"/>
                  </a:lnTo>
                  <a:lnTo>
                    <a:pt x="126" y="242"/>
                  </a:lnTo>
                  <a:lnTo>
                    <a:pt x="58" y="354"/>
                  </a:lnTo>
                  <a:lnTo>
                    <a:pt x="0" y="450"/>
                  </a:lnTo>
                  <a:lnTo>
                    <a:pt x="0" y="450"/>
                  </a:lnTo>
                  <a:lnTo>
                    <a:pt x="2405" y="450"/>
                  </a:lnTo>
                  <a:lnTo>
                    <a:pt x="2405" y="0"/>
                  </a:lnTo>
                  <a:lnTo>
                    <a:pt x="0"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8"/>
            <p:cNvSpPr>
              <a:spLocks/>
            </p:cNvSpPr>
            <p:nvPr/>
          </p:nvSpPr>
          <p:spPr bwMode="auto">
            <a:xfrm>
              <a:off x="2305" y="3272"/>
              <a:ext cx="122" cy="977"/>
            </a:xfrm>
            <a:custGeom>
              <a:avLst/>
              <a:gdLst>
                <a:gd name="T0" fmla="*/ 122 w 122"/>
                <a:gd name="T1" fmla="*/ 0 h 676"/>
                <a:gd name="T2" fmla="*/ 0 w 122"/>
                <a:gd name="T3" fmla="*/ 224 h 676"/>
                <a:gd name="T4" fmla="*/ 0 w 122"/>
                <a:gd name="T5" fmla="*/ 676 h 676"/>
                <a:gd name="T6" fmla="*/ 122 w 122"/>
                <a:gd name="T7" fmla="*/ 450 h 676"/>
                <a:gd name="T8" fmla="*/ 122 w 122"/>
                <a:gd name="T9" fmla="*/ 0 h 676"/>
              </a:gdLst>
              <a:ahLst/>
              <a:cxnLst>
                <a:cxn ang="0">
                  <a:pos x="T0" y="T1"/>
                </a:cxn>
                <a:cxn ang="0">
                  <a:pos x="T2" y="T3"/>
                </a:cxn>
                <a:cxn ang="0">
                  <a:pos x="T4" y="T5"/>
                </a:cxn>
                <a:cxn ang="0">
                  <a:pos x="T6" y="T7"/>
                </a:cxn>
                <a:cxn ang="0">
                  <a:pos x="T8" y="T9"/>
                </a:cxn>
              </a:cxnLst>
              <a:rect l="0" t="0" r="r" b="b"/>
              <a:pathLst>
                <a:path w="122" h="676">
                  <a:moveTo>
                    <a:pt x="122" y="0"/>
                  </a:moveTo>
                  <a:lnTo>
                    <a:pt x="0" y="224"/>
                  </a:lnTo>
                  <a:lnTo>
                    <a:pt x="0" y="676"/>
                  </a:lnTo>
                  <a:lnTo>
                    <a:pt x="122" y="450"/>
                  </a:lnTo>
                  <a:lnTo>
                    <a:pt x="122"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9"/>
            <p:cNvSpPr>
              <a:spLocks/>
            </p:cNvSpPr>
            <p:nvPr/>
          </p:nvSpPr>
          <p:spPr bwMode="auto">
            <a:xfrm>
              <a:off x="5253" y="3272"/>
              <a:ext cx="122" cy="1020"/>
            </a:xfrm>
            <a:custGeom>
              <a:avLst/>
              <a:gdLst>
                <a:gd name="T0" fmla="*/ 0 w 122"/>
                <a:gd name="T1" fmla="*/ 0 h 676"/>
                <a:gd name="T2" fmla="*/ 122 w 122"/>
                <a:gd name="T3" fmla="*/ 224 h 676"/>
                <a:gd name="T4" fmla="*/ 122 w 122"/>
                <a:gd name="T5" fmla="*/ 676 h 676"/>
                <a:gd name="T6" fmla="*/ 0 w 122"/>
                <a:gd name="T7" fmla="*/ 450 h 676"/>
                <a:gd name="T8" fmla="*/ 0 w 122"/>
                <a:gd name="T9" fmla="*/ 0 h 676"/>
              </a:gdLst>
              <a:ahLst/>
              <a:cxnLst>
                <a:cxn ang="0">
                  <a:pos x="T0" y="T1"/>
                </a:cxn>
                <a:cxn ang="0">
                  <a:pos x="T2" y="T3"/>
                </a:cxn>
                <a:cxn ang="0">
                  <a:pos x="T4" y="T5"/>
                </a:cxn>
                <a:cxn ang="0">
                  <a:pos x="T6" y="T7"/>
                </a:cxn>
                <a:cxn ang="0">
                  <a:pos x="T8" y="T9"/>
                </a:cxn>
              </a:cxnLst>
              <a:rect l="0" t="0" r="r" b="b"/>
              <a:pathLst>
                <a:path w="122" h="676">
                  <a:moveTo>
                    <a:pt x="0" y="0"/>
                  </a:moveTo>
                  <a:lnTo>
                    <a:pt x="122" y="224"/>
                  </a:lnTo>
                  <a:lnTo>
                    <a:pt x="122" y="676"/>
                  </a:lnTo>
                  <a:lnTo>
                    <a:pt x="0" y="450"/>
                  </a:lnTo>
                  <a:lnTo>
                    <a:pt x="0"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083" name="AutoShape 54"/>
          <p:cNvSpPr>
            <a:spLocks noChangeAspect="1" noChangeArrowheads="1" noTextEdit="1"/>
          </p:cNvSpPr>
          <p:nvPr/>
        </p:nvSpPr>
        <p:spPr bwMode="auto">
          <a:xfrm>
            <a:off x="2794000" y="127000"/>
            <a:ext cx="66040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4" name="Freeform 64"/>
          <p:cNvSpPr>
            <a:spLocks noEditPoints="1"/>
          </p:cNvSpPr>
          <p:nvPr/>
        </p:nvSpPr>
        <p:spPr bwMode="auto">
          <a:xfrm>
            <a:off x="2794000" y="127000"/>
            <a:ext cx="3770313" cy="3300413"/>
          </a:xfrm>
          <a:custGeom>
            <a:avLst/>
            <a:gdLst>
              <a:gd name="T0" fmla="*/ 2147483646 w 889"/>
              <a:gd name="T1" fmla="*/ 2147483646 h 778"/>
              <a:gd name="T2" fmla="*/ 2147483646 w 889"/>
              <a:gd name="T3" fmla="*/ 2147483646 h 778"/>
              <a:gd name="T4" fmla="*/ 2147483646 w 889"/>
              <a:gd name="T5" fmla="*/ 2147483646 h 778"/>
              <a:gd name="T6" fmla="*/ 2147483646 w 889"/>
              <a:gd name="T7" fmla="*/ 2147483646 h 778"/>
              <a:gd name="T8" fmla="*/ 2147483646 w 889"/>
              <a:gd name="T9" fmla="*/ 0 h 778"/>
              <a:gd name="T10" fmla="*/ 0 w 889"/>
              <a:gd name="T11" fmla="*/ 2147483646 h 778"/>
              <a:gd name="T12" fmla="*/ 0 w 889"/>
              <a:gd name="T13" fmla="*/ 2147483646 h 778"/>
              <a:gd name="T14" fmla="*/ 2147483646 w 889"/>
              <a:gd name="T15" fmla="*/ 0 h 778"/>
              <a:gd name="T16" fmla="*/ 2147483646 w 889"/>
              <a:gd name="T17" fmla="*/ 0 h 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9" h="778">
                <a:moveTo>
                  <a:pt x="889" y="219"/>
                </a:moveTo>
                <a:cubicBezTo>
                  <a:pt x="888" y="221"/>
                  <a:pt x="888" y="221"/>
                  <a:pt x="888" y="221"/>
                </a:cubicBezTo>
                <a:cubicBezTo>
                  <a:pt x="888" y="221"/>
                  <a:pt x="888" y="221"/>
                  <a:pt x="888" y="221"/>
                </a:cubicBezTo>
                <a:cubicBezTo>
                  <a:pt x="889" y="219"/>
                  <a:pt x="889" y="219"/>
                  <a:pt x="889" y="219"/>
                </a:cubicBezTo>
                <a:moveTo>
                  <a:pt x="764" y="0"/>
                </a:moveTo>
                <a:cubicBezTo>
                  <a:pt x="342" y="7"/>
                  <a:pt x="0" y="354"/>
                  <a:pt x="0" y="778"/>
                </a:cubicBezTo>
                <a:cubicBezTo>
                  <a:pt x="0" y="778"/>
                  <a:pt x="0" y="778"/>
                  <a:pt x="0" y="778"/>
                </a:cubicBezTo>
                <a:cubicBezTo>
                  <a:pt x="0" y="354"/>
                  <a:pt x="342" y="7"/>
                  <a:pt x="764" y="0"/>
                </a:cubicBezTo>
                <a:cubicBezTo>
                  <a:pt x="764" y="0"/>
                  <a:pt x="764" y="0"/>
                  <a:pt x="76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 name="Группа 2">
            <a:extLst>
              <a:ext uri="{FF2B5EF4-FFF2-40B4-BE49-F238E27FC236}">
                <a16:creationId xmlns:a16="http://schemas.microsoft.com/office/drawing/2014/main" id="{47A9125D-EDF8-A145-ACC6-A82D438AA290}"/>
              </a:ext>
            </a:extLst>
          </p:cNvPr>
          <p:cNvGrpSpPr/>
          <p:nvPr/>
        </p:nvGrpSpPr>
        <p:grpSpPr>
          <a:xfrm>
            <a:off x="1317387" y="908125"/>
            <a:ext cx="8848211" cy="632817"/>
            <a:chOff x="1286652" y="908483"/>
            <a:chExt cx="8848211" cy="760586"/>
          </a:xfrm>
        </p:grpSpPr>
        <p:sp>
          <p:nvSpPr>
            <p:cNvPr id="46085" name="TextBox 93"/>
            <p:cNvSpPr txBox="1">
              <a:spLocks noChangeArrowheads="1"/>
            </p:cNvSpPr>
            <p:nvPr/>
          </p:nvSpPr>
          <p:spPr bwMode="auto">
            <a:xfrm>
              <a:off x="5166345" y="966225"/>
              <a:ext cx="4968518" cy="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en-US" sz="1600" dirty="0">
                  <a:latin typeface="Open Sans" panose="020B0606030504020204" pitchFamily="34" charset="0"/>
                  <a:cs typeface="Open Sans" panose="020B0606030504020204" pitchFamily="34" charset="0"/>
                </a:rPr>
                <a:t>Bilançoda yer alan kıymetlerin parasal ve parasal olmayan kıymet olarak ayrımının yapılması</a:t>
              </a:r>
              <a:endParaRPr lang="ru-RU" altLang="ru-RU" sz="1600" dirty="0">
                <a:latin typeface="Open Sans" panose="020B0606030504020204" pitchFamily="34" charset="0"/>
                <a:cs typeface="Open Sans" panose="020B0606030504020204" pitchFamily="34" charset="0"/>
              </a:endParaRPr>
            </a:p>
          </p:txBody>
        </p:sp>
        <p:sp>
          <p:nvSpPr>
            <p:cNvPr id="46086" name="Rectangle 1"/>
            <p:cNvSpPr>
              <a:spLocks noChangeArrowheads="1"/>
            </p:cNvSpPr>
            <p:nvPr/>
          </p:nvSpPr>
          <p:spPr bwMode="auto">
            <a:xfrm>
              <a:off x="3048580" y="1000484"/>
              <a:ext cx="1945126" cy="4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600" b="1" dirty="0">
                  <a:latin typeface="Montserrat" panose="02000505000000020004" pitchFamily="2" charset="77"/>
                  <a:cs typeface="Open Sans" panose="020B0606030504020204" pitchFamily="34" charset="0"/>
                </a:rPr>
                <a:t>SINIFLANDIRMA</a:t>
              </a:r>
              <a:endParaRPr lang="en-US" altLang="en-US" sz="1600" b="1" dirty="0">
                <a:latin typeface="Montserrat" panose="02000505000000020004" pitchFamily="2" charset="77"/>
                <a:cs typeface="Open Sans" panose="020B0606030504020204" pitchFamily="34" charset="0"/>
              </a:endParaRPr>
            </a:p>
          </p:txBody>
        </p:sp>
        <p:sp>
          <p:nvSpPr>
            <p:cNvPr id="46091" name="Rectangle 49"/>
            <p:cNvSpPr>
              <a:spLocks noChangeArrowheads="1"/>
            </p:cNvSpPr>
            <p:nvPr/>
          </p:nvSpPr>
          <p:spPr bwMode="auto">
            <a:xfrm>
              <a:off x="1286652" y="908483"/>
              <a:ext cx="586270" cy="66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latin typeface="Montserrat" panose="02000505000000020004" pitchFamily="2" charset="77"/>
                </a:rPr>
                <a:t>01</a:t>
              </a:r>
              <a:endParaRPr lang="en-US" altLang="en-US" sz="1800" b="1" dirty="0">
                <a:latin typeface="Montserrat" panose="02000505000000020004" pitchFamily="2" charset="77"/>
              </a:endParaRPr>
            </a:p>
          </p:txBody>
        </p:sp>
      </p:grpSp>
      <p:grpSp>
        <p:nvGrpSpPr>
          <p:cNvPr id="6" name="Группа 5">
            <a:extLst>
              <a:ext uri="{FF2B5EF4-FFF2-40B4-BE49-F238E27FC236}">
                <a16:creationId xmlns:a16="http://schemas.microsoft.com/office/drawing/2014/main" id="{3BD90DE9-0A15-5140-AC25-6A29D0C35CEC}"/>
              </a:ext>
            </a:extLst>
          </p:cNvPr>
          <p:cNvGrpSpPr/>
          <p:nvPr/>
        </p:nvGrpSpPr>
        <p:grpSpPr>
          <a:xfrm>
            <a:off x="1297480" y="3144353"/>
            <a:ext cx="8931137" cy="639464"/>
            <a:chOff x="1574831" y="3144353"/>
            <a:chExt cx="7120658" cy="639464"/>
          </a:xfrm>
        </p:grpSpPr>
        <p:sp>
          <p:nvSpPr>
            <p:cNvPr id="46093" name="Rectangle 51"/>
            <p:cNvSpPr>
              <a:spLocks noChangeArrowheads="1"/>
            </p:cNvSpPr>
            <p:nvPr/>
          </p:nvSpPr>
          <p:spPr bwMode="auto">
            <a:xfrm>
              <a:off x="1574831" y="3144353"/>
              <a:ext cx="6448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484848"/>
                  </a:solidFill>
                  <a:latin typeface="Montserrat" panose="02000505000000020004" pitchFamily="2" charset="77"/>
                </a:rPr>
                <a:t>03</a:t>
              </a:r>
              <a:endParaRPr lang="en-US" altLang="en-US" sz="1800" b="1" dirty="0">
                <a:latin typeface="Montserrat" panose="02000505000000020004" pitchFamily="2" charset="77"/>
              </a:endParaRPr>
            </a:p>
          </p:txBody>
        </p:sp>
        <p:sp>
          <p:nvSpPr>
            <p:cNvPr id="46098" name="TextBox 93"/>
            <p:cNvSpPr txBox="1">
              <a:spLocks noChangeArrowheads="1"/>
            </p:cNvSpPr>
            <p:nvPr/>
          </p:nvSpPr>
          <p:spPr bwMode="auto">
            <a:xfrm>
              <a:off x="4685785" y="3199042"/>
              <a:ext cx="4009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en-US" sz="1600" dirty="0">
                  <a:latin typeface="Open Sans" panose="020B0606030504020204" pitchFamily="34" charset="0"/>
                  <a:cs typeface="Open Sans" panose="020B0606030504020204" pitchFamily="34" charset="0"/>
                </a:rPr>
                <a:t>Düzeltmeye esas tarihler ve bu tarihlere göre düzeltme katsayılarının belirlenmesi</a:t>
              </a:r>
              <a:endParaRPr lang="ru-RU" altLang="ru-RU" sz="1600" dirty="0">
                <a:latin typeface="Open Sans" panose="020B0606030504020204" pitchFamily="34" charset="0"/>
                <a:cs typeface="Open Sans" panose="020B0606030504020204" pitchFamily="34" charset="0"/>
              </a:endParaRPr>
            </a:p>
          </p:txBody>
        </p:sp>
        <p:sp>
          <p:nvSpPr>
            <p:cNvPr id="46099" name="Rectangle 1"/>
            <p:cNvSpPr>
              <a:spLocks noChangeArrowheads="1"/>
            </p:cNvSpPr>
            <p:nvPr/>
          </p:nvSpPr>
          <p:spPr bwMode="auto">
            <a:xfrm>
              <a:off x="2855143" y="3357628"/>
              <a:ext cx="23741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600" b="1" dirty="0">
                  <a:latin typeface="Montserrat" panose="02000505000000020004" pitchFamily="2" charset="77"/>
                  <a:cs typeface="Open Sans" panose="020B0606030504020204" pitchFamily="34" charset="0"/>
                </a:rPr>
                <a:t>KATSAYI VE TARİH</a:t>
              </a:r>
              <a:endParaRPr lang="en-US" altLang="en-US" sz="1600" b="1" dirty="0">
                <a:latin typeface="Montserrat" panose="02000505000000020004" pitchFamily="2" charset="77"/>
                <a:cs typeface="Open Sans" panose="020B0606030504020204" pitchFamily="34" charset="0"/>
              </a:endParaRPr>
            </a:p>
          </p:txBody>
        </p:sp>
      </p:grpSp>
      <p:grpSp>
        <p:nvGrpSpPr>
          <p:cNvPr id="27" name="Группа 26">
            <a:extLst>
              <a:ext uri="{FF2B5EF4-FFF2-40B4-BE49-F238E27FC236}">
                <a16:creationId xmlns:a16="http://schemas.microsoft.com/office/drawing/2014/main" id="{4F8945EA-3779-5A47-A489-09DBEC43776D}"/>
              </a:ext>
            </a:extLst>
          </p:cNvPr>
          <p:cNvGrpSpPr/>
          <p:nvPr/>
        </p:nvGrpSpPr>
        <p:grpSpPr>
          <a:xfrm>
            <a:off x="1245650" y="4261189"/>
            <a:ext cx="8244269" cy="600055"/>
            <a:chOff x="1245650" y="4261189"/>
            <a:chExt cx="8244269" cy="600055"/>
          </a:xfrm>
        </p:grpSpPr>
        <p:sp>
          <p:nvSpPr>
            <p:cNvPr id="46094" name="Rectangle 52"/>
            <p:cNvSpPr>
              <a:spLocks noChangeArrowheads="1"/>
            </p:cNvSpPr>
            <p:nvPr/>
          </p:nvSpPr>
          <p:spPr bwMode="auto">
            <a:xfrm>
              <a:off x="1245650" y="4307246"/>
              <a:ext cx="6272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latin typeface="Montserrat" panose="02000505000000020004" pitchFamily="2" charset="77"/>
                </a:rPr>
                <a:t>04</a:t>
              </a:r>
              <a:endParaRPr lang="en-US" altLang="en-US" sz="1800" b="1" dirty="0">
                <a:latin typeface="Montserrat" panose="02000505000000020004" pitchFamily="2" charset="77"/>
              </a:endParaRPr>
            </a:p>
          </p:txBody>
        </p:sp>
        <p:sp>
          <p:nvSpPr>
            <p:cNvPr id="46100" name="TextBox 93"/>
            <p:cNvSpPr txBox="1">
              <a:spLocks noChangeArrowheads="1"/>
            </p:cNvSpPr>
            <p:nvPr/>
          </p:nvSpPr>
          <p:spPr bwMode="auto">
            <a:xfrm>
              <a:off x="5245964" y="4261189"/>
              <a:ext cx="4243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en-US" sz="1600" dirty="0">
                  <a:latin typeface="Open Sans" panose="020B0606030504020204" pitchFamily="34" charset="0"/>
                  <a:cs typeface="Open Sans" panose="020B0606030504020204" pitchFamily="34" charset="0"/>
                </a:rPr>
                <a:t>Parasal Olmayan Kıymetlerin Düzeltilmiş Değerinin Hesaplanması</a:t>
              </a:r>
              <a:endParaRPr lang="ru-RU" altLang="ru-RU" sz="1600" dirty="0">
                <a:latin typeface="Open Sans" panose="020B0606030504020204" pitchFamily="34" charset="0"/>
                <a:cs typeface="Open Sans" panose="020B0606030504020204" pitchFamily="34" charset="0"/>
              </a:endParaRPr>
            </a:p>
          </p:txBody>
        </p:sp>
        <p:sp>
          <p:nvSpPr>
            <p:cNvPr id="46101" name="Rectangle 1"/>
            <p:cNvSpPr>
              <a:spLocks noChangeArrowheads="1"/>
            </p:cNvSpPr>
            <p:nvPr/>
          </p:nvSpPr>
          <p:spPr bwMode="auto">
            <a:xfrm>
              <a:off x="3175185" y="4453663"/>
              <a:ext cx="1606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600" b="1" dirty="0">
                  <a:latin typeface="Montserrat" panose="02000505000000020004" pitchFamily="2" charset="77"/>
                  <a:cs typeface="Open Sans" panose="020B0606030504020204" pitchFamily="34" charset="0"/>
                </a:rPr>
                <a:t>HESAPLAMA</a:t>
              </a:r>
              <a:endParaRPr lang="en-US" altLang="en-US" sz="1600" b="1" dirty="0">
                <a:latin typeface="Montserrat" panose="02000505000000020004" pitchFamily="2" charset="77"/>
                <a:cs typeface="Open Sans" panose="020B0606030504020204" pitchFamily="34" charset="0"/>
              </a:endParaRPr>
            </a:p>
          </p:txBody>
        </p:sp>
      </p:grpSp>
      <p:grpSp>
        <p:nvGrpSpPr>
          <p:cNvPr id="28" name="Группа 27">
            <a:extLst>
              <a:ext uri="{FF2B5EF4-FFF2-40B4-BE49-F238E27FC236}">
                <a16:creationId xmlns:a16="http://schemas.microsoft.com/office/drawing/2014/main" id="{16A83B17-DC64-ED48-A2C9-245612DE1C2D}"/>
              </a:ext>
            </a:extLst>
          </p:cNvPr>
          <p:cNvGrpSpPr/>
          <p:nvPr/>
        </p:nvGrpSpPr>
        <p:grpSpPr>
          <a:xfrm>
            <a:off x="1255085" y="5406886"/>
            <a:ext cx="8234834" cy="630767"/>
            <a:chOff x="1255085" y="5406886"/>
            <a:chExt cx="8234834" cy="630767"/>
          </a:xfrm>
        </p:grpSpPr>
        <p:sp>
          <p:nvSpPr>
            <p:cNvPr id="46095" name="Rectangle 53"/>
            <p:cNvSpPr>
              <a:spLocks noChangeArrowheads="1"/>
            </p:cNvSpPr>
            <p:nvPr/>
          </p:nvSpPr>
          <p:spPr bwMode="auto">
            <a:xfrm>
              <a:off x="1255085" y="5483655"/>
              <a:ext cx="6885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latin typeface="Montserrat" panose="02000505000000020004" pitchFamily="2" charset="77"/>
                </a:rPr>
                <a:t>05</a:t>
              </a:r>
              <a:endParaRPr lang="en-US" altLang="en-US" sz="1800" b="1" dirty="0">
                <a:latin typeface="Montserrat" panose="02000505000000020004" pitchFamily="2" charset="77"/>
              </a:endParaRPr>
            </a:p>
          </p:txBody>
        </p:sp>
        <p:sp>
          <p:nvSpPr>
            <p:cNvPr id="46102" name="TextBox 93"/>
            <p:cNvSpPr txBox="1">
              <a:spLocks noChangeArrowheads="1"/>
            </p:cNvSpPr>
            <p:nvPr/>
          </p:nvSpPr>
          <p:spPr bwMode="auto">
            <a:xfrm>
              <a:off x="5260245" y="5406886"/>
              <a:ext cx="42296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en-US" sz="1600" dirty="0">
                  <a:latin typeface="Open Sans" panose="020B0606030504020204" pitchFamily="34" charset="0"/>
                  <a:cs typeface="Open Sans" panose="020B0606030504020204" pitchFamily="34" charset="0"/>
                </a:rPr>
                <a:t>Düzeltme Farklarına İlişkin muhasebe kayıtlarının yapılması</a:t>
              </a:r>
              <a:endParaRPr lang="ru-RU" altLang="ru-RU" sz="1600" dirty="0">
                <a:latin typeface="Open Sans" panose="020B0606030504020204" pitchFamily="34" charset="0"/>
                <a:cs typeface="Open Sans" panose="020B0606030504020204" pitchFamily="34" charset="0"/>
              </a:endParaRPr>
            </a:p>
          </p:txBody>
        </p:sp>
        <p:sp>
          <p:nvSpPr>
            <p:cNvPr id="46103" name="Rectangle 1"/>
            <p:cNvSpPr>
              <a:spLocks noChangeArrowheads="1"/>
            </p:cNvSpPr>
            <p:nvPr/>
          </p:nvSpPr>
          <p:spPr bwMode="auto">
            <a:xfrm>
              <a:off x="3359185" y="5620098"/>
              <a:ext cx="1578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600" b="1" dirty="0">
                  <a:latin typeface="Montserrat" panose="02000505000000020004" pitchFamily="2" charset="77"/>
                  <a:cs typeface="Open Sans" panose="020B0606030504020204" pitchFamily="34" charset="0"/>
                </a:rPr>
                <a:t>KAYIT</a:t>
              </a:r>
              <a:endParaRPr lang="en-US" altLang="en-US" sz="1600" b="1" dirty="0">
                <a:latin typeface="Montserrat" panose="02000505000000020004" pitchFamily="2" charset="77"/>
                <a:cs typeface="Open Sans" panose="020B0606030504020204" pitchFamily="34" charset="0"/>
              </a:endParaRPr>
            </a:p>
          </p:txBody>
        </p:sp>
      </p:grpSp>
      <p:sp>
        <p:nvSpPr>
          <p:cNvPr id="46104" name="AutoShape 55"/>
          <p:cNvSpPr>
            <a:spLocks noChangeAspect="1" noChangeArrowheads="1" noTextEdit="1"/>
          </p:cNvSpPr>
          <p:nvPr/>
        </p:nvSpPr>
        <p:spPr bwMode="auto">
          <a:xfrm>
            <a:off x="7505700" y="1997075"/>
            <a:ext cx="695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5" name="Группа 4">
            <a:extLst>
              <a:ext uri="{FF2B5EF4-FFF2-40B4-BE49-F238E27FC236}">
                <a16:creationId xmlns:a16="http://schemas.microsoft.com/office/drawing/2014/main" id="{7F31AD4A-0BA5-7240-8F72-D662B62D4B06}"/>
              </a:ext>
            </a:extLst>
          </p:cNvPr>
          <p:cNvGrpSpPr/>
          <p:nvPr/>
        </p:nvGrpSpPr>
        <p:grpSpPr>
          <a:xfrm>
            <a:off x="1266856" y="2029051"/>
            <a:ext cx="9233784" cy="610206"/>
            <a:chOff x="1266856" y="2029051"/>
            <a:chExt cx="9043293" cy="610206"/>
          </a:xfrm>
        </p:grpSpPr>
        <p:sp>
          <p:nvSpPr>
            <p:cNvPr id="46092" name="Rectangle 50"/>
            <p:cNvSpPr>
              <a:spLocks noChangeArrowheads="1"/>
            </p:cNvSpPr>
            <p:nvPr/>
          </p:nvSpPr>
          <p:spPr bwMode="auto">
            <a:xfrm>
              <a:off x="1266856" y="2029051"/>
              <a:ext cx="6512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latin typeface="Montserrat" panose="02000505000000020004" pitchFamily="2" charset="77"/>
                </a:rPr>
                <a:t>02</a:t>
              </a:r>
              <a:endParaRPr lang="en-US" altLang="en-US" sz="1800" b="1" dirty="0">
                <a:latin typeface="Montserrat" panose="02000505000000020004" pitchFamily="2" charset="77"/>
              </a:endParaRPr>
            </a:p>
          </p:txBody>
        </p:sp>
        <p:sp>
          <p:nvSpPr>
            <p:cNvPr id="46096" name="TextBox 93"/>
            <p:cNvSpPr txBox="1">
              <a:spLocks noChangeArrowheads="1"/>
            </p:cNvSpPr>
            <p:nvPr/>
          </p:nvSpPr>
          <p:spPr bwMode="auto">
            <a:xfrm>
              <a:off x="5045870" y="2054482"/>
              <a:ext cx="52642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en-US" sz="1600" dirty="0">
                  <a:latin typeface="Open Sans" panose="020B0606030504020204" pitchFamily="34" charset="0"/>
                  <a:cs typeface="Open Sans" panose="020B0606030504020204" pitchFamily="34" charset="0"/>
                </a:rPr>
                <a:t>Parasal olmayan kıymetlerin enflasyon düzeltmesinde dikkate alınacak tutarlarının belirlenmesi</a:t>
              </a:r>
              <a:endParaRPr lang="ru-RU" altLang="ru-RU" sz="1600" dirty="0">
                <a:latin typeface="Open Sans" panose="020B0606030504020204" pitchFamily="34" charset="0"/>
                <a:cs typeface="Open Sans" panose="020B0606030504020204" pitchFamily="34" charset="0"/>
              </a:endParaRPr>
            </a:p>
          </p:txBody>
        </p:sp>
        <p:sp>
          <p:nvSpPr>
            <p:cNvPr id="46097" name="Rectangle 1"/>
            <p:cNvSpPr>
              <a:spLocks noChangeArrowheads="1"/>
            </p:cNvSpPr>
            <p:nvPr/>
          </p:nvSpPr>
          <p:spPr bwMode="auto">
            <a:xfrm>
              <a:off x="3407199" y="2139271"/>
              <a:ext cx="2127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1600" b="1" dirty="0">
                  <a:latin typeface="Montserrat" panose="02000505000000020004" pitchFamily="2" charset="77"/>
                  <a:cs typeface="Open Sans" panose="020B0606030504020204" pitchFamily="34" charset="0"/>
                </a:rPr>
                <a:t>TUTAR</a:t>
              </a:r>
              <a:endParaRPr lang="en-US" altLang="en-US" sz="1600" b="1" dirty="0">
                <a:latin typeface="Montserrat" panose="02000505000000020004" pitchFamily="2" charset="77"/>
                <a:cs typeface="Open Sans" panose="020B0606030504020204" pitchFamily="34" charset="0"/>
              </a:endParaRPr>
            </a:p>
          </p:txBody>
        </p:sp>
      </p:grpSp>
      <p:sp>
        <p:nvSpPr>
          <p:cNvPr id="52" name="Freeform 12">
            <a:extLst>
              <a:ext uri="{FF2B5EF4-FFF2-40B4-BE49-F238E27FC236}">
                <a16:creationId xmlns:a16="http://schemas.microsoft.com/office/drawing/2014/main" id="{8615DB4A-E1ED-493F-9976-759E02AE2B89}"/>
              </a:ext>
            </a:extLst>
          </p:cNvPr>
          <p:cNvSpPr>
            <a:spLocks noEditPoints="1"/>
          </p:cNvSpPr>
          <p:nvPr/>
        </p:nvSpPr>
        <p:spPr bwMode="auto">
          <a:xfrm>
            <a:off x="10725722" y="3281035"/>
            <a:ext cx="777902" cy="584775"/>
          </a:xfrm>
          <a:custGeom>
            <a:avLst/>
            <a:gdLst>
              <a:gd name="T0" fmla="*/ 2147483646 w 131"/>
              <a:gd name="T1" fmla="*/ 2147483646 h 110"/>
              <a:gd name="T2" fmla="*/ 2147483646 w 131"/>
              <a:gd name="T3" fmla="*/ 2147483646 h 110"/>
              <a:gd name="T4" fmla="*/ 2147483646 w 131"/>
              <a:gd name="T5" fmla="*/ 2147483646 h 110"/>
              <a:gd name="T6" fmla="*/ 2147483646 w 131"/>
              <a:gd name="T7" fmla="*/ 2147483646 h 110"/>
              <a:gd name="T8" fmla="*/ 2147483646 w 131"/>
              <a:gd name="T9" fmla="*/ 2147483646 h 110"/>
              <a:gd name="T10" fmla="*/ 2147483646 w 131"/>
              <a:gd name="T11" fmla="*/ 2147483646 h 110"/>
              <a:gd name="T12" fmla="*/ 2147483646 w 131"/>
              <a:gd name="T13" fmla="*/ 2147483646 h 110"/>
              <a:gd name="T14" fmla="*/ 2147483646 w 131"/>
              <a:gd name="T15" fmla="*/ 2147483646 h 110"/>
              <a:gd name="T16" fmla="*/ 2147483646 w 131"/>
              <a:gd name="T17" fmla="*/ 2147483646 h 110"/>
              <a:gd name="T18" fmla="*/ 2147483646 w 131"/>
              <a:gd name="T19" fmla="*/ 2147483646 h 110"/>
              <a:gd name="T20" fmla="*/ 2147483646 w 131"/>
              <a:gd name="T21" fmla="*/ 2147483646 h 110"/>
              <a:gd name="T22" fmla="*/ 2147483646 w 131"/>
              <a:gd name="T23" fmla="*/ 2147483646 h 110"/>
              <a:gd name="T24" fmla="*/ 2147483646 w 131"/>
              <a:gd name="T25" fmla="*/ 2147483646 h 110"/>
              <a:gd name="T26" fmla="*/ 2147483646 w 131"/>
              <a:gd name="T27" fmla="*/ 2147483646 h 110"/>
              <a:gd name="T28" fmla="*/ 2147483646 w 131"/>
              <a:gd name="T29" fmla="*/ 2147483646 h 110"/>
              <a:gd name="T30" fmla="*/ 2147483646 w 131"/>
              <a:gd name="T31" fmla="*/ 2147483646 h 110"/>
              <a:gd name="T32" fmla="*/ 2147483646 w 131"/>
              <a:gd name="T33" fmla="*/ 2147483646 h 110"/>
              <a:gd name="T34" fmla="*/ 2147483646 w 131"/>
              <a:gd name="T35" fmla="*/ 2147483646 h 110"/>
              <a:gd name="T36" fmla="*/ 2147483646 w 131"/>
              <a:gd name="T37" fmla="*/ 2147483646 h 110"/>
              <a:gd name="T38" fmla="*/ 2147483646 w 131"/>
              <a:gd name="T39" fmla="*/ 2147483646 h 110"/>
              <a:gd name="T40" fmla="*/ 2147483646 w 131"/>
              <a:gd name="T41" fmla="*/ 2147483646 h 110"/>
              <a:gd name="T42" fmla="*/ 2147483646 w 131"/>
              <a:gd name="T43" fmla="*/ 2147483646 h 110"/>
              <a:gd name="T44" fmla="*/ 2147483646 w 131"/>
              <a:gd name="T45" fmla="*/ 2147483646 h 110"/>
              <a:gd name="T46" fmla="*/ 2147483646 w 131"/>
              <a:gd name="T47" fmla="*/ 2147483646 h 110"/>
              <a:gd name="T48" fmla="*/ 2147483646 w 131"/>
              <a:gd name="T49" fmla="*/ 2147483646 h 110"/>
              <a:gd name="T50" fmla="*/ 2147483646 w 131"/>
              <a:gd name="T51" fmla="*/ 2147483646 h 110"/>
              <a:gd name="T52" fmla="*/ 2147483646 w 131"/>
              <a:gd name="T53" fmla="*/ 2147483646 h 110"/>
              <a:gd name="T54" fmla="*/ 2147483646 w 131"/>
              <a:gd name="T55" fmla="*/ 2147483646 h 110"/>
              <a:gd name="T56" fmla="*/ 2147483646 w 131"/>
              <a:gd name="T57" fmla="*/ 2147483646 h 110"/>
              <a:gd name="T58" fmla="*/ 2147483646 w 131"/>
              <a:gd name="T59" fmla="*/ 2147483646 h 110"/>
              <a:gd name="T60" fmla="*/ 2147483646 w 131"/>
              <a:gd name="T61" fmla="*/ 2147483646 h 110"/>
              <a:gd name="T62" fmla="*/ 2147483646 w 131"/>
              <a:gd name="T63" fmla="*/ 2147483646 h 110"/>
              <a:gd name="T64" fmla="*/ 2147483646 w 131"/>
              <a:gd name="T65" fmla="*/ 2147483646 h 110"/>
              <a:gd name="T66" fmla="*/ 2147483646 w 131"/>
              <a:gd name="T67" fmla="*/ 2147483646 h 110"/>
              <a:gd name="T68" fmla="*/ 2147483646 w 131"/>
              <a:gd name="T69" fmla="*/ 2147483646 h 110"/>
              <a:gd name="T70" fmla="*/ 2147483646 w 131"/>
              <a:gd name="T71" fmla="*/ 2147483646 h 110"/>
              <a:gd name="T72" fmla="*/ 2147483646 w 131"/>
              <a:gd name="T73" fmla="*/ 2147483646 h 110"/>
              <a:gd name="T74" fmla="*/ 2147483646 w 131"/>
              <a:gd name="T75" fmla="*/ 2147483646 h 110"/>
              <a:gd name="T76" fmla="*/ 2147483646 w 131"/>
              <a:gd name="T77" fmla="*/ 2147483646 h 110"/>
              <a:gd name="T78" fmla="*/ 2147483646 w 131"/>
              <a:gd name="T79" fmla="*/ 2147483646 h 110"/>
              <a:gd name="T80" fmla="*/ 2147483646 w 131"/>
              <a:gd name="T81" fmla="*/ 2147483646 h 110"/>
              <a:gd name="T82" fmla="*/ 2147483646 w 131"/>
              <a:gd name="T83" fmla="*/ 2147483646 h 110"/>
              <a:gd name="T84" fmla="*/ 2147483646 w 131"/>
              <a:gd name="T85" fmla="*/ 2147483646 h 110"/>
              <a:gd name="T86" fmla="*/ 2147483646 w 131"/>
              <a:gd name="T87" fmla="*/ 2147483646 h 110"/>
              <a:gd name="T88" fmla="*/ 2147483646 w 131"/>
              <a:gd name="T89" fmla="*/ 2147483646 h 110"/>
              <a:gd name="T90" fmla="*/ 2147483646 w 131"/>
              <a:gd name="T91" fmla="*/ 2147483646 h 110"/>
              <a:gd name="T92" fmla="*/ 2147483646 w 131"/>
              <a:gd name="T93" fmla="*/ 2147483646 h 110"/>
              <a:gd name="T94" fmla="*/ 2147483646 w 131"/>
              <a:gd name="T95" fmla="*/ 2147483646 h 110"/>
              <a:gd name="T96" fmla="*/ 2147483646 w 131"/>
              <a:gd name="T97" fmla="*/ 2147483646 h 110"/>
              <a:gd name="T98" fmla="*/ 2147483646 w 131"/>
              <a:gd name="T99" fmla="*/ 2147483646 h 110"/>
              <a:gd name="T100" fmla="*/ 2147483646 w 131"/>
              <a:gd name="T101" fmla="*/ 0 h 110"/>
              <a:gd name="T102" fmla="*/ 0 w 131"/>
              <a:gd name="T103" fmla="*/ 2147483646 h 110"/>
              <a:gd name="T104" fmla="*/ 2147483646 w 131"/>
              <a:gd name="T105" fmla="*/ 2147483646 h 110"/>
              <a:gd name="T106" fmla="*/ 2147483646 w 131"/>
              <a:gd name="T107" fmla="*/ 2147483646 h 110"/>
              <a:gd name="T108" fmla="*/ 2147483646 w 131"/>
              <a:gd name="T109" fmla="*/ 2147483646 h 110"/>
              <a:gd name="T110" fmla="*/ 2147483646 w 131"/>
              <a:gd name="T111" fmla="*/ 2147483646 h 110"/>
              <a:gd name="T112" fmla="*/ 2147483646 w 131"/>
              <a:gd name="T113" fmla="*/ 2147483646 h 110"/>
              <a:gd name="T114" fmla="*/ 2147483646 w 131"/>
              <a:gd name="T115" fmla="*/ 2147483646 h 110"/>
              <a:gd name="T116" fmla="*/ 2147483646 w 131"/>
              <a:gd name="T117" fmla="*/ 2147483646 h 1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10">
                <a:moveTo>
                  <a:pt x="17" y="90"/>
                </a:moveTo>
                <a:cubicBezTo>
                  <a:pt x="17" y="60"/>
                  <a:pt x="17" y="60"/>
                  <a:pt x="17" y="60"/>
                </a:cubicBezTo>
                <a:cubicBezTo>
                  <a:pt x="17" y="58"/>
                  <a:pt x="19" y="56"/>
                  <a:pt x="22" y="56"/>
                </a:cubicBezTo>
                <a:cubicBezTo>
                  <a:pt x="29" y="56"/>
                  <a:pt x="29" y="56"/>
                  <a:pt x="29" y="56"/>
                </a:cubicBezTo>
                <a:cubicBezTo>
                  <a:pt x="31" y="56"/>
                  <a:pt x="33" y="58"/>
                  <a:pt x="33" y="60"/>
                </a:cubicBezTo>
                <a:cubicBezTo>
                  <a:pt x="33" y="90"/>
                  <a:pt x="33" y="90"/>
                  <a:pt x="33" y="90"/>
                </a:cubicBezTo>
                <a:cubicBezTo>
                  <a:pt x="33" y="92"/>
                  <a:pt x="31" y="94"/>
                  <a:pt x="29" y="94"/>
                </a:cubicBezTo>
                <a:cubicBezTo>
                  <a:pt x="22" y="94"/>
                  <a:pt x="22" y="94"/>
                  <a:pt x="22" y="94"/>
                </a:cubicBezTo>
                <a:cubicBezTo>
                  <a:pt x="19" y="94"/>
                  <a:pt x="17" y="92"/>
                  <a:pt x="17" y="90"/>
                </a:cubicBezTo>
                <a:close/>
                <a:moveTo>
                  <a:pt x="48" y="46"/>
                </a:moveTo>
                <a:cubicBezTo>
                  <a:pt x="46" y="46"/>
                  <a:pt x="44" y="47"/>
                  <a:pt x="44" y="50"/>
                </a:cubicBezTo>
                <a:cubicBezTo>
                  <a:pt x="44" y="90"/>
                  <a:pt x="44" y="90"/>
                  <a:pt x="44" y="90"/>
                </a:cubicBezTo>
                <a:cubicBezTo>
                  <a:pt x="44" y="92"/>
                  <a:pt x="46" y="94"/>
                  <a:pt x="48" y="94"/>
                </a:cubicBezTo>
                <a:cubicBezTo>
                  <a:pt x="55" y="94"/>
                  <a:pt x="55" y="94"/>
                  <a:pt x="55" y="94"/>
                </a:cubicBezTo>
                <a:cubicBezTo>
                  <a:pt x="58" y="94"/>
                  <a:pt x="60" y="92"/>
                  <a:pt x="60" y="90"/>
                </a:cubicBezTo>
                <a:cubicBezTo>
                  <a:pt x="60" y="50"/>
                  <a:pt x="60" y="50"/>
                  <a:pt x="60" y="50"/>
                </a:cubicBezTo>
                <a:cubicBezTo>
                  <a:pt x="60" y="47"/>
                  <a:pt x="58" y="46"/>
                  <a:pt x="55" y="46"/>
                </a:cubicBezTo>
                <a:lnTo>
                  <a:pt x="48" y="46"/>
                </a:lnTo>
                <a:close/>
                <a:moveTo>
                  <a:pt x="74" y="36"/>
                </a:moveTo>
                <a:cubicBezTo>
                  <a:pt x="72" y="36"/>
                  <a:pt x="70" y="38"/>
                  <a:pt x="70" y="41"/>
                </a:cubicBezTo>
                <a:cubicBezTo>
                  <a:pt x="70" y="90"/>
                  <a:pt x="70" y="90"/>
                  <a:pt x="70" y="90"/>
                </a:cubicBezTo>
                <a:cubicBezTo>
                  <a:pt x="70" y="92"/>
                  <a:pt x="72" y="94"/>
                  <a:pt x="74" y="94"/>
                </a:cubicBezTo>
                <a:cubicBezTo>
                  <a:pt x="81" y="94"/>
                  <a:pt x="81" y="94"/>
                  <a:pt x="81" y="94"/>
                </a:cubicBezTo>
                <a:cubicBezTo>
                  <a:pt x="84" y="94"/>
                  <a:pt x="86" y="92"/>
                  <a:pt x="86" y="90"/>
                </a:cubicBezTo>
                <a:cubicBezTo>
                  <a:pt x="86" y="41"/>
                  <a:pt x="86" y="41"/>
                  <a:pt x="86" y="41"/>
                </a:cubicBezTo>
                <a:cubicBezTo>
                  <a:pt x="86" y="38"/>
                  <a:pt x="84" y="36"/>
                  <a:pt x="81" y="36"/>
                </a:cubicBezTo>
                <a:lnTo>
                  <a:pt x="74" y="36"/>
                </a:lnTo>
                <a:close/>
                <a:moveTo>
                  <a:pt x="101" y="27"/>
                </a:moveTo>
                <a:cubicBezTo>
                  <a:pt x="98" y="27"/>
                  <a:pt x="96" y="29"/>
                  <a:pt x="96" y="32"/>
                </a:cubicBezTo>
                <a:cubicBezTo>
                  <a:pt x="96" y="90"/>
                  <a:pt x="96" y="90"/>
                  <a:pt x="96" y="90"/>
                </a:cubicBezTo>
                <a:cubicBezTo>
                  <a:pt x="96" y="92"/>
                  <a:pt x="98" y="94"/>
                  <a:pt x="101" y="94"/>
                </a:cubicBezTo>
                <a:cubicBezTo>
                  <a:pt x="108" y="94"/>
                  <a:pt x="108" y="94"/>
                  <a:pt x="108" y="94"/>
                </a:cubicBezTo>
                <a:cubicBezTo>
                  <a:pt x="110" y="94"/>
                  <a:pt x="112" y="92"/>
                  <a:pt x="112" y="90"/>
                </a:cubicBezTo>
                <a:cubicBezTo>
                  <a:pt x="112" y="32"/>
                  <a:pt x="112" y="32"/>
                  <a:pt x="112" y="32"/>
                </a:cubicBezTo>
                <a:cubicBezTo>
                  <a:pt x="112" y="29"/>
                  <a:pt x="110" y="27"/>
                  <a:pt x="108" y="27"/>
                </a:cubicBezTo>
                <a:lnTo>
                  <a:pt x="101" y="27"/>
                </a:lnTo>
                <a:close/>
                <a:moveTo>
                  <a:pt x="19" y="45"/>
                </a:moveTo>
                <a:cubicBezTo>
                  <a:pt x="47" y="39"/>
                  <a:pt x="74" y="29"/>
                  <a:pt x="97" y="15"/>
                </a:cubicBezTo>
                <a:cubicBezTo>
                  <a:pt x="99" y="19"/>
                  <a:pt x="99" y="19"/>
                  <a:pt x="99" y="19"/>
                </a:cubicBezTo>
                <a:cubicBezTo>
                  <a:pt x="108" y="6"/>
                  <a:pt x="108" y="6"/>
                  <a:pt x="108" y="6"/>
                </a:cubicBezTo>
                <a:cubicBezTo>
                  <a:pt x="92" y="6"/>
                  <a:pt x="92" y="6"/>
                  <a:pt x="92" y="6"/>
                </a:cubicBezTo>
                <a:cubicBezTo>
                  <a:pt x="95" y="10"/>
                  <a:pt x="95" y="10"/>
                  <a:pt x="95" y="10"/>
                </a:cubicBezTo>
                <a:cubicBezTo>
                  <a:pt x="72" y="24"/>
                  <a:pt x="46" y="34"/>
                  <a:pt x="18" y="39"/>
                </a:cubicBezTo>
                <a:lnTo>
                  <a:pt x="19" y="45"/>
                </a:lnTo>
                <a:close/>
                <a:moveTo>
                  <a:pt x="131" y="103"/>
                </a:moveTo>
                <a:cubicBezTo>
                  <a:pt x="118" y="95"/>
                  <a:pt x="118" y="95"/>
                  <a:pt x="118" y="95"/>
                </a:cubicBezTo>
                <a:cubicBezTo>
                  <a:pt x="118" y="100"/>
                  <a:pt x="118" y="100"/>
                  <a:pt x="118" y="100"/>
                </a:cubicBezTo>
                <a:cubicBezTo>
                  <a:pt x="10" y="100"/>
                  <a:pt x="10" y="100"/>
                  <a:pt x="10" y="100"/>
                </a:cubicBezTo>
                <a:cubicBezTo>
                  <a:pt x="10" y="14"/>
                  <a:pt x="10" y="14"/>
                  <a:pt x="10" y="14"/>
                </a:cubicBezTo>
                <a:cubicBezTo>
                  <a:pt x="15" y="14"/>
                  <a:pt x="15" y="14"/>
                  <a:pt x="15" y="14"/>
                </a:cubicBezTo>
                <a:cubicBezTo>
                  <a:pt x="8" y="0"/>
                  <a:pt x="8" y="0"/>
                  <a:pt x="8" y="0"/>
                </a:cubicBezTo>
                <a:cubicBezTo>
                  <a:pt x="0" y="14"/>
                  <a:pt x="0" y="14"/>
                  <a:pt x="0" y="14"/>
                </a:cubicBezTo>
                <a:cubicBezTo>
                  <a:pt x="5" y="14"/>
                  <a:pt x="5" y="14"/>
                  <a:pt x="5" y="14"/>
                </a:cubicBezTo>
                <a:cubicBezTo>
                  <a:pt x="5" y="100"/>
                  <a:pt x="5" y="100"/>
                  <a:pt x="5" y="100"/>
                </a:cubicBezTo>
                <a:cubicBezTo>
                  <a:pt x="5" y="103"/>
                  <a:pt x="5" y="103"/>
                  <a:pt x="5" y="103"/>
                </a:cubicBezTo>
                <a:cubicBezTo>
                  <a:pt x="5" y="106"/>
                  <a:pt x="5" y="106"/>
                  <a:pt x="5" y="106"/>
                </a:cubicBezTo>
                <a:cubicBezTo>
                  <a:pt x="118" y="106"/>
                  <a:pt x="118" y="106"/>
                  <a:pt x="118" y="106"/>
                </a:cubicBezTo>
                <a:cubicBezTo>
                  <a:pt x="118" y="110"/>
                  <a:pt x="118" y="110"/>
                  <a:pt x="118" y="110"/>
                </a:cubicBezTo>
                <a:lnTo>
                  <a:pt x="131" y="103"/>
                </a:lnTo>
                <a:close/>
              </a:path>
            </a:pathLst>
          </a:custGeom>
          <a:solidFill>
            <a:schemeClr val="tx1"/>
          </a:solidFill>
          <a:ln>
            <a:noFill/>
          </a:ln>
        </p:spPr>
        <p:txBody>
          <a:bodyPr/>
          <a:lstStyle/>
          <a:p>
            <a:endParaRPr lang="en-US" dirty="0"/>
          </a:p>
        </p:txBody>
      </p:sp>
      <p:sp>
        <p:nvSpPr>
          <p:cNvPr id="54" name="Metin kutusu 53">
            <a:extLst>
              <a:ext uri="{FF2B5EF4-FFF2-40B4-BE49-F238E27FC236}">
                <a16:creationId xmlns:a16="http://schemas.microsoft.com/office/drawing/2014/main" id="{AC77C3D7-9C85-4C6C-B78C-9E8A740DEBE8}"/>
              </a:ext>
            </a:extLst>
          </p:cNvPr>
          <p:cNvSpPr txBox="1"/>
          <p:nvPr/>
        </p:nvSpPr>
        <p:spPr>
          <a:xfrm>
            <a:off x="468415" y="123793"/>
            <a:ext cx="6811403" cy="523220"/>
          </a:xfrm>
          <a:prstGeom prst="rect">
            <a:avLst/>
          </a:prstGeom>
          <a:noFill/>
        </p:spPr>
        <p:txBody>
          <a:bodyPr wrap="square" rtlCol="0">
            <a:spAutoFit/>
          </a:bodyPr>
          <a:lstStyle/>
          <a:p>
            <a:r>
              <a:rPr lang="tr-TR" sz="2800" b="1" dirty="0">
                <a:solidFill>
                  <a:srgbClr val="FF0000"/>
                </a:solidFill>
              </a:rPr>
              <a:t>ENFLASYON DÜZELTMESİNDE SIRALAMA</a:t>
            </a:r>
            <a:endParaRPr lang="en-US" sz="2800" b="1" dirty="0">
              <a:solidFill>
                <a:srgbClr val="FF0000"/>
              </a:solidFill>
            </a:endParaRPr>
          </a:p>
        </p:txBody>
      </p:sp>
      <p:sp>
        <p:nvSpPr>
          <p:cNvPr id="51" name="Freeform 57">
            <a:extLst>
              <a:ext uri="{FF2B5EF4-FFF2-40B4-BE49-F238E27FC236}">
                <a16:creationId xmlns:a16="http://schemas.microsoft.com/office/drawing/2014/main" id="{5D95C242-7B5F-9EDC-9A80-2E77616D7079}"/>
              </a:ext>
            </a:extLst>
          </p:cNvPr>
          <p:cNvSpPr>
            <a:spLocks noChangeArrowheads="1"/>
          </p:cNvSpPr>
          <p:nvPr/>
        </p:nvSpPr>
        <p:spPr bwMode="auto">
          <a:xfrm>
            <a:off x="10608319" y="5490861"/>
            <a:ext cx="895305" cy="581886"/>
          </a:xfrm>
          <a:custGeom>
            <a:avLst/>
            <a:gdLst>
              <a:gd name="T0" fmla="*/ 567591 w 2172"/>
              <a:gd name="T1" fmla="*/ 428534 h 1536"/>
              <a:gd name="T2" fmla="*/ 567591 w 2172"/>
              <a:gd name="T3" fmla="*/ 428534 h 1536"/>
              <a:gd name="T4" fmla="*/ 623151 w 2172"/>
              <a:gd name="T5" fmla="*/ 373076 h 1536"/>
              <a:gd name="T6" fmla="*/ 623151 w 2172"/>
              <a:gd name="T7" fmla="*/ 62074 h 1536"/>
              <a:gd name="T8" fmla="*/ 567591 w 2172"/>
              <a:gd name="T9" fmla="*/ 0 h 1536"/>
              <a:gd name="T10" fmla="*/ 117748 w 2172"/>
              <a:gd name="T11" fmla="*/ 0 h 1536"/>
              <a:gd name="T12" fmla="*/ 62189 w 2172"/>
              <a:gd name="T13" fmla="*/ 62074 h 1536"/>
              <a:gd name="T14" fmla="*/ 62189 w 2172"/>
              <a:gd name="T15" fmla="*/ 373076 h 1536"/>
              <a:gd name="T16" fmla="*/ 117748 w 2172"/>
              <a:gd name="T17" fmla="*/ 428534 h 1536"/>
              <a:gd name="T18" fmla="*/ 0 w 2172"/>
              <a:gd name="T19" fmla="*/ 428534 h 1536"/>
              <a:gd name="T20" fmla="*/ 62189 w 2172"/>
              <a:gd name="T21" fmla="*/ 483676 h 1536"/>
              <a:gd name="T22" fmla="*/ 623151 w 2172"/>
              <a:gd name="T23" fmla="*/ 483676 h 1536"/>
              <a:gd name="T24" fmla="*/ 685339 w 2172"/>
              <a:gd name="T25" fmla="*/ 428534 h 1536"/>
              <a:gd name="T26" fmla="*/ 567591 w 2172"/>
              <a:gd name="T27" fmla="*/ 428534 h 1536"/>
              <a:gd name="T28" fmla="*/ 117748 w 2172"/>
              <a:gd name="T29" fmla="*/ 62074 h 1536"/>
              <a:gd name="T30" fmla="*/ 117748 w 2172"/>
              <a:gd name="T31" fmla="*/ 62074 h 1536"/>
              <a:gd name="T32" fmla="*/ 567591 w 2172"/>
              <a:gd name="T33" fmla="*/ 62074 h 1536"/>
              <a:gd name="T34" fmla="*/ 567591 w 2172"/>
              <a:gd name="T35" fmla="*/ 373076 h 1536"/>
              <a:gd name="T36" fmla="*/ 117748 w 2172"/>
              <a:gd name="T37" fmla="*/ 373076 h 1536"/>
              <a:gd name="T38" fmla="*/ 117748 w 2172"/>
              <a:gd name="T39" fmla="*/ 62074 h 1536"/>
              <a:gd name="T40" fmla="*/ 345984 w 2172"/>
              <a:gd name="T41" fmla="*/ 455947 h 1536"/>
              <a:gd name="T42" fmla="*/ 345984 w 2172"/>
              <a:gd name="T43" fmla="*/ 455947 h 1536"/>
              <a:gd name="T44" fmla="*/ 311575 w 2172"/>
              <a:gd name="T45" fmla="*/ 428534 h 1536"/>
              <a:gd name="T46" fmla="*/ 345984 w 2172"/>
              <a:gd name="T47" fmla="*/ 400805 h 1536"/>
              <a:gd name="T48" fmla="*/ 373764 w 2172"/>
              <a:gd name="T49" fmla="*/ 428534 h 1536"/>
              <a:gd name="T50" fmla="*/ 345984 w 2172"/>
              <a:gd name="T51" fmla="*/ 455947 h 1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72" h="1536">
                <a:moveTo>
                  <a:pt x="1798" y="1360"/>
                </a:moveTo>
                <a:lnTo>
                  <a:pt x="1798" y="1360"/>
                </a:lnTo>
                <a:cubicBezTo>
                  <a:pt x="1908" y="1360"/>
                  <a:pt x="1974" y="1272"/>
                  <a:pt x="1974" y="1184"/>
                </a:cubicBezTo>
                <a:cubicBezTo>
                  <a:pt x="1974" y="197"/>
                  <a:pt x="1974" y="197"/>
                  <a:pt x="1974" y="197"/>
                </a:cubicBezTo>
                <a:cubicBezTo>
                  <a:pt x="1974" y="88"/>
                  <a:pt x="1908" y="0"/>
                  <a:pt x="1798" y="0"/>
                </a:cubicBezTo>
                <a:cubicBezTo>
                  <a:pt x="373" y="0"/>
                  <a:pt x="373" y="0"/>
                  <a:pt x="373" y="0"/>
                </a:cubicBezTo>
                <a:cubicBezTo>
                  <a:pt x="263" y="0"/>
                  <a:pt x="197" y="88"/>
                  <a:pt x="197" y="197"/>
                </a:cubicBezTo>
                <a:cubicBezTo>
                  <a:pt x="197" y="1184"/>
                  <a:pt x="197" y="1184"/>
                  <a:pt x="197" y="1184"/>
                </a:cubicBezTo>
                <a:cubicBezTo>
                  <a:pt x="197" y="1272"/>
                  <a:pt x="263" y="1360"/>
                  <a:pt x="373" y="1360"/>
                </a:cubicBezTo>
                <a:cubicBezTo>
                  <a:pt x="0" y="1360"/>
                  <a:pt x="0" y="1360"/>
                  <a:pt x="0" y="1360"/>
                </a:cubicBezTo>
                <a:cubicBezTo>
                  <a:pt x="0" y="1447"/>
                  <a:pt x="88" y="1535"/>
                  <a:pt x="197" y="1535"/>
                </a:cubicBezTo>
                <a:cubicBezTo>
                  <a:pt x="1974" y="1535"/>
                  <a:pt x="1974" y="1535"/>
                  <a:pt x="1974" y="1535"/>
                </a:cubicBezTo>
                <a:cubicBezTo>
                  <a:pt x="2083" y="1535"/>
                  <a:pt x="2171" y="1447"/>
                  <a:pt x="2171" y="1360"/>
                </a:cubicBezTo>
                <a:lnTo>
                  <a:pt x="1798" y="1360"/>
                </a:lnTo>
                <a:close/>
                <a:moveTo>
                  <a:pt x="373" y="197"/>
                </a:moveTo>
                <a:lnTo>
                  <a:pt x="373" y="197"/>
                </a:lnTo>
                <a:cubicBezTo>
                  <a:pt x="1798" y="197"/>
                  <a:pt x="1798" y="197"/>
                  <a:pt x="1798" y="197"/>
                </a:cubicBezTo>
                <a:cubicBezTo>
                  <a:pt x="1798" y="1184"/>
                  <a:pt x="1798" y="1184"/>
                  <a:pt x="1798" y="1184"/>
                </a:cubicBezTo>
                <a:cubicBezTo>
                  <a:pt x="373" y="1184"/>
                  <a:pt x="373" y="1184"/>
                  <a:pt x="373" y="1184"/>
                </a:cubicBezTo>
                <a:lnTo>
                  <a:pt x="373" y="197"/>
                </a:lnTo>
                <a:close/>
                <a:moveTo>
                  <a:pt x="1096" y="1447"/>
                </a:moveTo>
                <a:lnTo>
                  <a:pt x="1096" y="1447"/>
                </a:lnTo>
                <a:cubicBezTo>
                  <a:pt x="1030" y="1447"/>
                  <a:pt x="987" y="1404"/>
                  <a:pt x="987" y="1360"/>
                </a:cubicBezTo>
                <a:cubicBezTo>
                  <a:pt x="987" y="1294"/>
                  <a:pt x="1030" y="1272"/>
                  <a:pt x="1096" y="1272"/>
                </a:cubicBezTo>
                <a:cubicBezTo>
                  <a:pt x="1141" y="1272"/>
                  <a:pt x="1184" y="1294"/>
                  <a:pt x="1184" y="1360"/>
                </a:cubicBezTo>
                <a:cubicBezTo>
                  <a:pt x="1184" y="1404"/>
                  <a:pt x="1141" y="1447"/>
                  <a:pt x="1096" y="1447"/>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endParaRPr lang="en-UA"/>
          </a:p>
        </p:txBody>
      </p:sp>
      <p:sp>
        <p:nvSpPr>
          <p:cNvPr id="55" name="Freeform 98">
            <a:extLst>
              <a:ext uri="{FF2B5EF4-FFF2-40B4-BE49-F238E27FC236}">
                <a16:creationId xmlns:a16="http://schemas.microsoft.com/office/drawing/2014/main" id="{916483DF-BDDF-9816-808A-D7B6B346E6D7}"/>
              </a:ext>
            </a:extLst>
          </p:cNvPr>
          <p:cNvSpPr>
            <a:spLocks noChangeArrowheads="1"/>
          </p:cNvSpPr>
          <p:nvPr/>
        </p:nvSpPr>
        <p:spPr bwMode="auto">
          <a:xfrm>
            <a:off x="10747223" y="1019615"/>
            <a:ext cx="566738" cy="566737"/>
          </a:xfrm>
          <a:custGeom>
            <a:avLst/>
            <a:gdLst>
              <a:gd name="T0" fmla="*/ 19914629 w 1763"/>
              <a:gd name="T1" fmla="*/ 39874698 h 1762"/>
              <a:gd name="T2" fmla="*/ 19914629 w 1763"/>
              <a:gd name="T3" fmla="*/ 39874698 h 1762"/>
              <a:gd name="T4" fmla="*/ 0 w 1763"/>
              <a:gd name="T5" fmla="*/ 39874698 h 1762"/>
              <a:gd name="T6" fmla="*/ 0 w 1763"/>
              <a:gd name="T7" fmla="*/ 184304327 h 1762"/>
              <a:gd name="T8" fmla="*/ 19914629 w 1763"/>
              <a:gd name="T9" fmla="*/ 204125725 h 1762"/>
              <a:gd name="T10" fmla="*/ 161749178 w 1763"/>
              <a:gd name="T11" fmla="*/ 204125725 h 1762"/>
              <a:gd name="T12" fmla="*/ 161749178 w 1763"/>
              <a:gd name="T13" fmla="*/ 184304327 h 1762"/>
              <a:gd name="T14" fmla="*/ 19914629 w 1763"/>
              <a:gd name="T15" fmla="*/ 184304327 h 1762"/>
              <a:gd name="T16" fmla="*/ 19914629 w 1763"/>
              <a:gd name="T17" fmla="*/ 39874698 h 1762"/>
              <a:gd name="T18" fmla="*/ 181663807 w 1763"/>
              <a:gd name="T19" fmla="*/ 0 h 1762"/>
              <a:gd name="T20" fmla="*/ 181663807 w 1763"/>
              <a:gd name="T21" fmla="*/ 0 h 1762"/>
              <a:gd name="T22" fmla="*/ 59744207 w 1763"/>
              <a:gd name="T23" fmla="*/ 0 h 1762"/>
              <a:gd name="T24" fmla="*/ 39829257 w 1763"/>
              <a:gd name="T25" fmla="*/ 19937188 h 1762"/>
              <a:gd name="T26" fmla="*/ 39829257 w 1763"/>
              <a:gd name="T27" fmla="*/ 141879344 h 1762"/>
              <a:gd name="T28" fmla="*/ 59744207 w 1763"/>
              <a:gd name="T29" fmla="*/ 161816854 h 1762"/>
              <a:gd name="T30" fmla="*/ 181663807 w 1763"/>
              <a:gd name="T31" fmla="*/ 161816854 h 1762"/>
              <a:gd name="T32" fmla="*/ 204009942 w 1763"/>
              <a:gd name="T33" fmla="*/ 141879344 h 1762"/>
              <a:gd name="T34" fmla="*/ 204009942 w 1763"/>
              <a:gd name="T35" fmla="*/ 19937188 h 1762"/>
              <a:gd name="T36" fmla="*/ 181663807 w 1763"/>
              <a:gd name="T37" fmla="*/ 0 h 1762"/>
              <a:gd name="T38" fmla="*/ 181663807 w 1763"/>
              <a:gd name="T39" fmla="*/ 141879344 h 1762"/>
              <a:gd name="T40" fmla="*/ 181663807 w 1763"/>
              <a:gd name="T41" fmla="*/ 141879344 h 1762"/>
              <a:gd name="T42" fmla="*/ 59744207 w 1763"/>
              <a:gd name="T43" fmla="*/ 141879344 h 1762"/>
              <a:gd name="T44" fmla="*/ 59744207 w 1763"/>
              <a:gd name="T45" fmla="*/ 19937188 h 1762"/>
              <a:gd name="T46" fmla="*/ 181663807 w 1763"/>
              <a:gd name="T47" fmla="*/ 19937188 h 1762"/>
              <a:gd name="T48" fmla="*/ 181663807 w 1763"/>
              <a:gd name="T49" fmla="*/ 141879344 h 1762"/>
              <a:gd name="T50" fmla="*/ 82090342 w 1763"/>
              <a:gd name="T51" fmla="*/ 72214654 h 1762"/>
              <a:gd name="T52" fmla="*/ 82090342 w 1763"/>
              <a:gd name="T53" fmla="*/ 72214654 h 1762"/>
              <a:gd name="T54" fmla="*/ 161749178 w 1763"/>
              <a:gd name="T55" fmla="*/ 72214654 h 1762"/>
              <a:gd name="T56" fmla="*/ 161749178 w 1763"/>
              <a:gd name="T57" fmla="*/ 92152164 h 1762"/>
              <a:gd name="T58" fmla="*/ 82090342 w 1763"/>
              <a:gd name="T59" fmla="*/ 92152164 h 1762"/>
              <a:gd name="T60" fmla="*/ 82090342 w 1763"/>
              <a:gd name="T61" fmla="*/ 72214654 h 1762"/>
              <a:gd name="T62" fmla="*/ 82090342 w 1763"/>
              <a:gd name="T63" fmla="*/ 102120758 h 1762"/>
              <a:gd name="T64" fmla="*/ 82090342 w 1763"/>
              <a:gd name="T65" fmla="*/ 102120758 h 1762"/>
              <a:gd name="T66" fmla="*/ 121919599 w 1763"/>
              <a:gd name="T67" fmla="*/ 102120758 h 1762"/>
              <a:gd name="T68" fmla="*/ 121919599 w 1763"/>
              <a:gd name="T69" fmla="*/ 122057946 h 1762"/>
              <a:gd name="T70" fmla="*/ 82090342 w 1763"/>
              <a:gd name="T71" fmla="*/ 122057946 h 1762"/>
              <a:gd name="T72" fmla="*/ 82090342 w 1763"/>
              <a:gd name="T73" fmla="*/ 102120758 h 1762"/>
              <a:gd name="T74" fmla="*/ 82090342 w 1763"/>
              <a:gd name="T75" fmla="*/ 39874698 h 1762"/>
              <a:gd name="T76" fmla="*/ 82090342 w 1763"/>
              <a:gd name="T77" fmla="*/ 39874698 h 1762"/>
              <a:gd name="T78" fmla="*/ 161749178 w 1763"/>
              <a:gd name="T79" fmla="*/ 39874698 h 1762"/>
              <a:gd name="T80" fmla="*/ 161749178 w 1763"/>
              <a:gd name="T81" fmla="*/ 62246059 h 1762"/>
              <a:gd name="T82" fmla="*/ 82090342 w 1763"/>
              <a:gd name="T83" fmla="*/ 62246059 h 1762"/>
              <a:gd name="T84" fmla="*/ 82090342 w 1763"/>
              <a:gd name="T85" fmla="*/ 39874698 h 17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63" h="1762">
                <a:moveTo>
                  <a:pt x="172" y="344"/>
                </a:moveTo>
                <a:lnTo>
                  <a:pt x="172" y="344"/>
                </a:lnTo>
                <a:cubicBezTo>
                  <a:pt x="0" y="344"/>
                  <a:pt x="0" y="344"/>
                  <a:pt x="0" y="344"/>
                </a:cubicBezTo>
                <a:cubicBezTo>
                  <a:pt x="0" y="1590"/>
                  <a:pt x="0" y="1590"/>
                  <a:pt x="0" y="1590"/>
                </a:cubicBezTo>
                <a:cubicBezTo>
                  <a:pt x="0" y="1675"/>
                  <a:pt x="64" y="1761"/>
                  <a:pt x="172" y="1761"/>
                </a:cubicBezTo>
                <a:cubicBezTo>
                  <a:pt x="1397" y="1761"/>
                  <a:pt x="1397" y="1761"/>
                  <a:pt x="1397" y="1761"/>
                </a:cubicBezTo>
                <a:cubicBezTo>
                  <a:pt x="1397" y="1590"/>
                  <a:pt x="1397" y="1590"/>
                  <a:pt x="1397" y="1590"/>
                </a:cubicBezTo>
                <a:cubicBezTo>
                  <a:pt x="172" y="1590"/>
                  <a:pt x="172" y="1590"/>
                  <a:pt x="172" y="1590"/>
                </a:cubicBezTo>
                <a:lnTo>
                  <a:pt x="172" y="344"/>
                </a:lnTo>
                <a:close/>
                <a:moveTo>
                  <a:pt x="1569" y="0"/>
                </a:moveTo>
                <a:lnTo>
                  <a:pt x="1569" y="0"/>
                </a:lnTo>
                <a:cubicBezTo>
                  <a:pt x="516" y="0"/>
                  <a:pt x="516" y="0"/>
                  <a:pt x="516" y="0"/>
                </a:cubicBezTo>
                <a:cubicBezTo>
                  <a:pt x="430" y="0"/>
                  <a:pt x="344" y="86"/>
                  <a:pt x="344" y="172"/>
                </a:cubicBezTo>
                <a:cubicBezTo>
                  <a:pt x="344" y="1224"/>
                  <a:pt x="344" y="1224"/>
                  <a:pt x="344" y="1224"/>
                </a:cubicBezTo>
                <a:cubicBezTo>
                  <a:pt x="344" y="1332"/>
                  <a:pt x="430" y="1396"/>
                  <a:pt x="516" y="1396"/>
                </a:cubicBezTo>
                <a:cubicBezTo>
                  <a:pt x="1569" y="1396"/>
                  <a:pt x="1569" y="1396"/>
                  <a:pt x="1569" y="1396"/>
                </a:cubicBezTo>
                <a:cubicBezTo>
                  <a:pt x="1676" y="1396"/>
                  <a:pt x="1762" y="1332"/>
                  <a:pt x="1762" y="1224"/>
                </a:cubicBezTo>
                <a:cubicBezTo>
                  <a:pt x="1762" y="172"/>
                  <a:pt x="1762" y="172"/>
                  <a:pt x="1762" y="172"/>
                </a:cubicBezTo>
                <a:cubicBezTo>
                  <a:pt x="1762" y="86"/>
                  <a:pt x="1676" y="0"/>
                  <a:pt x="1569" y="0"/>
                </a:cubicBezTo>
                <a:close/>
                <a:moveTo>
                  <a:pt x="1569" y="1224"/>
                </a:moveTo>
                <a:lnTo>
                  <a:pt x="1569" y="1224"/>
                </a:lnTo>
                <a:cubicBezTo>
                  <a:pt x="516" y="1224"/>
                  <a:pt x="516" y="1224"/>
                  <a:pt x="516" y="1224"/>
                </a:cubicBezTo>
                <a:cubicBezTo>
                  <a:pt x="516" y="172"/>
                  <a:pt x="516" y="172"/>
                  <a:pt x="516" y="172"/>
                </a:cubicBezTo>
                <a:cubicBezTo>
                  <a:pt x="1569" y="172"/>
                  <a:pt x="1569" y="172"/>
                  <a:pt x="1569" y="172"/>
                </a:cubicBezTo>
                <a:lnTo>
                  <a:pt x="1569" y="1224"/>
                </a:lnTo>
                <a:close/>
                <a:moveTo>
                  <a:pt x="709" y="623"/>
                </a:moveTo>
                <a:lnTo>
                  <a:pt x="709" y="623"/>
                </a:lnTo>
                <a:cubicBezTo>
                  <a:pt x="1397" y="623"/>
                  <a:pt x="1397" y="623"/>
                  <a:pt x="1397" y="623"/>
                </a:cubicBezTo>
                <a:cubicBezTo>
                  <a:pt x="1397" y="795"/>
                  <a:pt x="1397" y="795"/>
                  <a:pt x="1397" y="795"/>
                </a:cubicBezTo>
                <a:cubicBezTo>
                  <a:pt x="709" y="795"/>
                  <a:pt x="709" y="795"/>
                  <a:pt x="709" y="795"/>
                </a:cubicBezTo>
                <a:lnTo>
                  <a:pt x="709" y="623"/>
                </a:lnTo>
                <a:close/>
                <a:moveTo>
                  <a:pt x="709" y="881"/>
                </a:moveTo>
                <a:lnTo>
                  <a:pt x="709" y="881"/>
                </a:lnTo>
                <a:cubicBezTo>
                  <a:pt x="1053" y="881"/>
                  <a:pt x="1053" y="881"/>
                  <a:pt x="1053" y="881"/>
                </a:cubicBezTo>
                <a:cubicBezTo>
                  <a:pt x="1053" y="1053"/>
                  <a:pt x="1053" y="1053"/>
                  <a:pt x="1053" y="1053"/>
                </a:cubicBezTo>
                <a:cubicBezTo>
                  <a:pt x="709" y="1053"/>
                  <a:pt x="709" y="1053"/>
                  <a:pt x="709" y="1053"/>
                </a:cubicBezTo>
                <a:lnTo>
                  <a:pt x="709" y="881"/>
                </a:lnTo>
                <a:close/>
                <a:moveTo>
                  <a:pt x="709" y="344"/>
                </a:moveTo>
                <a:lnTo>
                  <a:pt x="709" y="344"/>
                </a:lnTo>
                <a:cubicBezTo>
                  <a:pt x="1397" y="344"/>
                  <a:pt x="1397" y="344"/>
                  <a:pt x="1397" y="344"/>
                </a:cubicBezTo>
                <a:cubicBezTo>
                  <a:pt x="1397" y="537"/>
                  <a:pt x="1397" y="537"/>
                  <a:pt x="1397" y="537"/>
                </a:cubicBezTo>
                <a:cubicBezTo>
                  <a:pt x="709" y="537"/>
                  <a:pt x="709" y="537"/>
                  <a:pt x="709" y="537"/>
                </a:cubicBezTo>
                <a:lnTo>
                  <a:pt x="709" y="344"/>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endParaRPr lang="en-UA"/>
          </a:p>
        </p:txBody>
      </p:sp>
      <p:sp>
        <p:nvSpPr>
          <p:cNvPr id="57" name="Freeform 34">
            <a:extLst>
              <a:ext uri="{FF2B5EF4-FFF2-40B4-BE49-F238E27FC236}">
                <a16:creationId xmlns:a16="http://schemas.microsoft.com/office/drawing/2014/main" id="{E3D85973-B805-112C-DC98-8684D651D8AB}"/>
              </a:ext>
            </a:extLst>
          </p:cNvPr>
          <p:cNvSpPr>
            <a:spLocks noChangeArrowheads="1"/>
          </p:cNvSpPr>
          <p:nvPr/>
        </p:nvSpPr>
        <p:spPr bwMode="auto">
          <a:xfrm>
            <a:off x="10771368" y="2080908"/>
            <a:ext cx="473102" cy="502142"/>
          </a:xfrm>
          <a:custGeom>
            <a:avLst/>
            <a:gdLst>
              <a:gd name="T0" fmla="*/ 83129 w 1045"/>
              <a:gd name="T1" fmla="*/ 159163 h 1556"/>
              <a:gd name="T2" fmla="*/ 83129 w 1045"/>
              <a:gd name="T3" fmla="*/ 159163 h 1556"/>
              <a:gd name="T4" fmla="*/ 83129 w 1045"/>
              <a:gd name="T5" fmla="*/ 0 h 1556"/>
              <a:gd name="T6" fmla="*/ 138332 w 1045"/>
              <a:gd name="T7" fmla="*/ 0 h 1556"/>
              <a:gd name="T8" fmla="*/ 138332 w 1045"/>
              <a:gd name="T9" fmla="*/ 124407 h 1556"/>
              <a:gd name="T10" fmla="*/ 255882 w 1045"/>
              <a:gd name="T11" fmla="*/ 55220 h 1556"/>
              <a:gd name="T12" fmla="*/ 255882 w 1045"/>
              <a:gd name="T13" fmla="*/ 124407 h 1556"/>
              <a:gd name="T14" fmla="*/ 138332 w 1045"/>
              <a:gd name="T15" fmla="*/ 193594 h 1556"/>
              <a:gd name="T16" fmla="*/ 138332 w 1045"/>
              <a:gd name="T17" fmla="*/ 255960 h 1556"/>
              <a:gd name="T18" fmla="*/ 255882 w 1045"/>
              <a:gd name="T19" fmla="*/ 186773 h 1556"/>
              <a:gd name="T20" fmla="*/ 255882 w 1045"/>
              <a:gd name="T21" fmla="*/ 255960 h 1556"/>
              <a:gd name="T22" fmla="*/ 138332 w 1045"/>
              <a:gd name="T23" fmla="*/ 325147 h 1556"/>
              <a:gd name="T24" fmla="*/ 138332 w 1045"/>
              <a:gd name="T25" fmla="*/ 449879 h 1556"/>
              <a:gd name="T26" fmla="*/ 283484 w 1045"/>
              <a:gd name="T27" fmla="*/ 311180 h 1556"/>
              <a:gd name="T28" fmla="*/ 339011 w 1045"/>
              <a:gd name="T29" fmla="*/ 311180 h 1556"/>
              <a:gd name="T30" fmla="*/ 138332 w 1045"/>
              <a:gd name="T31" fmla="*/ 505099 h 1556"/>
              <a:gd name="T32" fmla="*/ 83129 w 1045"/>
              <a:gd name="T33" fmla="*/ 505099 h 1556"/>
              <a:gd name="T34" fmla="*/ 83129 w 1045"/>
              <a:gd name="T35" fmla="*/ 359903 h 1556"/>
              <a:gd name="T36" fmla="*/ 0 w 1045"/>
              <a:gd name="T37" fmla="*/ 415123 h 1556"/>
              <a:gd name="T38" fmla="*/ 0 w 1045"/>
              <a:gd name="T39" fmla="*/ 345936 h 1556"/>
              <a:gd name="T40" fmla="*/ 83129 w 1045"/>
              <a:gd name="T41" fmla="*/ 297538 h 1556"/>
              <a:gd name="T42" fmla="*/ 83129 w 1045"/>
              <a:gd name="T43" fmla="*/ 228350 h 1556"/>
              <a:gd name="T44" fmla="*/ 0 w 1045"/>
              <a:gd name="T45" fmla="*/ 283570 h 1556"/>
              <a:gd name="T46" fmla="*/ 0 w 1045"/>
              <a:gd name="T47" fmla="*/ 214708 h 1556"/>
              <a:gd name="T48" fmla="*/ 83129 w 1045"/>
              <a:gd name="T49" fmla="*/ 159163 h 15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45" h="1556">
                <a:moveTo>
                  <a:pt x="256" y="490"/>
                </a:moveTo>
                <a:lnTo>
                  <a:pt x="256" y="490"/>
                </a:lnTo>
                <a:cubicBezTo>
                  <a:pt x="256" y="0"/>
                  <a:pt x="256" y="0"/>
                  <a:pt x="256" y="0"/>
                </a:cubicBezTo>
                <a:cubicBezTo>
                  <a:pt x="426" y="0"/>
                  <a:pt x="426" y="0"/>
                  <a:pt x="426" y="0"/>
                </a:cubicBezTo>
                <a:cubicBezTo>
                  <a:pt x="426" y="383"/>
                  <a:pt x="426" y="383"/>
                  <a:pt x="426" y="383"/>
                </a:cubicBezTo>
                <a:cubicBezTo>
                  <a:pt x="788" y="170"/>
                  <a:pt x="788" y="170"/>
                  <a:pt x="788" y="170"/>
                </a:cubicBezTo>
                <a:cubicBezTo>
                  <a:pt x="788" y="383"/>
                  <a:pt x="788" y="383"/>
                  <a:pt x="788" y="383"/>
                </a:cubicBezTo>
                <a:cubicBezTo>
                  <a:pt x="426" y="596"/>
                  <a:pt x="426" y="596"/>
                  <a:pt x="426" y="596"/>
                </a:cubicBezTo>
                <a:cubicBezTo>
                  <a:pt x="426" y="788"/>
                  <a:pt x="426" y="788"/>
                  <a:pt x="426" y="788"/>
                </a:cubicBezTo>
                <a:cubicBezTo>
                  <a:pt x="788" y="575"/>
                  <a:pt x="788" y="575"/>
                  <a:pt x="788" y="575"/>
                </a:cubicBezTo>
                <a:cubicBezTo>
                  <a:pt x="788" y="788"/>
                  <a:pt x="788" y="788"/>
                  <a:pt x="788" y="788"/>
                </a:cubicBezTo>
                <a:cubicBezTo>
                  <a:pt x="426" y="1001"/>
                  <a:pt x="426" y="1001"/>
                  <a:pt x="426" y="1001"/>
                </a:cubicBezTo>
                <a:cubicBezTo>
                  <a:pt x="426" y="1385"/>
                  <a:pt x="426" y="1385"/>
                  <a:pt x="426" y="1385"/>
                </a:cubicBezTo>
                <a:cubicBezTo>
                  <a:pt x="682" y="1385"/>
                  <a:pt x="873" y="1193"/>
                  <a:pt x="873" y="958"/>
                </a:cubicBezTo>
                <a:cubicBezTo>
                  <a:pt x="1044" y="958"/>
                  <a:pt x="1044" y="958"/>
                  <a:pt x="1044" y="958"/>
                </a:cubicBezTo>
                <a:cubicBezTo>
                  <a:pt x="1044" y="1299"/>
                  <a:pt x="767" y="1555"/>
                  <a:pt x="426" y="1555"/>
                </a:cubicBezTo>
                <a:cubicBezTo>
                  <a:pt x="256" y="1555"/>
                  <a:pt x="256" y="1555"/>
                  <a:pt x="256" y="1555"/>
                </a:cubicBezTo>
                <a:cubicBezTo>
                  <a:pt x="256" y="1108"/>
                  <a:pt x="256" y="1108"/>
                  <a:pt x="256" y="1108"/>
                </a:cubicBezTo>
                <a:cubicBezTo>
                  <a:pt x="0" y="1278"/>
                  <a:pt x="0" y="1278"/>
                  <a:pt x="0" y="1278"/>
                </a:cubicBezTo>
                <a:cubicBezTo>
                  <a:pt x="0" y="1065"/>
                  <a:pt x="0" y="1065"/>
                  <a:pt x="0" y="1065"/>
                </a:cubicBezTo>
                <a:cubicBezTo>
                  <a:pt x="256" y="916"/>
                  <a:pt x="256" y="916"/>
                  <a:pt x="256" y="916"/>
                </a:cubicBezTo>
                <a:cubicBezTo>
                  <a:pt x="256" y="703"/>
                  <a:pt x="256" y="703"/>
                  <a:pt x="256" y="703"/>
                </a:cubicBezTo>
                <a:cubicBezTo>
                  <a:pt x="0" y="873"/>
                  <a:pt x="0" y="873"/>
                  <a:pt x="0" y="873"/>
                </a:cubicBezTo>
                <a:cubicBezTo>
                  <a:pt x="0" y="661"/>
                  <a:pt x="0" y="661"/>
                  <a:pt x="0" y="661"/>
                </a:cubicBezTo>
                <a:lnTo>
                  <a:pt x="256" y="49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endParaRPr lang="en-UA"/>
          </a:p>
        </p:txBody>
      </p:sp>
      <p:sp>
        <p:nvSpPr>
          <p:cNvPr id="58" name="Freeform 31">
            <a:extLst>
              <a:ext uri="{FF2B5EF4-FFF2-40B4-BE49-F238E27FC236}">
                <a16:creationId xmlns:a16="http://schemas.microsoft.com/office/drawing/2014/main" id="{87F2218A-7279-B737-A2A8-080C489A4DBC}"/>
              </a:ext>
            </a:extLst>
          </p:cNvPr>
          <p:cNvSpPr>
            <a:spLocks noChangeArrowheads="1"/>
          </p:cNvSpPr>
          <p:nvPr/>
        </p:nvSpPr>
        <p:spPr bwMode="auto">
          <a:xfrm>
            <a:off x="10725722" y="4445030"/>
            <a:ext cx="633047" cy="468739"/>
          </a:xfrm>
          <a:custGeom>
            <a:avLst/>
            <a:gdLst>
              <a:gd name="T0" fmla="*/ 511924 w 1799"/>
              <a:gd name="T1" fmla="*/ 55103 h 1250"/>
              <a:gd name="T2" fmla="*/ 55198 w 1799"/>
              <a:gd name="T3" fmla="*/ 337859 h 1250"/>
              <a:gd name="T4" fmla="*/ 511924 w 1799"/>
              <a:gd name="T5" fmla="*/ 55103 h 1250"/>
              <a:gd name="T6" fmla="*/ 511924 w 1799"/>
              <a:gd name="T7" fmla="*/ 0 h 1250"/>
              <a:gd name="T8" fmla="*/ 0 w 1799"/>
              <a:gd name="T9" fmla="*/ 55103 h 1250"/>
              <a:gd name="T10" fmla="*/ 55198 w 1799"/>
              <a:gd name="T11" fmla="*/ 393276 h 1250"/>
              <a:gd name="T12" fmla="*/ 567123 w 1799"/>
              <a:gd name="T13" fmla="*/ 337859 h 1250"/>
              <a:gd name="T14" fmla="*/ 511924 w 1799"/>
              <a:gd name="T15" fmla="*/ 0 h 1250"/>
              <a:gd name="T16" fmla="*/ 255804 w 1799"/>
              <a:gd name="T17" fmla="*/ 82812 h 1250"/>
              <a:gd name="T18" fmla="*/ 311318 w 1799"/>
              <a:gd name="T19" fmla="*/ 137914 h 1250"/>
              <a:gd name="T20" fmla="*/ 255804 w 1799"/>
              <a:gd name="T21" fmla="*/ 82812 h 1250"/>
              <a:gd name="T22" fmla="*/ 255804 w 1799"/>
              <a:gd name="T23" fmla="*/ 165623 h 1250"/>
              <a:gd name="T24" fmla="*/ 311318 w 1799"/>
              <a:gd name="T25" fmla="*/ 220411 h 1250"/>
              <a:gd name="T26" fmla="*/ 255804 w 1799"/>
              <a:gd name="T27" fmla="*/ 165623 h 1250"/>
              <a:gd name="T28" fmla="*/ 172849 w 1799"/>
              <a:gd name="T29" fmla="*/ 82812 h 1250"/>
              <a:gd name="T30" fmla="*/ 228048 w 1799"/>
              <a:gd name="T31" fmla="*/ 137914 h 1250"/>
              <a:gd name="T32" fmla="*/ 172849 w 1799"/>
              <a:gd name="T33" fmla="*/ 82812 h 1250"/>
              <a:gd name="T34" fmla="*/ 172849 w 1799"/>
              <a:gd name="T35" fmla="*/ 165623 h 1250"/>
              <a:gd name="T36" fmla="*/ 228048 w 1799"/>
              <a:gd name="T37" fmla="*/ 220411 h 1250"/>
              <a:gd name="T38" fmla="*/ 172849 w 1799"/>
              <a:gd name="T39" fmla="*/ 165623 h 1250"/>
              <a:gd name="T40" fmla="*/ 89894 w 1799"/>
              <a:gd name="T41" fmla="*/ 165623 h 1250"/>
              <a:gd name="T42" fmla="*/ 145093 w 1799"/>
              <a:gd name="T43" fmla="*/ 220411 h 1250"/>
              <a:gd name="T44" fmla="*/ 89894 w 1799"/>
              <a:gd name="T45" fmla="*/ 165623 h 1250"/>
              <a:gd name="T46" fmla="*/ 89894 w 1799"/>
              <a:gd name="T47" fmla="*/ 82812 h 1250"/>
              <a:gd name="T48" fmla="*/ 145093 w 1799"/>
              <a:gd name="T49" fmla="*/ 137914 h 1250"/>
              <a:gd name="T50" fmla="*/ 89894 w 1799"/>
              <a:gd name="T51" fmla="*/ 82812 h 1250"/>
              <a:gd name="T52" fmla="*/ 172849 w 1799"/>
              <a:gd name="T53" fmla="*/ 255047 h 1250"/>
              <a:gd name="T54" fmla="*/ 401212 w 1799"/>
              <a:gd name="T55" fmla="*/ 310150 h 1250"/>
              <a:gd name="T56" fmla="*/ 172849 w 1799"/>
              <a:gd name="T57" fmla="*/ 255047 h 1250"/>
              <a:gd name="T58" fmla="*/ 338760 w 1799"/>
              <a:gd name="T59" fmla="*/ 165623 h 1250"/>
              <a:gd name="T60" fmla="*/ 401212 w 1799"/>
              <a:gd name="T61" fmla="*/ 220411 h 1250"/>
              <a:gd name="T62" fmla="*/ 338760 w 1799"/>
              <a:gd name="T63" fmla="*/ 165623 h 1250"/>
              <a:gd name="T64" fmla="*/ 338760 w 1799"/>
              <a:gd name="T65" fmla="*/ 82812 h 1250"/>
              <a:gd name="T66" fmla="*/ 401212 w 1799"/>
              <a:gd name="T67" fmla="*/ 137914 h 1250"/>
              <a:gd name="T68" fmla="*/ 338760 w 1799"/>
              <a:gd name="T69" fmla="*/ 82812 h 1250"/>
              <a:gd name="T70" fmla="*/ 428654 w 1799"/>
              <a:gd name="T71" fmla="*/ 165623 h 1250"/>
              <a:gd name="T72" fmla="*/ 484167 w 1799"/>
              <a:gd name="T73" fmla="*/ 220411 h 1250"/>
              <a:gd name="T74" fmla="*/ 428654 w 1799"/>
              <a:gd name="T75" fmla="*/ 165623 h 1250"/>
              <a:gd name="T76" fmla="*/ 428654 w 1799"/>
              <a:gd name="T77" fmla="*/ 82812 h 1250"/>
              <a:gd name="T78" fmla="*/ 484167 w 1799"/>
              <a:gd name="T79" fmla="*/ 137914 h 1250"/>
              <a:gd name="T80" fmla="*/ 428654 w 1799"/>
              <a:gd name="T81" fmla="*/ 82812 h 1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99" h="1250">
                <a:moveTo>
                  <a:pt x="1623" y="175"/>
                </a:moveTo>
                <a:lnTo>
                  <a:pt x="1623" y="175"/>
                </a:lnTo>
                <a:cubicBezTo>
                  <a:pt x="1623" y="1073"/>
                  <a:pt x="1623" y="1073"/>
                  <a:pt x="1623" y="1073"/>
                </a:cubicBezTo>
                <a:cubicBezTo>
                  <a:pt x="175" y="1073"/>
                  <a:pt x="175" y="1073"/>
                  <a:pt x="175" y="1073"/>
                </a:cubicBezTo>
                <a:cubicBezTo>
                  <a:pt x="175" y="175"/>
                  <a:pt x="175" y="175"/>
                  <a:pt x="175" y="175"/>
                </a:cubicBezTo>
                <a:lnTo>
                  <a:pt x="1623" y="175"/>
                </a:lnTo>
                <a:close/>
                <a:moveTo>
                  <a:pt x="1623" y="0"/>
                </a:moveTo>
                <a:lnTo>
                  <a:pt x="1623" y="0"/>
                </a:lnTo>
                <a:cubicBezTo>
                  <a:pt x="175" y="0"/>
                  <a:pt x="175" y="0"/>
                  <a:pt x="175" y="0"/>
                </a:cubicBezTo>
                <a:cubicBezTo>
                  <a:pt x="88" y="0"/>
                  <a:pt x="0" y="66"/>
                  <a:pt x="0" y="175"/>
                </a:cubicBezTo>
                <a:cubicBezTo>
                  <a:pt x="0" y="1073"/>
                  <a:pt x="0" y="1073"/>
                  <a:pt x="0" y="1073"/>
                </a:cubicBezTo>
                <a:cubicBezTo>
                  <a:pt x="0" y="1161"/>
                  <a:pt x="88" y="1249"/>
                  <a:pt x="175" y="1249"/>
                </a:cubicBezTo>
                <a:cubicBezTo>
                  <a:pt x="1623" y="1249"/>
                  <a:pt x="1623" y="1249"/>
                  <a:pt x="1623" y="1249"/>
                </a:cubicBezTo>
                <a:cubicBezTo>
                  <a:pt x="1710" y="1249"/>
                  <a:pt x="1798" y="1161"/>
                  <a:pt x="1798" y="1073"/>
                </a:cubicBezTo>
                <a:cubicBezTo>
                  <a:pt x="1798" y="175"/>
                  <a:pt x="1798" y="175"/>
                  <a:pt x="1798" y="175"/>
                </a:cubicBezTo>
                <a:cubicBezTo>
                  <a:pt x="1798" y="66"/>
                  <a:pt x="1710" y="0"/>
                  <a:pt x="1623" y="0"/>
                </a:cubicBezTo>
                <a:close/>
                <a:moveTo>
                  <a:pt x="811" y="263"/>
                </a:moveTo>
                <a:lnTo>
                  <a:pt x="811" y="263"/>
                </a:lnTo>
                <a:cubicBezTo>
                  <a:pt x="987" y="263"/>
                  <a:pt x="987" y="263"/>
                  <a:pt x="987" y="263"/>
                </a:cubicBezTo>
                <a:cubicBezTo>
                  <a:pt x="987" y="438"/>
                  <a:pt x="987" y="438"/>
                  <a:pt x="987" y="438"/>
                </a:cubicBezTo>
                <a:cubicBezTo>
                  <a:pt x="811" y="438"/>
                  <a:pt x="811" y="438"/>
                  <a:pt x="811" y="438"/>
                </a:cubicBezTo>
                <a:lnTo>
                  <a:pt x="811" y="263"/>
                </a:lnTo>
                <a:close/>
                <a:moveTo>
                  <a:pt x="811" y="526"/>
                </a:moveTo>
                <a:lnTo>
                  <a:pt x="811" y="526"/>
                </a:lnTo>
                <a:cubicBezTo>
                  <a:pt x="987" y="526"/>
                  <a:pt x="987" y="526"/>
                  <a:pt x="987" y="526"/>
                </a:cubicBezTo>
                <a:cubicBezTo>
                  <a:pt x="987" y="700"/>
                  <a:pt x="987" y="700"/>
                  <a:pt x="987" y="700"/>
                </a:cubicBezTo>
                <a:cubicBezTo>
                  <a:pt x="811" y="700"/>
                  <a:pt x="811" y="700"/>
                  <a:pt x="811" y="700"/>
                </a:cubicBezTo>
                <a:lnTo>
                  <a:pt x="811" y="526"/>
                </a:lnTo>
                <a:close/>
                <a:moveTo>
                  <a:pt x="548" y="263"/>
                </a:moveTo>
                <a:lnTo>
                  <a:pt x="548" y="263"/>
                </a:lnTo>
                <a:cubicBezTo>
                  <a:pt x="723" y="263"/>
                  <a:pt x="723" y="263"/>
                  <a:pt x="723" y="263"/>
                </a:cubicBezTo>
                <a:cubicBezTo>
                  <a:pt x="723" y="438"/>
                  <a:pt x="723" y="438"/>
                  <a:pt x="723" y="438"/>
                </a:cubicBezTo>
                <a:cubicBezTo>
                  <a:pt x="548" y="438"/>
                  <a:pt x="548" y="438"/>
                  <a:pt x="548" y="438"/>
                </a:cubicBezTo>
                <a:lnTo>
                  <a:pt x="548" y="263"/>
                </a:lnTo>
                <a:close/>
                <a:moveTo>
                  <a:pt x="548" y="526"/>
                </a:moveTo>
                <a:lnTo>
                  <a:pt x="548" y="526"/>
                </a:lnTo>
                <a:cubicBezTo>
                  <a:pt x="723" y="526"/>
                  <a:pt x="723" y="526"/>
                  <a:pt x="723" y="526"/>
                </a:cubicBezTo>
                <a:cubicBezTo>
                  <a:pt x="723" y="700"/>
                  <a:pt x="723" y="700"/>
                  <a:pt x="723" y="700"/>
                </a:cubicBezTo>
                <a:cubicBezTo>
                  <a:pt x="548" y="700"/>
                  <a:pt x="548" y="700"/>
                  <a:pt x="548" y="700"/>
                </a:cubicBezTo>
                <a:lnTo>
                  <a:pt x="548" y="526"/>
                </a:lnTo>
                <a:close/>
                <a:moveTo>
                  <a:pt x="285" y="526"/>
                </a:moveTo>
                <a:lnTo>
                  <a:pt x="285" y="526"/>
                </a:lnTo>
                <a:cubicBezTo>
                  <a:pt x="460" y="526"/>
                  <a:pt x="460" y="526"/>
                  <a:pt x="460" y="526"/>
                </a:cubicBezTo>
                <a:cubicBezTo>
                  <a:pt x="460" y="700"/>
                  <a:pt x="460" y="700"/>
                  <a:pt x="460" y="700"/>
                </a:cubicBezTo>
                <a:cubicBezTo>
                  <a:pt x="285" y="700"/>
                  <a:pt x="285" y="700"/>
                  <a:pt x="285" y="700"/>
                </a:cubicBezTo>
                <a:lnTo>
                  <a:pt x="285" y="526"/>
                </a:lnTo>
                <a:close/>
                <a:moveTo>
                  <a:pt x="285" y="263"/>
                </a:moveTo>
                <a:lnTo>
                  <a:pt x="285" y="263"/>
                </a:lnTo>
                <a:cubicBezTo>
                  <a:pt x="460" y="263"/>
                  <a:pt x="460" y="263"/>
                  <a:pt x="460" y="263"/>
                </a:cubicBezTo>
                <a:cubicBezTo>
                  <a:pt x="460" y="438"/>
                  <a:pt x="460" y="438"/>
                  <a:pt x="460" y="438"/>
                </a:cubicBezTo>
                <a:cubicBezTo>
                  <a:pt x="285" y="438"/>
                  <a:pt x="285" y="438"/>
                  <a:pt x="285" y="438"/>
                </a:cubicBezTo>
                <a:lnTo>
                  <a:pt x="285" y="263"/>
                </a:lnTo>
                <a:close/>
                <a:moveTo>
                  <a:pt x="548" y="810"/>
                </a:moveTo>
                <a:lnTo>
                  <a:pt x="548" y="810"/>
                </a:lnTo>
                <a:cubicBezTo>
                  <a:pt x="1272" y="810"/>
                  <a:pt x="1272" y="810"/>
                  <a:pt x="1272" y="810"/>
                </a:cubicBezTo>
                <a:cubicBezTo>
                  <a:pt x="1272" y="985"/>
                  <a:pt x="1272" y="985"/>
                  <a:pt x="1272" y="985"/>
                </a:cubicBezTo>
                <a:cubicBezTo>
                  <a:pt x="548" y="985"/>
                  <a:pt x="548" y="985"/>
                  <a:pt x="548" y="985"/>
                </a:cubicBezTo>
                <a:lnTo>
                  <a:pt x="548" y="810"/>
                </a:lnTo>
                <a:close/>
                <a:moveTo>
                  <a:pt x="1074" y="526"/>
                </a:moveTo>
                <a:lnTo>
                  <a:pt x="1074" y="526"/>
                </a:lnTo>
                <a:cubicBezTo>
                  <a:pt x="1272" y="526"/>
                  <a:pt x="1272" y="526"/>
                  <a:pt x="1272" y="526"/>
                </a:cubicBezTo>
                <a:cubicBezTo>
                  <a:pt x="1272" y="700"/>
                  <a:pt x="1272" y="700"/>
                  <a:pt x="1272" y="700"/>
                </a:cubicBezTo>
                <a:cubicBezTo>
                  <a:pt x="1074" y="700"/>
                  <a:pt x="1074" y="700"/>
                  <a:pt x="1074" y="700"/>
                </a:cubicBezTo>
                <a:lnTo>
                  <a:pt x="1074" y="526"/>
                </a:lnTo>
                <a:close/>
                <a:moveTo>
                  <a:pt x="1074" y="263"/>
                </a:moveTo>
                <a:lnTo>
                  <a:pt x="1074" y="263"/>
                </a:lnTo>
                <a:cubicBezTo>
                  <a:pt x="1272" y="263"/>
                  <a:pt x="1272" y="263"/>
                  <a:pt x="1272" y="263"/>
                </a:cubicBezTo>
                <a:cubicBezTo>
                  <a:pt x="1272" y="438"/>
                  <a:pt x="1272" y="438"/>
                  <a:pt x="1272" y="438"/>
                </a:cubicBezTo>
                <a:cubicBezTo>
                  <a:pt x="1074" y="438"/>
                  <a:pt x="1074" y="438"/>
                  <a:pt x="1074" y="438"/>
                </a:cubicBezTo>
                <a:lnTo>
                  <a:pt x="1074" y="263"/>
                </a:lnTo>
                <a:close/>
                <a:moveTo>
                  <a:pt x="1359" y="526"/>
                </a:moveTo>
                <a:lnTo>
                  <a:pt x="1359" y="526"/>
                </a:lnTo>
                <a:cubicBezTo>
                  <a:pt x="1535" y="526"/>
                  <a:pt x="1535" y="526"/>
                  <a:pt x="1535" y="526"/>
                </a:cubicBezTo>
                <a:cubicBezTo>
                  <a:pt x="1535" y="700"/>
                  <a:pt x="1535" y="700"/>
                  <a:pt x="1535" y="700"/>
                </a:cubicBezTo>
                <a:cubicBezTo>
                  <a:pt x="1359" y="700"/>
                  <a:pt x="1359" y="700"/>
                  <a:pt x="1359" y="700"/>
                </a:cubicBezTo>
                <a:lnTo>
                  <a:pt x="1359" y="526"/>
                </a:lnTo>
                <a:close/>
                <a:moveTo>
                  <a:pt x="1359" y="263"/>
                </a:moveTo>
                <a:lnTo>
                  <a:pt x="1359" y="263"/>
                </a:lnTo>
                <a:cubicBezTo>
                  <a:pt x="1535" y="263"/>
                  <a:pt x="1535" y="263"/>
                  <a:pt x="1535" y="263"/>
                </a:cubicBezTo>
                <a:cubicBezTo>
                  <a:pt x="1535" y="438"/>
                  <a:pt x="1535" y="438"/>
                  <a:pt x="1535" y="438"/>
                </a:cubicBezTo>
                <a:cubicBezTo>
                  <a:pt x="1359" y="438"/>
                  <a:pt x="1359" y="438"/>
                  <a:pt x="1359" y="438"/>
                </a:cubicBezTo>
                <a:lnTo>
                  <a:pt x="1359" y="263"/>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A" sz="18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ayt Numarası Yer Tutucusu 2">
            <a:extLst>
              <a:ext uri="{FF2B5EF4-FFF2-40B4-BE49-F238E27FC236}">
                <a16:creationId xmlns:a16="http://schemas.microsoft.com/office/drawing/2014/main" id="{C236A9B7-C4FE-464F-BE91-392B63D16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791B64C-C9CC-49DA-B4D2-1C9A287E3534}" type="slidenum">
              <a:rPr lang="tr-TR" altLang="tr-TR" sz="1400"/>
              <a:pPr>
                <a:spcBef>
                  <a:spcPct val="0"/>
                </a:spcBef>
                <a:buFontTx/>
                <a:buNone/>
              </a:pPr>
              <a:t>19</a:t>
            </a:fld>
            <a:endParaRPr lang="tr-TR" altLang="tr-TR" sz="1400"/>
          </a:p>
        </p:txBody>
      </p:sp>
      <p:graphicFrame>
        <p:nvGraphicFramePr>
          <p:cNvPr id="4" name="Tablo 3">
            <a:extLst>
              <a:ext uri="{FF2B5EF4-FFF2-40B4-BE49-F238E27FC236}">
                <a16:creationId xmlns:a16="http://schemas.microsoft.com/office/drawing/2014/main" id="{2466AB58-A1AE-4DF5-8243-8295B2B76DE0}"/>
              </a:ext>
            </a:extLst>
          </p:cNvPr>
          <p:cNvGraphicFramePr>
            <a:graphicFrameLocks noGrp="1"/>
          </p:cNvGraphicFramePr>
          <p:nvPr>
            <p:extLst>
              <p:ext uri="{D42A27DB-BD31-4B8C-83A1-F6EECF244321}">
                <p14:modId xmlns:p14="http://schemas.microsoft.com/office/powerpoint/2010/main" val="112378373"/>
              </p:ext>
            </p:extLst>
          </p:nvPr>
        </p:nvGraphicFramePr>
        <p:xfrm>
          <a:off x="620486" y="1034142"/>
          <a:ext cx="11201399" cy="2754897"/>
        </p:xfrm>
        <a:graphic>
          <a:graphicData uri="http://schemas.openxmlformats.org/drawingml/2006/table">
            <a:tbl>
              <a:tblPr firstRow="1" firstCol="1" bandRow="1"/>
              <a:tblGrid>
                <a:gridCol w="4248578">
                  <a:extLst>
                    <a:ext uri="{9D8B030D-6E8A-4147-A177-3AD203B41FA5}">
                      <a16:colId xmlns:a16="http://schemas.microsoft.com/office/drawing/2014/main" val="20000"/>
                    </a:ext>
                  </a:extLst>
                </a:gridCol>
                <a:gridCol w="1067501">
                  <a:extLst>
                    <a:ext uri="{9D8B030D-6E8A-4147-A177-3AD203B41FA5}">
                      <a16:colId xmlns:a16="http://schemas.microsoft.com/office/drawing/2014/main" val="20001"/>
                    </a:ext>
                  </a:extLst>
                </a:gridCol>
                <a:gridCol w="949633">
                  <a:extLst>
                    <a:ext uri="{9D8B030D-6E8A-4147-A177-3AD203B41FA5}">
                      <a16:colId xmlns:a16="http://schemas.microsoft.com/office/drawing/2014/main" val="20002"/>
                    </a:ext>
                  </a:extLst>
                </a:gridCol>
                <a:gridCol w="4935687">
                  <a:extLst>
                    <a:ext uri="{9D8B030D-6E8A-4147-A177-3AD203B41FA5}">
                      <a16:colId xmlns:a16="http://schemas.microsoft.com/office/drawing/2014/main" val="20003"/>
                    </a:ext>
                  </a:extLst>
                </a:gridCol>
              </a:tblGrid>
              <a:tr h="918299">
                <a:tc>
                  <a:txBody>
                    <a:bodyPr/>
                    <a:lstStyle/>
                    <a:p>
                      <a:pPr algn="l">
                        <a:lnSpc>
                          <a:spcPct val="115000"/>
                        </a:lnSpc>
                        <a:spcAft>
                          <a:spcPts val="0"/>
                        </a:spcAft>
                      </a:pPr>
                      <a:r>
                        <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rPr>
                        <a:t>AKTİF</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38100" marB="4762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9050" cap="flat" cmpd="sng" algn="ctr">
                      <a:solidFill>
                        <a:srgbClr val="000080"/>
                      </a:solidFill>
                      <a:prstDash val="solid"/>
                      <a:round/>
                      <a:headEnd type="none" w="med" len="med"/>
                      <a:tailEnd type="none" w="med" len="med"/>
                    </a:lnB>
                    <a:solidFill>
                      <a:schemeClr val="bg1">
                        <a:lumMod val="95000"/>
                      </a:schemeClr>
                    </a:solidFill>
                  </a:tcPr>
                </a:tc>
                <a:tc gridSpan="2">
                  <a:txBody>
                    <a:bodyPr/>
                    <a:lstStyle/>
                    <a:p>
                      <a:pPr algn="ctr">
                        <a:lnSpc>
                          <a:spcPct val="115000"/>
                        </a:lnSpc>
                        <a:spcAft>
                          <a:spcPts val="0"/>
                        </a:spcAft>
                      </a:pPr>
                      <a:r>
                        <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rPr>
                        <a:t>BİLANÇO</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9050" cap="flat" cmpd="sng" algn="ctr">
                      <a:solidFill>
                        <a:srgbClr val="000080"/>
                      </a:solidFill>
                      <a:prstDash val="solid"/>
                      <a:round/>
                      <a:headEnd type="none" w="med" len="med"/>
                      <a:tailEnd type="none" w="med" len="med"/>
                    </a:lnB>
                    <a:solidFill>
                      <a:schemeClr val="bg1">
                        <a:lumMod val="95000"/>
                      </a:schemeClr>
                    </a:solidFill>
                  </a:tcPr>
                </a:tc>
                <a:tc hMerge="1">
                  <a:txBody>
                    <a:bodyPr/>
                    <a:lstStyle/>
                    <a:p>
                      <a:endParaRPr lang="tr-TR"/>
                    </a:p>
                  </a:txBody>
                  <a:tcPr/>
                </a:tc>
                <a:tc>
                  <a:txBody>
                    <a:bodyPr/>
                    <a:lstStyle/>
                    <a:p>
                      <a:pPr algn="r">
                        <a:lnSpc>
                          <a:spcPct val="115000"/>
                        </a:lnSpc>
                        <a:spcAft>
                          <a:spcPts val="0"/>
                        </a:spcAft>
                      </a:pPr>
                      <a:r>
                        <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rPr>
                        <a:t>PASİF</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38100" marB="4762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9050" cap="flat" cmpd="sng" algn="ctr">
                      <a:solidFill>
                        <a:srgbClr val="000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918299">
                <a:tc>
                  <a:txBody>
                    <a:bodyPr/>
                    <a:lstStyle/>
                    <a:p>
                      <a:pPr algn="l">
                        <a:lnSpc>
                          <a:spcPct val="115000"/>
                        </a:lnSpc>
                        <a:spcAft>
                          <a:spcPts val="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Parasal Varlıklar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38100" marB="4762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9050" cap="flat" cmpd="sng" algn="ctr">
                      <a:solidFill>
                        <a:srgbClr val="000080"/>
                      </a:solidFill>
                      <a:prstDash val="solid"/>
                      <a:round/>
                      <a:headEnd type="none" w="med" len="med"/>
                      <a:tailEnd type="none" w="med" len="med"/>
                    </a:lnT>
                    <a:lnB w="12700" cap="flat" cmpd="sng" algn="ctr">
                      <a:solidFill>
                        <a:srgbClr val="DDDDDD"/>
                      </a:solidFill>
                      <a:prstDash val="solid"/>
                      <a:round/>
                      <a:headEnd type="none" w="med" len="med"/>
                      <a:tailEnd type="none" w="med" len="med"/>
                    </a:lnB>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tc>
                  <a:txBody>
                    <a:bodyPr/>
                    <a:lstStyle/>
                    <a:p>
                      <a:pPr algn="ctr">
                        <a:lnSpc>
                          <a:spcPct val="115000"/>
                        </a:lnSpc>
                      </a:pPr>
                      <a:r>
                        <a:rPr lang="tr-TR" sz="2000" dirty="0">
                          <a:solidFill>
                            <a:schemeClr val="bg1"/>
                          </a:solidFill>
                          <a:effectLst/>
                          <a:latin typeface="+mj-lt"/>
                          <a:cs typeface="Times New Roman" panose="02020603050405020304" pitchFamily="18" charset="0"/>
                        </a:rPr>
                        <a:t>HAYIR</a:t>
                      </a:r>
                    </a:p>
                  </a:txBody>
                  <a:tcPr marL="114300" marR="114300" marT="38100" marB="47625" vert="vert" anchor="ctr" anchorCtr="1">
                    <a:lnL w="12700" cap="flat" cmpd="sng" algn="ctr">
                      <a:solidFill>
                        <a:srgbClr val="DDDDDD"/>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00000"/>
                    </a:solidFill>
                  </a:tcPr>
                </a:tc>
                <a:tc>
                  <a:txBody>
                    <a:bodyPr/>
                    <a:lstStyle/>
                    <a:p>
                      <a:pPr algn="ctr">
                        <a:lnSpc>
                          <a:spcPct val="115000"/>
                        </a:lnSpc>
                        <a:spcAft>
                          <a:spcPts val="0"/>
                        </a:spcAft>
                      </a:pPr>
                      <a:r>
                        <a:rPr lang="tr-TR" sz="2000" dirty="0">
                          <a:solidFill>
                            <a:schemeClr val="bg1"/>
                          </a:solidFill>
                          <a:effectLst/>
                          <a:latin typeface="+mj-lt"/>
                          <a:ea typeface="Times New Roman" panose="02020603050405020304" pitchFamily="18" charset="0"/>
                          <a:cs typeface="Times New Roman" panose="02020603050405020304" pitchFamily="18" charset="0"/>
                        </a:rPr>
                        <a:t> HAYIR</a:t>
                      </a:r>
                      <a:endParaRPr lang="tr-TR" sz="2000"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vert="vert" anchor="ctr" anchorCtr="1">
                    <a:lnL w="19050" cap="flat" cmpd="sng" algn="ctr">
                      <a:solidFill>
                        <a:srgbClr val="000080"/>
                      </a:solidFill>
                      <a:prstDash val="solid"/>
                      <a:round/>
                      <a:headEnd type="none" w="med" len="med"/>
                      <a:tailEnd type="none" w="med" len="med"/>
                    </a:lnL>
                    <a:lnR w="12700" cap="flat" cmpd="sng" algn="ctr">
                      <a:solidFill>
                        <a:srgbClr val="DDDDDD"/>
                      </a:solidFill>
                      <a:prstDash val="solid"/>
                      <a:round/>
                      <a:headEnd type="none" w="med" len="med"/>
                      <a:tailEnd type="none" w="med" len="med"/>
                    </a:lnR>
                    <a:lnT w="19050" cap="flat" cmpd="sng" algn="ctr">
                      <a:solidFill>
                        <a:srgbClr val="00008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00000"/>
                    </a:solidFill>
                  </a:tcPr>
                </a:tc>
                <a:tc>
                  <a:txBody>
                    <a:bodyPr/>
                    <a:lstStyle/>
                    <a:p>
                      <a:pPr algn="l">
                        <a:lnSpc>
                          <a:spcPct val="115000"/>
                        </a:lnSpc>
                        <a:spcAft>
                          <a:spcPts val="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Parasal Kaynaklar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38100" marB="47625">
                    <a:lnL w="12700" cap="flat" cmpd="sng" algn="ctr">
                      <a:solidFill>
                        <a:srgbClr val="DDDDDD"/>
                      </a:solidFill>
                      <a:prstDash val="solid"/>
                      <a:round/>
                      <a:headEnd type="none" w="med" len="med"/>
                      <a:tailEnd type="none" w="med" len="med"/>
                    </a:lnL>
                    <a:lnR>
                      <a:noFill/>
                    </a:lnR>
                    <a:lnT w="19050" cap="flat" cmpd="sng" algn="ctr">
                      <a:solidFill>
                        <a:srgbClr val="000080"/>
                      </a:solidFill>
                      <a:prstDash val="solid"/>
                      <a:round/>
                      <a:headEnd type="none" w="med" len="med"/>
                      <a:tailEnd type="none" w="med" len="med"/>
                    </a:lnT>
                    <a:lnB w="12700" cap="flat" cmpd="sng" algn="ctr">
                      <a:solidFill>
                        <a:srgbClr val="DDDDDD"/>
                      </a:solidFill>
                      <a:prstDash val="solid"/>
                      <a:round/>
                      <a:headEnd type="none" w="med" len="med"/>
                      <a:tailEnd type="none" w="med" len="med"/>
                    </a:lnB>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extLst>
                  <a:ext uri="{0D108BD9-81ED-4DB2-BD59-A6C34878D82A}">
                    <a16:rowId xmlns:a16="http://schemas.microsoft.com/office/drawing/2014/main" val="10001"/>
                  </a:ext>
                </a:extLst>
              </a:tr>
              <a:tr h="918299">
                <a:tc>
                  <a:txBody>
                    <a:bodyPr/>
                    <a:lstStyle/>
                    <a:p>
                      <a:pPr algn="l">
                        <a:lnSpc>
                          <a:spcPct val="115000"/>
                        </a:lnSpc>
                        <a:spcAft>
                          <a:spcPts val="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Parasal Olmayan Varlıklar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38100" marB="4762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a:lnSpc>
                          <a:spcPct val="115000"/>
                        </a:lnSpc>
                      </a:pPr>
                      <a:r>
                        <a:rPr lang="tr-TR" sz="2000" dirty="0">
                          <a:effectLst/>
                          <a:latin typeface="+mj-lt"/>
                          <a:cs typeface="Times New Roman" panose="02020603050405020304" pitchFamily="18" charset="0"/>
                        </a:rPr>
                        <a:t>EVET</a:t>
                      </a:r>
                    </a:p>
                  </a:txBody>
                  <a:tcPr marL="114300" marR="114300" marT="38100" marB="47625" vert="vert" anchor="ctr" anchorCtr="1">
                    <a:lnL w="12700" cap="flat" cmpd="sng" algn="ctr">
                      <a:solidFill>
                        <a:srgbClr val="DDDDDD"/>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2000" dirty="0">
                          <a:effectLst/>
                          <a:latin typeface="+mj-lt"/>
                          <a:ea typeface="Times New Roman" panose="02020603050405020304" pitchFamily="18" charset="0"/>
                          <a:cs typeface="Times New Roman" panose="02020603050405020304" pitchFamily="18" charset="0"/>
                        </a:rPr>
                        <a:t>EVET </a:t>
                      </a:r>
                      <a:endParaRPr lang="tr-TR" sz="2000" dirty="0">
                        <a:effectLst/>
                        <a:latin typeface="+mj-lt"/>
                        <a:ea typeface="Calibri" panose="020F0502020204030204" pitchFamily="34" charset="0"/>
                        <a:cs typeface="Times New Roman" panose="02020603050405020304" pitchFamily="18" charset="0"/>
                      </a:endParaRPr>
                    </a:p>
                  </a:txBody>
                  <a:tcPr marL="0" marR="0" marT="0" marB="0" vert="vert" anchor="ctr" anchorCtr="1">
                    <a:lnL w="19050" cap="flat" cmpd="sng" algn="ctr">
                      <a:solidFill>
                        <a:srgbClr val="00008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Parasal Olmayan Kaynaklar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38100" marB="47625">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tcPr>
                </a:tc>
                <a:extLst>
                  <a:ext uri="{0D108BD9-81ED-4DB2-BD59-A6C34878D82A}">
                    <a16:rowId xmlns:a16="http://schemas.microsoft.com/office/drawing/2014/main" val="10002"/>
                  </a:ext>
                </a:extLst>
              </a:tr>
            </a:tbl>
          </a:graphicData>
        </a:graphic>
      </p:graphicFrame>
      <p:sp>
        <p:nvSpPr>
          <p:cNvPr id="28677" name="Metin kutusu 4">
            <a:extLst>
              <a:ext uri="{FF2B5EF4-FFF2-40B4-BE49-F238E27FC236}">
                <a16:creationId xmlns:a16="http://schemas.microsoft.com/office/drawing/2014/main" id="{EB52CC9D-E1F8-4232-A0F5-47F26E110653}"/>
              </a:ext>
            </a:extLst>
          </p:cNvPr>
          <p:cNvSpPr txBox="1">
            <a:spLocks noChangeArrowheads="1"/>
          </p:cNvSpPr>
          <p:nvPr/>
        </p:nvSpPr>
        <p:spPr bwMode="auto">
          <a:xfrm>
            <a:off x="1828800" y="4091997"/>
            <a:ext cx="9906000" cy="830262"/>
          </a:xfrm>
          <a:prstGeom prst="rect">
            <a:avLst/>
          </a:prstGeom>
          <a:solidFill>
            <a:srgbClr val="FF0000"/>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tr-TR" altLang="tr-TR" sz="2400" b="1" dirty="0">
                <a:solidFill>
                  <a:schemeClr val="bg1"/>
                </a:solidFill>
              </a:rPr>
              <a:t>Parasal kıymetler (parasal varlıklar ve parasal kaynaklar) enflasyon düzeltmesine tabi tutulmaz.</a:t>
            </a:r>
          </a:p>
        </p:txBody>
      </p:sp>
      <p:sp>
        <p:nvSpPr>
          <p:cNvPr id="6" name="Metin kutusu 5">
            <a:extLst>
              <a:ext uri="{FF2B5EF4-FFF2-40B4-BE49-F238E27FC236}">
                <a16:creationId xmlns:a16="http://schemas.microsoft.com/office/drawing/2014/main" id="{84676998-5EAC-491E-BCB3-49BFCD419228}"/>
              </a:ext>
            </a:extLst>
          </p:cNvPr>
          <p:cNvSpPr txBox="1"/>
          <p:nvPr/>
        </p:nvSpPr>
        <p:spPr>
          <a:xfrm>
            <a:off x="1828800" y="5404902"/>
            <a:ext cx="9906000" cy="830997"/>
          </a:xfrm>
          <a:prstGeom prst="rect">
            <a:avLst/>
          </a:prstGeom>
          <a:solidFill>
            <a:schemeClr val="accent1">
              <a:lumMod val="20000"/>
              <a:lumOff val="80000"/>
            </a:schemeClr>
          </a:solidFill>
        </p:spPr>
        <p:txBody>
          <a:bodyPr wrap="square">
            <a:spAutoFit/>
          </a:bodyPr>
          <a:lstStyle/>
          <a:p>
            <a:pPr>
              <a:defRPr/>
            </a:pPr>
            <a:r>
              <a:rPr lang="tr-TR" sz="2400" dirty="0"/>
              <a:t>Bilançonun enflasyonun etkilerinden arındırılmasını teminen parasal olmayan kıymetler enflasyon düzeltmesine tabi tutulur.</a:t>
            </a:r>
          </a:p>
        </p:txBody>
      </p:sp>
      <p:sp>
        <p:nvSpPr>
          <p:cNvPr id="7" name="Freeform 74">
            <a:extLst>
              <a:ext uri="{FF2B5EF4-FFF2-40B4-BE49-F238E27FC236}">
                <a16:creationId xmlns:a16="http://schemas.microsoft.com/office/drawing/2014/main" id="{819FFA2B-C409-46AB-9749-594F63E9CB5E}"/>
              </a:ext>
            </a:extLst>
          </p:cNvPr>
          <p:cNvSpPr>
            <a:spLocks noChangeArrowheads="1"/>
          </p:cNvSpPr>
          <p:nvPr/>
        </p:nvSpPr>
        <p:spPr bwMode="auto">
          <a:xfrm>
            <a:off x="874717" y="5318960"/>
            <a:ext cx="766762" cy="818217"/>
          </a:xfrm>
          <a:custGeom>
            <a:avLst/>
            <a:gdLst>
              <a:gd name="T0" fmla="*/ 2147483646 w 1545"/>
              <a:gd name="T1" fmla="*/ 2147483646 h 1181"/>
              <a:gd name="T2" fmla="*/ 2147483646 w 1545"/>
              <a:gd name="T3" fmla="*/ 2147483646 h 1181"/>
              <a:gd name="T4" fmla="*/ 0 w 1545"/>
              <a:gd name="T5" fmla="*/ 2147483646 h 1181"/>
              <a:gd name="T6" fmla="*/ 2147483646 w 1545"/>
              <a:gd name="T7" fmla="*/ 2147483646 h 1181"/>
              <a:gd name="T8" fmla="*/ 2147483646 w 1545"/>
              <a:gd name="T9" fmla="*/ 2147483646 h 1181"/>
              <a:gd name="T10" fmla="*/ 2147483646 w 1545"/>
              <a:gd name="T11" fmla="*/ 0 h 1181"/>
              <a:gd name="T12" fmla="*/ 2147483646 w 1545"/>
              <a:gd name="T13" fmla="*/ 2147483646 h 1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5" h="1181">
                <a:moveTo>
                  <a:pt x="493" y="922"/>
                </a:moveTo>
                <a:lnTo>
                  <a:pt x="128" y="558"/>
                </a:lnTo>
                <a:lnTo>
                  <a:pt x="0" y="686"/>
                </a:lnTo>
                <a:lnTo>
                  <a:pt x="493" y="1180"/>
                </a:lnTo>
                <a:lnTo>
                  <a:pt x="1544" y="129"/>
                </a:lnTo>
                <a:lnTo>
                  <a:pt x="1437" y="0"/>
                </a:lnTo>
                <a:lnTo>
                  <a:pt x="493" y="922"/>
                </a:lnTo>
              </a:path>
            </a:pathLst>
          </a:custGeom>
          <a:solidFill>
            <a:srgbClr val="92D050"/>
          </a:solidFill>
          <a:ln>
            <a:noFill/>
          </a:ln>
          <a:effec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5pPr>
            <a:lvl6pPr marL="2286000" algn="l" defTabSz="914400" rtl="0" eaLnBrk="1" latinLnBrk="0" hangingPunct="1">
              <a:defRPr kern="1200">
                <a:solidFill>
                  <a:schemeClr val="tx1"/>
                </a:solidFill>
                <a:latin typeface="Arial" panose="020B0604020202020204" pitchFamily="34" charset="0"/>
                <a:ea typeface="Arial Unicode MS" charset="-128"/>
                <a:cs typeface="+mn-cs"/>
              </a:defRPr>
            </a:lvl6pPr>
            <a:lvl7pPr marL="2743200" algn="l" defTabSz="914400" rtl="0" eaLnBrk="1" latinLnBrk="0" hangingPunct="1">
              <a:defRPr kern="1200">
                <a:solidFill>
                  <a:schemeClr val="tx1"/>
                </a:solidFill>
                <a:latin typeface="Arial" panose="020B0604020202020204" pitchFamily="34" charset="0"/>
                <a:ea typeface="Arial Unicode MS" charset="-128"/>
                <a:cs typeface="+mn-cs"/>
              </a:defRPr>
            </a:lvl7pPr>
            <a:lvl8pPr marL="3200400" algn="l" defTabSz="914400" rtl="0" eaLnBrk="1" latinLnBrk="0" hangingPunct="1">
              <a:defRPr kern="1200">
                <a:solidFill>
                  <a:schemeClr val="tx1"/>
                </a:solidFill>
                <a:latin typeface="Arial" panose="020B0604020202020204" pitchFamily="34" charset="0"/>
                <a:ea typeface="Arial Unicode MS" charset="-128"/>
                <a:cs typeface="+mn-cs"/>
              </a:defRPr>
            </a:lvl8pPr>
            <a:lvl9pPr marL="3657600" algn="l" defTabSz="914400" rtl="0" eaLnBrk="1" latinLnBrk="0" hangingPunct="1">
              <a:defRPr kern="1200">
                <a:solidFill>
                  <a:schemeClr val="tx1"/>
                </a:solidFill>
                <a:latin typeface="Arial" panose="020B0604020202020204" pitchFamily="34" charset="0"/>
                <a:ea typeface="Arial Unicode MS" charset="-128"/>
                <a:cs typeface="+mn-cs"/>
              </a:defRPr>
            </a:lvl9pPr>
          </a:lstStyle>
          <a:p>
            <a:endParaRPr lang="en-US" dirty="0">
              <a:highlight>
                <a:srgbClr val="FFFF00"/>
              </a:highlight>
            </a:endParaRPr>
          </a:p>
        </p:txBody>
      </p:sp>
      <p:sp>
        <p:nvSpPr>
          <p:cNvPr id="8" name="Freeform 47">
            <a:extLst>
              <a:ext uri="{FF2B5EF4-FFF2-40B4-BE49-F238E27FC236}">
                <a16:creationId xmlns:a16="http://schemas.microsoft.com/office/drawing/2014/main" id="{634AEA9A-4BB2-4667-BB7A-7BB23EB6F033}"/>
              </a:ext>
            </a:extLst>
          </p:cNvPr>
          <p:cNvSpPr>
            <a:spLocks noChangeArrowheads="1"/>
          </p:cNvSpPr>
          <p:nvPr/>
        </p:nvSpPr>
        <p:spPr bwMode="auto">
          <a:xfrm>
            <a:off x="764012" y="4164619"/>
            <a:ext cx="877467" cy="778761"/>
          </a:xfrm>
          <a:custGeom>
            <a:avLst/>
            <a:gdLst>
              <a:gd name="T0" fmla="*/ 66997695 w 1810"/>
              <a:gd name="T1" fmla="*/ 29979275 h 1811"/>
              <a:gd name="T2" fmla="*/ 66997695 w 1810"/>
              <a:gd name="T3" fmla="*/ 29979275 h 1811"/>
              <a:gd name="T4" fmla="*/ 52122216 w 1810"/>
              <a:gd name="T5" fmla="*/ 15047468 h 1811"/>
              <a:gd name="T6" fmla="*/ 106665851 w 1810"/>
              <a:gd name="T7" fmla="*/ 0 h 1811"/>
              <a:gd name="T8" fmla="*/ 208603987 w 1810"/>
              <a:gd name="T9" fmla="*/ 99776382 h 1811"/>
              <a:gd name="T10" fmla="*/ 193728509 w 1810"/>
              <a:gd name="T11" fmla="*/ 157188146 h 1811"/>
              <a:gd name="T12" fmla="*/ 178737588 w 1810"/>
              <a:gd name="T13" fmla="*/ 142140678 h 1811"/>
              <a:gd name="T14" fmla="*/ 188769910 w 1810"/>
              <a:gd name="T15" fmla="*/ 99776382 h 1811"/>
              <a:gd name="T16" fmla="*/ 106665851 w 1810"/>
              <a:gd name="T17" fmla="*/ 20024737 h 1811"/>
              <a:gd name="T18" fmla="*/ 66997695 w 1810"/>
              <a:gd name="T19" fmla="*/ 29979275 h 1811"/>
              <a:gd name="T20" fmla="*/ 166398971 w 1810"/>
              <a:gd name="T21" fmla="*/ 74890036 h 1811"/>
              <a:gd name="T22" fmla="*/ 166398971 w 1810"/>
              <a:gd name="T23" fmla="*/ 74890036 h 1811"/>
              <a:gd name="T24" fmla="*/ 151523492 w 1810"/>
              <a:gd name="T25" fmla="*/ 62389033 h 1811"/>
              <a:gd name="T26" fmla="*/ 124078511 w 1810"/>
              <a:gd name="T27" fmla="*/ 87391040 h 1811"/>
              <a:gd name="T28" fmla="*/ 138953989 w 1810"/>
              <a:gd name="T29" fmla="*/ 102207186 h 1811"/>
              <a:gd name="T30" fmla="*/ 166398971 w 1810"/>
              <a:gd name="T31" fmla="*/ 74890036 h 1811"/>
              <a:gd name="T32" fmla="*/ 186233048 w 1810"/>
              <a:gd name="T33" fmla="*/ 209507302 h 1811"/>
              <a:gd name="T34" fmla="*/ 186233048 w 1810"/>
              <a:gd name="T35" fmla="*/ 209507302 h 1811"/>
              <a:gd name="T36" fmla="*/ 163862110 w 1810"/>
              <a:gd name="T37" fmla="*/ 184620956 h 1811"/>
              <a:gd name="T38" fmla="*/ 106665851 w 1810"/>
              <a:gd name="T39" fmla="*/ 201983568 h 1811"/>
              <a:gd name="T40" fmla="*/ 7380018 w 1810"/>
              <a:gd name="T41" fmla="*/ 99776382 h 1811"/>
              <a:gd name="T42" fmla="*/ 22255817 w 1810"/>
              <a:gd name="T43" fmla="*/ 44911082 h 1811"/>
              <a:gd name="T44" fmla="*/ 0 w 1810"/>
              <a:gd name="T45" fmla="*/ 22455541 h 1811"/>
              <a:gd name="T46" fmla="*/ 14760356 w 1810"/>
              <a:gd name="T47" fmla="*/ 7523734 h 1811"/>
              <a:gd name="T48" fmla="*/ 201108527 w 1810"/>
              <a:gd name="T49" fmla="*/ 194575495 h 1811"/>
              <a:gd name="T50" fmla="*/ 186233048 w 1810"/>
              <a:gd name="T51" fmla="*/ 209507302 h 1811"/>
              <a:gd name="T52" fmla="*/ 148986311 w 1810"/>
              <a:gd name="T53" fmla="*/ 169573488 h 1811"/>
              <a:gd name="T54" fmla="*/ 148986311 w 1810"/>
              <a:gd name="T55" fmla="*/ 169573488 h 1811"/>
              <a:gd name="T56" fmla="*/ 109318155 w 1810"/>
              <a:gd name="T57" fmla="*/ 132186461 h 1811"/>
              <a:gd name="T58" fmla="*/ 94327233 w 1810"/>
              <a:gd name="T59" fmla="*/ 147233929 h 1811"/>
              <a:gd name="T60" fmla="*/ 49585355 w 1810"/>
              <a:gd name="T61" fmla="*/ 104869312 h 1811"/>
              <a:gd name="T62" fmla="*/ 64460834 w 1810"/>
              <a:gd name="T63" fmla="*/ 89821844 h 1811"/>
              <a:gd name="T64" fmla="*/ 94327233 w 1810"/>
              <a:gd name="T65" fmla="*/ 119685458 h 1811"/>
              <a:gd name="T66" fmla="*/ 94327233 w 1810"/>
              <a:gd name="T67" fmla="*/ 117254654 h 1811"/>
              <a:gd name="T68" fmla="*/ 37131295 w 1810"/>
              <a:gd name="T69" fmla="*/ 59842568 h 1811"/>
              <a:gd name="T70" fmla="*/ 27214096 w 1810"/>
              <a:gd name="T71" fmla="*/ 99776382 h 1811"/>
              <a:gd name="T72" fmla="*/ 106665851 w 1810"/>
              <a:gd name="T73" fmla="*/ 182074491 h 1811"/>
              <a:gd name="T74" fmla="*/ 148986311 w 1810"/>
              <a:gd name="T75" fmla="*/ 169573488 h 18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10" h="1811">
                <a:moveTo>
                  <a:pt x="581" y="259"/>
                </a:moveTo>
                <a:lnTo>
                  <a:pt x="581" y="259"/>
                </a:lnTo>
                <a:cubicBezTo>
                  <a:pt x="452" y="130"/>
                  <a:pt x="452" y="130"/>
                  <a:pt x="452" y="130"/>
                </a:cubicBezTo>
                <a:cubicBezTo>
                  <a:pt x="581" y="44"/>
                  <a:pt x="753" y="0"/>
                  <a:pt x="925" y="0"/>
                </a:cubicBezTo>
                <a:cubicBezTo>
                  <a:pt x="1421" y="0"/>
                  <a:pt x="1809" y="388"/>
                  <a:pt x="1809" y="862"/>
                </a:cubicBezTo>
                <a:cubicBezTo>
                  <a:pt x="1809" y="1056"/>
                  <a:pt x="1766" y="1207"/>
                  <a:pt x="1680" y="1358"/>
                </a:cubicBezTo>
                <a:cubicBezTo>
                  <a:pt x="1550" y="1228"/>
                  <a:pt x="1550" y="1228"/>
                  <a:pt x="1550" y="1228"/>
                </a:cubicBezTo>
                <a:cubicBezTo>
                  <a:pt x="1594" y="1121"/>
                  <a:pt x="1637" y="992"/>
                  <a:pt x="1637" y="862"/>
                </a:cubicBezTo>
                <a:cubicBezTo>
                  <a:pt x="1637" y="475"/>
                  <a:pt x="1314" y="173"/>
                  <a:pt x="925" y="173"/>
                </a:cubicBezTo>
                <a:cubicBezTo>
                  <a:pt x="797" y="173"/>
                  <a:pt x="689" y="194"/>
                  <a:pt x="581" y="259"/>
                </a:cubicBezTo>
                <a:close/>
                <a:moveTo>
                  <a:pt x="1443" y="647"/>
                </a:moveTo>
                <a:lnTo>
                  <a:pt x="1443" y="647"/>
                </a:lnTo>
                <a:cubicBezTo>
                  <a:pt x="1314" y="539"/>
                  <a:pt x="1314" y="539"/>
                  <a:pt x="1314" y="539"/>
                </a:cubicBezTo>
                <a:cubicBezTo>
                  <a:pt x="1076" y="755"/>
                  <a:pt x="1076" y="755"/>
                  <a:pt x="1076" y="755"/>
                </a:cubicBezTo>
                <a:cubicBezTo>
                  <a:pt x="1205" y="883"/>
                  <a:pt x="1205" y="883"/>
                  <a:pt x="1205" y="883"/>
                </a:cubicBezTo>
                <a:lnTo>
                  <a:pt x="1443" y="647"/>
                </a:lnTo>
                <a:close/>
                <a:moveTo>
                  <a:pt x="1615" y="1810"/>
                </a:moveTo>
                <a:lnTo>
                  <a:pt x="1615" y="1810"/>
                </a:lnTo>
                <a:cubicBezTo>
                  <a:pt x="1421" y="1595"/>
                  <a:pt x="1421" y="1595"/>
                  <a:pt x="1421" y="1595"/>
                </a:cubicBezTo>
                <a:cubicBezTo>
                  <a:pt x="1292" y="1703"/>
                  <a:pt x="1120" y="1745"/>
                  <a:pt x="925" y="1745"/>
                </a:cubicBezTo>
                <a:cubicBezTo>
                  <a:pt x="452" y="1745"/>
                  <a:pt x="64" y="1358"/>
                  <a:pt x="64" y="862"/>
                </a:cubicBezTo>
                <a:cubicBezTo>
                  <a:pt x="64" y="690"/>
                  <a:pt x="107" y="517"/>
                  <a:pt x="193" y="388"/>
                </a:cubicBezTo>
                <a:cubicBezTo>
                  <a:pt x="0" y="194"/>
                  <a:pt x="0" y="194"/>
                  <a:pt x="0" y="194"/>
                </a:cubicBezTo>
                <a:cubicBezTo>
                  <a:pt x="128" y="65"/>
                  <a:pt x="128" y="65"/>
                  <a:pt x="128" y="65"/>
                </a:cubicBezTo>
                <a:cubicBezTo>
                  <a:pt x="1744" y="1681"/>
                  <a:pt x="1744" y="1681"/>
                  <a:pt x="1744" y="1681"/>
                </a:cubicBezTo>
                <a:lnTo>
                  <a:pt x="1615" y="1810"/>
                </a:lnTo>
                <a:close/>
                <a:moveTo>
                  <a:pt x="1292" y="1465"/>
                </a:moveTo>
                <a:lnTo>
                  <a:pt x="1292" y="1465"/>
                </a:lnTo>
                <a:cubicBezTo>
                  <a:pt x="948" y="1142"/>
                  <a:pt x="948" y="1142"/>
                  <a:pt x="948" y="1142"/>
                </a:cubicBezTo>
                <a:cubicBezTo>
                  <a:pt x="818" y="1272"/>
                  <a:pt x="818" y="1272"/>
                  <a:pt x="818" y="1272"/>
                </a:cubicBezTo>
                <a:cubicBezTo>
                  <a:pt x="430" y="906"/>
                  <a:pt x="430" y="906"/>
                  <a:pt x="430" y="906"/>
                </a:cubicBezTo>
                <a:cubicBezTo>
                  <a:pt x="559" y="776"/>
                  <a:pt x="559" y="776"/>
                  <a:pt x="559" y="776"/>
                </a:cubicBezTo>
                <a:cubicBezTo>
                  <a:pt x="818" y="1034"/>
                  <a:pt x="818" y="1034"/>
                  <a:pt x="818" y="1034"/>
                </a:cubicBezTo>
                <a:cubicBezTo>
                  <a:pt x="818" y="1013"/>
                  <a:pt x="818" y="1013"/>
                  <a:pt x="818" y="1013"/>
                </a:cubicBezTo>
                <a:cubicBezTo>
                  <a:pt x="322" y="517"/>
                  <a:pt x="322" y="517"/>
                  <a:pt x="322" y="517"/>
                </a:cubicBezTo>
                <a:cubicBezTo>
                  <a:pt x="279" y="625"/>
                  <a:pt x="236" y="733"/>
                  <a:pt x="236" y="862"/>
                </a:cubicBezTo>
                <a:cubicBezTo>
                  <a:pt x="236" y="1250"/>
                  <a:pt x="538" y="1573"/>
                  <a:pt x="925" y="1573"/>
                </a:cubicBezTo>
                <a:cubicBezTo>
                  <a:pt x="1076" y="1573"/>
                  <a:pt x="1184" y="1530"/>
                  <a:pt x="1292" y="1465"/>
                </a:cubicBezTo>
                <a:close/>
              </a:path>
            </a:pathLst>
          </a:custGeom>
          <a:solidFill>
            <a:srgbClr val="FF0000"/>
          </a:solidFill>
          <a:ln>
            <a:noFill/>
          </a:ln>
          <a:effec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5pPr>
            <a:lvl6pPr marL="2286000" algn="l" defTabSz="914400" rtl="0" eaLnBrk="1" latinLnBrk="0" hangingPunct="1">
              <a:defRPr kern="1200">
                <a:solidFill>
                  <a:schemeClr val="tx1"/>
                </a:solidFill>
                <a:latin typeface="Arial" panose="020B0604020202020204" pitchFamily="34" charset="0"/>
                <a:ea typeface="Arial Unicode MS" charset="-128"/>
                <a:cs typeface="+mn-cs"/>
              </a:defRPr>
            </a:lvl6pPr>
            <a:lvl7pPr marL="2743200" algn="l" defTabSz="914400" rtl="0" eaLnBrk="1" latinLnBrk="0" hangingPunct="1">
              <a:defRPr kern="1200">
                <a:solidFill>
                  <a:schemeClr val="tx1"/>
                </a:solidFill>
                <a:latin typeface="Arial" panose="020B0604020202020204" pitchFamily="34" charset="0"/>
                <a:ea typeface="Arial Unicode MS" charset="-128"/>
                <a:cs typeface="+mn-cs"/>
              </a:defRPr>
            </a:lvl7pPr>
            <a:lvl8pPr marL="3200400" algn="l" defTabSz="914400" rtl="0" eaLnBrk="1" latinLnBrk="0" hangingPunct="1">
              <a:defRPr kern="1200">
                <a:solidFill>
                  <a:schemeClr val="tx1"/>
                </a:solidFill>
                <a:latin typeface="Arial" panose="020B0604020202020204" pitchFamily="34" charset="0"/>
                <a:ea typeface="Arial Unicode MS" charset="-128"/>
                <a:cs typeface="+mn-cs"/>
              </a:defRPr>
            </a:lvl8pPr>
            <a:lvl9pPr marL="3657600" algn="l" defTabSz="914400" rtl="0" eaLnBrk="1" latinLnBrk="0" hangingPunct="1">
              <a:defRPr kern="1200">
                <a:solidFill>
                  <a:schemeClr val="tx1"/>
                </a:solidFill>
                <a:latin typeface="Arial" panose="020B0604020202020204" pitchFamily="34" charset="0"/>
                <a:ea typeface="Arial Unicode MS" charset="-128"/>
                <a:cs typeface="+mn-cs"/>
              </a:defRPr>
            </a:lvl9pPr>
          </a:lstStyle>
          <a:p>
            <a:endParaRPr lang="en-US"/>
          </a:p>
        </p:txBody>
      </p:sp>
      <p:sp>
        <p:nvSpPr>
          <p:cNvPr id="9" name="Metin kutusu 8">
            <a:extLst>
              <a:ext uri="{FF2B5EF4-FFF2-40B4-BE49-F238E27FC236}">
                <a16:creationId xmlns:a16="http://schemas.microsoft.com/office/drawing/2014/main" id="{EC3143B9-D31B-462A-8B7B-759237E4FF09}"/>
              </a:ext>
            </a:extLst>
          </p:cNvPr>
          <p:cNvSpPr txBox="1"/>
          <p:nvPr/>
        </p:nvSpPr>
        <p:spPr>
          <a:xfrm>
            <a:off x="620486" y="328665"/>
            <a:ext cx="4566836" cy="523220"/>
          </a:xfrm>
          <a:prstGeom prst="rect">
            <a:avLst/>
          </a:prstGeom>
          <a:noFill/>
        </p:spPr>
        <p:txBody>
          <a:bodyPr wrap="square" rtlCol="0">
            <a:spAutoFit/>
          </a:bodyPr>
          <a:lstStyle/>
          <a:p>
            <a:r>
              <a:rPr lang="tr-TR" sz="2800" b="1" dirty="0">
                <a:solidFill>
                  <a:srgbClr val="FF0000"/>
                </a:solidFill>
              </a:rPr>
              <a:t>SINIFLANDIRMA I </a:t>
            </a:r>
            <a:endParaRPr lang="en-US" sz="28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Metin kutusu 12">
            <a:extLst>
              <a:ext uri="{FF2B5EF4-FFF2-40B4-BE49-F238E27FC236}">
                <a16:creationId xmlns:a16="http://schemas.microsoft.com/office/drawing/2014/main" id="{28E92D12-8416-4DA1-B5BF-EFDE6D8B7C79}"/>
              </a:ext>
            </a:extLst>
          </p:cNvPr>
          <p:cNvSpPr txBox="1"/>
          <p:nvPr/>
        </p:nvSpPr>
        <p:spPr>
          <a:xfrm>
            <a:off x="811509" y="4860422"/>
            <a:ext cx="1895834" cy="830997"/>
          </a:xfrm>
          <a:prstGeom prst="rect">
            <a:avLst/>
          </a:prstGeom>
          <a:noFill/>
        </p:spPr>
        <p:txBody>
          <a:bodyPr wrap="square" rtlCol="0">
            <a:spAutoFit/>
          </a:bodyPr>
          <a:lstStyle/>
          <a:p>
            <a:r>
              <a:rPr lang="tr-TR" sz="4800" dirty="0">
                <a:solidFill>
                  <a:srgbClr val="FF0000"/>
                </a:solidFill>
              </a:rPr>
              <a:t>GİRİŞ</a:t>
            </a:r>
            <a:endParaRPr lang="en-US" sz="4800" dirty="0">
              <a:solidFill>
                <a:srgbClr val="FF0000"/>
              </a:solidFill>
            </a:endParaRPr>
          </a:p>
        </p:txBody>
      </p:sp>
      <p:sp>
        <p:nvSpPr>
          <p:cNvPr id="3" name="Slayt Numarası Yer Tutucusu 2">
            <a:extLst>
              <a:ext uri="{FF2B5EF4-FFF2-40B4-BE49-F238E27FC236}">
                <a16:creationId xmlns:a16="http://schemas.microsoft.com/office/drawing/2014/main" id="{4416395B-1848-4997-9958-41827D82FACA}"/>
              </a:ext>
            </a:extLst>
          </p:cNvPr>
          <p:cNvSpPr>
            <a:spLocks noGrp="1"/>
          </p:cNvSpPr>
          <p:nvPr>
            <p:ph type="sldNum" sz="quarter" idx="12"/>
          </p:nvPr>
        </p:nvSpPr>
        <p:spPr/>
        <p:txBody>
          <a:bodyPr/>
          <a:lstStyle/>
          <a:p>
            <a:fld id="{74A6B242-B99F-4B56-9848-7DADBC0D860D}" type="slidenum">
              <a:rPr lang="en-US" smtClean="0"/>
              <a:t>2</a:t>
            </a:fld>
            <a:endParaRPr lang="en-US"/>
          </a:p>
        </p:txBody>
      </p:sp>
      <p:pic>
        <p:nvPicPr>
          <p:cNvPr id="1026" name="Picture 2" descr="...">
            <a:extLst>
              <a:ext uri="{FF2B5EF4-FFF2-40B4-BE49-F238E27FC236}">
                <a16:creationId xmlns:a16="http://schemas.microsoft.com/office/drawing/2014/main" id="{7ECC4369-F498-4465-8D6A-FB5EE2F6C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18" y="222531"/>
            <a:ext cx="11869270" cy="22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47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p:nvPr/>
        </p:nvSpPr>
        <p:spPr>
          <a:xfrm>
            <a:off x="240608" y="1956852"/>
            <a:ext cx="3807676" cy="2913562"/>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sz="2000" dirty="0" err="1"/>
              <a:t>Türk</a:t>
            </a:r>
            <a:r>
              <a:rPr lang="en-US" sz="2000" dirty="0"/>
              <a:t> </a:t>
            </a:r>
            <a:r>
              <a:rPr lang="en-US" sz="2000" dirty="0" err="1"/>
              <a:t>Lirasının</a:t>
            </a:r>
            <a:r>
              <a:rPr lang="en-US" sz="2000" dirty="0"/>
              <a:t> </a:t>
            </a:r>
            <a:r>
              <a:rPr lang="en-US" sz="2000" dirty="0" err="1"/>
              <a:t>değerindeki</a:t>
            </a:r>
            <a:r>
              <a:rPr lang="en-US" sz="2000" dirty="0"/>
              <a:t> </a:t>
            </a:r>
            <a:r>
              <a:rPr lang="en-US" sz="2000" dirty="0" err="1"/>
              <a:t>değişmeler</a:t>
            </a:r>
            <a:r>
              <a:rPr lang="en-US" sz="2000" dirty="0"/>
              <a:t> </a:t>
            </a:r>
            <a:r>
              <a:rPr lang="en-US" sz="2000" dirty="0" err="1"/>
              <a:t>karşısında</a:t>
            </a:r>
            <a:r>
              <a:rPr lang="en-US" sz="2000" dirty="0"/>
              <a:t> nominal </a:t>
            </a:r>
            <a:r>
              <a:rPr lang="en-US" sz="2000" dirty="0" err="1"/>
              <a:t>değerleri</a:t>
            </a:r>
            <a:r>
              <a:rPr lang="en-US" sz="2000" dirty="0"/>
              <a:t> </a:t>
            </a:r>
            <a:r>
              <a:rPr lang="en-US" sz="2000" dirty="0" err="1"/>
              <a:t>aynı</a:t>
            </a:r>
            <a:r>
              <a:rPr lang="en-US" sz="2000" dirty="0"/>
              <a:t> </a:t>
            </a:r>
            <a:r>
              <a:rPr lang="en-US" sz="2000" dirty="0" err="1"/>
              <a:t>kaldığı</a:t>
            </a:r>
            <a:r>
              <a:rPr lang="en-US" sz="2000" dirty="0"/>
              <a:t> </a:t>
            </a:r>
            <a:r>
              <a:rPr lang="en-US" sz="2000" dirty="0" err="1"/>
              <a:t>halde</a:t>
            </a:r>
            <a:r>
              <a:rPr lang="en-US" sz="2000" dirty="0"/>
              <a:t> </a:t>
            </a:r>
            <a:r>
              <a:rPr lang="en-US" sz="2000" dirty="0" err="1"/>
              <a:t>satın</a:t>
            </a:r>
            <a:r>
              <a:rPr lang="en-US" sz="2000" dirty="0"/>
              <a:t> alma </a:t>
            </a:r>
            <a:r>
              <a:rPr lang="en-US" sz="2000" dirty="0" err="1"/>
              <a:t>güçleri</a:t>
            </a:r>
            <a:r>
              <a:rPr lang="en-US" sz="2000" dirty="0"/>
              <a:t> </a:t>
            </a:r>
            <a:r>
              <a:rPr lang="en-US" sz="2000" dirty="0" err="1"/>
              <a:t>fiyat</a:t>
            </a:r>
            <a:r>
              <a:rPr lang="en-US" sz="2000" dirty="0"/>
              <a:t> </a:t>
            </a:r>
            <a:r>
              <a:rPr lang="en-US" sz="2000" dirty="0" err="1"/>
              <a:t>hareketlerine</a:t>
            </a:r>
            <a:r>
              <a:rPr lang="en-US" sz="2000" dirty="0"/>
              <a:t> </a:t>
            </a:r>
            <a:r>
              <a:rPr lang="en-US" sz="2000" dirty="0" err="1"/>
              <a:t>göre</a:t>
            </a:r>
            <a:r>
              <a:rPr lang="en-US" sz="2000" dirty="0"/>
              <a:t> </a:t>
            </a:r>
            <a:r>
              <a:rPr lang="en-US" sz="2000" dirty="0" err="1"/>
              <a:t>ters</a:t>
            </a:r>
            <a:r>
              <a:rPr lang="en-US" sz="2000" dirty="0"/>
              <a:t> </a:t>
            </a:r>
            <a:r>
              <a:rPr lang="en-US" sz="2000" dirty="0" err="1"/>
              <a:t>yönde</a:t>
            </a:r>
            <a:r>
              <a:rPr lang="en-US" sz="2000" dirty="0"/>
              <a:t> </a:t>
            </a:r>
            <a:r>
              <a:rPr lang="en-US" sz="2000" dirty="0" err="1"/>
              <a:t>değişen</a:t>
            </a:r>
            <a:r>
              <a:rPr lang="en-US" sz="2000" dirty="0"/>
              <a:t> </a:t>
            </a:r>
            <a:r>
              <a:rPr lang="en-US" sz="2000" dirty="0" err="1"/>
              <a:t>kıymetler</a:t>
            </a:r>
            <a:r>
              <a:rPr lang="en-US" sz="2000" dirty="0"/>
              <a:t> (</a:t>
            </a:r>
            <a:r>
              <a:rPr lang="en-US" sz="2000" dirty="0" err="1"/>
              <a:t>Yabancı</a:t>
            </a:r>
            <a:r>
              <a:rPr lang="en-US" sz="2000" dirty="0"/>
              <a:t> </a:t>
            </a:r>
            <a:r>
              <a:rPr lang="en-US" sz="2000" dirty="0" err="1"/>
              <a:t>paralar</a:t>
            </a:r>
            <a:r>
              <a:rPr lang="en-US" sz="2000" dirty="0"/>
              <a:t> da </a:t>
            </a:r>
            <a:r>
              <a:rPr lang="en-US" sz="2000" dirty="0" err="1"/>
              <a:t>parasal</a:t>
            </a:r>
            <a:r>
              <a:rPr lang="en-US" sz="2000" dirty="0"/>
              <a:t> </a:t>
            </a:r>
            <a:r>
              <a:rPr lang="en-US" sz="2000" dirty="0" err="1"/>
              <a:t>kıymet</a:t>
            </a:r>
            <a:r>
              <a:rPr lang="en-US" sz="2000" dirty="0"/>
              <a:t> olarak dikkate </a:t>
            </a:r>
            <a:r>
              <a:rPr lang="en-US" sz="2000" dirty="0" err="1"/>
              <a:t>alınır</a:t>
            </a:r>
            <a:r>
              <a:rPr lang="en-US" sz="2000" dirty="0"/>
              <a:t>)</a:t>
            </a:r>
            <a:endParaRPr sz="2000" dirty="0"/>
          </a:p>
        </p:txBody>
      </p:sp>
      <p:grpSp>
        <p:nvGrpSpPr>
          <p:cNvPr id="5" name="Группа 4">
            <a:extLst>
              <a:ext uri="{FF2B5EF4-FFF2-40B4-BE49-F238E27FC236}">
                <a16:creationId xmlns:a16="http://schemas.microsoft.com/office/drawing/2014/main" id="{0D762CC0-48A6-0E43-888A-578FEAD3900C}"/>
              </a:ext>
            </a:extLst>
          </p:cNvPr>
          <p:cNvGrpSpPr/>
          <p:nvPr/>
        </p:nvGrpSpPr>
        <p:grpSpPr>
          <a:xfrm>
            <a:off x="6768394" y="1597778"/>
            <a:ext cx="1865312" cy="2059236"/>
            <a:chOff x="6517049" y="2409576"/>
            <a:chExt cx="1865312" cy="2059236"/>
          </a:xfrm>
        </p:grpSpPr>
        <p:grpSp>
          <p:nvGrpSpPr>
            <p:cNvPr id="2" name="Group 1">
              <a:extLst>
                <a:ext uri="{FF2B5EF4-FFF2-40B4-BE49-F238E27FC236}">
                  <a16:creationId xmlns:a16="http://schemas.microsoft.com/office/drawing/2014/main" id="{79D08F6D-44AC-D143-BCA5-B6A62822D97B}"/>
                </a:ext>
              </a:extLst>
            </p:cNvPr>
            <p:cNvGrpSpPr/>
            <p:nvPr/>
          </p:nvGrpSpPr>
          <p:grpSpPr>
            <a:xfrm>
              <a:off x="6517049" y="2409576"/>
              <a:ext cx="1865312" cy="2059236"/>
              <a:chOff x="6517049" y="2409576"/>
              <a:chExt cx="1865312" cy="2059236"/>
            </a:xfrm>
          </p:grpSpPr>
          <p:sp>
            <p:nvSpPr>
              <p:cNvPr id="240" name="Google Shape;240;p16"/>
              <p:cNvSpPr/>
              <p:nvPr/>
            </p:nvSpPr>
            <p:spPr>
              <a:xfrm>
                <a:off x="6517049" y="2409576"/>
                <a:ext cx="1865312" cy="2032000"/>
              </a:xfrm>
              <a:custGeom>
                <a:avLst/>
                <a:gdLst/>
                <a:ahLst/>
                <a:cxnLst/>
                <a:rect l="l" t="t" r="r" b="b"/>
                <a:pathLst>
                  <a:path w="465" h="506" extrusionOk="0">
                    <a:moveTo>
                      <a:pt x="86" y="506"/>
                    </a:moveTo>
                    <a:cubicBezTo>
                      <a:pt x="90" y="505"/>
                      <a:pt x="94" y="504"/>
                      <a:pt x="97" y="502"/>
                    </a:cubicBezTo>
                    <a:cubicBezTo>
                      <a:pt x="243" y="418"/>
                      <a:pt x="243" y="418"/>
                      <a:pt x="243" y="418"/>
                    </a:cubicBezTo>
                    <a:cubicBezTo>
                      <a:pt x="427" y="312"/>
                      <a:pt x="427" y="312"/>
                      <a:pt x="427" y="312"/>
                    </a:cubicBezTo>
                    <a:cubicBezTo>
                      <a:pt x="465" y="291"/>
                      <a:pt x="465" y="237"/>
                      <a:pt x="427" y="215"/>
                    </a:cubicBezTo>
                    <a:cubicBezTo>
                      <a:pt x="243" y="109"/>
                      <a:pt x="243" y="109"/>
                      <a:pt x="243" y="109"/>
                    </a:cubicBezTo>
                    <a:cubicBezTo>
                      <a:pt x="97" y="26"/>
                      <a:pt x="97" y="26"/>
                      <a:pt x="97" y="26"/>
                    </a:cubicBezTo>
                    <a:cubicBezTo>
                      <a:pt x="53" y="0"/>
                      <a:pt x="0" y="42"/>
                      <a:pt x="15" y="90"/>
                    </a:cubicBezTo>
                    <a:cubicBezTo>
                      <a:pt x="62" y="248"/>
                      <a:pt x="62" y="248"/>
                      <a:pt x="62" y="248"/>
                    </a:cubicBezTo>
                    <a:cubicBezTo>
                      <a:pt x="63" y="249"/>
                      <a:pt x="63" y="251"/>
                      <a:pt x="63" y="253"/>
                    </a:cubicBezTo>
                    <a:cubicBezTo>
                      <a:pt x="117" y="440"/>
                      <a:pt x="117" y="440"/>
                      <a:pt x="117" y="440"/>
                    </a:cubicBezTo>
                    <a:cubicBezTo>
                      <a:pt x="125" y="468"/>
                      <a:pt x="110" y="495"/>
                      <a:pt x="86" y="506"/>
                    </a:cubicBezTo>
                    <a:close/>
                  </a:path>
                </a:pathLst>
              </a:custGeom>
              <a:solidFill>
                <a:srgbClr val="F25F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1" name="Google Shape;241;p16"/>
              <p:cNvSpPr/>
              <p:nvPr/>
            </p:nvSpPr>
            <p:spPr>
              <a:xfrm>
                <a:off x="6524436" y="3395662"/>
                <a:ext cx="498475" cy="1073150"/>
              </a:xfrm>
              <a:custGeom>
                <a:avLst/>
                <a:gdLst/>
                <a:ahLst/>
                <a:cxnLst/>
                <a:rect l="l" t="t" r="r" b="b"/>
                <a:pathLst>
                  <a:path w="124" h="267" extrusionOk="0">
                    <a:moveTo>
                      <a:pt x="116" y="187"/>
                    </a:moveTo>
                    <a:cubicBezTo>
                      <a:pt x="62" y="0"/>
                      <a:pt x="62" y="0"/>
                      <a:pt x="62" y="0"/>
                    </a:cubicBezTo>
                    <a:cubicBezTo>
                      <a:pt x="64" y="9"/>
                      <a:pt x="64" y="18"/>
                      <a:pt x="61" y="27"/>
                    </a:cubicBezTo>
                    <a:cubicBezTo>
                      <a:pt x="14" y="184"/>
                      <a:pt x="14" y="184"/>
                      <a:pt x="14" y="184"/>
                    </a:cubicBezTo>
                    <a:cubicBezTo>
                      <a:pt x="0" y="229"/>
                      <a:pt x="44" y="267"/>
                      <a:pt x="85" y="253"/>
                    </a:cubicBezTo>
                    <a:cubicBezTo>
                      <a:pt x="109" y="242"/>
                      <a:pt x="124" y="215"/>
                      <a:pt x="116" y="187"/>
                    </a:cubicBezTo>
                    <a:close/>
                  </a:path>
                </a:pathLst>
              </a:custGeom>
              <a:solidFill>
                <a:srgbClr val="C7470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42" name="Google Shape;242;p16"/>
            <p:cNvSpPr/>
            <p:nvPr/>
          </p:nvSpPr>
          <p:spPr>
            <a:xfrm>
              <a:off x="7099300" y="3125787"/>
              <a:ext cx="622300" cy="558800"/>
            </a:xfrm>
            <a:custGeom>
              <a:avLst/>
              <a:gdLst/>
              <a:ahLst/>
              <a:cxnLst/>
              <a:rect l="l" t="t" r="r" b="b"/>
              <a:pathLst>
                <a:path w="155" h="139" extrusionOk="0">
                  <a:moveTo>
                    <a:pt x="33" y="63"/>
                  </a:moveTo>
                  <a:cubicBezTo>
                    <a:pt x="28" y="63"/>
                    <a:pt x="25" y="67"/>
                    <a:pt x="25" y="72"/>
                  </a:cubicBezTo>
                  <a:cubicBezTo>
                    <a:pt x="25" y="107"/>
                    <a:pt x="25" y="107"/>
                    <a:pt x="25" y="107"/>
                  </a:cubicBezTo>
                  <a:cubicBezTo>
                    <a:pt x="25" y="112"/>
                    <a:pt x="28" y="116"/>
                    <a:pt x="33" y="116"/>
                  </a:cubicBezTo>
                  <a:cubicBezTo>
                    <a:pt x="42" y="116"/>
                    <a:pt x="42" y="116"/>
                    <a:pt x="42" y="116"/>
                  </a:cubicBezTo>
                  <a:cubicBezTo>
                    <a:pt x="47" y="116"/>
                    <a:pt x="50" y="112"/>
                    <a:pt x="50" y="107"/>
                  </a:cubicBezTo>
                  <a:cubicBezTo>
                    <a:pt x="50" y="72"/>
                    <a:pt x="50" y="72"/>
                    <a:pt x="50" y="72"/>
                  </a:cubicBezTo>
                  <a:cubicBezTo>
                    <a:pt x="50" y="67"/>
                    <a:pt x="47" y="63"/>
                    <a:pt x="42" y="63"/>
                  </a:cubicBezTo>
                  <a:lnTo>
                    <a:pt x="33" y="63"/>
                  </a:lnTo>
                  <a:close/>
                  <a:moveTo>
                    <a:pt x="44" y="72"/>
                  </a:moveTo>
                  <a:cubicBezTo>
                    <a:pt x="44" y="107"/>
                    <a:pt x="44" y="107"/>
                    <a:pt x="44" y="107"/>
                  </a:cubicBezTo>
                  <a:cubicBezTo>
                    <a:pt x="44" y="108"/>
                    <a:pt x="43" y="109"/>
                    <a:pt x="42" y="109"/>
                  </a:cubicBezTo>
                  <a:cubicBezTo>
                    <a:pt x="33" y="109"/>
                    <a:pt x="33" y="109"/>
                    <a:pt x="33" y="109"/>
                  </a:cubicBezTo>
                  <a:cubicBezTo>
                    <a:pt x="32" y="109"/>
                    <a:pt x="31" y="108"/>
                    <a:pt x="31" y="107"/>
                  </a:cubicBezTo>
                  <a:cubicBezTo>
                    <a:pt x="31" y="72"/>
                    <a:pt x="31" y="72"/>
                    <a:pt x="31" y="72"/>
                  </a:cubicBezTo>
                  <a:cubicBezTo>
                    <a:pt x="31" y="71"/>
                    <a:pt x="32" y="70"/>
                    <a:pt x="33" y="70"/>
                  </a:cubicBezTo>
                  <a:cubicBezTo>
                    <a:pt x="42" y="70"/>
                    <a:pt x="42" y="70"/>
                    <a:pt x="42" y="70"/>
                  </a:cubicBezTo>
                  <a:cubicBezTo>
                    <a:pt x="43" y="70"/>
                    <a:pt x="44" y="71"/>
                    <a:pt x="44" y="72"/>
                  </a:cubicBezTo>
                  <a:close/>
                  <a:moveTo>
                    <a:pt x="65" y="50"/>
                  </a:moveTo>
                  <a:cubicBezTo>
                    <a:pt x="60" y="50"/>
                    <a:pt x="56" y="54"/>
                    <a:pt x="56" y="59"/>
                  </a:cubicBezTo>
                  <a:cubicBezTo>
                    <a:pt x="56" y="107"/>
                    <a:pt x="56" y="107"/>
                    <a:pt x="56" y="107"/>
                  </a:cubicBezTo>
                  <a:cubicBezTo>
                    <a:pt x="56" y="112"/>
                    <a:pt x="60" y="116"/>
                    <a:pt x="65" y="116"/>
                  </a:cubicBezTo>
                  <a:cubicBezTo>
                    <a:pt x="73" y="116"/>
                    <a:pt x="73" y="116"/>
                    <a:pt x="73" y="116"/>
                  </a:cubicBezTo>
                  <a:cubicBezTo>
                    <a:pt x="78" y="116"/>
                    <a:pt x="82" y="112"/>
                    <a:pt x="82" y="107"/>
                  </a:cubicBezTo>
                  <a:cubicBezTo>
                    <a:pt x="82" y="59"/>
                    <a:pt x="82" y="59"/>
                    <a:pt x="82" y="59"/>
                  </a:cubicBezTo>
                  <a:cubicBezTo>
                    <a:pt x="82" y="54"/>
                    <a:pt x="78" y="50"/>
                    <a:pt x="73" y="50"/>
                  </a:cubicBezTo>
                  <a:lnTo>
                    <a:pt x="65" y="50"/>
                  </a:lnTo>
                  <a:close/>
                  <a:moveTo>
                    <a:pt x="75" y="59"/>
                  </a:moveTo>
                  <a:cubicBezTo>
                    <a:pt x="75" y="107"/>
                    <a:pt x="75" y="107"/>
                    <a:pt x="75" y="107"/>
                  </a:cubicBezTo>
                  <a:cubicBezTo>
                    <a:pt x="75" y="108"/>
                    <a:pt x="74" y="109"/>
                    <a:pt x="73" y="109"/>
                  </a:cubicBezTo>
                  <a:cubicBezTo>
                    <a:pt x="65" y="109"/>
                    <a:pt x="65" y="109"/>
                    <a:pt x="65" y="109"/>
                  </a:cubicBezTo>
                  <a:cubicBezTo>
                    <a:pt x="64" y="109"/>
                    <a:pt x="63" y="108"/>
                    <a:pt x="63" y="107"/>
                  </a:cubicBezTo>
                  <a:cubicBezTo>
                    <a:pt x="63" y="59"/>
                    <a:pt x="63" y="59"/>
                    <a:pt x="63" y="59"/>
                  </a:cubicBezTo>
                  <a:cubicBezTo>
                    <a:pt x="63" y="58"/>
                    <a:pt x="64" y="57"/>
                    <a:pt x="65" y="57"/>
                  </a:cubicBezTo>
                  <a:cubicBezTo>
                    <a:pt x="73" y="57"/>
                    <a:pt x="73" y="57"/>
                    <a:pt x="73" y="57"/>
                  </a:cubicBezTo>
                  <a:cubicBezTo>
                    <a:pt x="74" y="57"/>
                    <a:pt x="75" y="58"/>
                    <a:pt x="75" y="59"/>
                  </a:cubicBezTo>
                  <a:close/>
                  <a:moveTo>
                    <a:pt x="96" y="40"/>
                  </a:moveTo>
                  <a:cubicBezTo>
                    <a:pt x="92" y="40"/>
                    <a:pt x="88" y="43"/>
                    <a:pt x="88" y="48"/>
                  </a:cubicBezTo>
                  <a:cubicBezTo>
                    <a:pt x="88" y="107"/>
                    <a:pt x="88" y="107"/>
                    <a:pt x="88" y="107"/>
                  </a:cubicBezTo>
                  <a:cubicBezTo>
                    <a:pt x="88" y="112"/>
                    <a:pt x="92" y="116"/>
                    <a:pt x="96" y="116"/>
                  </a:cubicBezTo>
                  <a:cubicBezTo>
                    <a:pt x="105" y="116"/>
                    <a:pt x="105" y="116"/>
                    <a:pt x="105" y="116"/>
                  </a:cubicBezTo>
                  <a:cubicBezTo>
                    <a:pt x="110" y="116"/>
                    <a:pt x="113" y="112"/>
                    <a:pt x="113" y="107"/>
                  </a:cubicBezTo>
                  <a:cubicBezTo>
                    <a:pt x="113" y="48"/>
                    <a:pt x="113" y="48"/>
                    <a:pt x="113" y="48"/>
                  </a:cubicBezTo>
                  <a:cubicBezTo>
                    <a:pt x="113" y="43"/>
                    <a:pt x="110" y="40"/>
                    <a:pt x="105" y="40"/>
                  </a:cubicBezTo>
                  <a:lnTo>
                    <a:pt x="96" y="40"/>
                  </a:lnTo>
                  <a:close/>
                  <a:moveTo>
                    <a:pt x="107" y="48"/>
                  </a:moveTo>
                  <a:cubicBezTo>
                    <a:pt x="107" y="107"/>
                    <a:pt x="107" y="107"/>
                    <a:pt x="107" y="107"/>
                  </a:cubicBezTo>
                  <a:cubicBezTo>
                    <a:pt x="107" y="108"/>
                    <a:pt x="106" y="109"/>
                    <a:pt x="105" y="109"/>
                  </a:cubicBezTo>
                  <a:cubicBezTo>
                    <a:pt x="96" y="109"/>
                    <a:pt x="96" y="109"/>
                    <a:pt x="96" y="109"/>
                  </a:cubicBezTo>
                  <a:cubicBezTo>
                    <a:pt x="95" y="109"/>
                    <a:pt x="94" y="108"/>
                    <a:pt x="94" y="107"/>
                  </a:cubicBezTo>
                  <a:cubicBezTo>
                    <a:pt x="94" y="48"/>
                    <a:pt x="94" y="48"/>
                    <a:pt x="94" y="48"/>
                  </a:cubicBezTo>
                  <a:cubicBezTo>
                    <a:pt x="94" y="47"/>
                    <a:pt x="95" y="46"/>
                    <a:pt x="96" y="46"/>
                  </a:cubicBezTo>
                  <a:cubicBezTo>
                    <a:pt x="105" y="46"/>
                    <a:pt x="105" y="46"/>
                    <a:pt x="105" y="46"/>
                  </a:cubicBezTo>
                  <a:cubicBezTo>
                    <a:pt x="106" y="46"/>
                    <a:pt x="107" y="47"/>
                    <a:pt x="107" y="48"/>
                  </a:cubicBezTo>
                  <a:close/>
                  <a:moveTo>
                    <a:pt x="119" y="37"/>
                  </a:moveTo>
                  <a:cubicBezTo>
                    <a:pt x="119" y="107"/>
                    <a:pt x="119" y="107"/>
                    <a:pt x="119" y="107"/>
                  </a:cubicBezTo>
                  <a:cubicBezTo>
                    <a:pt x="119" y="112"/>
                    <a:pt x="123" y="116"/>
                    <a:pt x="128" y="116"/>
                  </a:cubicBezTo>
                  <a:cubicBezTo>
                    <a:pt x="137" y="116"/>
                    <a:pt x="137" y="116"/>
                    <a:pt x="137" y="116"/>
                  </a:cubicBezTo>
                  <a:cubicBezTo>
                    <a:pt x="141" y="116"/>
                    <a:pt x="145" y="112"/>
                    <a:pt x="145" y="107"/>
                  </a:cubicBezTo>
                  <a:cubicBezTo>
                    <a:pt x="145" y="37"/>
                    <a:pt x="145" y="37"/>
                    <a:pt x="145" y="37"/>
                  </a:cubicBezTo>
                  <a:cubicBezTo>
                    <a:pt x="145" y="32"/>
                    <a:pt x="141" y="28"/>
                    <a:pt x="137" y="28"/>
                  </a:cubicBezTo>
                  <a:cubicBezTo>
                    <a:pt x="128" y="28"/>
                    <a:pt x="128" y="28"/>
                    <a:pt x="128" y="28"/>
                  </a:cubicBezTo>
                  <a:cubicBezTo>
                    <a:pt x="123" y="28"/>
                    <a:pt x="119" y="32"/>
                    <a:pt x="119" y="37"/>
                  </a:cubicBezTo>
                  <a:close/>
                  <a:moveTo>
                    <a:pt x="138" y="37"/>
                  </a:moveTo>
                  <a:cubicBezTo>
                    <a:pt x="138" y="107"/>
                    <a:pt x="138" y="107"/>
                    <a:pt x="138" y="107"/>
                  </a:cubicBezTo>
                  <a:cubicBezTo>
                    <a:pt x="138" y="108"/>
                    <a:pt x="138" y="109"/>
                    <a:pt x="137" y="109"/>
                  </a:cubicBezTo>
                  <a:cubicBezTo>
                    <a:pt x="128" y="109"/>
                    <a:pt x="128" y="109"/>
                    <a:pt x="128" y="109"/>
                  </a:cubicBezTo>
                  <a:cubicBezTo>
                    <a:pt x="127" y="109"/>
                    <a:pt x="126" y="108"/>
                    <a:pt x="126" y="107"/>
                  </a:cubicBezTo>
                  <a:cubicBezTo>
                    <a:pt x="126" y="37"/>
                    <a:pt x="126" y="37"/>
                    <a:pt x="126" y="37"/>
                  </a:cubicBezTo>
                  <a:cubicBezTo>
                    <a:pt x="126" y="36"/>
                    <a:pt x="127" y="35"/>
                    <a:pt x="128" y="35"/>
                  </a:cubicBezTo>
                  <a:cubicBezTo>
                    <a:pt x="137" y="35"/>
                    <a:pt x="137" y="35"/>
                    <a:pt x="137" y="35"/>
                  </a:cubicBezTo>
                  <a:cubicBezTo>
                    <a:pt x="138" y="35"/>
                    <a:pt x="138" y="36"/>
                    <a:pt x="138" y="37"/>
                  </a:cubicBezTo>
                  <a:close/>
                  <a:moveTo>
                    <a:pt x="80" y="27"/>
                  </a:moveTo>
                  <a:cubicBezTo>
                    <a:pt x="100" y="20"/>
                    <a:pt x="121" y="7"/>
                    <a:pt x="121" y="7"/>
                  </a:cubicBezTo>
                  <a:cubicBezTo>
                    <a:pt x="117" y="0"/>
                    <a:pt x="117" y="0"/>
                    <a:pt x="117" y="0"/>
                  </a:cubicBezTo>
                  <a:cubicBezTo>
                    <a:pt x="124" y="3"/>
                    <a:pt x="124" y="3"/>
                    <a:pt x="124" y="3"/>
                  </a:cubicBezTo>
                  <a:cubicBezTo>
                    <a:pt x="132" y="6"/>
                    <a:pt x="132" y="6"/>
                    <a:pt x="132" y="6"/>
                  </a:cubicBezTo>
                  <a:cubicBezTo>
                    <a:pt x="130" y="13"/>
                    <a:pt x="130" y="13"/>
                    <a:pt x="130" y="13"/>
                  </a:cubicBezTo>
                  <a:cubicBezTo>
                    <a:pt x="128" y="21"/>
                    <a:pt x="128" y="21"/>
                    <a:pt x="128" y="21"/>
                  </a:cubicBezTo>
                  <a:cubicBezTo>
                    <a:pt x="124" y="13"/>
                    <a:pt x="124" y="13"/>
                    <a:pt x="124" y="13"/>
                  </a:cubicBezTo>
                  <a:cubicBezTo>
                    <a:pt x="121" y="15"/>
                    <a:pt x="102" y="26"/>
                    <a:pt x="82" y="34"/>
                  </a:cubicBezTo>
                  <a:cubicBezTo>
                    <a:pt x="59" y="43"/>
                    <a:pt x="30" y="49"/>
                    <a:pt x="30" y="49"/>
                  </a:cubicBezTo>
                  <a:cubicBezTo>
                    <a:pt x="29" y="49"/>
                    <a:pt x="29" y="49"/>
                    <a:pt x="29" y="49"/>
                  </a:cubicBezTo>
                  <a:cubicBezTo>
                    <a:pt x="27" y="49"/>
                    <a:pt x="26" y="48"/>
                    <a:pt x="26" y="46"/>
                  </a:cubicBezTo>
                  <a:cubicBezTo>
                    <a:pt x="25" y="44"/>
                    <a:pt x="26" y="42"/>
                    <a:pt x="28" y="42"/>
                  </a:cubicBezTo>
                  <a:cubicBezTo>
                    <a:pt x="28" y="42"/>
                    <a:pt x="57" y="36"/>
                    <a:pt x="80" y="27"/>
                  </a:cubicBezTo>
                  <a:close/>
                  <a:moveTo>
                    <a:pt x="155" y="128"/>
                  </a:moveTo>
                  <a:cubicBezTo>
                    <a:pt x="150" y="133"/>
                    <a:pt x="150" y="133"/>
                    <a:pt x="150" y="133"/>
                  </a:cubicBezTo>
                  <a:cubicBezTo>
                    <a:pt x="145" y="139"/>
                    <a:pt x="145" y="139"/>
                    <a:pt x="145" y="139"/>
                  </a:cubicBezTo>
                  <a:cubicBezTo>
                    <a:pt x="145" y="131"/>
                    <a:pt x="145" y="131"/>
                    <a:pt x="145" y="131"/>
                  </a:cubicBezTo>
                  <a:cubicBezTo>
                    <a:pt x="13" y="131"/>
                    <a:pt x="13" y="131"/>
                    <a:pt x="13" y="131"/>
                  </a:cubicBezTo>
                  <a:cubicBezTo>
                    <a:pt x="11" y="131"/>
                    <a:pt x="9" y="130"/>
                    <a:pt x="9" y="128"/>
                  </a:cubicBezTo>
                  <a:cubicBezTo>
                    <a:pt x="9" y="22"/>
                    <a:pt x="9" y="22"/>
                    <a:pt x="9" y="22"/>
                  </a:cubicBezTo>
                  <a:cubicBezTo>
                    <a:pt x="0" y="22"/>
                    <a:pt x="0" y="22"/>
                    <a:pt x="0" y="22"/>
                  </a:cubicBezTo>
                  <a:cubicBezTo>
                    <a:pt x="6" y="16"/>
                    <a:pt x="6" y="16"/>
                    <a:pt x="6" y="16"/>
                  </a:cubicBezTo>
                  <a:cubicBezTo>
                    <a:pt x="13" y="10"/>
                    <a:pt x="13" y="10"/>
                    <a:pt x="13" y="10"/>
                  </a:cubicBezTo>
                  <a:cubicBezTo>
                    <a:pt x="19" y="16"/>
                    <a:pt x="19" y="16"/>
                    <a:pt x="19" y="16"/>
                  </a:cubicBezTo>
                  <a:cubicBezTo>
                    <a:pt x="26" y="22"/>
                    <a:pt x="26" y="22"/>
                    <a:pt x="26" y="22"/>
                  </a:cubicBezTo>
                  <a:cubicBezTo>
                    <a:pt x="16" y="22"/>
                    <a:pt x="16" y="22"/>
                    <a:pt x="16" y="22"/>
                  </a:cubicBezTo>
                  <a:cubicBezTo>
                    <a:pt x="16" y="124"/>
                    <a:pt x="16" y="124"/>
                    <a:pt x="16" y="124"/>
                  </a:cubicBezTo>
                  <a:cubicBezTo>
                    <a:pt x="145" y="124"/>
                    <a:pt x="145" y="124"/>
                    <a:pt x="145" y="124"/>
                  </a:cubicBezTo>
                  <a:cubicBezTo>
                    <a:pt x="145" y="116"/>
                    <a:pt x="145" y="116"/>
                    <a:pt x="145" y="116"/>
                  </a:cubicBezTo>
                  <a:cubicBezTo>
                    <a:pt x="150" y="122"/>
                    <a:pt x="150" y="122"/>
                    <a:pt x="150" y="122"/>
                  </a:cubicBezTo>
                  <a:lnTo>
                    <a:pt x="155" y="12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37259A2E-108A-CA4E-B159-159F9BCCBC96}"/>
              </a:ext>
            </a:extLst>
          </p:cNvPr>
          <p:cNvGrpSpPr/>
          <p:nvPr/>
        </p:nvGrpSpPr>
        <p:grpSpPr>
          <a:xfrm>
            <a:off x="3795958" y="1641575"/>
            <a:ext cx="1865312" cy="2065890"/>
            <a:chOff x="3821113" y="2395537"/>
            <a:chExt cx="1865312" cy="2065890"/>
          </a:xfrm>
        </p:grpSpPr>
        <p:sp>
          <p:nvSpPr>
            <p:cNvPr id="238" name="Google Shape;238;p16"/>
            <p:cNvSpPr/>
            <p:nvPr/>
          </p:nvSpPr>
          <p:spPr>
            <a:xfrm>
              <a:off x="3821113" y="2427840"/>
              <a:ext cx="1865312" cy="2033587"/>
            </a:xfrm>
            <a:custGeom>
              <a:avLst/>
              <a:gdLst/>
              <a:ahLst/>
              <a:cxnLst/>
              <a:rect l="l" t="t" r="r" b="b"/>
              <a:pathLst>
                <a:path w="465" h="506" extrusionOk="0">
                  <a:moveTo>
                    <a:pt x="379" y="0"/>
                  </a:moveTo>
                  <a:cubicBezTo>
                    <a:pt x="375" y="1"/>
                    <a:pt x="372" y="3"/>
                    <a:pt x="368" y="5"/>
                  </a:cubicBezTo>
                  <a:cubicBezTo>
                    <a:pt x="222" y="88"/>
                    <a:pt x="222" y="88"/>
                    <a:pt x="222" y="88"/>
                  </a:cubicBezTo>
                  <a:cubicBezTo>
                    <a:pt x="38" y="194"/>
                    <a:pt x="38" y="194"/>
                    <a:pt x="38" y="194"/>
                  </a:cubicBezTo>
                  <a:cubicBezTo>
                    <a:pt x="0" y="216"/>
                    <a:pt x="0" y="270"/>
                    <a:pt x="38" y="291"/>
                  </a:cubicBezTo>
                  <a:cubicBezTo>
                    <a:pt x="222" y="397"/>
                    <a:pt x="222" y="397"/>
                    <a:pt x="222" y="397"/>
                  </a:cubicBezTo>
                  <a:cubicBezTo>
                    <a:pt x="368" y="481"/>
                    <a:pt x="368" y="481"/>
                    <a:pt x="368" y="481"/>
                  </a:cubicBezTo>
                  <a:cubicBezTo>
                    <a:pt x="412" y="506"/>
                    <a:pt x="465" y="465"/>
                    <a:pt x="450" y="416"/>
                  </a:cubicBezTo>
                  <a:cubicBezTo>
                    <a:pt x="403" y="259"/>
                    <a:pt x="403" y="259"/>
                    <a:pt x="403" y="259"/>
                  </a:cubicBezTo>
                  <a:cubicBezTo>
                    <a:pt x="402" y="257"/>
                    <a:pt x="402" y="255"/>
                    <a:pt x="402" y="254"/>
                  </a:cubicBezTo>
                  <a:cubicBezTo>
                    <a:pt x="348" y="66"/>
                    <a:pt x="348" y="66"/>
                    <a:pt x="348" y="66"/>
                  </a:cubicBezTo>
                  <a:cubicBezTo>
                    <a:pt x="340" y="38"/>
                    <a:pt x="355" y="11"/>
                    <a:pt x="379" y="0"/>
                  </a:cubicBezTo>
                  <a:close/>
                </a:path>
              </a:pathLst>
            </a:custGeom>
            <a:solidFill>
              <a:srgbClr val="35CA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sp>
          <p:nvSpPr>
            <p:cNvPr id="239" name="Google Shape;239;p16"/>
            <p:cNvSpPr/>
            <p:nvPr/>
          </p:nvSpPr>
          <p:spPr>
            <a:xfrm>
              <a:off x="5187950" y="2395537"/>
              <a:ext cx="498475" cy="1076325"/>
            </a:xfrm>
            <a:custGeom>
              <a:avLst/>
              <a:gdLst/>
              <a:ahLst/>
              <a:cxnLst/>
              <a:rect l="l" t="t" r="r" b="b"/>
              <a:pathLst>
                <a:path w="124" h="268" extrusionOk="0">
                  <a:moveTo>
                    <a:pt x="8" y="80"/>
                  </a:moveTo>
                  <a:cubicBezTo>
                    <a:pt x="62" y="268"/>
                    <a:pt x="62" y="268"/>
                    <a:pt x="62" y="268"/>
                  </a:cubicBezTo>
                  <a:cubicBezTo>
                    <a:pt x="60" y="259"/>
                    <a:pt x="60" y="249"/>
                    <a:pt x="63" y="241"/>
                  </a:cubicBezTo>
                  <a:cubicBezTo>
                    <a:pt x="110" y="83"/>
                    <a:pt x="110" y="83"/>
                    <a:pt x="110" y="83"/>
                  </a:cubicBezTo>
                  <a:cubicBezTo>
                    <a:pt x="124" y="39"/>
                    <a:pt x="80" y="0"/>
                    <a:pt x="39" y="14"/>
                  </a:cubicBezTo>
                  <a:cubicBezTo>
                    <a:pt x="15" y="25"/>
                    <a:pt x="0" y="52"/>
                    <a:pt x="8" y="80"/>
                  </a:cubicBezTo>
                  <a:close/>
                </a:path>
              </a:pathLst>
            </a:custGeom>
            <a:solidFill>
              <a:srgbClr val="31A7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44" name="Google Shape;244;p16"/>
          <p:cNvSpPr txBox="1"/>
          <p:nvPr/>
        </p:nvSpPr>
        <p:spPr>
          <a:xfrm>
            <a:off x="276703" y="705586"/>
            <a:ext cx="2955568" cy="5540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Montserrat"/>
              <a:buNone/>
            </a:pPr>
            <a:r>
              <a:rPr lang="tr-TR" sz="3200" b="1" u="none" dirty="0">
                <a:solidFill>
                  <a:srgbClr val="000000"/>
                </a:solidFill>
                <a:latin typeface="Montserrat ExtraBold" panose="02000505000000020004" pitchFamily="2" charset="77"/>
                <a:ea typeface="Montserrat"/>
                <a:cs typeface="Montserrat"/>
                <a:sym typeface="Montserrat"/>
              </a:rPr>
              <a:t>PARASAL KIYMETLER</a:t>
            </a:r>
            <a:endParaRPr sz="3200" b="1" dirty="0">
              <a:latin typeface="Montserrat ExtraBold" panose="02000505000000020004" pitchFamily="2" charset="77"/>
            </a:endParaRPr>
          </a:p>
        </p:txBody>
      </p:sp>
      <p:sp>
        <p:nvSpPr>
          <p:cNvPr id="245" name="Google Shape;245;p16"/>
          <p:cNvSpPr txBox="1"/>
          <p:nvPr/>
        </p:nvSpPr>
        <p:spPr>
          <a:xfrm>
            <a:off x="8681179" y="703304"/>
            <a:ext cx="2864527" cy="554037"/>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3600"/>
              <a:buFont typeface="Montserrat"/>
              <a:buNone/>
            </a:pPr>
            <a:r>
              <a:rPr lang="tr-TR" sz="3200" b="1" u="none" dirty="0">
                <a:solidFill>
                  <a:srgbClr val="000000"/>
                </a:solidFill>
                <a:latin typeface="Montserrat ExtraBold" panose="02000505000000020004" pitchFamily="2" charset="77"/>
                <a:ea typeface="Montserrat"/>
                <a:cs typeface="Montserrat"/>
                <a:sym typeface="Montserrat"/>
              </a:rPr>
              <a:t>PARASAL OLMAYAN KIYMETLER</a:t>
            </a:r>
            <a:endParaRPr sz="3200" b="1" dirty="0">
              <a:latin typeface="Montserrat ExtraBold" panose="02000505000000020004" pitchFamily="2" charset="77"/>
            </a:endParaRPr>
          </a:p>
        </p:txBody>
      </p:sp>
      <p:sp>
        <p:nvSpPr>
          <p:cNvPr id="246" name="Google Shape;246;p16"/>
          <p:cNvSpPr txBox="1"/>
          <p:nvPr/>
        </p:nvSpPr>
        <p:spPr>
          <a:xfrm>
            <a:off x="8905694" y="2755789"/>
            <a:ext cx="2640012" cy="149444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800"/>
              <a:buFont typeface="Open Sans"/>
              <a:buNone/>
            </a:pPr>
            <a:r>
              <a:rPr lang="tr-TR" sz="1800" b="0" i="0" u="none" dirty="0">
                <a:solidFill>
                  <a:schemeClr val="dk1"/>
                </a:solidFill>
                <a:latin typeface="Open Sans"/>
                <a:ea typeface="Open Sans"/>
                <a:cs typeface="Open Sans"/>
                <a:sym typeface="Open Sans"/>
              </a:rPr>
              <a:t>Parasal Kıymetler dışındaki kıymetler</a:t>
            </a:r>
            <a:endParaRPr dirty="0"/>
          </a:p>
        </p:txBody>
      </p:sp>
      <p:sp>
        <p:nvSpPr>
          <p:cNvPr id="16" name="Metin kutusu 15">
            <a:extLst>
              <a:ext uri="{FF2B5EF4-FFF2-40B4-BE49-F238E27FC236}">
                <a16:creationId xmlns:a16="http://schemas.microsoft.com/office/drawing/2014/main" id="{B8F21A3F-07B7-404C-A444-65EA6BC870FE}"/>
              </a:ext>
            </a:extLst>
          </p:cNvPr>
          <p:cNvSpPr txBox="1"/>
          <p:nvPr/>
        </p:nvSpPr>
        <p:spPr>
          <a:xfrm>
            <a:off x="4781164" y="493338"/>
            <a:ext cx="2864527" cy="523220"/>
          </a:xfrm>
          <a:prstGeom prst="rect">
            <a:avLst/>
          </a:prstGeom>
          <a:noFill/>
        </p:spPr>
        <p:txBody>
          <a:bodyPr wrap="square" rtlCol="0">
            <a:spAutoFit/>
          </a:bodyPr>
          <a:lstStyle/>
          <a:p>
            <a:r>
              <a:rPr lang="tr-TR" sz="2800" b="1" dirty="0">
                <a:solidFill>
                  <a:srgbClr val="FF0000"/>
                </a:solidFill>
              </a:rPr>
              <a:t>SINIFLANDIRMA II</a:t>
            </a:r>
            <a:endParaRPr lang="en-US" sz="2800" b="1" dirty="0">
              <a:solidFill>
                <a:srgbClr val="FF0000"/>
              </a:solidFill>
            </a:endParaRPr>
          </a:p>
        </p:txBody>
      </p:sp>
      <p:sp>
        <p:nvSpPr>
          <p:cNvPr id="17" name="Google Shape;242;p16">
            <a:extLst>
              <a:ext uri="{FF2B5EF4-FFF2-40B4-BE49-F238E27FC236}">
                <a16:creationId xmlns:a16="http://schemas.microsoft.com/office/drawing/2014/main" id="{7DCC17E2-A596-452D-8A2B-7FBADDFB1756}"/>
              </a:ext>
            </a:extLst>
          </p:cNvPr>
          <p:cNvSpPr/>
          <p:nvPr/>
        </p:nvSpPr>
        <p:spPr>
          <a:xfrm>
            <a:off x="4464106" y="2334378"/>
            <a:ext cx="622300" cy="558800"/>
          </a:xfrm>
          <a:custGeom>
            <a:avLst/>
            <a:gdLst/>
            <a:ahLst/>
            <a:cxnLst/>
            <a:rect l="l" t="t" r="r" b="b"/>
            <a:pathLst>
              <a:path w="155" h="139" extrusionOk="0">
                <a:moveTo>
                  <a:pt x="33" y="63"/>
                </a:moveTo>
                <a:cubicBezTo>
                  <a:pt x="28" y="63"/>
                  <a:pt x="25" y="67"/>
                  <a:pt x="25" y="72"/>
                </a:cubicBezTo>
                <a:cubicBezTo>
                  <a:pt x="25" y="107"/>
                  <a:pt x="25" y="107"/>
                  <a:pt x="25" y="107"/>
                </a:cubicBezTo>
                <a:cubicBezTo>
                  <a:pt x="25" y="112"/>
                  <a:pt x="28" y="116"/>
                  <a:pt x="33" y="116"/>
                </a:cubicBezTo>
                <a:cubicBezTo>
                  <a:pt x="42" y="116"/>
                  <a:pt x="42" y="116"/>
                  <a:pt x="42" y="116"/>
                </a:cubicBezTo>
                <a:cubicBezTo>
                  <a:pt x="47" y="116"/>
                  <a:pt x="50" y="112"/>
                  <a:pt x="50" y="107"/>
                </a:cubicBezTo>
                <a:cubicBezTo>
                  <a:pt x="50" y="72"/>
                  <a:pt x="50" y="72"/>
                  <a:pt x="50" y="72"/>
                </a:cubicBezTo>
                <a:cubicBezTo>
                  <a:pt x="50" y="67"/>
                  <a:pt x="47" y="63"/>
                  <a:pt x="42" y="63"/>
                </a:cubicBezTo>
                <a:lnTo>
                  <a:pt x="33" y="63"/>
                </a:lnTo>
                <a:close/>
                <a:moveTo>
                  <a:pt x="44" y="72"/>
                </a:moveTo>
                <a:cubicBezTo>
                  <a:pt x="44" y="107"/>
                  <a:pt x="44" y="107"/>
                  <a:pt x="44" y="107"/>
                </a:cubicBezTo>
                <a:cubicBezTo>
                  <a:pt x="44" y="108"/>
                  <a:pt x="43" y="109"/>
                  <a:pt x="42" y="109"/>
                </a:cubicBezTo>
                <a:cubicBezTo>
                  <a:pt x="33" y="109"/>
                  <a:pt x="33" y="109"/>
                  <a:pt x="33" y="109"/>
                </a:cubicBezTo>
                <a:cubicBezTo>
                  <a:pt x="32" y="109"/>
                  <a:pt x="31" y="108"/>
                  <a:pt x="31" y="107"/>
                </a:cubicBezTo>
                <a:cubicBezTo>
                  <a:pt x="31" y="72"/>
                  <a:pt x="31" y="72"/>
                  <a:pt x="31" y="72"/>
                </a:cubicBezTo>
                <a:cubicBezTo>
                  <a:pt x="31" y="71"/>
                  <a:pt x="32" y="70"/>
                  <a:pt x="33" y="70"/>
                </a:cubicBezTo>
                <a:cubicBezTo>
                  <a:pt x="42" y="70"/>
                  <a:pt x="42" y="70"/>
                  <a:pt x="42" y="70"/>
                </a:cubicBezTo>
                <a:cubicBezTo>
                  <a:pt x="43" y="70"/>
                  <a:pt x="44" y="71"/>
                  <a:pt x="44" y="72"/>
                </a:cubicBezTo>
                <a:close/>
                <a:moveTo>
                  <a:pt x="65" y="50"/>
                </a:moveTo>
                <a:cubicBezTo>
                  <a:pt x="60" y="50"/>
                  <a:pt x="56" y="54"/>
                  <a:pt x="56" y="59"/>
                </a:cubicBezTo>
                <a:cubicBezTo>
                  <a:pt x="56" y="107"/>
                  <a:pt x="56" y="107"/>
                  <a:pt x="56" y="107"/>
                </a:cubicBezTo>
                <a:cubicBezTo>
                  <a:pt x="56" y="112"/>
                  <a:pt x="60" y="116"/>
                  <a:pt x="65" y="116"/>
                </a:cubicBezTo>
                <a:cubicBezTo>
                  <a:pt x="73" y="116"/>
                  <a:pt x="73" y="116"/>
                  <a:pt x="73" y="116"/>
                </a:cubicBezTo>
                <a:cubicBezTo>
                  <a:pt x="78" y="116"/>
                  <a:pt x="82" y="112"/>
                  <a:pt x="82" y="107"/>
                </a:cubicBezTo>
                <a:cubicBezTo>
                  <a:pt x="82" y="59"/>
                  <a:pt x="82" y="59"/>
                  <a:pt x="82" y="59"/>
                </a:cubicBezTo>
                <a:cubicBezTo>
                  <a:pt x="82" y="54"/>
                  <a:pt x="78" y="50"/>
                  <a:pt x="73" y="50"/>
                </a:cubicBezTo>
                <a:lnTo>
                  <a:pt x="65" y="50"/>
                </a:lnTo>
                <a:close/>
                <a:moveTo>
                  <a:pt x="75" y="59"/>
                </a:moveTo>
                <a:cubicBezTo>
                  <a:pt x="75" y="107"/>
                  <a:pt x="75" y="107"/>
                  <a:pt x="75" y="107"/>
                </a:cubicBezTo>
                <a:cubicBezTo>
                  <a:pt x="75" y="108"/>
                  <a:pt x="74" y="109"/>
                  <a:pt x="73" y="109"/>
                </a:cubicBezTo>
                <a:cubicBezTo>
                  <a:pt x="65" y="109"/>
                  <a:pt x="65" y="109"/>
                  <a:pt x="65" y="109"/>
                </a:cubicBezTo>
                <a:cubicBezTo>
                  <a:pt x="64" y="109"/>
                  <a:pt x="63" y="108"/>
                  <a:pt x="63" y="107"/>
                </a:cubicBezTo>
                <a:cubicBezTo>
                  <a:pt x="63" y="59"/>
                  <a:pt x="63" y="59"/>
                  <a:pt x="63" y="59"/>
                </a:cubicBezTo>
                <a:cubicBezTo>
                  <a:pt x="63" y="58"/>
                  <a:pt x="64" y="57"/>
                  <a:pt x="65" y="57"/>
                </a:cubicBezTo>
                <a:cubicBezTo>
                  <a:pt x="73" y="57"/>
                  <a:pt x="73" y="57"/>
                  <a:pt x="73" y="57"/>
                </a:cubicBezTo>
                <a:cubicBezTo>
                  <a:pt x="74" y="57"/>
                  <a:pt x="75" y="58"/>
                  <a:pt x="75" y="59"/>
                </a:cubicBezTo>
                <a:close/>
                <a:moveTo>
                  <a:pt x="96" y="40"/>
                </a:moveTo>
                <a:cubicBezTo>
                  <a:pt x="92" y="40"/>
                  <a:pt x="88" y="43"/>
                  <a:pt x="88" y="48"/>
                </a:cubicBezTo>
                <a:cubicBezTo>
                  <a:pt x="88" y="107"/>
                  <a:pt x="88" y="107"/>
                  <a:pt x="88" y="107"/>
                </a:cubicBezTo>
                <a:cubicBezTo>
                  <a:pt x="88" y="112"/>
                  <a:pt x="92" y="116"/>
                  <a:pt x="96" y="116"/>
                </a:cubicBezTo>
                <a:cubicBezTo>
                  <a:pt x="105" y="116"/>
                  <a:pt x="105" y="116"/>
                  <a:pt x="105" y="116"/>
                </a:cubicBezTo>
                <a:cubicBezTo>
                  <a:pt x="110" y="116"/>
                  <a:pt x="113" y="112"/>
                  <a:pt x="113" y="107"/>
                </a:cubicBezTo>
                <a:cubicBezTo>
                  <a:pt x="113" y="48"/>
                  <a:pt x="113" y="48"/>
                  <a:pt x="113" y="48"/>
                </a:cubicBezTo>
                <a:cubicBezTo>
                  <a:pt x="113" y="43"/>
                  <a:pt x="110" y="40"/>
                  <a:pt x="105" y="40"/>
                </a:cubicBezTo>
                <a:lnTo>
                  <a:pt x="96" y="40"/>
                </a:lnTo>
                <a:close/>
                <a:moveTo>
                  <a:pt x="107" y="48"/>
                </a:moveTo>
                <a:cubicBezTo>
                  <a:pt x="107" y="107"/>
                  <a:pt x="107" y="107"/>
                  <a:pt x="107" y="107"/>
                </a:cubicBezTo>
                <a:cubicBezTo>
                  <a:pt x="107" y="108"/>
                  <a:pt x="106" y="109"/>
                  <a:pt x="105" y="109"/>
                </a:cubicBezTo>
                <a:cubicBezTo>
                  <a:pt x="96" y="109"/>
                  <a:pt x="96" y="109"/>
                  <a:pt x="96" y="109"/>
                </a:cubicBezTo>
                <a:cubicBezTo>
                  <a:pt x="95" y="109"/>
                  <a:pt x="94" y="108"/>
                  <a:pt x="94" y="107"/>
                </a:cubicBezTo>
                <a:cubicBezTo>
                  <a:pt x="94" y="48"/>
                  <a:pt x="94" y="48"/>
                  <a:pt x="94" y="48"/>
                </a:cubicBezTo>
                <a:cubicBezTo>
                  <a:pt x="94" y="47"/>
                  <a:pt x="95" y="46"/>
                  <a:pt x="96" y="46"/>
                </a:cubicBezTo>
                <a:cubicBezTo>
                  <a:pt x="105" y="46"/>
                  <a:pt x="105" y="46"/>
                  <a:pt x="105" y="46"/>
                </a:cubicBezTo>
                <a:cubicBezTo>
                  <a:pt x="106" y="46"/>
                  <a:pt x="107" y="47"/>
                  <a:pt x="107" y="48"/>
                </a:cubicBezTo>
                <a:close/>
                <a:moveTo>
                  <a:pt x="119" y="37"/>
                </a:moveTo>
                <a:cubicBezTo>
                  <a:pt x="119" y="107"/>
                  <a:pt x="119" y="107"/>
                  <a:pt x="119" y="107"/>
                </a:cubicBezTo>
                <a:cubicBezTo>
                  <a:pt x="119" y="112"/>
                  <a:pt x="123" y="116"/>
                  <a:pt x="128" y="116"/>
                </a:cubicBezTo>
                <a:cubicBezTo>
                  <a:pt x="137" y="116"/>
                  <a:pt x="137" y="116"/>
                  <a:pt x="137" y="116"/>
                </a:cubicBezTo>
                <a:cubicBezTo>
                  <a:pt x="141" y="116"/>
                  <a:pt x="145" y="112"/>
                  <a:pt x="145" y="107"/>
                </a:cubicBezTo>
                <a:cubicBezTo>
                  <a:pt x="145" y="37"/>
                  <a:pt x="145" y="37"/>
                  <a:pt x="145" y="37"/>
                </a:cubicBezTo>
                <a:cubicBezTo>
                  <a:pt x="145" y="32"/>
                  <a:pt x="141" y="28"/>
                  <a:pt x="137" y="28"/>
                </a:cubicBezTo>
                <a:cubicBezTo>
                  <a:pt x="128" y="28"/>
                  <a:pt x="128" y="28"/>
                  <a:pt x="128" y="28"/>
                </a:cubicBezTo>
                <a:cubicBezTo>
                  <a:pt x="123" y="28"/>
                  <a:pt x="119" y="32"/>
                  <a:pt x="119" y="37"/>
                </a:cubicBezTo>
                <a:close/>
                <a:moveTo>
                  <a:pt x="138" y="37"/>
                </a:moveTo>
                <a:cubicBezTo>
                  <a:pt x="138" y="107"/>
                  <a:pt x="138" y="107"/>
                  <a:pt x="138" y="107"/>
                </a:cubicBezTo>
                <a:cubicBezTo>
                  <a:pt x="138" y="108"/>
                  <a:pt x="138" y="109"/>
                  <a:pt x="137" y="109"/>
                </a:cubicBezTo>
                <a:cubicBezTo>
                  <a:pt x="128" y="109"/>
                  <a:pt x="128" y="109"/>
                  <a:pt x="128" y="109"/>
                </a:cubicBezTo>
                <a:cubicBezTo>
                  <a:pt x="127" y="109"/>
                  <a:pt x="126" y="108"/>
                  <a:pt x="126" y="107"/>
                </a:cubicBezTo>
                <a:cubicBezTo>
                  <a:pt x="126" y="37"/>
                  <a:pt x="126" y="37"/>
                  <a:pt x="126" y="37"/>
                </a:cubicBezTo>
                <a:cubicBezTo>
                  <a:pt x="126" y="36"/>
                  <a:pt x="127" y="35"/>
                  <a:pt x="128" y="35"/>
                </a:cubicBezTo>
                <a:cubicBezTo>
                  <a:pt x="137" y="35"/>
                  <a:pt x="137" y="35"/>
                  <a:pt x="137" y="35"/>
                </a:cubicBezTo>
                <a:cubicBezTo>
                  <a:pt x="138" y="35"/>
                  <a:pt x="138" y="36"/>
                  <a:pt x="138" y="37"/>
                </a:cubicBezTo>
                <a:close/>
                <a:moveTo>
                  <a:pt x="80" y="27"/>
                </a:moveTo>
                <a:cubicBezTo>
                  <a:pt x="100" y="20"/>
                  <a:pt x="121" y="7"/>
                  <a:pt x="121" y="7"/>
                </a:cubicBezTo>
                <a:cubicBezTo>
                  <a:pt x="117" y="0"/>
                  <a:pt x="117" y="0"/>
                  <a:pt x="117" y="0"/>
                </a:cubicBezTo>
                <a:cubicBezTo>
                  <a:pt x="124" y="3"/>
                  <a:pt x="124" y="3"/>
                  <a:pt x="124" y="3"/>
                </a:cubicBezTo>
                <a:cubicBezTo>
                  <a:pt x="132" y="6"/>
                  <a:pt x="132" y="6"/>
                  <a:pt x="132" y="6"/>
                </a:cubicBezTo>
                <a:cubicBezTo>
                  <a:pt x="130" y="13"/>
                  <a:pt x="130" y="13"/>
                  <a:pt x="130" y="13"/>
                </a:cubicBezTo>
                <a:cubicBezTo>
                  <a:pt x="128" y="21"/>
                  <a:pt x="128" y="21"/>
                  <a:pt x="128" y="21"/>
                </a:cubicBezTo>
                <a:cubicBezTo>
                  <a:pt x="124" y="13"/>
                  <a:pt x="124" y="13"/>
                  <a:pt x="124" y="13"/>
                </a:cubicBezTo>
                <a:cubicBezTo>
                  <a:pt x="121" y="15"/>
                  <a:pt x="102" y="26"/>
                  <a:pt x="82" y="34"/>
                </a:cubicBezTo>
                <a:cubicBezTo>
                  <a:pt x="59" y="43"/>
                  <a:pt x="30" y="49"/>
                  <a:pt x="30" y="49"/>
                </a:cubicBezTo>
                <a:cubicBezTo>
                  <a:pt x="29" y="49"/>
                  <a:pt x="29" y="49"/>
                  <a:pt x="29" y="49"/>
                </a:cubicBezTo>
                <a:cubicBezTo>
                  <a:pt x="27" y="49"/>
                  <a:pt x="26" y="48"/>
                  <a:pt x="26" y="46"/>
                </a:cubicBezTo>
                <a:cubicBezTo>
                  <a:pt x="25" y="44"/>
                  <a:pt x="26" y="42"/>
                  <a:pt x="28" y="42"/>
                </a:cubicBezTo>
                <a:cubicBezTo>
                  <a:pt x="28" y="42"/>
                  <a:pt x="57" y="36"/>
                  <a:pt x="80" y="27"/>
                </a:cubicBezTo>
                <a:close/>
                <a:moveTo>
                  <a:pt x="155" y="128"/>
                </a:moveTo>
                <a:cubicBezTo>
                  <a:pt x="150" y="133"/>
                  <a:pt x="150" y="133"/>
                  <a:pt x="150" y="133"/>
                </a:cubicBezTo>
                <a:cubicBezTo>
                  <a:pt x="145" y="139"/>
                  <a:pt x="145" y="139"/>
                  <a:pt x="145" y="139"/>
                </a:cubicBezTo>
                <a:cubicBezTo>
                  <a:pt x="145" y="131"/>
                  <a:pt x="145" y="131"/>
                  <a:pt x="145" y="131"/>
                </a:cubicBezTo>
                <a:cubicBezTo>
                  <a:pt x="13" y="131"/>
                  <a:pt x="13" y="131"/>
                  <a:pt x="13" y="131"/>
                </a:cubicBezTo>
                <a:cubicBezTo>
                  <a:pt x="11" y="131"/>
                  <a:pt x="9" y="130"/>
                  <a:pt x="9" y="128"/>
                </a:cubicBezTo>
                <a:cubicBezTo>
                  <a:pt x="9" y="22"/>
                  <a:pt x="9" y="22"/>
                  <a:pt x="9" y="22"/>
                </a:cubicBezTo>
                <a:cubicBezTo>
                  <a:pt x="0" y="22"/>
                  <a:pt x="0" y="22"/>
                  <a:pt x="0" y="22"/>
                </a:cubicBezTo>
                <a:cubicBezTo>
                  <a:pt x="6" y="16"/>
                  <a:pt x="6" y="16"/>
                  <a:pt x="6" y="16"/>
                </a:cubicBezTo>
                <a:cubicBezTo>
                  <a:pt x="13" y="10"/>
                  <a:pt x="13" y="10"/>
                  <a:pt x="13" y="10"/>
                </a:cubicBezTo>
                <a:cubicBezTo>
                  <a:pt x="19" y="16"/>
                  <a:pt x="19" y="16"/>
                  <a:pt x="19" y="16"/>
                </a:cubicBezTo>
                <a:cubicBezTo>
                  <a:pt x="26" y="22"/>
                  <a:pt x="26" y="22"/>
                  <a:pt x="26" y="22"/>
                </a:cubicBezTo>
                <a:cubicBezTo>
                  <a:pt x="16" y="22"/>
                  <a:pt x="16" y="22"/>
                  <a:pt x="16" y="22"/>
                </a:cubicBezTo>
                <a:cubicBezTo>
                  <a:pt x="16" y="124"/>
                  <a:pt x="16" y="124"/>
                  <a:pt x="16" y="124"/>
                </a:cubicBezTo>
                <a:cubicBezTo>
                  <a:pt x="145" y="124"/>
                  <a:pt x="145" y="124"/>
                  <a:pt x="145" y="124"/>
                </a:cubicBezTo>
                <a:cubicBezTo>
                  <a:pt x="145" y="116"/>
                  <a:pt x="145" y="116"/>
                  <a:pt x="145" y="116"/>
                </a:cubicBezTo>
                <a:cubicBezTo>
                  <a:pt x="150" y="122"/>
                  <a:pt x="150" y="122"/>
                  <a:pt x="150" y="122"/>
                </a:cubicBezTo>
                <a:lnTo>
                  <a:pt x="155" y="12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 name="Metin kutusu 18">
            <a:extLst>
              <a:ext uri="{FF2B5EF4-FFF2-40B4-BE49-F238E27FC236}">
                <a16:creationId xmlns:a16="http://schemas.microsoft.com/office/drawing/2014/main" id="{8B301B0A-06DB-4AAA-A4E1-692ADB89594B}"/>
              </a:ext>
            </a:extLst>
          </p:cNvPr>
          <p:cNvSpPr txBox="1"/>
          <p:nvPr/>
        </p:nvSpPr>
        <p:spPr>
          <a:xfrm>
            <a:off x="285965" y="5703630"/>
            <a:ext cx="11807391" cy="769441"/>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a:spAutoFit/>
          </a:bodyPr>
          <a:lstStyle/>
          <a:p>
            <a:r>
              <a:rPr lang="tr-TR" sz="2200" dirty="0"/>
              <a:t>Parasal ve Parasal Olmayan Kıymetler Taslak Tebliğ ekinde TDH kebir hesap bazında listelenmiştir. </a:t>
            </a:r>
          </a:p>
          <a:p>
            <a:r>
              <a:rPr lang="tr-TR" sz="2200" dirty="0">
                <a:solidFill>
                  <a:schemeClr val="dk1"/>
                </a:solidFill>
                <a:latin typeface="Calibri gövde"/>
                <a:ea typeface="Open Sans"/>
                <a:cs typeface="Open Sans"/>
              </a:rPr>
              <a:t>Aksine bir hüküm olmaması şartıyla öz sermaye kalemleri parasal olmayan kıymet olarak kabul edilir.</a:t>
            </a:r>
          </a:p>
        </p:txBody>
      </p:sp>
      <p:sp>
        <p:nvSpPr>
          <p:cNvPr id="21" name="Metin kutusu 20">
            <a:extLst>
              <a:ext uri="{FF2B5EF4-FFF2-40B4-BE49-F238E27FC236}">
                <a16:creationId xmlns:a16="http://schemas.microsoft.com/office/drawing/2014/main" id="{26059E8F-0064-4403-BD9E-3C9379513FCB}"/>
              </a:ext>
            </a:extLst>
          </p:cNvPr>
          <p:cNvSpPr txBox="1"/>
          <p:nvPr/>
        </p:nvSpPr>
        <p:spPr>
          <a:xfrm>
            <a:off x="276703" y="4392211"/>
            <a:ext cx="2700000" cy="936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txBody>
          <a:bodyPr wrap="square">
            <a:spAutoFit/>
          </a:bodyPr>
          <a:lstStyle/>
          <a:p>
            <a:pPr algn="ctr"/>
            <a:r>
              <a:rPr lang="tr-TR" sz="2400" dirty="0"/>
              <a:t>AVANSLAR</a:t>
            </a:r>
            <a:endParaRPr lang="en-US" sz="2400" dirty="0"/>
          </a:p>
        </p:txBody>
      </p:sp>
      <p:sp>
        <p:nvSpPr>
          <p:cNvPr id="22" name="Metin kutusu 21">
            <a:extLst>
              <a:ext uri="{FF2B5EF4-FFF2-40B4-BE49-F238E27FC236}">
                <a16:creationId xmlns:a16="http://schemas.microsoft.com/office/drawing/2014/main" id="{4C3E34BF-6C54-45E7-959A-DD54CFA452F4}"/>
              </a:ext>
            </a:extLst>
          </p:cNvPr>
          <p:cNvSpPr txBox="1"/>
          <p:nvPr/>
        </p:nvSpPr>
        <p:spPr>
          <a:xfrm>
            <a:off x="4839661" y="4320557"/>
            <a:ext cx="2700000" cy="936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txBody>
          <a:bodyPr wrap="square">
            <a:spAutoFit/>
          </a:bodyPr>
          <a:lstStyle/>
          <a:p>
            <a:pPr algn="ctr"/>
            <a:r>
              <a:rPr lang="tr-TR" sz="2400" dirty="0"/>
              <a:t>KARŞILIKLAR</a:t>
            </a:r>
            <a:endParaRPr lang="en-US" sz="2400" dirty="0"/>
          </a:p>
        </p:txBody>
      </p:sp>
      <p:sp>
        <p:nvSpPr>
          <p:cNvPr id="23" name="Metin kutusu 22">
            <a:extLst>
              <a:ext uri="{FF2B5EF4-FFF2-40B4-BE49-F238E27FC236}">
                <a16:creationId xmlns:a16="http://schemas.microsoft.com/office/drawing/2014/main" id="{766C6197-E757-4F90-804A-2070915B5293}"/>
              </a:ext>
            </a:extLst>
          </p:cNvPr>
          <p:cNvSpPr txBox="1"/>
          <p:nvPr/>
        </p:nvSpPr>
        <p:spPr>
          <a:xfrm>
            <a:off x="9492000" y="4283558"/>
            <a:ext cx="2700000" cy="936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txBody>
          <a:bodyPr wrap="square">
            <a:spAutoFit/>
          </a:bodyPr>
          <a:lstStyle/>
          <a:p>
            <a:pPr algn="ctr"/>
            <a:r>
              <a:rPr lang="tr-TR" sz="2400" dirty="0"/>
              <a:t>DEPOZİTO VE TEMİNATLAR</a:t>
            </a:r>
            <a:endParaRPr lang="en-US" sz="2400" dirty="0"/>
          </a:p>
        </p:txBody>
      </p:sp>
    </p:spTree>
    <p:extLst>
      <p:ext uri="{BB962C8B-B14F-4D97-AF65-F5344CB8AC3E}">
        <p14:creationId xmlns:p14="http://schemas.microsoft.com/office/powerpoint/2010/main" val="3101424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4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8414"/>
            <a:ext cx="12187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461"/>
          <p:cNvSpPr>
            <a:spLocks noChangeArrowheads="1"/>
          </p:cNvSpPr>
          <p:nvPr/>
        </p:nvSpPr>
        <p:spPr bwMode="auto">
          <a:xfrm>
            <a:off x="1437482" y="-1480819"/>
            <a:ext cx="12187238"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10" name="Группа 9">
            <a:extLst>
              <a:ext uri="{FF2B5EF4-FFF2-40B4-BE49-F238E27FC236}">
                <a16:creationId xmlns:a16="http://schemas.microsoft.com/office/drawing/2014/main" id="{A0B2CF20-73FF-9A4F-AD94-2CACB9822132}"/>
              </a:ext>
            </a:extLst>
          </p:cNvPr>
          <p:cNvGrpSpPr/>
          <p:nvPr/>
        </p:nvGrpSpPr>
        <p:grpSpPr>
          <a:xfrm>
            <a:off x="178905" y="1148372"/>
            <a:ext cx="2335213" cy="5458616"/>
            <a:chOff x="889000" y="2357438"/>
            <a:chExt cx="2335213" cy="3932237"/>
          </a:xfrm>
        </p:grpSpPr>
        <p:grpSp>
          <p:nvGrpSpPr>
            <p:cNvPr id="9" name="Группа 8">
              <a:extLst>
                <a:ext uri="{FF2B5EF4-FFF2-40B4-BE49-F238E27FC236}">
                  <a16:creationId xmlns:a16="http://schemas.microsoft.com/office/drawing/2014/main" id="{025D4CBD-E915-0547-A341-FC75B2157737}"/>
                </a:ext>
              </a:extLst>
            </p:cNvPr>
            <p:cNvGrpSpPr/>
            <p:nvPr/>
          </p:nvGrpSpPr>
          <p:grpSpPr>
            <a:xfrm>
              <a:off x="889000" y="2357438"/>
              <a:ext cx="2335213" cy="3932237"/>
              <a:chOff x="889000" y="2357438"/>
              <a:chExt cx="2335213" cy="3932237"/>
            </a:xfrm>
          </p:grpSpPr>
          <p:sp>
            <p:nvSpPr>
              <p:cNvPr id="15366" name="Freeform 1463"/>
              <p:cNvSpPr>
                <a:spLocks/>
              </p:cNvSpPr>
              <p:nvPr/>
            </p:nvSpPr>
            <p:spPr bwMode="auto">
              <a:xfrm>
                <a:off x="889000" y="2357438"/>
                <a:ext cx="2335213" cy="3932237"/>
              </a:xfrm>
              <a:custGeom>
                <a:avLst/>
                <a:gdLst>
                  <a:gd name="T0" fmla="*/ 2106529 w 531"/>
                  <a:gd name="T1" fmla="*/ 3932237 h 893"/>
                  <a:gd name="T2" fmla="*/ 228684 w 531"/>
                  <a:gd name="T3" fmla="*/ 3932237 h 893"/>
                  <a:gd name="T4" fmla="*/ 0 w 531"/>
                  <a:gd name="T5" fmla="*/ 3703260 h 893"/>
                  <a:gd name="T6" fmla="*/ 0 w 531"/>
                  <a:gd name="T7" fmla="*/ 228977 h 893"/>
                  <a:gd name="T8" fmla="*/ 228684 w 531"/>
                  <a:gd name="T9" fmla="*/ 0 h 893"/>
                  <a:gd name="T10" fmla="*/ 2106529 w 531"/>
                  <a:gd name="T11" fmla="*/ 0 h 893"/>
                  <a:gd name="T12" fmla="*/ 2335213 w 531"/>
                  <a:gd name="T13" fmla="*/ 228977 h 893"/>
                  <a:gd name="T14" fmla="*/ 2335213 w 531"/>
                  <a:gd name="T15" fmla="*/ 3703260 h 893"/>
                  <a:gd name="T16" fmla="*/ 2106529 w 531"/>
                  <a:gd name="T17" fmla="*/ 3932237 h 8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1" h="893">
                    <a:moveTo>
                      <a:pt x="479" y="893"/>
                    </a:moveTo>
                    <a:cubicBezTo>
                      <a:pt x="52" y="893"/>
                      <a:pt x="52" y="893"/>
                      <a:pt x="52" y="893"/>
                    </a:cubicBezTo>
                    <a:cubicBezTo>
                      <a:pt x="23" y="893"/>
                      <a:pt x="0" y="870"/>
                      <a:pt x="0" y="841"/>
                    </a:cubicBezTo>
                    <a:cubicBezTo>
                      <a:pt x="0" y="52"/>
                      <a:pt x="0" y="52"/>
                      <a:pt x="0" y="52"/>
                    </a:cubicBezTo>
                    <a:cubicBezTo>
                      <a:pt x="0" y="23"/>
                      <a:pt x="23" y="0"/>
                      <a:pt x="52" y="0"/>
                    </a:cubicBezTo>
                    <a:cubicBezTo>
                      <a:pt x="479" y="0"/>
                      <a:pt x="479" y="0"/>
                      <a:pt x="479" y="0"/>
                    </a:cubicBezTo>
                    <a:cubicBezTo>
                      <a:pt x="508" y="0"/>
                      <a:pt x="531" y="23"/>
                      <a:pt x="531" y="52"/>
                    </a:cubicBezTo>
                    <a:cubicBezTo>
                      <a:pt x="531" y="841"/>
                      <a:pt x="531" y="841"/>
                      <a:pt x="531" y="841"/>
                    </a:cubicBezTo>
                    <a:cubicBezTo>
                      <a:pt x="531" y="870"/>
                      <a:pt x="508" y="893"/>
                      <a:pt x="479" y="893"/>
                    </a:cubicBezTo>
                  </a:path>
                </a:pathLst>
              </a:custGeom>
              <a:solidFill>
                <a:srgbClr val="D12E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0" name="Freeform 1467"/>
              <p:cNvSpPr>
                <a:spLocks/>
              </p:cNvSpPr>
              <p:nvPr/>
            </p:nvSpPr>
            <p:spPr bwMode="auto">
              <a:xfrm>
                <a:off x="889000" y="2357438"/>
                <a:ext cx="2335213" cy="1335087"/>
              </a:xfrm>
              <a:custGeom>
                <a:avLst/>
                <a:gdLst>
                  <a:gd name="T0" fmla="*/ 0 w 531"/>
                  <a:gd name="T1" fmla="*/ 229124 h 303"/>
                  <a:gd name="T2" fmla="*/ 0 w 531"/>
                  <a:gd name="T3" fmla="*/ 555185 h 303"/>
                  <a:gd name="T4" fmla="*/ 2234064 w 531"/>
                  <a:gd name="T5" fmla="*/ 934120 h 303"/>
                  <a:gd name="T6" fmla="*/ 2335213 w 531"/>
                  <a:gd name="T7" fmla="*/ 885652 h 303"/>
                  <a:gd name="T8" fmla="*/ 2335213 w 531"/>
                  <a:gd name="T9" fmla="*/ 229124 h 303"/>
                  <a:gd name="T10" fmla="*/ 2106529 w 531"/>
                  <a:gd name="T11" fmla="*/ 0 h 303"/>
                  <a:gd name="T12" fmla="*/ 228684 w 531"/>
                  <a:gd name="T13" fmla="*/ 0 h 303"/>
                  <a:gd name="T14" fmla="*/ 0 w 531"/>
                  <a:gd name="T15" fmla="*/ 229124 h 3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1" h="303">
                    <a:moveTo>
                      <a:pt x="0" y="52"/>
                    </a:moveTo>
                    <a:cubicBezTo>
                      <a:pt x="0" y="126"/>
                      <a:pt x="0" y="126"/>
                      <a:pt x="0" y="126"/>
                    </a:cubicBezTo>
                    <a:cubicBezTo>
                      <a:pt x="125" y="226"/>
                      <a:pt x="302" y="303"/>
                      <a:pt x="508" y="212"/>
                    </a:cubicBezTo>
                    <a:cubicBezTo>
                      <a:pt x="516" y="208"/>
                      <a:pt x="523" y="205"/>
                      <a:pt x="531" y="201"/>
                    </a:cubicBezTo>
                    <a:cubicBezTo>
                      <a:pt x="531" y="52"/>
                      <a:pt x="531" y="52"/>
                      <a:pt x="531" y="52"/>
                    </a:cubicBezTo>
                    <a:cubicBezTo>
                      <a:pt x="531" y="23"/>
                      <a:pt x="508" y="0"/>
                      <a:pt x="479" y="0"/>
                    </a:cubicBezTo>
                    <a:cubicBezTo>
                      <a:pt x="52" y="0"/>
                      <a:pt x="52" y="0"/>
                      <a:pt x="52" y="0"/>
                    </a:cubicBezTo>
                    <a:cubicBezTo>
                      <a:pt x="23" y="0"/>
                      <a:pt x="0" y="23"/>
                      <a:pt x="0" y="52"/>
                    </a:cubicBezTo>
                    <a:close/>
                  </a:path>
                </a:pathLst>
              </a:custGeom>
              <a:solidFill>
                <a:srgbClr val="EB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83" name="Rectangle 1631"/>
            <p:cNvSpPr>
              <a:spLocks noChangeArrowheads="1"/>
            </p:cNvSpPr>
            <p:nvPr/>
          </p:nvSpPr>
          <p:spPr bwMode="auto">
            <a:xfrm>
              <a:off x="1066488" y="3617016"/>
              <a:ext cx="1917701" cy="203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tr-TR" dirty="0"/>
                <a:t>Parasal olmayan kıymetlerin, VUK değerleme hükümlerine göre olması gereken değerleri üzerinden bilançoda yer almış olmalarına dikkat edilmelidir.</a:t>
              </a:r>
              <a:endParaRPr lang="tr-TR" altLang="en-US" dirty="0"/>
            </a:p>
          </p:txBody>
        </p:sp>
      </p:grpSp>
      <p:grpSp>
        <p:nvGrpSpPr>
          <p:cNvPr id="11" name="Группа 10">
            <a:extLst>
              <a:ext uri="{FF2B5EF4-FFF2-40B4-BE49-F238E27FC236}">
                <a16:creationId xmlns:a16="http://schemas.microsoft.com/office/drawing/2014/main" id="{6DBA87F1-F42A-D640-881B-B21A13A58619}"/>
              </a:ext>
            </a:extLst>
          </p:cNvPr>
          <p:cNvGrpSpPr/>
          <p:nvPr/>
        </p:nvGrpSpPr>
        <p:grpSpPr>
          <a:xfrm>
            <a:off x="2619543" y="1148372"/>
            <a:ext cx="4471240" cy="2519629"/>
            <a:chOff x="3576638" y="2357438"/>
            <a:chExt cx="2341562" cy="3932237"/>
          </a:xfrm>
        </p:grpSpPr>
        <p:sp>
          <p:nvSpPr>
            <p:cNvPr id="15367" name="Freeform 1464"/>
            <p:cNvSpPr>
              <a:spLocks/>
            </p:cNvSpPr>
            <p:nvPr/>
          </p:nvSpPr>
          <p:spPr bwMode="auto">
            <a:xfrm>
              <a:off x="3576638" y="2357438"/>
              <a:ext cx="2341562" cy="3932237"/>
            </a:xfrm>
            <a:custGeom>
              <a:avLst/>
              <a:gdLst>
                <a:gd name="T0" fmla="*/ 2112688 w 532"/>
                <a:gd name="T1" fmla="*/ 3932237 h 893"/>
                <a:gd name="T2" fmla="*/ 228875 w 532"/>
                <a:gd name="T3" fmla="*/ 3932237 h 893"/>
                <a:gd name="T4" fmla="*/ 0 w 532"/>
                <a:gd name="T5" fmla="*/ 3703260 h 893"/>
                <a:gd name="T6" fmla="*/ 0 w 532"/>
                <a:gd name="T7" fmla="*/ 228977 h 893"/>
                <a:gd name="T8" fmla="*/ 228875 w 532"/>
                <a:gd name="T9" fmla="*/ 0 h 893"/>
                <a:gd name="T10" fmla="*/ 2112688 w 532"/>
                <a:gd name="T11" fmla="*/ 0 h 893"/>
                <a:gd name="T12" fmla="*/ 2341563 w 532"/>
                <a:gd name="T13" fmla="*/ 228977 h 893"/>
                <a:gd name="T14" fmla="*/ 2341563 w 532"/>
                <a:gd name="T15" fmla="*/ 3703260 h 893"/>
                <a:gd name="T16" fmla="*/ 2112688 w 532"/>
                <a:gd name="T17" fmla="*/ 3932237 h 8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2" h="893">
                  <a:moveTo>
                    <a:pt x="480" y="893"/>
                  </a:moveTo>
                  <a:cubicBezTo>
                    <a:pt x="52" y="893"/>
                    <a:pt x="52" y="893"/>
                    <a:pt x="52" y="893"/>
                  </a:cubicBezTo>
                  <a:cubicBezTo>
                    <a:pt x="24" y="893"/>
                    <a:pt x="0" y="870"/>
                    <a:pt x="0" y="841"/>
                  </a:cubicBezTo>
                  <a:cubicBezTo>
                    <a:pt x="0" y="52"/>
                    <a:pt x="0" y="52"/>
                    <a:pt x="0" y="52"/>
                  </a:cubicBezTo>
                  <a:cubicBezTo>
                    <a:pt x="0" y="23"/>
                    <a:pt x="24" y="0"/>
                    <a:pt x="52" y="0"/>
                  </a:cubicBezTo>
                  <a:cubicBezTo>
                    <a:pt x="480" y="0"/>
                    <a:pt x="480" y="0"/>
                    <a:pt x="480" y="0"/>
                  </a:cubicBezTo>
                  <a:cubicBezTo>
                    <a:pt x="509" y="0"/>
                    <a:pt x="532" y="23"/>
                    <a:pt x="532" y="52"/>
                  </a:cubicBezTo>
                  <a:cubicBezTo>
                    <a:pt x="532" y="841"/>
                    <a:pt x="532" y="841"/>
                    <a:pt x="532" y="841"/>
                  </a:cubicBezTo>
                  <a:cubicBezTo>
                    <a:pt x="532" y="870"/>
                    <a:pt x="509" y="893"/>
                    <a:pt x="480" y="893"/>
                  </a:cubicBezTo>
                </a:path>
              </a:pathLst>
            </a:custGeom>
            <a:solidFill>
              <a:srgbClr val="FFAD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1" name="Freeform 1468"/>
            <p:cNvSpPr>
              <a:spLocks/>
            </p:cNvSpPr>
            <p:nvPr/>
          </p:nvSpPr>
          <p:spPr bwMode="auto">
            <a:xfrm>
              <a:off x="3576638" y="2357438"/>
              <a:ext cx="2341562" cy="744537"/>
            </a:xfrm>
            <a:custGeom>
              <a:avLst/>
              <a:gdLst>
                <a:gd name="T0" fmla="*/ 0 w 532"/>
                <a:gd name="T1" fmla="*/ 229088 h 169"/>
                <a:gd name="T2" fmla="*/ 0 w 532"/>
                <a:gd name="T3" fmla="*/ 744537 h 169"/>
                <a:gd name="T4" fmla="*/ 2341563 w 532"/>
                <a:gd name="T5" fmla="*/ 462582 h 169"/>
                <a:gd name="T6" fmla="*/ 2341563 w 532"/>
                <a:gd name="T7" fmla="*/ 229088 h 169"/>
                <a:gd name="T8" fmla="*/ 2112688 w 532"/>
                <a:gd name="T9" fmla="*/ 0 h 169"/>
                <a:gd name="T10" fmla="*/ 228875 w 532"/>
                <a:gd name="T11" fmla="*/ 0 h 169"/>
                <a:gd name="T12" fmla="*/ 0 w 532"/>
                <a:gd name="T13" fmla="*/ 229088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2" h="169">
                  <a:moveTo>
                    <a:pt x="0" y="52"/>
                  </a:moveTo>
                  <a:cubicBezTo>
                    <a:pt x="0" y="169"/>
                    <a:pt x="0" y="169"/>
                    <a:pt x="0" y="169"/>
                  </a:cubicBezTo>
                  <a:cubicBezTo>
                    <a:pt x="236" y="80"/>
                    <a:pt x="400" y="78"/>
                    <a:pt x="532" y="105"/>
                  </a:cubicBezTo>
                  <a:cubicBezTo>
                    <a:pt x="532" y="52"/>
                    <a:pt x="532" y="52"/>
                    <a:pt x="532" y="52"/>
                  </a:cubicBezTo>
                  <a:cubicBezTo>
                    <a:pt x="532" y="23"/>
                    <a:pt x="509" y="0"/>
                    <a:pt x="480" y="0"/>
                  </a:cubicBezTo>
                  <a:cubicBezTo>
                    <a:pt x="52" y="0"/>
                    <a:pt x="52" y="0"/>
                    <a:pt x="52" y="0"/>
                  </a:cubicBezTo>
                  <a:cubicBezTo>
                    <a:pt x="24" y="0"/>
                    <a:pt x="0" y="23"/>
                    <a:pt x="0" y="52"/>
                  </a:cubicBezTo>
                  <a:close/>
                </a:path>
              </a:pathLst>
            </a:custGeom>
            <a:solidFill>
              <a:srgbClr val="FFC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Группа 13">
            <a:extLst>
              <a:ext uri="{FF2B5EF4-FFF2-40B4-BE49-F238E27FC236}">
                <a16:creationId xmlns:a16="http://schemas.microsoft.com/office/drawing/2014/main" id="{F4688AC7-49EB-B94C-BF44-6D05FD2AE9FD}"/>
              </a:ext>
            </a:extLst>
          </p:cNvPr>
          <p:cNvGrpSpPr/>
          <p:nvPr/>
        </p:nvGrpSpPr>
        <p:grpSpPr>
          <a:xfrm>
            <a:off x="2595443" y="3792071"/>
            <a:ext cx="2341562" cy="2798335"/>
            <a:chOff x="6269038" y="2357438"/>
            <a:chExt cx="2341562" cy="3932237"/>
          </a:xfrm>
        </p:grpSpPr>
        <p:sp>
          <p:nvSpPr>
            <p:cNvPr id="15368" name="Freeform 1465"/>
            <p:cNvSpPr>
              <a:spLocks/>
            </p:cNvSpPr>
            <p:nvPr/>
          </p:nvSpPr>
          <p:spPr bwMode="auto">
            <a:xfrm>
              <a:off x="6269038" y="2357438"/>
              <a:ext cx="2341562" cy="3932237"/>
            </a:xfrm>
            <a:custGeom>
              <a:avLst/>
              <a:gdLst>
                <a:gd name="T0" fmla="*/ 2112688 w 532"/>
                <a:gd name="T1" fmla="*/ 3932237 h 893"/>
                <a:gd name="T2" fmla="*/ 228875 w 532"/>
                <a:gd name="T3" fmla="*/ 3932237 h 893"/>
                <a:gd name="T4" fmla="*/ 0 w 532"/>
                <a:gd name="T5" fmla="*/ 3703260 h 893"/>
                <a:gd name="T6" fmla="*/ 0 w 532"/>
                <a:gd name="T7" fmla="*/ 228977 h 893"/>
                <a:gd name="T8" fmla="*/ 228875 w 532"/>
                <a:gd name="T9" fmla="*/ 0 h 893"/>
                <a:gd name="T10" fmla="*/ 2112688 w 532"/>
                <a:gd name="T11" fmla="*/ 0 h 893"/>
                <a:gd name="T12" fmla="*/ 2341563 w 532"/>
                <a:gd name="T13" fmla="*/ 228977 h 893"/>
                <a:gd name="T14" fmla="*/ 2341563 w 532"/>
                <a:gd name="T15" fmla="*/ 3703260 h 893"/>
                <a:gd name="T16" fmla="*/ 2112688 w 532"/>
                <a:gd name="T17" fmla="*/ 3932237 h 8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2" h="893">
                  <a:moveTo>
                    <a:pt x="480" y="893"/>
                  </a:moveTo>
                  <a:cubicBezTo>
                    <a:pt x="52" y="893"/>
                    <a:pt x="52" y="893"/>
                    <a:pt x="52" y="893"/>
                  </a:cubicBezTo>
                  <a:cubicBezTo>
                    <a:pt x="23" y="893"/>
                    <a:pt x="0" y="870"/>
                    <a:pt x="0" y="841"/>
                  </a:cubicBezTo>
                  <a:cubicBezTo>
                    <a:pt x="0" y="52"/>
                    <a:pt x="0" y="52"/>
                    <a:pt x="0" y="52"/>
                  </a:cubicBezTo>
                  <a:cubicBezTo>
                    <a:pt x="0" y="23"/>
                    <a:pt x="23" y="0"/>
                    <a:pt x="52" y="0"/>
                  </a:cubicBezTo>
                  <a:cubicBezTo>
                    <a:pt x="480" y="0"/>
                    <a:pt x="480" y="0"/>
                    <a:pt x="480" y="0"/>
                  </a:cubicBezTo>
                  <a:cubicBezTo>
                    <a:pt x="508" y="0"/>
                    <a:pt x="532" y="23"/>
                    <a:pt x="532" y="52"/>
                  </a:cubicBezTo>
                  <a:cubicBezTo>
                    <a:pt x="532" y="841"/>
                    <a:pt x="532" y="841"/>
                    <a:pt x="532" y="841"/>
                  </a:cubicBezTo>
                  <a:cubicBezTo>
                    <a:pt x="532" y="870"/>
                    <a:pt x="508" y="893"/>
                    <a:pt x="480" y="893"/>
                  </a:cubicBezTo>
                </a:path>
              </a:pathLst>
            </a:custGeom>
            <a:solidFill>
              <a:srgbClr val="94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372" name="Freeform 1469"/>
            <p:cNvSpPr>
              <a:spLocks/>
            </p:cNvSpPr>
            <p:nvPr/>
          </p:nvSpPr>
          <p:spPr bwMode="auto">
            <a:xfrm>
              <a:off x="6269038" y="2357438"/>
              <a:ext cx="2341562" cy="1290637"/>
            </a:xfrm>
            <a:custGeom>
              <a:avLst/>
              <a:gdLst>
                <a:gd name="T0" fmla="*/ 0 w 532"/>
                <a:gd name="T1" fmla="*/ 229055 h 293"/>
                <a:gd name="T2" fmla="*/ 0 w 532"/>
                <a:gd name="T3" fmla="*/ 555018 h 293"/>
                <a:gd name="T4" fmla="*/ 2341563 w 532"/>
                <a:gd name="T5" fmla="*/ 964674 h 293"/>
                <a:gd name="T6" fmla="*/ 2341563 w 532"/>
                <a:gd name="T7" fmla="*/ 229055 h 293"/>
                <a:gd name="T8" fmla="*/ 2112688 w 532"/>
                <a:gd name="T9" fmla="*/ 0 h 293"/>
                <a:gd name="T10" fmla="*/ 228875 w 532"/>
                <a:gd name="T11" fmla="*/ 0 h 293"/>
                <a:gd name="T12" fmla="*/ 0 w 532"/>
                <a:gd name="T13" fmla="*/ 229055 h 2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2" h="293">
                  <a:moveTo>
                    <a:pt x="0" y="52"/>
                  </a:moveTo>
                  <a:cubicBezTo>
                    <a:pt x="0" y="126"/>
                    <a:pt x="0" y="126"/>
                    <a:pt x="0" y="126"/>
                  </a:cubicBezTo>
                  <a:cubicBezTo>
                    <a:pt x="191" y="186"/>
                    <a:pt x="317" y="293"/>
                    <a:pt x="532" y="219"/>
                  </a:cubicBezTo>
                  <a:cubicBezTo>
                    <a:pt x="532" y="52"/>
                    <a:pt x="532" y="52"/>
                    <a:pt x="532" y="52"/>
                  </a:cubicBezTo>
                  <a:cubicBezTo>
                    <a:pt x="532" y="23"/>
                    <a:pt x="508" y="0"/>
                    <a:pt x="480" y="0"/>
                  </a:cubicBezTo>
                  <a:cubicBezTo>
                    <a:pt x="52" y="0"/>
                    <a:pt x="52" y="0"/>
                    <a:pt x="52" y="0"/>
                  </a:cubicBezTo>
                  <a:cubicBezTo>
                    <a:pt x="23" y="0"/>
                    <a:pt x="0" y="23"/>
                    <a:pt x="0" y="52"/>
                  </a:cubicBezTo>
                  <a:close/>
                </a:path>
              </a:pathLst>
            </a:custGeom>
            <a:solidFill>
              <a:srgbClr val="A7E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Группа 14">
            <a:extLst>
              <a:ext uri="{FF2B5EF4-FFF2-40B4-BE49-F238E27FC236}">
                <a16:creationId xmlns:a16="http://schemas.microsoft.com/office/drawing/2014/main" id="{7234552B-3548-734E-AB4B-887D97F38198}"/>
              </a:ext>
            </a:extLst>
          </p:cNvPr>
          <p:cNvGrpSpPr/>
          <p:nvPr/>
        </p:nvGrpSpPr>
        <p:grpSpPr>
          <a:xfrm>
            <a:off x="7163330" y="1148372"/>
            <a:ext cx="2336800" cy="5442034"/>
            <a:chOff x="8961438" y="2357438"/>
            <a:chExt cx="2336800" cy="3932237"/>
          </a:xfrm>
        </p:grpSpPr>
        <p:sp>
          <p:nvSpPr>
            <p:cNvPr id="15369" name="Freeform 1466"/>
            <p:cNvSpPr>
              <a:spLocks/>
            </p:cNvSpPr>
            <p:nvPr/>
          </p:nvSpPr>
          <p:spPr bwMode="auto">
            <a:xfrm>
              <a:off x="8961438" y="2357438"/>
              <a:ext cx="2336800" cy="3932237"/>
            </a:xfrm>
            <a:custGeom>
              <a:avLst/>
              <a:gdLst>
                <a:gd name="T0" fmla="*/ 2107961 w 531"/>
                <a:gd name="T1" fmla="*/ 3932237 h 893"/>
                <a:gd name="T2" fmla="*/ 228839 w 531"/>
                <a:gd name="T3" fmla="*/ 3932237 h 893"/>
                <a:gd name="T4" fmla="*/ 0 w 531"/>
                <a:gd name="T5" fmla="*/ 3703260 h 893"/>
                <a:gd name="T6" fmla="*/ 0 w 531"/>
                <a:gd name="T7" fmla="*/ 228977 h 893"/>
                <a:gd name="T8" fmla="*/ 228839 w 531"/>
                <a:gd name="T9" fmla="*/ 0 h 893"/>
                <a:gd name="T10" fmla="*/ 2107961 w 531"/>
                <a:gd name="T11" fmla="*/ 0 h 893"/>
                <a:gd name="T12" fmla="*/ 2336800 w 531"/>
                <a:gd name="T13" fmla="*/ 228977 h 893"/>
                <a:gd name="T14" fmla="*/ 2336800 w 531"/>
                <a:gd name="T15" fmla="*/ 3703260 h 893"/>
                <a:gd name="T16" fmla="*/ 2107961 w 531"/>
                <a:gd name="T17" fmla="*/ 3932237 h 8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1" h="893">
                  <a:moveTo>
                    <a:pt x="479" y="893"/>
                  </a:moveTo>
                  <a:cubicBezTo>
                    <a:pt x="52" y="893"/>
                    <a:pt x="52" y="893"/>
                    <a:pt x="52" y="893"/>
                  </a:cubicBezTo>
                  <a:cubicBezTo>
                    <a:pt x="23" y="893"/>
                    <a:pt x="0" y="870"/>
                    <a:pt x="0" y="841"/>
                  </a:cubicBezTo>
                  <a:cubicBezTo>
                    <a:pt x="0" y="52"/>
                    <a:pt x="0" y="52"/>
                    <a:pt x="0" y="52"/>
                  </a:cubicBezTo>
                  <a:cubicBezTo>
                    <a:pt x="0" y="23"/>
                    <a:pt x="23" y="0"/>
                    <a:pt x="52" y="0"/>
                  </a:cubicBezTo>
                  <a:cubicBezTo>
                    <a:pt x="479" y="0"/>
                    <a:pt x="479" y="0"/>
                    <a:pt x="479" y="0"/>
                  </a:cubicBezTo>
                  <a:cubicBezTo>
                    <a:pt x="508" y="0"/>
                    <a:pt x="531" y="23"/>
                    <a:pt x="531" y="52"/>
                  </a:cubicBezTo>
                  <a:cubicBezTo>
                    <a:pt x="531" y="841"/>
                    <a:pt x="531" y="841"/>
                    <a:pt x="531" y="841"/>
                  </a:cubicBezTo>
                  <a:cubicBezTo>
                    <a:pt x="531" y="870"/>
                    <a:pt x="508" y="893"/>
                    <a:pt x="479" y="893"/>
                  </a:cubicBezTo>
                </a:path>
              </a:pathLst>
            </a:custGeom>
            <a:solidFill>
              <a:srgbClr val="00B1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373" name="Freeform 1470"/>
            <p:cNvSpPr>
              <a:spLocks/>
            </p:cNvSpPr>
            <p:nvPr/>
          </p:nvSpPr>
          <p:spPr bwMode="auto">
            <a:xfrm>
              <a:off x="8961438" y="2357438"/>
              <a:ext cx="2336800" cy="819150"/>
            </a:xfrm>
            <a:custGeom>
              <a:avLst/>
              <a:gdLst>
                <a:gd name="T0" fmla="*/ 0 w 531"/>
                <a:gd name="T1" fmla="*/ 229010 h 186"/>
                <a:gd name="T2" fmla="*/ 0 w 531"/>
                <a:gd name="T3" fmla="*/ 819150 h 186"/>
                <a:gd name="T4" fmla="*/ 2336800 w 531"/>
                <a:gd name="T5" fmla="*/ 616565 h 186"/>
                <a:gd name="T6" fmla="*/ 2336800 w 531"/>
                <a:gd name="T7" fmla="*/ 229010 h 186"/>
                <a:gd name="T8" fmla="*/ 2107961 w 531"/>
                <a:gd name="T9" fmla="*/ 0 h 186"/>
                <a:gd name="T10" fmla="*/ 228839 w 531"/>
                <a:gd name="T11" fmla="*/ 0 h 186"/>
                <a:gd name="T12" fmla="*/ 0 w 531"/>
                <a:gd name="T13" fmla="*/ 229010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1" h="186">
                  <a:moveTo>
                    <a:pt x="0" y="52"/>
                  </a:moveTo>
                  <a:cubicBezTo>
                    <a:pt x="0" y="186"/>
                    <a:pt x="0" y="186"/>
                    <a:pt x="0" y="186"/>
                  </a:cubicBezTo>
                  <a:cubicBezTo>
                    <a:pt x="214" y="92"/>
                    <a:pt x="400" y="105"/>
                    <a:pt x="531" y="140"/>
                  </a:cubicBezTo>
                  <a:cubicBezTo>
                    <a:pt x="531" y="52"/>
                    <a:pt x="531" y="52"/>
                    <a:pt x="531" y="52"/>
                  </a:cubicBezTo>
                  <a:cubicBezTo>
                    <a:pt x="531" y="23"/>
                    <a:pt x="508" y="0"/>
                    <a:pt x="479" y="0"/>
                  </a:cubicBezTo>
                  <a:cubicBezTo>
                    <a:pt x="52" y="0"/>
                    <a:pt x="52" y="0"/>
                    <a:pt x="52" y="0"/>
                  </a:cubicBezTo>
                  <a:cubicBezTo>
                    <a:pt x="23" y="0"/>
                    <a:pt x="0" y="23"/>
                    <a:pt x="0" y="52"/>
                  </a:cubicBezTo>
                  <a:close/>
                </a:path>
              </a:pathLst>
            </a:custGeom>
            <a:solidFill>
              <a:srgbClr val="00C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79" name="Metin kutusu 78">
            <a:extLst>
              <a:ext uri="{FF2B5EF4-FFF2-40B4-BE49-F238E27FC236}">
                <a16:creationId xmlns:a16="http://schemas.microsoft.com/office/drawing/2014/main" id="{809AD585-43DB-44AA-B6F4-9AF25FE11403}"/>
              </a:ext>
            </a:extLst>
          </p:cNvPr>
          <p:cNvSpPr txBox="1"/>
          <p:nvPr/>
        </p:nvSpPr>
        <p:spPr>
          <a:xfrm>
            <a:off x="2945250" y="2019012"/>
            <a:ext cx="3872631" cy="923330"/>
          </a:xfrm>
          <a:prstGeom prst="rect">
            <a:avLst/>
          </a:prstGeom>
          <a:noFill/>
        </p:spPr>
        <p:txBody>
          <a:bodyPr wrap="square">
            <a:spAutoFit/>
          </a:bodyPr>
          <a:lstStyle/>
          <a:p>
            <a:pPr algn="ctr"/>
            <a:r>
              <a:rPr lang="tr-TR" dirty="0"/>
              <a:t>T</a:t>
            </a:r>
            <a:r>
              <a:rPr lang="tr-TR" dirty="0">
                <a:latin typeface="Calibri" panose="020F0502020204030204" pitchFamily="34" charset="0"/>
              </a:rPr>
              <a:t>utarlar belirlenirken bir kısım değerler, düşülür ve bu işlemden sonra bulunan miktarlar düzeltmeye esas alınır.</a:t>
            </a:r>
          </a:p>
        </p:txBody>
      </p:sp>
      <p:sp>
        <p:nvSpPr>
          <p:cNvPr id="81" name="Metin kutusu 80">
            <a:extLst>
              <a:ext uri="{FF2B5EF4-FFF2-40B4-BE49-F238E27FC236}">
                <a16:creationId xmlns:a16="http://schemas.microsoft.com/office/drawing/2014/main" id="{5B0CF54F-E739-44DE-A69D-F32808432E06}"/>
              </a:ext>
            </a:extLst>
          </p:cNvPr>
          <p:cNvSpPr txBox="1"/>
          <p:nvPr/>
        </p:nvSpPr>
        <p:spPr>
          <a:xfrm>
            <a:off x="2739244" y="4644747"/>
            <a:ext cx="2001199" cy="1477328"/>
          </a:xfrm>
          <a:prstGeom prst="rect">
            <a:avLst/>
          </a:prstGeom>
          <a:noFill/>
        </p:spPr>
        <p:txBody>
          <a:bodyPr wrap="square">
            <a:spAutoFit/>
          </a:bodyPr>
          <a:lstStyle/>
          <a:p>
            <a:pPr algn="ctr"/>
            <a:r>
              <a:rPr lang="en-US" dirty="0">
                <a:latin typeface="Calibri" panose="020F0502020204030204" pitchFamily="34" charset="0"/>
              </a:rPr>
              <a:t>ROFM, </a:t>
            </a:r>
            <a:r>
              <a:rPr lang="en-US" dirty="0" err="1">
                <a:latin typeface="Calibri" panose="020F0502020204030204" pitchFamily="34" charset="0"/>
              </a:rPr>
              <a:t>ilgili</a:t>
            </a:r>
            <a:r>
              <a:rPr lang="en-US" dirty="0">
                <a:latin typeface="Calibri" panose="020F0502020204030204" pitchFamily="34" charset="0"/>
              </a:rPr>
              <a:t> </a:t>
            </a:r>
            <a:r>
              <a:rPr lang="en-US" dirty="0" err="1">
                <a:latin typeface="Calibri" panose="020F0502020204030204" pitchFamily="34" charset="0"/>
              </a:rPr>
              <a:t>parasal</a:t>
            </a:r>
            <a:r>
              <a:rPr lang="en-US" dirty="0">
                <a:latin typeface="Calibri" panose="020F0502020204030204" pitchFamily="34" charset="0"/>
              </a:rPr>
              <a:t> olmayan </a:t>
            </a:r>
            <a:r>
              <a:rPr lang="en-US" dirty="0" err="1">
                <a:latin typeface="Calibri" panose="020F0502020204030204" pitchFamily="34" charset="0"/>
              </a:rPr>
              <a:t>kıymetin</a:t>
            </a:r>
            <a:r>
              <a:rPr lang="en-US" dirty="0">
                <a:latin typeface="Calibri" panose="020F0502020204030204" pitchFamily="34" charset="0"/>
              </a:rPr>
              <a:t> düzeltmeye esas </a:t>
            </a:r>
            <a:r>
              <a:rPr lang="en-US" dirty="0" err="1">
                <a:latin typeface="Calibri" panose="020F0502020204030204" pitchFamily="34" charset="0"/>
              </a:rPr>
              <a:t>değerinden</a:t>
            </a:r>
            <a:r>
              <a:rPr lang="en-US" dirty="0">
                <a:latin typeface="Calibri" panose="020F0502020204030204" pitchFamily="34" charset="0"/>
              </a:rPr>
              <a:t> </a:t>
            </a:r>
            <a:r>
              <a:rPr lang="en-US" dirty="0" err="1">
                <a:latin typeface="Calibri" panose="020F0502020204030204" pitchFamily="34" charset="0"/>
              </a:rPr>
              <a:t>düşül</a:t>
            </a:r>
            <a:r>
              <a:rPr lang="tr-TR" dirty="0" err="1">
                <a:latin typeface="Calibri" panose="020F0502020204030204" pitchFamily="34" charset="0"/>
              </a:rPr>
              <a:t>ür</a:t>
            </a:r>
            <a:r>
              <a:rPr lang="en-US" dirty="0">
                <a:latin typeface="Calibri" panose="020F0502020204030204" pitchFamily="34" charset="0"/>
              </a:rPr>
              <a:t>.</a:t>
            </a:r>
          </a:p>
        </p:txBody>
      </p:sp>
      <p:grpSp>
        <p:nvGrpSpPr>
          <p:cNvPr id="84" name="Группа 13">
            <a:extLst>
              <a:ext uri="{FF2B5EF4-FFF2-40B4-BE49-F238E27FC236}">
                <a16:creationId xmlns:a16="http://schemas.microsoft.com/office/drawing/2014/main" id="{DFB3DCBA-B5ED-4C2B-9DED-DD3B8CD3DF6C}"/>
              </a:ext>
            </a:extLst>
          </p:cNvPr>
          <p:cNvGrpSpPr/>
          <p:nvPr/>
        </p:nvGrpSpPr>
        <p:grpSpPr>
          <a:xfrm>
            <a:off x="4987392" y="3792071"/>
            <a:ext cx="2085761" cy="2798335"/>
            <a:chOff x="6269038" y="2357438"/>
            <a:chExt cx="2341562" cy="3932237"/>
          </a:xfrm>
        </p:grpSpPr>
        <p:sp>
          <p:nvSpPr>
            <p:cNvPr id="85" name="Freeform 1465">
              <a:extLst>
                <a:ext uri="{FF2B5EF4-FFF2-40B4-BE49-F238E27FC236}">
                  <a16:creationId xmlns:a16="http://schemas.microsoft.com/office/drawing/2014/main" id="{25A0F4B1-E36D-4638-AA8A-0E5BF7A3ED25}"/>
                </a:ext>
              </a:extLst>
            </p:cNvPr>
            <p:cNvSpPr>
              <a:spLocks/>
            </p:cNvSpPr>
            <p:nvPr/>
          </p:nvSpPr>
          <p:spPr bwMode="auto">
            <a:xfrm>
              <a:off x="6269038" y="2357438"/>
              <a:ext cx="2341562" cy="3932237"/>
            </a:xfrm>
            <a:custGeom>
              <a:avLst/>
              <a:gdLst>
                <a:gd name="T0" fmla="*/ 2112688 w 532"/>
                <a:gd name="T1" fmla="*/ 3932237 h 893"/>
                <a:gd name="T2" fmla="*/ 228875 w 532"/>
                <a:gd name="T3" fmla="*/ 3932237 h 893"/>
                <a:gd name="T4" fmla="*/ 0 w 532"/>
                <a:gd name="T5" fmla="*/ 3703260 h 893"/>
                <a:gd name="T6" fmla="*/ 0 w 532"/>
                <a:gd name="T7" fmla="*/ 228977 h 893"/>
                <a:gd name="T8" fmla="*/ 228875 w 532"/>
                <a:gd name="T9" fmla="*/ 0 h 893"/>
                <a:gd name="T10" fmla="*/ 2112688 w 532"/>
                <a:gd name="T11" fmla="*/ 0 h 893"/>
                <a:gd name="T12" fmla="*/ 2341563 w 532"/>
                <a:gd name="T13" fmla="*/ 228977 h 893"/>
                <a:gd name="T14" fmla="*/ 2341563 w 532"/>
                <a:gd name="T15" fmla="*/ 3703260 h 893"/>
                <a:gd name="T16" fmla="*/ 2112688 w 532"/>
                <a:gd name="T17" fmla="*/ 3932237 h 8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2" h="893">
                  <a:moveTo>
                    <a:pt x="480" y="893"/>
                  </a:moveTo>
                  <a:cubicBezTo>
                    <a:pt x="52" y="893"/>
                    <a:pt x="52" y="893"/>
                    <a:pt x="52" y="893"/>
                  </a:cubicBezTo>
                  <a:cubicBezTo>
                    <a:pt x="23" y="893"/>
                    <a:pt x="0" y="870"/>
                    <a:pt x="0" y="841"/>
                  </a:cubicBezTo>
                  <a:cubicBezTo>
                    <a:pt x="0" y="52"/>
                    <a:pt x="0" y="52"/>
                    <a:pt x="0" y="52"/>
                  </a:cubicBezTo>
                  <a:cubicBezTo>
                    <a:pt x="0" y="23"/>
                    <a:pt x="23" y="0"/>
                    <a:pt x="52" y="0"/>
                  </a:cubicBezTo>
                  <a:cubicBezTo>
                    <a:pt x="480" y="0"/>
                    <a:pt x="480" y="0"/>
                    <a:pt x="480" y="0"/>
                  </a:cubicBezTo>
                  <a:cubicBezTo>
                    <a:pt x="508" y="0"/>
                    <a:pt x="532" y="23"/>
                    <a:pt x="532" y="52"/>
                  </a:cubicBezTo>
                  <a:cubicBezTo>
                    <a:pt x="532" y="841"/>
                    <a:pt x="532" y="841"/>
                    <a:pt x="532" y="841"/>
                  </a:cubicBezTo>
                  <a:cubicBezTo>
                    <a:pt x="532" y="870"/>
                    <a:pt x="508" y="893"/>
                    <a:pt x="480" y="893"/>
                  </a:cubicBezTo>
                </a:path>
              </a:pathLst>
            </a:custGeom>
            <a:solidFill>
              <a:srgbClr val="94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1469">
              <a:extLst>
                <a:ext uri="{FF2B5EF4-FFF2-40B4-BE49-F238E27FC236}">
                  <a16:creationId xmlns:a16="http://schemas.microsoft.com/office/drawing/2014/main" id="{C0EAD1BF-BA07-475E-8CD3-4303B398B59C}"/>
                </a:ext>
              </a:extLst>
            </p:cNvPr>
            <p:cNvSpPr>
              <a:spLocks/>
            </p:cNvSpPr>
            <p:nvPr/>
          </p:nvSpPr>
          <p:spPr bwMode="auto">
            <a:xfrm>
              <a:off x="6269038" y="2357438"/>
              <a:ext cx="2341562" cy="1290637"/>
            </a:xfrm>
            <a:custGeom>
              <a:avLst/>
              <a:gdLst>
                <a:gd name="T0" fmla="*/ 0 w 532"/>
                <a:gd name="T1" fmla="*/ 229055 h 293"/>
                <a:gd name="T2" fmla="*/ 0 w 532"/>
                <a:gd name="T3" fmla="*/ 555018 h 293"/>
                <a:gd name="T4" fmla="*/ 2341563 w 532"/>
                <a:gd name="T5" fmla="*/ 964674 h 293"/>
                <a:gd name="T6" fmla="*/ 2341563 w 532"/>
                <a:gd name="T7" fmla="*/ 229055 h 293"/>
                <a:gd name="T8" fmla="*/ 2112688 w 532"/>
                <a:gd name="T9" fmla="*/ 0 h 293"/>
                <a:gd name="T10" fmla="*/ 228875 w 532"/>
                <a:gd name="T11" fmla="*/ 0 h 293"/>
                <a:gd name="T12" fmla="*/ 0 w 532"/>
                <a:gd name="T13" fmla="*/ 229055 h 2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2" h="293">
                  <a:moveTo>
                    <a:pt x="0" y="52"/>
                  </a:moveTo>
                  <a:cubicBezTo>
                    <a:pt x="0" y="126"/>
                    <a:pt x="0" y="126"/>
                    <a:pt x="0" y="126"/>
                  </a:cubicBezTo>
                  <a:cubicBezTo>
                    <a:pt x="191" y="186"/>
                    <a:pt x="317" y="293"/>
                    <a:pt x="532" y="219"/>
                  </a:cubicBezTo>
                  <a:cubicBezTo>
                    <a:pt x="532" y="52"/>
                    <a:pt x="532" y="52"/>
                    <a:pt x="532" y="52"/>
                  </a:cubicBezTo>
                  <a:cubicBezTo>
                    <a:pt x="532" y="23"/>
                    <a:pt x="508" y="0"/>
                    <a:pt x="480" y="0"/>
                  </a:cubicBezTo>
                  <a:cubicBezTo>
                    <a:pt x="52" y="0"/>
                    <a:pt x="52" y="0"/>
                    <a:pt x="52" y="0"/>
                  </a:cubicBezTo>
                  <a:cubicBezTo>
                    <a:pt x="23" y="0"/>
                    <a:pt x="0" y="23"/>
                    <a:pt x="0" y="52"/>
                  </a:cubicBezTo>
                  <a:close/>
                </a:path>
              </a:pathLst>
            </a:custGeom>
            <a:solidFill>
              <a:srgbClr val="A7E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7" name="Metin kutusu 86">
            <a:extLst>
              <a:ext uri="{FF2B5EF4-FFF2-40B4-BE49-F238E27FC236}">
                <a16:creationId xmlns:a16="http://schemas.microsoft.com/office/drawing/2014/main" id="{32FD3133-8C3B-4455-A9E1-0DEAF863CD01}"/>
              </a:ext>
            </a:extLst>
          </p:cNvPr>
          <p:cNvSpPr txBox="1"/>
          <p:nvPr/>
        </p:nvSpPr>
        <p:spPr>
          <a:xfrm>
            <a:off x="5068717" y="4612587"/>
            <a:ext cx="1938512" cy="1754326"/>
          </a:xfrm>
          <a:prstGeom prst="rect">
            <a:avLst/>
          </a:prstGeom>
          <a:noFill/>
        </p:spPr>
        <p:txBody>
          <a:bodyPr wrap="square">
            <a:spAutoFit/>
          </a:bodyPr>
          <a:lstStyle/>
          <a:p>
            <a:pPr algn="ctr"/>
            <a:r>
              <a:rPr lang="tr-TR" dirty="0"/>
              <a:t>S</a:t>
            </a:r>
            <a:r>
              <a:rPr lang="en-US" dirty="0" err="1"/>
              <a:t>ermayeye</a:t>
            </a:r>
            <a:r>
              <a:rPr lang="en-US" dirty="0"/>
              <a:t> </a:t>
            </a:r>
            <a:r>
              <a:rPr lang="en-US" dirty="0" err="1"/>
              <a:t>ilave</a:t>
            </a:r>
            <a:r>
              <a:rPr lang="en-US" dirty="0"/>
              <a:t> </a:t>
            </a:r>
            <a:r>
              <a:rPr lang="en-US" dirty="0" err="1"/>
              <a:t>edilmiş</a:t>
            </a:r>
            <a:r>
              <a:rPr lang="en-US" dirty="0"/>
              <a:t> </a:t>
            </a:r>
            <a:r>
              <a:rPr lang="en-US" dirty="0" err="1"/>
              <a:t>olan</a:t>
            </a:r>
            <a:r>
              <a:rPr lang="en-US" dirty="0"/>
              <a:t> </a:t>
            </a:r>
            <a:r>
              <a:rPr lang="tr-TR" dirty="0"/>
              <a:t>DAF sermayenin </a:t>
            </a:r>
            <a:r>
              <a:rPr lang="tr-TR" dirty="0" err="1"/>
              <a:t>düzetlemeye</a:t>
            </a:r>
            <a:r>
              <a:rPr lang="tr-TR" dirty="0"/>
              <a:t> esas tutarından düşürülür.</a:t>
            </a:r>
            <a:endParaRPr lang="en-US" dirty="0"/>
          </a:p>
        </p:txBody>
      </p:sp>
      <p:sp>
        <p:nvSpPr>
          <p:cNvPr id="89" name="Metin kutusu 88">
            <a:extLst>
              <a:ext uri="{FF2B5EF4-FFF2-40B4-BE49-F238E27FC236}">
                <a16:creationId xmlns:a16="http://schemas.microsoft.com/office/drawing/2014/main" id="{60D1D85B-26C6-463F-8F9D-1E7FED3C6826}"/>
              </a:ext>
            </a:extLst>
          </p:cNvPr>
          <p:cNvSpPr txBox="1"/>
          <p:nvPr/>
        </p:nvSpPr>
        <p:spPr>
          <a:xfrm>
            <a:off x="7358145" y="2299728"/>
            <a:ext cx="2094611" cy="3139321"/>
          </a:xfrm>
          <a:prstGeom prst="rect">
            <a:avLst/>
          </a:prstGeom>
          <a:noFill/>
        </p:spPr>
        <p:txBody>
          <a:bodyPr wrap="square">
            <a:spAutoFit/>
          </a:bodyPr>
          <a:lstStyle/>
          <a:p>
            <a:pPr algn="ctr"/>
            <a:r>
              <a:rPr lang="tr-TR" dirty="0">
                <a:latin typeface="Calibri" panose="020F0502020204030204" pitchFamily="34" charset="0"/>
              </a:rPr>
              <a:t>VUK </a:t>
            </a:r>
            <a:r>
              <a:rPr lang="en-US" dirty="0">
                <a:latin typeface="Calibri" panose="020F0502020204030204" pitchFamily="34" charset="0"/>
              </a:rPr>
              <a:t>298</a:t>
            </a:r>
            <a:r>
              <a:rPr lang="tr-TR" dirty="0">
                <a:latin typeface="Calibri" panose="020F0502020204030204" pitchFamily="34" charset="0"/>
              </a:rPr>
              <a:t>. Maddesi</a:t>
            </a:r>
            <a:r>
              <a:rPr lang="en-US" dirty="0">
                <a:latin typeface="Calibri" panose="020F0502020204030204" pitchFamily="34" charset="0"/>
              </a:rPr>
              <a:t> (A) </a:t>
            </a:r>
            <a:r>
              <a:rPr lang="en-US" dirty="0" err="1">
                <a:latin typeface="Calibri" panose="020F0502020204030204" pitchFamily="34" charset="0"/>
              </a:rPr>
              <a:t>fıkrasına</a:t>
            </a:r>
            <a:r>
              <a:rPr lang="en-US" dirty="0">
                <a:latin typeface="Calibri" panose="020F0502020204030204" pitchFamily="34" charset="0"/>
              </a:rPr>
              <a:t> </a:t>
            </a:r>
            <a:r>
              <a:rPr lang="en-US" dirty="0" err="1">
                <a:latin typeface="Calibri" panose="020F0502020204030204" pitchFamily="34" charset="0"/>
              </a:rPr>
              <a:t>göre</a:t>
            </a:r>
            <a:r>
              <a:rPr lang="en-US" dirty="0">
                <a:latin typeface="Calibri" panose="020F0502020204030204" pitchFamily="34" charset="0"/>
              </a:rPr>
              <a:t> enflasyon </a:t>
            </a:r>
            <a:r>
              <a:rPr lang="en-US" dirty="0" err="1">
                <a:latin typeface="Calibri" panose="020F0502020204030204" pitchFamily="34" charset="0"/>
              </a:rPr>
              <a:t>düzeltmesine</a:t>
            </a:r>
            <a:r>
              <a:rPr lang="en-US" dirty="0">
                <a:latin typeface="Calibri" panose="020F0502020204030204" pitchFamily="34" charset="0"/>
              </a:rPr>
              <a:t> tabi </a:t>
            </a:r>
            <a:r>
              <a:rPr lang="en-US" dirty="0" err="1">
                <a:latin typeface="Calibri" panose="020F0502020204030204" pitchFamily="34" charset="0"/>
              </a:rPr>
              <a:t>tutulan</a:t>
            </a:r>
            <a:r>
              <a:rPr lang="en-US" dirty="0">
                <a:latin typeface="Calibri" panose="020F0502020204030204" pitchFamily="34" charset="0"/>
              </a:rPr>
              <a:t> </a:t>
            </a:r>
            <a:r>
              <a:rPr lang="en-US" dirty="0" err="1">
                <a:latin typeface="Calibri" panose="020F0502020204030204" pitchFamily="34" charset="0"/>
              </a:rPr>
              <a:t>en</a:t>
            </a:r>
            <a:r>
              <a:rPr lang="en-US" dirty="0">
                <a:latin typeface="Calibri" panose="020F0502020204030204" pitchFamily="34" charset="0"/>
              </a:rPr>
              <a:t> son </a:t>
            </a:r>
            <a:r>
              <a:rPr lang="en-US" dirty="0" err="1">
                <a:latin typeface="Calibri" panose="020F0502020204030204" pitchFamily="34" charset="0"/>
              </a:rPr>
              <a:t>bilançoda</a:t>
            </a:r>
            <a:r>
              <a:rPr lang="en-US" dirty="0">
                <a:latin typeface="Calibri" panose="020F0502020204030204" pitchFamily="34" charset="0"/>
              </a:rPr>
              <a:t> </a:t>
            </a:r>
            <a:r>
              <a:rPr lang="en-US" dirty="0" err="1">
                <a:latin typeface="Calibri" panose="020F0502020204030204" pitchFamily="34" charset="0"/>
              </a:rPr>
              <a:t>yer</a:t>
            </a:r>
            <a:r>
              <a:rPr lang="en-US" dirty="0">
                <a:latin typeface="Calibri" panose="020F0502020204030204" pitchFamily="34" charset="0"/>
              </a:rPr>
              <a:t> </a:t>
            </a:r>
            <a:r>
              <a:rPr lang="en-US" dirty="0" err="1">
                <a:latin typeface="Calibri" panose="020F0502020204030204" pitchFamily="34" charset="0"/>
              </a:rPr>
              <a:t>alan</a:t>
            </a:r>
            <a:r>
              <a:rPr lang="en-US" dirty="0">
                <a:latin typeface="Calibri" panose="020F0502020204030204" pitchFamily="34" charset="0"/>
              </a:rPr>
              <a:t> </a:t>
            </a:r>
            <a:r>
              <a:rPr lang="en-US" dirty="0" err="1">
                <a:latin typeface="Calibri" panose="020F0502020204030204" pitchFamily="34" charset="0"/>
              </a:rPr>
              <a:t>parasal</a:t>
            </a:r>
            <a:r>
              <a:rPr lang="en-US" dirty="0">
                <a:latin typeface="Calibri" panose="020F0502020204030204" pitchFamily="34" charset="0"/>
              </a:rPr>
              <a:t> olmayan </a:t>
            </a:r>
            <a:r>
              <a:rPr lang="en-US" dirty="0" err="1">
                <a:latin typeface="Calibri" panose="020F0502020204030204" pitchFamily="34" charset="0"/>
              </a:rPr>
              <a:t>kıymetler</a:t>
            </a:r>
            <a:r>
              <a:rPr lang="en-US" dirty="0">
                <a:latin typeface="Calibri" panose="020F0502020204030204" pitchFamily="34" charset="0"/>
              </a:rPr>
              <a:t> </a:t>
            </a:r>
            <a:r>
              <a:rPr lang="en-US" dirty="0" err="1">
                <a:latin typeface="Calibri" panose="020F0502020204030204" pitchFamily="34" charset="0"/>
              </a:rPr>
              <a:t>için</a:t>
            </a:r>
            <a:r>
              <a:rPr lang="en-US" dirty="0">
                <a:latin typeface="Calibri" panose="020F0502020204030204" pitchFamily="34" charset="0"/>
              </a:rPr>
              <a:t>, </a:t>
            </a:r>
            <a:r>
              <a:rPr lang="en-US" dirty="0" err="1">
                <a:latin typeface="Calibri" panose="020F0502020204030204" pitchFamily="34" charset="0"/>
              </a:rPr>
              <a:t>söz</a:t>
            </a:r>
            <a:r>
              <a:rPr lang="en-US" dirty="0">
                <a:latin typeface="Calibri" panose="020F0502020204030204" pitchFamily="34" charset="0"/>
              </a:rPr>
              <a:t> </a:t>
            </a:r>
            <a:r>
              <a:rPr lang="en-US" dirty="0" err="1">
                <a:latin typeface="Calibri" panose="020F0502020204030204" pitchFamily="34" charset="0"/>
              </a:rPr>
              <a:t>konusu</a:t>
            </a:r>
            <a:r>
              <a:rPr lang="en-US" dirty="0">
                <a:latin typeface="Calibri" panose="020F0502020204030204" pitchFamily="34" charset="0"/>
              </a:rPr>
              <a:t> </a:t>
            </a:r>
            <a:r>
              <a:rPr lang="en-US" dirty="0" err="1">
                <a:latin typeface="Calibri" panose="020F0502020204030204" pitchFamily="34" charset="0"/>
              </a:rPr>
              <a:t>bilançoda</a:t>
            </a:r>
            <a:r>
              <a:rPr lang="en-US" dirty="0">
                <a:latin typeface="Calibri" panose="020F0502020204030204" pitchFamily="34" charset="0"/>
              </a:rPr>
              <a:t> </a:t>
            </a:r>
            <a:r>
              <a:rPr lang="en-US" dirty="0" err="1">
                <a:latin typeface="Calibri" panose="020F0502020204030204" pitchFamily="34" charset="0"/>
              </a:rPr>
              <a:t>yer</a:t>
            </a:r>
            <a:r>
              <a:rPr lang="en-US" dirty="0">
                <a:latin typeface="Calibri" panose="020F0502020204030204" pitchFamily="34" charset="0"/>
              </a:rPr>
              <a:t> </a:t>
            </a:r>
            <a:r>
              <a:rPr lang="en-US" dirty="0" err="1">
                <a:latin typeface="Calibri" panose="020F0502020204030204" pitchFamily="34" charset="0"/>
              </a:rPr>
              <a:t>alan</a:t>
            </a:r>
            <a:r>
              <a:rPr lang="en-US" dirty="0">
                <a:latin typeface="Calibri" panose="020F0502020204030204" pitchFamily="34" charset="0"/>
              </a:rPr>
              <a:t> </a:t>
            </a:r>
            <a:r>
              <a:rPr lang="en-US" dirty="0" err="1">
                <a:latin typeface="Calibri" panose="020F0502020204030204" pitchFamily="34" charset="0"/>
              </a:rPr>
              <a:t>düzeltilmiş</a:t>
            </a:r>
            <a:r>
              <a:rPr lang="en-US" dirty="0">
                <a:latin typeface="Calibri" panose="020F0502020204030204" pitchFamily="34" charset="0"/>
              </a:rPr>
              <a:t> </a:t>
            </a:r>
            <a:r>
              <a:rPr lang="en-US" dirty="0" err="1">
                <a:latin typeface="Calibri" panose="020F0502020204030204" pitchFamily="34" charset="0"/>
              </a:rPr>
              <a:t>değerler</a:t>
            </a:r>
            <a:r>
              <a:rPr lang="tr-TR" dirty="0">
                <a:latin typeface="Calibri" panose="020F0502020204030204" pitchFamily="34" charset="0"/>
              </a:rPr>
              <a:t> esas alınır.</a:t>
            </a:r>
            <a:endParaRPr lang="en-US" dirty="0"/>
          </a:p>
        </p:txBody>
      </p:sp>
      <p:grpSp>
        <p:nvGrpSpPr>
          <p:cNvPr id="90" name="Группа 14">
            <a:extLst>
              <a:ext uri="{FF2B5EF4-FFF2-40B4-BE49-F238E27FC236}">
                <a16:creationId xmlns:a16="http://schemas.microsoft.com/office/drawing/2014/main" id="{B39BAA87-680D-4000-ADAA-112FA8FB4765}"/>
              </a:ext>
            </a:extLst>
          </p:cNvPr>
          <p:cNvGrpSpPr/>
          <p:nvPr/>
        </p:nvGrpSpPr>
        <p:grpSpPr>
          <a:xfrm>
            <a:off x="9677218" y="1139041"/>
            <a:ext cx="2336800" cy="5421555"/>
            <a:chOff x="8961438" y="2357438"/>
            <a:chExt cx="2336800" cy="3932237"/>
          </a:xfrm>
        </p:grpSpPr>
        <p:sp>
          <p:nvSpPr>
            <p:cNvPr id="91" name="Freeform 1466">
              <a:extLst>
                <a:ext uri="{FF2B5EF4-FFF2-40B4-BE49-F238E27FC236}">
                  <a16:creationId xmlns:a16="http://schemas.microsoft.com/office/drawing/2014/main" id="{2F9E60AF-B974-4A55-AE32-28D0CE083632}"/>
                </a:ext>
              </a:extLst>
            </p:cNvPr>
            <p:cNvSpPr>
              <a:spLocks/>
            </p:cNvSpPr>
            <p:nvPr/>
          </p:nvSpPr>
          <p:spPr bwMode="auto">
            <a:xfrm>
              <a:off x="8961438" y="2357438"/>
              <a:ext cx="2336800" cy="3932237"/>
            </a:xfrm>
            <a:custGeom>
              <a:avLst/>
              <a:gdLst>
                <a:gd name="T0" fmla="*/ 2107961 w 531"/>
                <a:gd name="T1" fmla="*/ 3932237 h 893"/>
                <a:gd name="T2" fmla="*/ 228839 w 531"/>
                <a:gd name="T3" fmla="*/ 3932237 h 893"/>
                <a:gd name="T4" fmla="*/ 0 w 531"/>
                <a:gd name="T5" fmla="*/ 3703260 h 893"/>
                <a:gd name="T6" fmla="*/ 0 w 531"/>
                <a:gd name="T7" fmla="*/ 228977 h 893"/>
                <a:gd name="T8" fmla="*/ 228839 w 531"/>
                <a:gd name="T9" fmla="*/ 0 h 893"/>
                <a:gd name="T10" fmla="*/ 2107961 w 531"/>
                <a:gd name="T11" fmla="*/ 0 h 893"/>
                <a:gd name="T12" fmla="*/ 2336800 w 531"/>
                <a:gd name="T13" fmla="*/ 228977 h 893"/>
                <a:gd name="T14" fmla="*/ 2336800 w 531"/>
                <a:gd name="T15" fmla="*/ 3703260 h 893"/>
                <a:gd name="T16" fmla="*/ 2107961 w 531"/>
                <a:gd name="T17" fmla="*/ 3932237 h 8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1" h="893">
                  <a:moveTo>
                    <a:pt x="479" y="893"/>
                  </a:moveTo>
                  <a:cubicBezTo>
                    <a:pt x="52" y="893"/>
                    <a:pt x="52" y="893"/>
                    <a:pt x="52" y="893"/>
                  </a:cubicBezTo>
                  <a:cubicBezTo>
                    <a:pt x="23" y="893"/>
                    <a:pt x="0" y="870"/>
                    <a:pt x="0" y="841"/>
                  </a:cubicBezTo>
                  <a:cubicBezTo>
                    <a:pt x="0" y="52"/>
                    <a:pt x="0" y="52"/>
                    <a:pt x="0" y="52"/>
                  </a:cubicBezTo>
                  <a:cubicBezTo>
                    <a:pt x="0" y="23"/>
                    <a:pt x="23" y="0"/>
                    <a:pt x="52" y="0"/>
                  </a:cubicBezTo>
                  <a:cubicBezTo>
                    <a:pt x="479" y="0"/>
                    <a:pt x="479" y="0"/>
                    <a:pt x="479" y="0"/>
                  </a:cubicBezTo>
                  <a:cubicBezTo>
                    <a:pt x="508" y="0"/>
                    <a:pt x="531" y="23"/>
                    <a:pt x="531" y="52"/>
                  </a:cubicBezTo>
                  <a:cubicBezTo>
                    <a:pt x="531" y="841"/>
                    <a:pt x="531" y="841"/>
                    <a:pt x="531" y="841"/>
                  </a:cubicBezTo>
                  <a:cubicBezTo>
                    <a:pt x="531" y="870"/>
                    <a:pt x="508" y="893"/>
                    <a:pt x="479" y="893"/>
                  </a:cubicBezTo>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Freeform 1470">
              <a:extLst>
                <a:ext uri="{FF2B5EF4-FFF2-40B4-BE49-F238E27FC236}">
                  <a16:creationId xmlns:a16="http://schemas.microsoft.com/office/drawing/2014/main" id="{47406EC4-76E3-4018-86E8-8280DD023420}"/>
                </a:ext>
              </a:extLst>
            </p:cNvPr>
            <p:cNvSpPr>
              <a:spLocks/>
            </p:cNvSpPr>
            <p:nvPr/>
          </p:nvSpPr>
          <p:spPr bwMode="auto">
            <a:xfrm>
              <a:off x="8961438" y="2357438"/>
              <a:ext cx="2336800" cy="819150"/>
            </a:xfrm>
            <a:custGeom>
              <a:avLst/>
              <a:gdLst>
                <a:gd name="T0" fmla="*/ 0 w 531"/>
                <a:gd name="T1" fmla="*/ 229010 h 186"/>
                <a:gd name="T2" fmla="*/ 0 w 531"/>
                <a:gd name="T3" fmla="*/ 819150 h 186"/>
                <a:gd name="T4" fmla="*/ 2336800 w 531"/>
                <a:gd name="T5" fmla="*/ 616565 h 186"/>
                <a:gd name="T6" fmla="*/ 2336800 w 531"/>
                <a:gd name="T7" fmla="*/ 229010 h 186"/>
                <a:gd name="T8" fmla="*/ 2107961 w 531"/>
                <a:gd name="T9" fmla="*/ 0 h 186"/>
                <a:gd name="T10" fmla="*/ 228839 w 531"/>
                <a:gd name="T11" fmla="*/ 0 h 186"/>
                <a:gd name="T12" fmla="*/ 0 w 531"/>
                <a:gd name="T13" fmla="*/ 229010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1" h="186">
                  <a:moveTo>
                    <a:pt x="0" y="52"/>
                  </a:moveTo>
                  <a:cubicBezTo>
                    <a:pt x="0" y="186"/>
                    <a:pt x="0" y="186"/>
                    <a:pt x="0" y="186"/>
                  </a:cubicBezTo>
                  <a:cubicBezTo>
                    <a:pt x="214" y="92"/>
                    <a:pt x="400" y="105"/>
                    <a:pt x="531" y="140"/>
                  </a:cubicBezTo>
                  <a:cubicBezTo>
                    <a:pt x="531" y="52"/>
                    <a:pt x="531" y="52"/>
                    <a:pt x="531" y="52"/>
                  </a:cubicBezTo>
                  <a:cubicBezTo>
                    <a:pt x="531" y="23"/>
                    <a:pt x="508" y="0"/>
                    <a:pt x="479" y="0"/>
                  </a:cubicBezTo>
                  <a:cubicBezTo>
                    <a:pt x="52" y="0"/>
                    <a:pt x="52" y="0"/>
                    <a:pt x="52" y="0"/>
                  </a:cubicBezTo>
                  <a:cubicBezTo>
                    <a:pt x="23" y="0"/>
                    <a:pt x="0" y="23"/>
                    <a:pt x="0" y="52"/>
                  </a:cubicBezTo>
                  <a:close/>
                </a:path>
              </a:pathLst>
            </a:custGeom>
            <a:solidFill>
              <a:srgbClr val="CAE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4" name="Metin kutusu 93">
            <a:extLst>
              <a:ext uri="{FF2B5EF4-FFF2-40B4-BE49-F238E27FC236}">
                <a16:creationId xmlns:a16="http://schemas.microsoft.com/office/drawing/2014/main" id="{A8D7C2C0-B596-4160-AF32-4711684B4132}"/>
              </a:ext>
            </a:extLst>
          </p:cNvPr>
          <p:cNvSpPr txBox="1"/>
          <p:nvPr/>
        </p:nvSpPr>
        <p:spPr>
          <a:xfrm>
            <a:off x="9769853" y="2408186"/>
            <a:ext cx="2151529" cy="3693319"/>
          </a:xfrm>
          <a:prstGeom prst="rect">
            <a:avLst/>
          </a:prstGeom>
          <a:noFill/>
        </p:spPr>
        <p:txBody>
          <a:bodyPr wrap="square">
            <a:spAutoFit/>
          </a:bodyPr>
          <a:lstStyle/>
          <a:p>
            <a:pPr algn="ctr"/>
            <a:r>
              <a:rPr lang="tr-TR" dirty="0">
                <a:latin typeface="Calibri" panose="020F0502020204030204" pitchFamily="34" charset="0"/>
              </a:rPr>
              <a:t>VUK G</a:t>
            </a:r>
            <a:r>
              <a:rPr lang="en-US" dirty="0" err="1">
                <a:latin typeface="Calibri" panose="020F0502020204030204" pitchFamily="34" charset="0"/>
              </a:rPr>
              <a:t>eçici</a:t>
            </a:r>
            <a:r>
              <a:rPr lang="en-US" dirty="0">
                <a:latin typeface="Calibri" panose="020F0502020204030204" pitchFamily="34" charset="0"/>
              </a:rPr>
              <a:t> 31</a:t>
            </a:r>
            <a:r>
              <a:rPr lang="tr-TR" dirty="0">
                <a:latin typeface="Calibri" panose="020F0502020204030204" pitchFamily="34" charset="0"/>
              </a:rPr>
              <a:t>. ve 32. maddesi </a:t>
            </a:r>
            <a:r>
              <a:rPr lang="en-US" dirty="0" err="1">
                <a:latin typeface="Calibri" panose="020F0502020204030204" pitchFamily="34" charset="0"/>
              </a:rPr>
              <a:t>ve</a:t>
            </a:r>
            <a:r>
              <a:rPr lang="en-US" dirty="0">
                <a:latin typeface="Calibri" panose="020F0502020204030204" pitchFamily="34" charset="0"/>
              </a:rPr>
              <a:t>/</a:t>
            </a:r>
            <a:r>
              <a:rPr lang="en-US" dirty="0" err="1">
                <a:latin typeface="Calibri" panose="020F0502020204030204" pitchFamily="34" charset="0"/>
              </a:rPr>
              <a:t>veya</a:t>
            </a:r>
            <a:r>
              <a:rPr lang="en-US" dirty="0">
                <a:latin typeface="Calibri" panose="020F0502020204030204" pitchFamily="34" charset="0"/>
              </a:rPr>
              <a:t> </a:t>
            </a:r>
            <a:r>
              <a:rPr lang="tr-TR" dirty="0" err="1">
                <a:latin typeface="Calibri" panose="020F0502020204030204" pitchFamily="34" charset="0"/>
              </a:rPr>
              <a:t>Mük</a:t>
            </a:r>
            <a:r>
              <a:rPr lang="tr-TR" dirty="0">
                <a:latin typeface="Calibri" panose="020F0502020204030204" pitchFamily="34" charset="0"/>
              </a:rPr>
              <a:t>.</a:t>
            </a:r>
            <a:r>
              <a:rPr lang="en-US" dirty="0">
                <a:latin typeface="Calibri" panose="020F0502020204030204" pitchFamily="34" charset="0"/>
              </a:rPr>
              <a:t> 298</a:t>
            </a:r>
            <a:r>
              <a:rPr lang="tr-TR" dirty="0">
                <a:latin typeface="Calibri" panose="020F0502020204030204" pitchFamily="34" charset="0"/>
              </a:rPr>
              <a:t>.</a:t>
            </a:r>
            <a:r>
              <a:rPr lang="en-US" dirty="0">
                <a:latin typeface="Calibri" panose="020F0502020204030204" pitchFamily="34" charset="0"/>
              </a:rPr>
              <a:t>  </a:t>
            </a:r>
            <a:r>
              <a:rPr lang="en-US" dirty="0" err="1">
                <a:latin typeface="Calibri" panose="020F0502020204030204" pitchFamily="34" charset="0"/>
              </a:rPr>
              <a:t>maddesinin</a:t>
            </a:r>
            <a:r>
              <a:rPr lang="en-US" dirty="0">
                <a:latin typeface="Calibri" panose="020F0502020204030204" pitchFamily="34" charset="0"/>
              </a:rPr>
              <a:t> (Ç) </a:t>
            </a:r>
            <a:r>
              <a:rPr lang="en-US" dirty="0" err="1">
                <a:latin typeface="Calibri" panose="020F0502020204030204" pitchFamily="34" charset="0"/>
              </a:rPr>
              <a:t>fıkrası</a:t>
            </a:r>
            <a:r>
              <a:rPr lang="en-US" dirty="0">
                <a:latin typeface="Calibri" panose="020F0502020204030204" pitchFamily="34" charset="0"/>
              </a:rPr>
              <a:t> </a:t>
            </a:r>
            <a:r>
              <a:rPr lang="tr-TR" dirty="0">
                <a:latin typeface="Calibri" panose="020F0502020204030204" pitchFamily="34" charset="0"/>
              </a:rPr>
              <a:t>uyarınca</a:t>
            </a:r>
            <a:r>
              <a:rPr lang="en-US" dirty="0">
                <a:latin typeface="Calibri" panose="020F0502020204030204" pitchFamily="34" charset="0"/>
              </a:rPr>
              <a:t> </a:t>
            </a:r>
            <a:r>
              <a:rPr lang="en-US" dirty="0" err="1">
                <a:latin typeface="Calibri" panose="020F0502020204030204" pitchFamily="34" charset="0"/>
              </a:rPr>
              <a:t>yeniden</a:t>
            </a:r>
            <a:r>
              <a:rPr lang="en-US" dirty="0">
                <a:latin typeface="Calibri" panose="020F0502020204030204" pitchFamily="34" charset="0"/>
              </a:rPr>
              <a:t> </a:t>
            </a:r>
            <a:r>
              <a:rPr lang="en-US" dirty="0" err="1">
                <a:latin typeface="Calibri" panose="020F0502020204030204" pitchFamily="34" charset="0"/>
              </a:rPr>
              <a:t>değerlemeye</a:t>
            </a:r>
            <a:r>
              <a:rPr lang="en-US" dirty="0">
                <a:latin typeface="Calibri" panose="020F0502020204030204" pitchFamily="34" charset="0"/>
              </a:rPr>
              <a:t> tabi </a:t>
            </a:r>
            <a:r>
              <a:rPr lang="en-US" dirty="0" err="1">
                <a:latin typeface="Calibri" panose="020F0502020204030204" pitchFamily="34" charset="0"/>
              </a:rPr>
              <a:t>tutulmuş</a:t>
            </a:r>
            <a:r>
              <a:rPr lang="en-US" dirty="0">
                <a:latin typeface="Calibri" panose="020F0502020204030204" pitchFamily="34" charset="0"/>
              </a:rPr>
              <a:t> </a:t>
            </a:r>
            <a:r>
              <a:rPr lang="en-US" dirty="0" err="1">
                <a:latin typeface="Calibri" panose="020F0502020204030204" pitchFamily="34" charset="0"/>
              </a:rPr>
              <a:t>iktisadi</a:t>
            </a:r>
            <a:r>
              <a:rPr lang="en-US" dirty="0">
                <a:latin typeface="Calibri" panose="020F0502020204030204" pitchFamily="34" charset="0"/>
              </a:rPr>
              <a:t> </a:t>
            </a:r>
            <a:r>
              <a:rPr lang="en-US" dirty="0" err="1">
                <a:latin typeface="Calibri" panose="020F0502020204030204" pitchFamily="34" charset="0"/>
              </a:rPr>
              <a:t>kıymetler</a:t>
            </a:r>
            <a:r>
              <a:rPr lang="en-US" dirty="0">
                <a:latin typeface="Calibri" panose="020F0502020204030204" pitchFamily="34" charset="0"/>
              </a:rPr>
              <a:t> </a:t>
            </a:r>
            <a:r>
              <a:rPr lang="en-US" dirty="0" err="1">
                <a:latin typeface="Calibri" panose="020F0502020204030204" pitchFamily="34" charset="0"/>
              </a:rPr>
              <a:t>için</a:t>
            </a:r>
            <a:r>
              <a:rPr lang="en-US" dirty="0">
                <a:latin typeface="Calibri" panose="020F0502020204030204" pitchFamily="34" charset="0"/>
              </a:rPr>
              <a:t>, </a:t>
            </a:r>
            <a:r>
              <a:rPr lang="en-US" dirty="0" err="1">
                <a:latin typeface="Calibri" panose="020F0502020204030204" pitchFamily="34" charset="0"/>
              </a:rPr>
              <a:t>en</a:t>
            </a:r>
            <a:r>
              <a:rPr lang="en-US" dirty="0">
                <a:latin typeface="Calibri" panose="020F0502020204030204" pitchFamily="34" charset="0"/>
              </a:rPr>
              <a:t> son </a:t>
            </a:r>
            <a:r>
              <a:rPr lang="en-US" dirty="0" err="1">
                <a:latin typeface="Calibri" panose="020F0502020204030204" pitchFamily="34" charset="0"/>
              </a:rPr>
              <a:t>yapılan</a:t>
            </a:r>
            <a:r>
              <a:rPr lang="en-US" dirty="0">
                <a:latin typeface="Calibri" panose="020F0502020204030204" pitchFamily="34" charset="0"/>
              </a:rPr>
              <a:t> </a:t>
            </a:r>
            <a:r>
              <a:rPr lang="en-US" dirty="0" err="1">
                <a:latin typeface="Calibri" panose="020F0502020204030204" pitchFamily="34" charset="0"/>
              </a:rPr>
              <a:t>yeniden</a:t>
            </a:r>
            <a:r>
              <a:rPr lang="en-US" dirty="0">
                <a:latin typeface="Calibri" panose="020F0502020204030204" pitchFamily="34" charset="0"/>
              </a:rPr>
              <a:t> </a:t>
            </a:r>
            <a:r>
              <a:rPr lang="en-US" dirty="0" err="1">
                <a:latin typeface="Calibri" panose="020F0502020204030204" pitchFamily="34" charset="0"/>
              </a:rPr>
              <a:t>değerleme</a:t>
            </a:r>
            <a:r>
              <a:rPr lang="en-US" dirty="0">
                <a:latin typeface="Calibri" panose="020F0502020204030204" pitchFamily="34" charset="0"/>
              </a:rPr>
              <a:t> </a:t>
            </a:r>
            <a:r>
              <a:rPr lang="en-US" dirty="0" err="1">
                <a:latin typeface="Calibri" panose="020F0502020204030204" pitchFamily="34" charset="0"/>
              </a:rPr>
              <a:t>sonrası</a:t>
            </a:r>
            <a:r>
              <a:rPr lang="en-US" dirty="0">
                <a:latin typeface="Calibri" panose="020F0502020204030204" pitchFamily="34" charset="0"/>
              </a:rPr>
              <a:t> </a:t>
            </a:r>
            <a:r>
              <a:rPr lang="en-US" dirty="0" err="1">
                <a:latin typeface="Calibri" panose="020F0502020204030204" pitchFamily="34" charset="0"/>
              </a:rPr>
              <a:t>değerler</a:t>
            </a:r>
            <a:r>
              <a:rPr lang="tr-TR" dirty="0">
                <a:latin typeface="Calibri" panose="020F0502020204030204" pitchFamily="34" charset="0"/>
              </a:rPr>
              <a:t> dikkate alınır.</a:t>
            </a:r>
            <a:endParaRPr lang="en-US" dirty="0">
              <a:latin typeface="Calibri" panose="020F0502020204030204" pitchFamily="34" charset="0"/>
            </a:endParaRPr>
          </a:p>
        </p:txBody>
      </p:sp>
      <p:grpSp>
        <p:nvGrpSpPr>
          <p:cNvPr id="95" name="Group 7">
            <a:extLst>
              <a:ext uri="{FF2B5EF4-FFF2-40B4-BE49-F238E27FC236}">
                <a16:creationId xmlns:a16="http://schemas.microsoft.com/office/drawing/2014/main" id="{5758859C-12E0-42DE-8891-6389C9DD2A0F}"/>
              </a:ext>
            </a:extLst>
          </p:cNvPr>
          <p:cNvGrpSpPr/>
          <p:nvPr/>
        </p:nvGrpSpPr>
        <p:grpSpPr>
          <a:xfrm>
            <a:off x="-562775" y="121165"/>
            <a:ext cx="9562593" cy="977594"/>
            <a:chOff x="584707" y="179496"/>
            <a:chExt cx="9562593" cy="977594"/>
          </a:xfrm>
        </p:grpSpPr>
        <p:sp>
          <p:nvSpPr>
            <p:cNvPr id="96" name="Rectangle 1462">
              <a:extLst>
                <a:ext uri="{FF2B5EF4-FFF2-40B4-BE49-F238E27FC236}">
                  <a16:creationId xmlns:a16="http://schemas.microsoft.com/office/drawing/2014/main" id="{DE02ABC6-5C23-462F-A346-2CBCC54FE8B3}"/>
                </a:ext>
              </a:extLst>
            </p:cNvPr>
            <p:cNvSpPr>
              <a:spLocks noChangeArrowheads="1"/>
            </p:cNvSpPr>
            <p:nvPr/>
          </p:nvSpPr>
          <p:spPr bwMode="auto">
            <a:xfrm>
              <a:off x="584707" y="179496"/>
              <a:ext cx="84969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tr-TR" altLang="en-US" sz="2800" b="1" dirty="0">
                  <a:solidFill>
                    <a:srgbClr val="FF0000"/>
                  </a:solidFill>
                  <a:latin typeface="Montserrat" panose="02000505000000020004" pitchFamily="2" charset="77"/>
                </a:rPr>
                <a:t>Düzeltmeye Esas Tutarın </a:t>
              </a:r>
              <a:r>
                <a:rPr lang="tr-TR" altLang="en-US" sz="2800" b="1" dirty="0" err="1">
                  <a:solidFill>
                    <a:srgbClr val="FF0000"/>
                  </a:solidFill>
                  <a:latin typeface="Montserrat" panose="02000505000000020004" pitchFamily="2" charset="77"/>
                </a:rPr>
                <a:t>Tespiti</a:t>
              </a:r>
              <a:r>
                <a:rPr lang="tr-TR" altLang="en-US" sz="2800" b="1" dirty="0" err="1">
                  <a:solidFill>
                    <a:srgbClr val="FFFFFF"/>
                  </a:solidFill>
                  <a:latin typeface="Montserrat" panose="02000505000000020004" pitchFamily="2" charset="77"/>
                </a:rPr>
                <a:t>r</a:t>
              </a:r>
              <a:endParaRPr lang="en-US" altLang="en-US" sz="2800" dirty="0">
                <a:latin typeface="Montserrat" panose="02000505000000020004" pitchFamily="2" charset="77"/>
              </a:endParaRPr>
            </a:p>
          </p:txBody>
        </p:sp>
        <p:sp>
          <p:nvSpPr>
            <p:cNvPr id="97" name="Rectangle 2666">
              <a:extLst>
                <a:ext uri="{FF2B5EF4-FFF2-40B4-BE49-F238E27FC236}">
                  <a16:creationId xmlns:a16="http://schemas.microsoft.com/office/drawing/2014/main" id="{53968D6C-39C5-4833-9511-373E91B633B5}"/>
                </a:ext>
              </a:extLst>
            </p:cNvPr>
            <p:cNvSpPr>
              <a:spLocks noChangeArrowheads="1"/>
            </p:cNvSpPr>
            <p:nvPr/>
          </p:nvSpPr>
          <p:spPr bwMode="auto">
            <a:xfrm>
              <a:off x="2044700" y="849313"/>
              <a:ext cx="8102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dirty="0">
                <a:solidFill>
                  <a:schemeClr val="bg1"/>
                </a:solidFill>
                <a:latin typeface="Open Sans" panose="020B0606030504020204" pitchFamily="34" charset="0"/>
                <a:cs typeface="Open Sans" panose="020B0606030504020204" pitchFamily="34" charset="0"/>
              </a:endParaRPr>
            </a:p>
          </p:txBody>
        </p:sp>
      </p:grpSp>
      <p:sp>
        <p:nvSpPr>
          <p:cNvPr id="2" name="Slayt Numarası Yer Tutucusu 1">
            <a:extLst>
              <a:ext uri="{FF2B5EF4-FFF2-40B4-BE49-F238E27FC236}">
                <a16:creationId xmlns:a16="http://schemas.microsoft.com/office/drawing/2014/main" id="{03B08929-1C33-41CB-AF9A-596C4A094C74}"/>
              </a:ext>
            </a:extLst>
          </p:cNvPr>
          <p:cNvSpPr>
            <a:spLocks noGrp="1"/>
          </p:cNvSpPr>
          <p:nvPr>
            <p:ph type="sldNum" sz="quarter" idx="12"/>
          </p:nvPr>
        </p:nvSpPr>
        <p:spPr/>
        <p:txBody>
          <a:bodyPr/>
          <a:lstStyle/>
          <a:p>
            <a:fld id="{74A6B242-B99F-4B56-9848-7DADBC0D860D}" type="slidenum">
              <a:rPr lang="en-US" smtClean="0"/>
              <a:t>21</a:t>
            </a:fld>
            <a:endParaRPr lang="en-US"/>
          </a:p>
        </p:txBody>
      </p:sp>
    </p:spTree>
    <p:extLst>
      <p:ext uri="{BB962C8B-B14F-4D97-AF65-F5344CB8AC3E}">
        <p14:creationId xmlns:p14="http://schemas.microsoft.com/office/powerpoint/2010/main" val="346097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E6276901-CB8C-0042-8301-973D69ADED0E}"/>
              </a:ext>
            </a:extLst>
          </p:cNvPr>
          <p:cNvGrpSpPr/>
          <p:nvPr/>
        </p:nvGrpSpPr>
        <p:grpSpPr>
          <a:xfrm>
            <a:off x="737117" y="380137"/>
            <a:ext cx="9179995" cy="610225"/>
            <a:chOff x="-1379269" y="264765"/>
            <a:chExt cx="11526569" cy="1179305"/>
          </a:xfrm>
        </p:grpSpPr>
        <p:sp>
          <p:nvSpPr>
            <p:cNvPr id="19458" name="Rectangle 32"/>
            <p:cNvSpPr>
              <a:spLocks noChangeArrowheads="1"/>
            </p:cNvSpPr>
            <p:nvPr/>
          </p:nvSpPr>
          <p:spPr bwMode="auto">
            <a:xfrm>
              <a:off x="-1379269" y="264765"/>
              <a:ext cx="10724678" cy="83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en-US" sz="2800" b="1" dirty="0">
                  <a:solidFill>
                    <a:srgbClr val="FF0000"/>
                  </a:solidFill>
                  <a:latin typeface="Montserrat ExtraBold" panose="02000505000000020004" pitchFamily="2" charset="77"/>
                </a:rPr>
                <a:t>Düzeltme İşleminde Esas Alınacak Tarihler I</a:t>
              </a:r>
              <a:endParaRPr lang="en-US" altLang="en-US" sz="2800" b="1" dirty="0">
                <a:solidFill>
                  <a:srgbClr val="FF0000"/>
                </a:solidFill>
                <a:latin typeface="Montserrat ExtraBold" panose="02000505000000020004" pitchFamily="2" charset="77"/>
              </a:endParaRPr>
            </a:p>
          </p:txBody>
        </p:sp>
        <p:sp>
          <p:nvSpPr>
            <p:cNvPr id="19459" name="Rectangle 91"/>
            <p:cNvSpPr>
              <a:spLocks noChangeArrowheads="1"/>
            </p:cNvSpPr>
            <p:nvPr/>
          </p:nvSpPr>
          <p:spPr bwMode="auto">
            <a:xfrm>
              <a:off x="2044700" y="1074738"/>
              <a:ext cx="810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dirty="0">
                <a:latin typeface="Open Sans" panose="020B0606030504020204" pitchFamily="34" charset="0"/>
                <a:cs typeface="Open Sans" panose="020B0606030504020204" pitchFamily="34" charset="0"/>
              </a:endParaRPr>
            </a:p>
          </p:txBody>
        </p:sp>
      </p:grpSp>
      <p:grpSp>
        <p:nvGrpSpPr>
          <p:cNvPr id="4" name="Группа 3">
            <a:extLst>
              <a:ext uri="{FF2B5EF4-FFF2-40B4-BE49-F238E27FC236}">
                <a16:creationId xmlns:a16="http://schemas.microsoft.com/office/drawing/2014/main" id="{327C899F-6CBE-2D4E-AA08-6917A927A79D}"/>
              </a:ext>
            </a:extLst>
          </p:cNvPr>
          <p:cNvGrpSpPr/>
          <p:nvPr/>
        </p:nvGrpSpPr>
        <p:grpSpPr>
          <a:xfrm>
            <a:off x="467519" y="1968500"/>
            <a:ext cx="2939257" cy="4902200"/>
            <a:chOff x="467519" y="1968500"/>
            <a:chExt cx="2939257" cy="4902200"/>
          </a:xfrm>
        </p:grpSpPr>
        <p:sp>
          <p:nvSpPr>
            <p:cNvPr id="19493" name="Freeform 23"/>
            <p:cNvSpPr>
              <a:spLocks/>
            </p:cNvSpPr>
            <p:nvPr/>
          </p:nvSpPr>
          <p:spPr bwMode="auto">
            <a:xfrm>
              <a:off x="509588" y="1968500"/>
              <a:ext cx="1592263" cy="4614862"/>
            </a:xfrm>
            <a:custGeom>
              <a:avLst/>
              <a:gdLst>
                <a:gd name="T0" fmla="*/ 796132 w 360"/>
                <a:gd name="T1" fmla="*/ 0 h 1042"/>
                <a:gd name="T2" fmla="*/ 0 w 360"/>
                <a:gd name="T3" fmla="*/ 797193 h 1042"/>
                <a:gd name="T4" fmla="*/ 0 w 360"/>
                <a:gd name="T5" fmla="*/ 4614862 h 1042"/>
                <a:gd name="T6" fmla="*/ 1592263 w 360"/>
                <a:gd name="T7" fmla="*/ 4614862 h 1042"/>
                <a:gd name="T8" fmla="*/ 1592263 w 360"/>
                <a:gd name="T9" fmla="*/ 797193 h 1042"/>
                <a:gd name="T10" fmla="*/ 796132 w 360"/>
                <a:gd name="T11" fmla="*/ 0 h 10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 h="1042">
                  <a:moveTo>
                    <a:pt x="180" y="0"/>
                  </a:moveTo>
                  <a:cubicBezTo>
                    <a:pt x="80" y="0"/>
                    <a:pt x="0" y="81"/>
                    <a:pt x="0" y="180"/>
                  </a:cubicBezTo>
                  <a:cubicBezTo>
                    <a:pt x="0" y="1042"/>
                    <a:pt x="0" y="1042"/>
                    <a:pt x="0" y="1042"/>
                  </a:cubicBezTo>
                  <a:cubicBezTo>
                    <a:pt x="360" y="1042"/>
                    <a:pt x="360" y="1042"/>
                    <a:pt x="360" y="1042"/>
                  </a:cubicBezTo>
                  <a:cubicBezTo>
                    <a:pt x="360" y="180"/>
                    <a:pt x="360" y="180"/>
                    <a:pt x="360" y="180"/>
                  </a:cubicBezTo>
                  <a:cubicBezTo>
                    <a:pt x="360" y="81"/>
                    <a:pt x="280" y="0"/>
                    <a:pt x="180" y="0"/>
                  </a:cubicBezTo>
                  <a:close/>
                </a:path>
              </a:pathLst>
            </a:custGeom>
            <a:solidFill>
              <a:srgbClr val="D42F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4" name="Oval 24"/>
            <p:cNvSpPr>
              <a:spLocks noChangeArrowheads="1"/>
            </p:cNvSpPr>
            <p:nvPr/>
          </p:nvSpPr>
          <p:spPr bwMode="auto">
            <a:xfrm>
              <a:off x="633413" y="2097088"/>
              <a:ext cx="1339850" cy="1341437"/>
            </a:xfrm>
            <a:prstGeom prst="ellipse">
              <a:avLst/>
            </a:prstGeom>
            <a:solidFill>
              <a:srgbClr val="B5111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03" name="Freeform 33"/>
            <p:cNvSpPr>
              <a:spLocks/>
            </p:cNvSpPr>
            <p:nvPr/>
          </p:nvSpPr>
          <p:spPr bwMode="auto">
            <a:xfrm>
              <a:off x="509588" y="6583363"/>
              <a:ext cx="2897188" cy="287337"/>
            </a:xfrm>
            <a:custGeom>
              <a:avLst/>
              <a:gdLst>
                <a:gd name="T0" fmla="*/ 1822450 w 1825"/>
                <a:gd name="T1" fmla="*/ 287337 h 181"/>
                <a:gd name="T2" fmla="*/ 2897188 w 1825"/>
                <a:gd name="T3" fmla="*/ 287337 h 181"/>
                <a:gd name="T4" fmla="*/ 1597025 w 1825"/>
                <a:gd name="T5" fmla="*/ 0 h 181"/>
                <a:gd name="T6" fmla="*/ 0 w 1825"/>
                <a:gd name="T7" fmla="*/ 0 h 181"/>
                <a:gd name="T8" fmla="*/ 1822450 w 1825"/>
                <a:gd name="T9" fmla="*/ 287337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 h="181">
                  <a:moveTo>
                    <a:pt x="1148" y="181"/>
                  </a:moveTo>
                  <a:lnTo>
                    <a:pt x="1825" y="181"/>
                  </a:lnTo>
                  <a:lnTo>
                    <a:pt x="1006" y="0"/>
                  </a:lnTo>
                  <a:lnTo>
                    <a:pt x="0" y="0"/>
                  </a:lnTo>
                  <a:lnTo>
                    <a:pt x="1148" y="181"/>
                  </a:lnTo>
                  <a:close/>
                </a:path>
              </a:pathLst>
            </a:custGeom>
            <a:solidFill>
              <a:srgbClr val="A610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2" name="Freeform 47"/>
            <p:cNvSpPr>
              <a:spLocks noEditPoints="1"/>
            </p:cNvSpPr>
            <p:nvPr/>
          </p:nvSpPr>
          <p:spPr bwMode="auto">
            <a:xfrm>
              <a:off x="973138" y="2374900"/>
              <a:ext cx="663575" cy="779463"/>
            </a:xfrm>
            <a:custGeom>
              <a:avLst/>
              <a:gdLst>
                <a:gd name="T0" fmla="*/ 274278 w 150"/>
                <a:gd name="T1" fmla="*/ 779462 h 176"/>
                <a:gd name="T2" fmla="*/ 274278 w 150"/>
                <a:gd name="T3" fmla="*/ 752889 h 176"/>
                <a:gd name="T4" fmla="*/ 393721 w 150"/>
                <a:gd name="T5" fmla="*/ 766176 h 176"/>
                <a:gd name="T6" fmla="*/ 411417 w 150"/>
                <a:gd name="T7" fmla="*/ 730746 h 176"/>
                <a:gd name="T8" fmla="*/ 230039 w 150"/>
                <a:gd name="T9" fmla="*/ 717459 h 176"/>
                <a:gd name="T10" fmla="*/ 411417 w 150"/>
                <a:gd name="T11" fmla="*/ 699744 h 176"/>
                <a:gd name="T12" fmla="*/ 411417 w 150"/>
                <a:gd name="T13" fmla="*/ 730746 h 176"/>
                <a:gd name="T14" fmla="*/ 261006 w 150"/>
                <a:gd name="T15" fmla="*/ 677600 h 176"/>
                <a:gd name="T16" fmla="*/ 212344 w 150"/>
                <a:gd name="T17" fmla="*/ 637742 h 176"/>
                <a:gd name="T18" fmla="*/ 203496 w 150"/>
                <a:gd name="T19" fmla="*/ 566881 h 176"/>
                <a:gd name="T20" fmla="*/ 110596 w 150"/>
                <a:gd name="T21" fmla="*/ 287869 h 176"/>
                <a:gd name="T22" fmla="*/ 539708 w 150"/>
                <a:gd name="T23" fmla="*/ 287869 h 176"/>
                <a:gd name="T24" fmla="*/ 446807 w 150"/>
                <a:gd name="T25" fmla="*/ 566881 h 176"/>
                <a:gd name="T26" fmla="*/ 437959 w 150"/>
                <a:gd name="T27" fmla="*/ 637742 h 176"/>
                <a:gd name="T28" fmla="*/ 327364 w 150"/>
                <a:gd name="T29" fmla="*/ 677600 h 176"/>
                <a:gd name="T30" fmla="*/ 389297 w 150"/>
                <a:gd name="T31" fmla="*/ 646599 h 176"/>
                <a:gd name="T32" fmla="*/ 411417 w 150"/>
                <a:gd name="T33" fmla="*/ 606740 h 176"/>
                <a:gd name="T34" fmla="*/ 482198 w 150"/>
                <a:gd name="T35" fmla="*/ 438447 h 176"/>
                <a:gd name="T36" fmla="*/ 322940 w 150"/>
                <a:gd name="T37" fmla="*/ 168293 h 176"/>
                <a:gd name="T38" fmla="*/ 168106 w 150"/>
                <a:gd name="T39" fmla="*/ 438447 h 176"/>
                <a:gd name="T40" fmla="*/ 238887 w 150"/>
                <a:gd name="T41" fmla="*/ 606740 h 176"/>
                <a:gd name="T42" fmla="*/ 261006 w 150"/>
                <a:gd name="T43" fmla="*/ 646599 h 176"/>
                <a:gd name="T44" fmla="*/ 70781 w 150"/>
                <a:gd name="T45" fmla="*/ 358730 h 176"/>
                <a:gd name="T46" fmla="*/ 0 w 150"/>
                <a:gd name="T47" fmla="*/ 345443 h 176"/>
                <a:gd name="T48" fmla="*/ 70781 w 150"/>
                <a:gd name="T49" fmla="*/ 332157 h 176"/>
                <a:gd name="T50" fmla="*/ 70781 w 150"/>
                <a:gd name="T51" fmla="*/ 358730 h 176"/>
                <a:gd name="T52" fmla="*/ 579522 w 150"/>
                <a:gd name="T53" fmla="*/ 349872 h 176"/>
                <a:gd name="T54" fmla="*/ 579522 w 150"/>
                <a:gd name="T55" fmla="*/ 318871 h 176"/>
                <a:gd name="T56" fmla="*/ 663575 w 150"/>
                <a:gd name="T57" fmla="*/ 332157 h 176"/>
                <a:gd name="T58" fmla="*/ 194649 w 150"/>
                <a:gd name="T59" fmla="*/ 336586 h 176"/>
                <a:gd name="T60" fmla="*/ 181377 w 150"/>
                <a:gd name="T61" fmla="*/ 318871 h 176"/>
                <a:gd name="T62" fmla="*/ 331788 w 150"/>
                <a:gd name="T63" fmla="*/ 212581 h 176"/>
                <a:gd name="T64" fmla="*/ 331788 w 150"/>
                <a:gd name="T65" fmla="*/ 239153 h 176"/>
                <a:gd name="T66" fmla="*/ 194649 w 150"/>
                <a:gd name="T67" fmla="*/ 336586 h 176"/>
                <a:gd name="T68" fmla="*/ 499893 w 150"/>
                <a:gd name="T69" fmla="*/ 172722 h 176"/>
                <a:gd name="T70" fmla="*/ 548555 w 150"/>
                <a:gd name="T71" fmla="*/ 101862 h 176"/>
                <a:gd name="T72" fmla="*/ 570675 w 150"/>
                <a:gd name="T73" fmla="*/ 124005 h 176"/>
                <a:gd name="T74" fmla="*/ 513165 w 150"/>
                <a:gd name="T75" fmla="*/ 177150 h 176"/>
                <a:gd name="T76" fmla="*/ 132715 w 150"/>
                <a:gd name="T77" fmla="*/ 172722 h 176"/>
                <a:gd name="T78" fmla="*/ 84053 w 150"/>
                <a:gd name="T79" fmla="*/ 101862 h 176"/>
                <a:gd name="T80" fmla="*/ 154834 w 150"/>
                <a:gd name="T81" fmla="*/ 150578 h 176"/>
                <a:gd name="T82" fmla="*/ 141563 w 150"/>
                <a:gd name="T83" fmla="*/ 177150 h 176"/>
                <a:gd name="T84" fmla="*/ 309668 w 150"/>
                <a:gd name="T85" fmla="*/ 97433 h 176"/>
                <a:gd name="T86" fmla="*/ 322940 w 150"/>
                <a:gd name="T87" fmla="*/ 0 h 176"/>
                <a:gd name="T88" fmla="*/ 340635 w 150"/>
                <a:gd name="T89" fmla="*/ 97433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0" h="176">
                  <a:moveTo>
                    <a:pt x="86" y="176"/>
                  </a:moveTo>
                  <a:cubicBezTo>
                    <a:pt x="62" y="176"/>
                    <a:pt x="62" y="176"/>
                    <a:pt x="62" y="176"/>
                  </a:cubicBezTo>
                  <a:cubicBezTo>
                    <a:pt x="60" y="176"/>
                    <a:pt x="58" y="175"/>
                    <a:pt x="58" y="173"/>
                  </a:cubicBezTo>
                  <a:cubicBezTo>
                    <a:pt x="58" y="171"/>
                    <a:pt x="60" y="170"/>
                    <a:pt x="62" y="170"/>
                  </a:cubicBezTo>
                  <a:cubicBezTo>
                    <a:pt x="86" y="170"/>
                    <a:pt x="86" y="170"/>
                    <a:pt x="86" y="170"/>
                  </a:cubicBezTo>
                  <a:cubicBezTo>
                    <a:pt x="88" y="170"/>
                    <a:pt x="89" y="171"/>
                    <a:pt x="89" y="173"/>
                  </a:cubicBezTo>
                  <a:cubicBezTo>
                    <a:pt x="89" y="175"/>
                    <a:pt x="88" y="176"/>
                    <a:pt x="86" y="176"/>
                  </a:cubicBezTo>
                  <a:close/>
                  <a:moveTo>
                    <a:pt x="93" y="165"/>
                  </a:moveTo>
                  <a:cubicBezTo>
                    <a:pt x="55" y="165"/>
                    <a:pt x="55" y="165"/>
                    <a:pt x="55" y="165"/>
                  </a:cubicBezTo>
                  <a:cubicBezTo>
                    <a:pt x="53" y="165"/>
                    <a:pt x="52" y="164"/>
                    <a:pt x="52" y="162"/>
                  </a:cubicBezTo>
                  <a:cubicBezTo>
                    <a:pt x="52" y="160"/>
                    <a:pt x="53" y="158"/>
                    <a:pt x="55" y="158"/>
                  </a:cubicBezTo>
                  <a:cubicBezTo>
                    <a:pt x="93" y="158"/>
                    <a:pt x="93" y="158"/>
                    <a:pt x="93" y="158"/>
                  </a:cubicBezTo>
                  <a:cubicBezTo>
                    <a:pt x="95" y="158"/>
                    <a:pt x="96" y="160"/>
                    <a:pt x="96" y="162"/>
                  </a:cubicBezTo>
                  <a:cubicBezTo>
                    <a:pt x="96" y="164"/>
                    <a:pt x="95" y="165"/>
                    <a:pt x="93" y="165"/>
                  </a:cubicBezTo>
                  <a:close/>
                  <a:moveTo>
                    <a:pt x="74" y="153"/>
                  </a:moveTo>
                  <a:cubicBezTo>
                    <a:pt x="67" y="153"/>
                    <a:pt x="60" y="153"/>
                    <a:pt x="59" y="153"/>
                  </a:cubicBezTo>
                  <a:cubicBezTo>
                    <a:pt x="59" y="153"/>
                    <a:pt x="59" y="153"/>
                    <a:pt x="59" y="153"/>
                  </a:cubicBezTo>
                  <a:cubicBezTo>
                    <a:pt x="52" y="153"/>
                    <a:pt x="49" y="150"/>
                    <a:pt x="48" y="144"/>
                  </a:cubicBezTo>
                  <a:cubicBezTo>
                    <a:pt x="47" y="142"/>
                    <a:pt x="47" y="139"/>
                    <a:pt x="47" y="137"/>
                  </a:cubicBezTo>
                  <a:cubicBezTo>
                    <a:pt x="47" y="133"/>
                    <a:pt x="47" y="130"/>
                    <a:pt x="46" y="128"/>
                  </a:cubicBezTo>
                  <a:cubicBezTo>
                    <a:pt x="40" y="118"/>
                    <a:pt x="37" y="112"/>
                    <a:pt x="32" y="102"/>
                  </a:cubicBezTo>
                  <a:cubicBezTo>
                    <a:pt x="27" y="93"/>
                    <a:pt x="22" y="79"/>
                    <a:pt x="25" y="65"/>
                  </a:cubicBezTo>
                  <a:cubicBezTo>
                    <a:pt x="30" y="49"/>
                    <a:pt x="47" y="32"/>
                    <a:pt x="73" y="32"/>
                  </a:cubicBezTo>
                  <a:cubicBezTo>
                    <a:pt x="100" y="32"/>
                    <a:pt x="117" y="49"/>
                    <a:pt x="122" y="65"/>
                  </a:cubicBezTo>
                  <a:cubicBezTo>
                    <a:pt x="125" y="79"/>
                    <a:pt x="120" y="93"/>
                    <a:pt x="115" y="102"/>
                  </a:cubicBezTo>
                  <a:cubicBezTo>
                    <a:pt x="110" y="112"/>
                    <a:pt x="107" y="118"/>
                    <a:pt x="101" y="128"/>
                  </a:cubicBezTo>
                  <a:cubicBezTo>
                    <a:pt x="100" y="130"/>
                    <a:pt x="100" y="133"/>
                    <a:pt x="100" y="137"/>
                  </a:cubicBezTo>
                  <a:cubicBezTo>
                    <a:pt x="100" y="139"/>
                    <a:pt x="100" y="142"/>
                    <a:pt x="99" y="144"/>
                  </a:cubicBezTo>
                  <a:cubicBezTo>
                    <a:pt x="98" y="150"/>
                    <a:pt x="95" y="153"/>
                    <a:pt x="88" y="153"/>
                  </a:cubicBezTo>
                  <a:cubicBezTo>
                    <a:pt x="88" y="153"/>
                    <a:pt x="81" y="153"/>
                    <a:pt x="74" y="153"/>
                  </a:cubicBezTo>
                  <a:close/>
                  <a:moveTo>
                    <a:pt x="59" y="146"/>
                  </a:moveTo>
                  <a:cubicBezTo>
                    <a:pt x="60" y="146"/>
                    <a:pt x="87" y="146"/>
                    <a:pt x="88" y="146"/>
                  </a:cubicBezTo>
                  <a:cubicBezTo>
                    <a:pt x="92" y="146"/>
                    <a:pt x="92" y="145"/>
                    <a:pt x="93" y="143"/>
                  </a:cubicBezTo>
                  <a:cubicBezTo>
                    <a:pt x="93" y="141"/>
                    <a:pt x="93" y="139"/>
                    <a:pt x="93" y="137"/>
                  </a:cubicBezTo>
                  <a:cubicBezTo>
                    <a:pt x="93" y="132"/>
                    <a:pt x="94" y="128"/>
                    <a:pt x="96" y="124"/>
                  </a:cubicBezTo>
                  <a:cubicBezTo>
                    <a:pt x="101" y="115"/>
                    <a:pt x="104" y="109"/>
                    <a:pt x="109" y="99"/>
                  </a:cubicBezTo>
                  <a:cubicBezTo>
                    <a:pt x="113" y="92"/>
                    <a:pt x="118" y="79"/>
                    <a:pt x="115" y="67"/>
                  </a:cubicBezTo>
                  <a:cubicBezTo>
                    <a:pt x="112" y="53"/>
                    <a:pt x="96" y="38"/>
                    <a:pt x="73" y="38"/>
                  </a:cubicBezTo>
                  <a:cubicBezTo>
                    <a:pt x="51" y="38"/>
                    <a:pt x="35" y="53"/>
                    <a:pt x="32" y="67"/>
                  </a:cubicBezTo>
                  <a:cubicBezTo>
                    <a:pt x="29" y="79"/>
                    <a:pt x="34" y="92"/>
                    <a:pt x="38" y="99"/>
                  </a:cubicBezTo>
                  <a:cubicBezTo>
                    <a:pt x="43" y="109"/>
                    <a:pt x="46" y="115"/>
                    <a:pt x="51" y="124"/>
                  </a:cubicBezTo>
                  <a:cubicBezTo>
                    <a:pt x="53" y="128"/>
                    <a:pt x="54" y="132"/>
                    <a:pt x="54" y="137"/>
                  </a:cubicBezTo>
                  <a:cubicBezTo>
                    <a:pt x="54" y="139"/>
                    <a:pt x="54" y="141"/>
                    <a:pt x="54" y="143"/>
                  </a:cubicBezTo>
                  <a:cubicBezTo>
                    <a:pt x="55" y="145"/>
                    <a:pt x="55" y="146"/>
                    <a:pt x="59" y="146"/>
                  </a:cubicBezTo>
                  <a:cubicBezTo>
                    <a:pt x="59" y="146"/>
                    <a:pt x="59" y="146"/>
                    <a:pt x="59" y="146"/>
                  </a:cubicBezTo>
                  <a:close/>
                  <a:moveTo>
                    <a:pt x="16" y="81"/>
                  </a:moveTo>
                  <a:cubicBezTo>
                    <a:pt x="3" y="81"/>
                    <a:pt x="3" y="81"/>
                    <a:pt x="3" y="81"/>
                  </a:cubicBezTo>
                  <a:cubicBezTo>
                    <a:pt x="1" y="81"/>
                    <a:pt x="0" y="80"/>
                    <a:pt x="0" y="78"/>
                  </a:cubicBezTo>
                  <a:cubicBezTo>
                    <a:pt x="0" y="76"/>
                    <a:pt x="1" y="75"/>
                    <a:pt x="3" y="75"/>
                  </a:cubicBezTo>
                  <a:cubicBezTo>
                    <a:pt x="16" y="75"/>
                    <a:pt x="16" y="75"/>
                    <a:pt x="16" y="75"/>
                  </a:cubicBezTo>
                  <a:cubicBezTo>
                    <a:pt x="18" y="75"/>
                    <a:pt x="19" y="76"/>
                    <a:pt x="19" y="78"/>
                  </a:cubicBezTo>
                  <a:cubicBezTo>
                    <a:pt x="19" y="80"/>
                    <a:pt x="18" y="81"/>
                    <a:pt x="16" y="81"/>
                  </a:cubicBezTo>
                  <a:close/>
                  <a:moveTo>
                    <a:pt x="147" y="79"/>
                  </a:moveTo>
                  <a:cubicBezTo>
                    <a:pt x="131" y="79"/>
                    <a:pt x="131" y="79"/>
                    <a:pt x="131" y="79"/>
                  </a:cubicBezTo>
                  <a:cubicBezTo>
                    <a:pt x="129" y="79"/>
                    <a:pt x="128" y="77"/>
                    <a:pt x="128" y="75"/>
                  </a:cubicBezTo>
                  <a:cubicBezTo>
                    <a:pt x="128" y="74"/>
                    <a:pt x="129" y="72"/>
                    <a:pt x="131" y="72"/>
                  </a:cubicBezTo>
                  <a:cubicBezTo>
                    <a:pt x="147" y="72"/>
                    <a:pt x="147" y="72"/>
                    <a:pt x="147" y="72"/>
                  </a:cubicBezTo>
                  <a:cubicBezTo>
                    <a:pt x="149" y="72"/>
                    <a:pt x="150" y="74"/>
                    <a:pt x="150" y="75"/>
                  </a:cubicBezTo>
                  <a:cubicBezTo>
                    <a:pt x="150" y="77"/>
                    <a:pt x="149" y="79"/>
                    <a:pt x="147" y="79"/>
                  </a:cubicBezTo>
                  <a:close/>
                  <a:moveTo>
                    <a:pt x="44" y="76"/>
                  </a:moveTo>
                  <a:cubicBezTo>
                    <a:pt x="44" y="76"/>
                    <a:pt x="43" y="76"/>
                    <a:pt x="43" y="76"/>
                  </a:cubicBezTo>
                  <a:cubicBezTo>
                    <a:pt x="41" y="75"/>
                    <a:pt x="40" y="74"/>
                    <a:pt x="41" y="72"/>
                  </a:cubicBezTo>
                  <a:cubicBezTo>
                    <a:pt x="44" y="60"/>
                    <a:pt x="57" y="48"/>
                    <a:pt x="75" y="48"/>
                  </a:cubicBezTo>
                  <a:cubicBezTo>
                    <a:pt x="75" y="48"/>
                    <a:pt x="75" y="48"/>
                    <a:pt x="75" y="48"/>
                  </a:cubicBezTo>
                  <a:cubicBezTo>
                    <a:pt x="77" y="48"/>
                    <a:pt x="79" y="49"/>
                    <a:pt x="79" y="51"/>
                  </a:cubicBezTo>
                  <a:cubicBezTo>
                    <a:pt x="79" y="53"/>
                    <a:pt x="77" y="54"/>
                    <a:pt x="75" y="54"/>
                  </a:cubicBezTo>
                  <a:cubicBezTo>
                    <a:pt x="60" y="54"/>
                    <a:pt x="50" y="64"/>
                    <a:pt x="47" y="74"/>
                  </a:cubicBezTo>
                  <a:cubicBezTo>
                    <a:pt x="47" y="75"/>
                    <a:pt x="45" y="76"/>
                    <a:pt x="44" y="76"/>
                  </a:cubicBezTo>
                  <a:close/>
                  <a:moveTo>
                    <a:pt x="116" y="40"/>
                  </a:moveTo>
                  <a:cubicBezTo>
                    <a:pt x="115" y="40"/>
                    <a:pt x="114" y="40"/>
                    <a:pt x="113" y="39"/>
                  </a:cubicBezTo>
                  <a:cubicBezTo>
                    <a:pt x="112" y="38"/>
                    <a:pt x="112" y="36"/>
                    <a:pt x="113" y="34"/>
                  </a:cubicBezTo>
                  <a:cubicBezTo>
                    <a:pt x="124" y="23"/>
                    <a:pt x="124" y="23"/>
                    <a:pt x="124" y="23"/>
                  </a:cubicBezTo>
                  <a:cubicBezTo>
                    <a:pt x="126" y="22"/>
                    <a:pt x="128" y="22"/>
                    <a:pt x="129" y="23"/>
                  </a:cubicBezTo>
                  <a:cubicBezTo>
                    <a:pt x="130" y="25"/>
                    <a:pt x="130" y="27"/>
                    <a:pt x="129" y="28"/>
                  </a:cubicBezTo>
                  <a:cubicBezTo>
                    <a:pt x="118" y="39"/>
                    <a:pt x="118" y="39"/>
                    <a:pt x="118" y="39"/>
                  </a:cubicBezTo>
                  <a:cubicBezTo>
                    <a:pt x="117" y="40"/>
                    <a:pt x="116" y="40"/>
                    <a:pt x="116" y="40"/>
                  </a:cubicBezTo>
                  <a:close/>
                  <a:moveTo>
                    <a:pt x="32" y="40"/>
                  </a:moveTo>
                  <a:cubicBezTo>
                    <a:pt x="31" y="40"/>
                    <a:pt x="31" y="40"/>
                    <a:pt x="30" y="39"/>
                  </a:cubicBezTo>
                  <a:cubicBezTo>
                    <a:pt x="19" y="28"/>
                    <a:pt x="19" y="28"/>
                    <a:pt x="19" y="28"/>
                  </a:cubicBezTo>
                  <a:cubicBezTo>
                    <a:pt x="18" y="27"/>
                    <a:pt x="18" y="25"/>
                    <a:pt x="19" y="23"/>
                  </a:cubicBezTo>
                  <a:cubicBezTo>
                    <a:pt x="20" y="22"/>
                    <a:pt x="22" y="22"/>
                    <a:pt x="24" y="23"/>
                  </a:cubicBezTo>
                  <a:cubicBezTo>
                    <a:pt x="35" y="34"/>
                    <a:pt x="35" y="34"/>
                    <a:pt x="35" y="34"/>
                  </a:cubicBezTo>
                  <a:cubicBezTo>
                    <a:pt x="36" y="36"/>
                    <a:pt x="36" y="38"/>
                    <a:pt x="35" y="39"/>
                  </a:cubicBezTo>
                  <a:cubicBezTo>
                    <a:pt x="34" y="40"/>
                    <a:pt x="33" y="40"/>
                    <a:pt x="32" y="40"/>
                  </a:cubicBezTo>
                  <a:close/>
                  <a:moveTo>
                    <a:pt x="73" y="25"/>
                  </a:moveTo>
                  <a:cubicBezTo>
                    <a:pt x="72" y="25"/>
                    <a:pt x="70" y="24"/>
                    <a:pt x="70" y="22"/>
                  </a:cubicBezTo>
                  <a:cubicBezTo>
                    <a:pt x="70" y="3"/>
                    <a:pt x="70" y="3"/>
                    <a:pt x="70" y="3"/>
                  </a:cubicBezTo>
                  <a:cubicBezTo>
                    <a:pt x="70" y="2"/>
                    <a:pt x="72" y="0"/>
                    <a:pt x="73" y="0"/>
                  </a:cubicBezTo>
                  <a:cubicBezTo>
                    <a:pt x="75" y="0"/>
                    <a:pt x="77" y="2"/>
                    <a:pt x="77" y="3"/>
                  </a:cubicBezTo>
                  <a:cubicBezTo>
                    <a:pt x="77" y="22"/>
                    <a:pt x="77" y="22"/>
                    <a:pt x="77" y="22"/>
                  </a:cubicBezTo>
                  <a:cubicBezTo>
                    <a:pt x="77" y="24"/>
                    <a:pt x="75" y="25"/>
                    <a:pt x="7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9" name="TextBox 47"/>
            <p:cNvSpPr txBox="1">
              <a:spLocks noChangeArrowheads="1"/>
            </p:cNvSpPr>
            <p:nvPr/>
          </p:nvSpPr>
          <p:spPr bwMode="auto">
            <a:xfrm>
              <a:off x="467519" y="4216023"/>
              <a:ext cx="1638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Satın Alma Tarihi</a:t>
              </a:r>
              <a:endParaRPr lang="en-US" altLang="en-US" sz="2400" dirty="0">
                <a:latin typeface="Open Sans" panose="020B0606030504020204" pitchFamily="34" charset="0"/>
                <a:cs typeface="Open Sans" panose="020B0606030504020204" pitchFamily="34" charset="0"/>
              </a:endParaRPr>
            </a:p>
          </p:txBody>
        </p:sp>
      </p:grpSp>
      <p:grpSp>
        <p:nvGrpSpPr>
          <p:cNvPr id="5" name="Группа 4">
            <a:extLst>
              <a:ext uri="{FF2B5EF4-FFF2-40B4-BE49-F238E27FC236}">
                <a16:creationId xmlns:a16="http://schemas.microsoft.com/office/drawing/2014/main" id="{0A36BA42-FCE9-2A4E-804C-3D8E573AE593}"/>
              </a:ext>
            </a:extLst>
          </p:cNvPr>
          <p:cNvGrpSpPr/>
          <p:nvPr/>
        </p:nvGrpSpPr>
        <p:grpSpPr>
          <a:xfrm>
            <a:off x="2058988" y="2265363"/>
            <a:ext cx="2419350" cy="4605337"/>
            <a:chOff x="2058988" y="2265363"/>
            <a:chExt cx="2419350" cy="4605337"/>
          </a:xfrm>
        </p:grpSpPr>
        <p:sp>
          <p:nvSpPr>
            <p:cNvPr id="19483" name="Freeform 8"/>
            <p:cNvSpPr>
              <a:spLocks/>
            </p:cNvSpPr>
            <p:nvPr/>
          </p:nvSpPr>
          <p:spPr bwMode="auto">
            <a:xfrm>
              <a:off x="2101850" y="2265363"/>
              <a:ext cx="1597025" cy="4318000"/>
            </a:xfrm>
            <a:custGeom>
              <a:avLst/>
              <a:gdLst>
                <a:gd name="T0" fmla="*/ 800724 w 361"/>
                <a:gd name="T1" fmla="*/ 0 h 975"/>
                <a:gd name="T2" fmla="*/ 0 w 361"/>
                <a:gd name="T3" fmla="*/ 797169 h 975"/>
                <a:gd name="T4" fmla="*/ 0 w 361"/>
                <a:gd name="T5" fmla="*/ 4318000 h 975"/>
                <a:gd name="T6" fmla="*/ 1597025 w 361"/>
                <a:gd name="T7" fmla="*/ 4318000 h 975"/>
                <a:gd name="T8" fmla="*/ 1597025 w 361"/>
                <a:gd name="T9" fmla="*/ 797169 h 975"/>
                <a:gd name="T10" fmla="*/ 800724 w 361"/>
                <a:gd name="T11" fmla="*/ 0 h 9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975">
                  <a:moveTo>
                    <a:pt x="181" y="0"/>
                  </a:moveTo>
                  <a:cubicBezTo>
                    <a:pt x="81" y="0"/>
                    <a:pt x="0" y="80"/>
                    <a:pt x="0" y="180"/>
                  </a:cubicBezTo>
                  <a:cubicBezTo>
                    <a:pt x="0" y="975"/>
                    <a:pt x="0" y="975"/>
                    <a:pt x="0" y="975"/>
                  </a:cubicBezTo>
                  <a:cubicBezTo>
                    <a:pt x="361" y="975"/>
                    <a:pt x="361" y="975"/>
                    <a:pt x="361" y="975"/>
                  </a:cubicBezTo>
                  <a:cubicBezTo>
                    <a:pt x="361" y="180"/>
                    <a:pt x="361" y="180"/>
                    <a:pt x="361" y="180"/>
                  </a:cubicBezTo>
                  <a:cubicBezTo>
                    <a:pt x="361" y="80"/>
                    <a:pt x="280" y="0"/>
                    <a:pt x="181" y="0"/>
                  </a:cubicBezTo>
                  <a:close/>
                </a:path>
              </a:pathLst>
            </a:custGeom>
            <a:solidFill>
              <a:srgbClr val="FF9E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4" name="Oval 9"/>
            <p:cNvSpPr>
              <a:spLocks noChangeArrowheads="1"/>
            </p:cNvSpPr>
            <p:nvPr/>
          </p:nvSpPr>
          <p:spPr bwMode="auto">
            <a:xfrm>
              <a:off x="2230438" y="2392363"/>
              <a:ext cx="1341438" cy="1343025"/>
            </a:xfrm>
            <a:prstGeom prst="ellipse">
              <a:avLst/>
            </a:prstGeom>
            <a:solidFill>
              <a:srgbClr val="ED7B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97" name="Freeform 27"/>
            <p:cNvSpPr>
              <a:spLocks/>
            </p:cNvSpPr>
            <p:nvPr/>
          </p:nvSpPr>
          <p:spPr bwMode="auto">
            <a:xfrm>
              <a:off x="2101850" y="6583363"/>
              <a:ext cx="2376488" cy="287337"/>
            </a:xfrm>
            <a:custGeom>
              <a:avLst/>
              <a:gdLst>
                <a:gd name="T0" fmla="*/ 2376488 w 1497"/>
                <a:gd name="T1" fmla="*/ 287337 h 181"/>
                <a:gd name="T2" fmla="*/ 1301750 w 1497"/>
                <a:gd name="T3" fmla="*/ 287337 h 181"/>
                <a:gd name="T4" fmla="*/ 0 w 1497"/>
                <a:gd name="T5" fmla="*/ 0 h 181"/>
                <a:gd name="T6" fmla="*/ 1597025 w 1497"/>
                <a:gd name="T7" fmla="*/ 0 h 181"/>
                <a:gd name="T8" fmla="*/ 2376488 w 1497"/>
                <a:gd name="T9" fmla="*/ 287337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7" h="181">
                  <a:moveTo>
                    <a:pt x="1497" y="181"/>
                  </a:moveTo>
                  <a:lnTo>
                    <a:pt x="820" y="181"/>
                  </a:lnTo>
                  <a:lnTo>
                    <a:pt x="0" y="0"/>
                  </a:lnTo>
                  <a:lnTo>
                    <a:pt x="1006" y="0"/>
                  </a:lnTo>
                  <a:lnTo>
                    <a:pt x="1497" y="181"/>
                  </a:lnTo>
                  <a:close/>
                </a:path>
              </a:pathLst>
            </a:custGeom>
            <a:solidFill>
              <a:srgbClr val="E0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0" name="Freeform 45"/>
            <p:cNvSpPr>
              <a:spLocks noEditPoints="1"/>
            </p:cNvSpPr>
            <p:nvPr/>
          </p:nvSpPr>
          <p:spPr bwMode="auto">
            <a:xfrm>
              <a:off x="2535238" y="2703513"/>
              <a:ext cx="712788" cy="690562"/>
            </a:xfrm>
            <a:custGeom>
              <a:avLst/>
              <a:gdLst>
                <a:gd name="T0" fmla="*/ 429444 w 161"/>
                <a:gd name="T1" fmla="*/ 30987 h 156"/>
                <a:gd name="T2" fmla="*/ 429444 w 161"/>
                <a:gd name="T3" fmla="*/ 30987 h 156"/>
                <a:gd name="T4" fmla="*/ 677370 w 161"/>
                <a:gd name="T5" fmla="*/ 283307 h 156"/>
                <a:gd name="T6" fmla="*/ 677370 w 161"/>
                <a:gd name="T7" fmla="*/ 287734 h 156"/>
                <a:gd name="T8" fmla="*/ 672943 w 161"/>
                <a:gd name="T9" fmla="*/ 287734 h 156"/>
                <a:gd name="T10" fmla="*/ 420589 w 161"/>
                <a:gd name="T11" fmla="*/ 287734 h 156"/>
                <a:gd name="T12" fmla="*/ 420589 w 161"/>
                <a:gd name="T13" fmla="*/ 39840 h 156"/>
                <a:gd name="T14" fmla="*/ 429444 w 161"/>
                <a:gd name="T15" fmla="*/ 30987 h 156"/>
                <a:gd name="T16" fmla="*/ 305481 w 161"/>
                <a:gd name="T17" fmla="*/ 79680 h 156"/>
                <a:gd name="T18" fmla="*/ 309908 w 161"/>
                <a:gd name="T19" fmla="*/ 84107 h 156"/>
                <a:gd name="T20" fmla="*/ 309908 w 161"/>
                <a:gd name="T21" fmla="*/ 336428 h 156"/>
                <a:gd name="T22" fmla="*/ 371889 w 161"/>
                <a:gd name="T23" fmla="*/ 398401 h 156"/>
                <a:gd name="T24" fmla="*/ 628670 w 161"/>
                <a:gd name="T25" fmla="*/ 398401 h 156"/>
                <a:gd name="T26" fmla="*/ 633097 w 161"/>
                <a:gd name="T27" fmla="*/ 402828 h 156"/>
                <a:gd name="T28" fmla="*/ 633097 w 161"/>
                <a:gd name="T29" fmla="*/ 407255 h 156"/>
                <a:gd name="T30" fmla="*/ 345326 w 161"/>
                <a:gd name="T31" fmla="*/ 659575 h 156"/>
                <a:gd name="T32" fmla="*/ 309908 w 161"/>
                <a:gd name="T33" fmla="*/ 655149 h 156"/>
                <a:gd name="T34" fmla="*/ 53127 w 161"/>
                <a:gd name="T35" fmla="*/ 398401 h 156"/>
                <a:gd name="T36" fmla="*/ 305481 w 161"/>
                <a:gd name="T37" fmla="*/ 79680 h 156"/>
                <a:gd name="T38" fmla="*/ 305481 w 161"/>
                <a:gd name="T39" fmla="*/ 79680 h 156"/>
                <a:gd name="T40" fmla="*/ 429444 w 161"/>
                <a:gd name="T41" fmla="*/ 0 h 156"/>
                <a:gd name="T42" fmla="*/ 389598 w 161"/>
                <a:gd name="T43" fmla="*/ 39840 h 156"/>
                <a:gd name="T44" fmla="*/ 389598 w 161"/>
                <a:gd name="T45" fmla="*/ 305441 h 156"/>
                <a:gd name="T46" fmla="*/ 407307 w 161"/>
                <a:gd name="T47" fmla="*/ 323148 h 156"/>
                <a:gd name="T48" fmla="*/ 672943 w 161"/>
                <a:gd name="T49" fmla="*/ 323148 h 156"/>
                <a:gd name="T50" fmla="*/ 712788 w 161"/>
                <a:gd name="T51" fmla="*/ 278881 h 156"/>
                <a:gd name="T52" fmla="*/ 433871 w 161"/>
                <a:gd name="T53" fmla="*/ 0 h 156"/>
                <a:gd name="T54" fmla="*/ 429444 w 161"/>
                <a:gd name="T55" fmla="*/ 0 h 156"/>
                <a:gd name="T56" fmla="*/ 305481 w 161"/>
                <a:gd name="T57" fmla="*/ 44267 h 156"/>
                <a:gd name="T58" fmla="*/ 301053 w 161"/>
                <a:gd name="T59" fmla="*/ 44267 h 156"/>
                <a:gd name="T60" fmla="*/ 22136 w 161"/>
                <a:gd name="T61" fmla="*/ 402828 h 156"/>
                <a:gd name="T62" fmla="*/ 305481 w 161"/>
                <a:gd name="T63" fmla="*/ 690562 h 156"/>
                <a:gd name="T64" fmla="*/ 345326 w 161"/>
                <a:gd name="T65" fmla="*/ 690562 h 156"/>
                <a:gd name="T66" fmla="*/ 664088 w 161"/>
                <a:gd name="T67" fmla="*/ 411681 h 156"/>
                <a:gd name="T68" fmla="*/ 628670 w 161"/>
                <a:gd name="T69" fmla="*/ 367414 h 156"/>
                <a:gd name="T70" fmla="*/ 371889 w 161"/>
                <a:gd name="T71" fmla="*/ 367414 h 156"/>
                <a:gd name="T72" fmla="*/ 345326 w 161"/>
                <a:gd name="T73" fmla="*/ 336428 h 156"/>
                <a:gd name="T74" fmla="*/ 345326 w 161"/>
                <a:gd name="T75" fmla="*/ 84107 h 156"/>
                <a:gd name="T76" fmla="*/ 305481 w 161"/>
                <a:gd name="T77" fmla="*/ 44267 h 1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1" h="156">
                  <a:moveTo>
                    <a:pt x="97" y="7"/>
                  </a:moveTo>
                  <a:cubicBezTo>
                    <a:pt x="97" y="7"/>
                    <a:pt x="97" y="7"/>
                    <a:pt x="97" y="7"/>
                  </a:cubicBezTo>
                  <a:cubicBezTo>
                    <a:pt x="126" y="11"/>
                    <a:pt x="149" y="34"/>
                    <a:pt x="153" y="64"/>
                  </a:cubicBezTo>
                  <a:cubicBezTo>
                    <a:pt x="153" y="64"/>
                    <a:pt x="153" y="64"/>
                    <a:pt x="153" y="65"/>
                  </a:cubicBezTo>
                  <a:cubicBezTo>
                    <a:pt x="153" y="65"/>
                    <a:pt x="152" y="65"/>
                    <a:pt x="152" y="65"/>
                  </a:cubicBezTo>
                  <a:cubicBezTo>
                    <a:pt x="95" y="65"/>
                    <a:pt x="95" y="65"/>
                    <a:pt x="95" y="65"/>
                  </a:cubicBezTo>
                  <a:cubicBezTo>
                    <a:pt x="95" y="9"/>
                    <a:pt x="95" y="9"/>
                    <a:pt x="95" y="9"/>
                  </a:cubicBezTo>
                  <a:cubicBezTo>
                    <a:pt x="95" y="8"/>
                    <a:pt x="96" y="7"/>
                    <a:pt x="97" y="7"/>
                  </a:cubicBezTo>
                  <a:moveTo>
                    <a:pt x="69" y="18"/>
                  </a:moveTo>
                  <a:cubicBezTo>
                    <a:pt x="70" y="18"/>
                    <a:pt x="70" y="18"/>
                    <a:pt x="70" y="19"/>
                  </a:cubicBezTo>
                  <a:cubicBezTo>
                    <a:pt x="70" y="76"/>
                    <a:pt x="70" y="76"/>
                    <a:pt x="70" y="76"/>
                  </a:cubicBezTo>
                  <a:cubicBezTo>
                    <a:pt x="70" y="84"/>
                    <a:pt x="77" y="90"/>
                    <a:pt x="84" y="90"/>
                  </a:cubicBezTo>
                  <a:cubicBezTo>
                    <a:pt x="142" y="90"/>
                    <a:pt x="142" y="90"/>
                    <a:pt x="142" y="90"/>
                  </a:cubicBezTo>
                  <a:cubicBezTo>
                    <a:pt x="142" y="90"/>
                    <a:pt x="142" y="90"/>
                    <a:pt x="143" y="91"/>
                  </a:cubicBezTo>
                  <a:cubicBezTo>
                    <a:pt x="143" y="91"/>
                    <a:pt x="143" y="91"/>
                    <a:pt x="143" y="92"/>
                  </a:cubicBezTo>
                  <a:cubicBezTo>
                    <a:pt x="138" y="124"/>
                    <a:pt x="110" y="149"/>
                    <a:pt x="78" y="149"/>
                  </a:cubicBezTo>
                  <a:cubicBezTo>
                    <a:pt x="75" y="149"/>
                    <a:pt x="73" y="149"/>
                    <a:pt x="70" y="148"/>
                  </a:cubicBezTo>
                  <a:cubicBezTo>
                    <a:pt x="40" y="145"/>
                    <a:pt x="16" y="121"/>
                    <a:pt x="12" y="90"/>
                  </a:cubicBezTo>
                  <a:cubicBezTo>
                    <a:pt x="8" y="55"/>
                    <a:pt x="33" y="23"/>
                    <a:pt x="69" y="18"/>
                  </a:cubicBezTo>
                  <a:cubicBezTo>
                    <a:pt x="69" y="18"/>
                    <a:pt x="69" y="18"/>
                    <a:pt x="69" y="18"/>
                  </a:cubicBezTo>
                  <a:moveTo>
                    <a:pt x="97" y="0"/>
                  </a:moveTo>
                  <a:cubicBezTo>
                    <a:pt x="92" y="0"/>
                    <a:pt x="88" y="4"/>
                    <a:pt x="88" y="9"/>
                  </a:cubicBezTo>
                  <a:cubicBezTo>
                    <a:pt x="88" y="69"/>
                    <a:pt x="88" y="69"/>
                    <a:pt x="88" y="69"/>
                  </a:cubicBezTo>
                  <a:cubicBezTo>
                    <a:pt x="88" y="71"/>
                    <a:pt x="90" y="73"/>
                    <a:pt x="92" y="73"/>
                  </a:cubicBezTo>
                  <a:cubicBezTo>
                    <a:pt x="152" y="73"/>
                    <a:pt x="152" y="73"/>
                    <a:pt x="152" y="73"/>
                  </a:cubicBezTo>
                  <a:cubicBezTo>
                    <a:pt x="157" y="73"/>
                    <a:pt x="161" y="68"/>
                    <a:pt x="161" y="63"/>
                  </a:cubicBezTo>
                  <a:cubicBezTo>
                    <a:pt x="156" y="30"/>
                    <a:pt x="130" y="4"/>
                    <a:pt x="98" y="0"/>
                  </a:cubicBezTo>
                  <a:cubicBezTo>
                    <a:pt x="97" y="0"/>
                    <a:pt x="97" y="0"/>
                    <a:pt x="97" y="0"/>
                  </a:cubicBezTo>
                  <a:close/>
                  <a:moveTo>
                    <a:pt x="69" y="10"/>
                  </a:moveTo>
                  <a:cubicBezTo>
                    <a:pt x="69" y="10"/>
                    <a:pt x="68" y="10"/>
                    <a:pt x="68" y="10"/>
                  </a:cubicBezTo>
                  <a:cubicBezTo>
                    <a:pt x="29" y="16"/>
                    <a:pt x="0" y="51"/>
                    <a:pt x="5" y="91"/>
                  </a:cubicBezTo>
                  <a:cubicBezTo>
                    <a:pt x="9" y="125"/>
                    <a:pt x="36" y="152"/>
                    <a:pt x="69" y="156"/>
                  </a:cubicBezTo>
                  <a:cubicBezTo>
                    <a:pt x="72" y="156"/>
                    <a:pt x="75" y="156"/>
                    <a:pt x="78" y="156"/>
                  </a:cubicBezTo>
                  <a:cubicBezTo>
                    <a:pt x="115" y="156"/>
                    <a:pt x="145" y="129"/>
                    <a:pt x="150" y="93"/>
                  </a:cubicBezTo>
                  <a:cubicBezTo>
                    <a:pt x="151" y="87"/>
                    <a:pt x="147" y="83"/>
                    <a:pt x="142" y="83"/>
                  </a:cubicBezTo>
                  <a:cubicBezTo>
                    <a:pt x="84" y="83"/>
                    <a:pt x="84" y="83"/>
                    <a:pt x="84" y="83"/>
                  </a:cubicBezTo>
                  <a:cubicBezTo>
                    <a:pt x="81" y="83"/>
                    <a:pt x="78" y="80"/>
                    <a:pt x="78" y="76"/>
                  </a:cubicBezTo>
                  <a:cubicBezTo>
                    <a:pt x="78" y="19"/>
                    <a:pt x="78" y="19"/>
                    <a:pt x="78" y="19"/>
                  </a:cubicBezTo>
                  <a:cubicBezTo>
                    <a:pt x="78" y="14"/>
                    <a:pt x="74" y="10"/>
                    <a:pt x="6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0" name="TextBox 47"/>
            <p:cNvSpPr txBox="1">
              <a:spLocks noChangeArrowheads="1"/>
            </p:cNvSpPr>
            <p:nvPr/>
          </p:nvSpPr>
          <p:spPr bwMode="auto">
            <a:xfrm>
              <a:off x="2058988" y="4225558"/>
              <a:ext cx="1638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Defterlere Kayıt Tarihi</a:t>
              </a:r>
              <a:endParaRPr lang="en-US" altLang="en-US" sz="2400" dirty="0">
                <a:latin typeface="Open Sans" panose="020B0606030504020204" pitchFamily="34" charset="0"/>
                <a:cs typeface="Open Sans" panose="020B0606030504020204" pitchFamily="34" charset="0"/>
              </a:endParaRPr>
            </a:p>
          </p:txBody>
        </p:sp>
      </p:grpSp>
      <p:grpSp>
        <p:nvGrpSpPr>
          <p:cNvPr id="6" name="Группа 5">
            <a:extLst>
              <a:ext uri="{FF2B5EF4-FFF2-40B4-BE49-F238E27FC236}">
                <a16:creationId xmlns:a16="http://schemas.microsoft.com/office/drawing/2014/main" id="{FC204BD2-178B-0640-A33E-CDC15FE880D2}"/>
              </a:ext>
            </a:extLst>
          </p:cNvPr>
          <p:cNvGrpSpPr/>
          <p:nvPr/>
        </p:nvGrpSpPr>
        <p:grpSpPr>
          <a:xfrm>
            <a:off x="3638232" y="2557463"/>
            <a:ext cx="1914843" cy="4313237"/>
            <a:chOff x="3638232" y="2557463"/>
            <a:chExt cx="1914843" cy="4313237"/>
          </a:xfrm>
        </p:grpSpPr>
        <p:sp>
          <p:nvSpPr>
            <p:cNvPr id="19485" name="Freeform 10"/>
            <p:cNvSpPr>
              <a:spLocks/>
            </p:cNvSpPr>
            <p:nvPr/>
          </p:nvSpPr>
          <p:spPr bwMode="auto">
            <a:xfrm>
              <a:off x="3698875" y="2557463"/>
              <a:ext cx="1593850" cy="4025900"/>
            </a:xfrm>
            <a:custGeom>
              <a:avLst/>
              <a:gdLst>
                <a:gd name="T0" fmla="*/ 796925 w 360"/>
                <a:gd name="T1" fmla="*/ 0 h 909"/>
                <a:gd name="T2" fmla="*/ 0 w 360"/>
                <a:gd name="T3" fmla="*/ 801637 h 909"/>
                <a:gd name="T4" fmla="*/ 0 w 360"/>
                <a:gd name="T5" fmla="*/ 4025900 h 909"/>
                <a:gd name="T6" fmla="*/ 1593850 w 360"/>
                <a:gd name="T7" fmla="*/ 4025900 h 909"/>
                <a:gd name="T8" fmla="*/ 1593850 w 360"/>
                <a:gd name="T9" fmla="*/ 801637 h 909"/>
                <a:gd name="T10" fmla="*/ 796925 w 360"/>
                <a:gd name="T11" fmla="*/ 0 h 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 h="909">
                  <a:moveTo>
                    <a:pt x="180" y="0"/>
                  </a:moveTo>
                  <a:cubicBezTo>
                    <a:pt x="81" y="0"/>
                    <a:pt x="0" y="81"/>
                    <a:pt x="0" y="181"/>
                  </a:cubicBezTo>
                  <a:cubicBezTo>
                    <a:pt x="0" y="909"/>
                    <a:pt x="0" y="909"/>
                    <a:pt x="0" y="909"/>
                  </a:cubicBezTo>
                  <a:cubicBezTo>
                    <a:pt x="360" y="909"/>
                    <a:pt x="360" y="909"/>
                    <a:pt x="360" y="909"/>
                  </a:cubicBezTo>
                  <a:cubicBezTo>
                    <a:pt x="360" y="181"/>
                    <a:pt x="360" y="181"/>
                    <a:pt x="360" y="181"/>
                  </a:cubicBezTo>
                  <a:cubicBezTo>
                    <a:pt x="360" y="81"/>
                    <a:pt x="280" y="0"/>
                    <a:pt x="180" y="0"/>
                  </a:cubicBezTo>
                  <a:close/>
                </a:path>
              </a:pathLst>
            </a:custGeom>
            <a:solidFill>
              <a:srgbClr val="FFC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6" name="Oval 11"/>
            <p:cNvSpPr>
              <a:spLocks noChangeArrowheads="1"/>
            </p:cNvSpPr>
            <p:nvPr/>
          </p:nvSpPr>
          <p:spPr bwMode="auto">
            <a:xfrm>
              <a:off x="3827463" y="2686050"/>
              <a:ext cx="1341438" cy="1341437"/>
            </a:xfrm>
            <a:prstGeom prst="ellipse">
              <a:avLst/>
            </a:prstGeom>
            <a:solidFill>
              <a:srgbClr val="FA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98" name="Freeform 28"/>
            <p:cNvSpPr>
              <a:spLocks/>
            </p:cNvSpPr>
            <p:nvPr/>
          </p:nvSpPr>
          <p:spPr bwMode="auto">
            <a:xfrm>
              <a:off x="3698875" y="6583363"/>
              <a:ext cx="1854200" cy="287337"/>
            </a:xfrm>
            <a:custGeom>
              <a:avLst/>
              <a:gdLst>
                <a:gd name="T0" fmla="*/ 1854200 w 1168"/>
                <a:gd name="T1" fmla="*/ 287337 h 181"/>
                <a:gd name="T2" fmla="*/ 779463 w 1168"/>
                <a:gd name="T3" fmla="*/ 287337 h 181"/>
                <a:gd name="T4" fmla="*/ 0 w 1168"/>
                <a:gd name="T5" fmla="*/ 0 h 181"/>
                <a:gd name="T6" fmla="*/ 1593850 w 1168"/>
                <a:gd name="T7" fmla="*/ 0 h 181"/>
                <a:gd name="T8" fmla="*/ 1854200 w 1168"/>
                <a:gd name="T9" fmla="*/ 287337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8" h="181">
                  <a:moveTo>
                    <a:pt x="1168" y="181"/>
                  </a:moveTo>
                  <a:lnTo>
                    <a:pt x="491" y="181"/>
                  </a:lnTo>
                  <a:lnTo>
                    <a:pt x="0" y="0"/>
                  </a:lnTo>
                  <a:lnTo>
                    <a:pt x="1004" y="0"/>
                  </a:lnTo>
                  <a:lnTo>
                    <a:pt x="1168" y="181"/>
                  </a:lnTo>
                  <a:close/>
                </a:path>
              </a:pathLst>
            </a:custGeom>
            <a:solidFill>
              <a:srgbClr val="E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8" name="Freeform 43"/>
            <p:cNvSpPr>
              <a:spLocks noEditPoints="1"/>
            </p:cNvSpPr>
            <p:nvPr/>
          </p:nvSpPr>
          <p:spPr bwMode="auto">
            <a:xfrm>
              <a:off x="4000500" y="3030538"/>
              <a:ext cx="1012825" cy="519112"/>
            </a:xfrm>
            <a:custGeom>
              <a:avLst/>
              <a:gdLst>
                <a:gd name="T0" fmla="*/ 314020 w 229"/>
                <a:gd name="T1" fmla="*/ 488054 h 117"/>
                <a:gd name="T2" fmla="*/ 384785 w 229"/>
                <a:gd name="T3" fmla="*/ 328327 h 117"/>
                <a:gd name="T4" fmla="*/ 446704 w 229"/>
                <a:gd name="T5" fmla="*/ 297269 h 117"/>
                <a:gd name="T6" fmla="*/ 482087 w 229"/>
                <a:gd name="T7" fmla="*/ 4437 h 117"/>
                <a:gd name="T8" fmla="*/ 654577 w 229"/>
                <a:gd name="T9" fmla="*/ 119795 h 117"/>
                <a:gd name="T10" fmla="*/ 605926 w 229"/>
                <a:gd name="T11" fmla="*/ 310580 h 117"/>
                <a:gd name="T12" fmla="*/ 738610 w 229"/>
                <a:gd name="T13" fmla="*/ 390443 h 117"/>
                <a:gd name="T14" fmla="*/ 716496 w 229"/>
                <a:gd name="T15" fmla="*/ 488054 h 117"/>
                <a:gd name="T16" fmla="*/ 517470 w 229"/>
                <a:gd name="T17" fmla="*/ 31058 h 117"/>
                <a:gd name="T18" fmla="*/ 459973 w 229"/>
                <a:gd name="T19" fmla="*/ 257338 h 117"/>
                <a:gd name="T20" fmla="*/ 429013 w 229"/>
                <a:gd name="T21" fmla="*/ 341638 h 117"/>
                <a:gd name="T22" fmla="*/ 300752 w 229"/>
                <a:gd name="T23" fmla="*/ 434812 h 117"/>
                <a:gd name="T24" fmla="*/ 517470 w 229"/>
                <a:gd name="T25" fmla="*/ 488054 h 117"/>
                <a:gd name="T26" fmla="*/ 729765 w 229"/>
                <a:gd name="T27" fmla="*/ 434812 h 117"/>
                <a:gd name="T28" fmla="*/ 605926 w 229"/>
                <a:gd name="T29" fmla="*/ 341638 h 117"/>
                <a:gd name="T30" fmla="*/ 574966 w 229"/>
                <a:gd name="T31" fmla="*/ 257338 h 117"/>
                <a:gd name="T32" fmla="*/ 517470 w 229"/>
                <a:gd name="T33" fmla="*/ 31058 h 117"/>
                <a:gd name="T34" fmla="*/ 840335 w 229"/>
                <a:gd name="T35" fmla="*/ 519112 h 117"/>
                <a:gd name="T36" fmla="*/ 756302 w 229"/>
                <a:gd name="T37" fmla="*/ 496928 h 117"/>
                <a:gd name="T38" fmla="*/ 840335 w 229"/>
                <a:gd name="T39" fmla="*/ 488054 h 117"/>
                <a:gd name="T40" fmla="*/ 986288 w 229"/>
                <a:gd name="T41" fmla="*/ 456996 h 117"/>
                <a:gd name="T42" fmla="*/ 902255 w 229"/>
                <a:gd name="T43" fmla="*/ 394880 h 117"/>
                <a:gd name="T44" fmla="*/ 880141 w 229"/>
                <a:gd name="T45" fmla="*/ 328327 h 117"/>
                <a:gd name="T46" fmla="*/ 840335 w 229"/>
                <a:gd name="T47" fmla="*/ 177474 h 117"/>
                <a:gd name="T48" fmla="*/ 804953 w 229"/>
                <a:gd name="T49" fmla="*/ 328327 h 117"/>
                <a:gd name="T50" fmla="*/ 791684 w 229"/>
                <a:gd name="T51" fmla="*/ 390443 h 117"/>
                <a:gd name="T52" fmla="*/ 782839 w 229"/>
                <a:gd name="T53" fmla="*/ 363822 h 117"/>
                <a:gd name="T54" fmla="*/ 743033 w 229"/>
                <a:gd name="T55" fmla="*/ 239590 h 117"/>
                <a:gd name="T56" fmla="*/ 866872 w 229"/>
                <a:gd name="T57" fmla="*/ 155290 h 117"/>
                <a:gd name="T58" fmla="*/ 897832 w 229"/>
                <a:gd name="T59" fmla="*/ 359385 h 117"/>
                <a:gd name="T60" fmla="*/ 937637 w 229"/>
                <a:gd name="T61" fmla="*/ 377133 h 117"/>
                <a:gd name="T62" fmla="*/ 986288 w 229"/>
                <a:gd name="T63" fmla="*/ 496928 h 117"/>
                <a:gd name="T64" fmla="*/ 190181 w 229"/>
                <a:gd name="T65" fmla="*/ 519112 h 117"/>
                <a:gd name="T66" fmla="*/ 0 w 229"/>
                <a:gd name="T67" fmla="*/ 456996 h 117"/>
                <a:gd name="T68" fmla="*/ 114993 w 229"/>
                <a:gd name="T69" fmla="*/ 354948 h 117"/>
                <a:gd name="T70" fmla="*/ 128262 w 229"/>
                <a:gd name="T71" fmla="*/ 332764 h 117"/>
                <a:gd name="T72" fmla="*/ 190181 w 229"/>
                <a:gd name="T73" fmla="*/ 115358 h 117"/>
                <a:gd name="T74" fmla="*/ 252101 w 229"/>
                <a:gd name="T75" fmla="*/ 332764 h 117"/>
                <a:gd name="T76" fmla="*/ 265369 w 229"/>
                <a:gd name="T77" fmla="*/ 354948 h 117"/>
                <a:gd name="T78" fmla="*/ 247678 w 229"/>
                <a:gd name="T79" fmla="*/ 381570 h 117"/>
                <a:gd name="T80" fmla="*/ 269792 w 229"/>
                <a:gd name="T81" fmla="*/ 208532 h 117"/>
                <a:gd name="T82" fmla="*/ 168067 w 229"/>
                <a:gd name="T83" fmla="*/ 146416 h 117"/>
                <a:gd name="T84" fmla="*/ 159221 w 229"/>
                <a:gd name="T85" fmla="*/ 350512 h 117"/>
                <a:gd name="T86" fmla="*/ 97302 w 229"/>
                <a:gd name="T87" fmla="*/ 390443 h 117"/>
                <a:gd name="T88" fmla="*/ 44228 w 229"/>
                <a:gd name="T89" fmla="*/ 470307 h 117"/>
                <a:gd name="T90" fmla="*/ 256523 w 229"/>
                <a:gd name="T91" fmla="*/ 488054 h 117"/>
                <a:gd name="T92" fmla="*/ 190181 w 229"/>
                <a:gd name="T93" fmla="*/ 519112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 h="117">
                  <a:moveTo>
                    <a:pt x="117" y="117"/>
                  </a:moveTo>
                  <a:cubicBezTo>
                    <a:pt x="103" y="116"/>
                    <a:pt x="92" y="116"/>
                    <a:pt x="81" y="113"/>
                  </a:cubicBezTo>
                  <a:cubicBezTo>
                    <a:pt x="78" y="112"/>
                    <a:pt x="74" y="111"/>
                    <a:pt x="71" y="110"/>
                  </a:cubicBezTo>
                  <a:cubicBezTo>
                    <a:pt x="65" y="107"/>
                    <a:pt x="63" y="102"/>
                    <a:pt x="62" y="99"/>
                  </a:cubicBezTo>
                  <a:cubicBezTo>
                    <a:pt x="62" y="95"/>
                    <a:pt x="63" y="91"/>
                    <a:pt x="66" y="88"/>
                  </a:cubicBezTo>
                  <a:cubicBezTo>
                    <a:pt x="72" y="83"/>
                    <a:pt x="78" y="79"/>
                    <a:pt x="87" y="74"/>
                  </a:cubicBezTo>
                  <a:cubicBezTo>
                    <a:pt x="89" y="73"/>
                    <a:pt x="92" y="72"/>
                    <a:pt x="95" y="71"/>
                  </a:cubicBezTo>
                  <a:cubicBezTo>
                    <a:pt x="97" y="70"/>
                    <a:pt x="97" y="70"/>
                    <a:pt x="97" y="70"/>
                  </a:cubicBezTo>
                  <a:cubicBezTo>
                    <a:pt x="99" y="70"/>
                    <a:pt x="100" y="68"/>
                    <a:pt x="101" y="67"/>
                  </a:cubicBezTo>
                  <a:cubicBezTo>
                    <a:pt x="101" y="65"/>
                    <a:pt x="100" y="64"/>
                    <a:pt x="99" y="62"/>
                  </a:cubicBezTo>
                  <a:cubicBezTo>
                    <a:pt x="90" y="53"/>
                    <a:pt x="85" y="42"/>
                    <a:pt x="86" y="27"/>
                  </a:cubicBezTo>
                  <a:cubicBezTo>
                    <a:pt x="86" y="14"/>
                    <a:pt x="94" y="5"/>
                    <a:pt x="109" y="1"/>
                  </a:cubicBezTo>
                  <a:cubicBezTo>
                    <a:pt x="111" y="1"/>
                    <a:pt x="114" y="0"/>
                    <a:pt x="117" y="0"/>
                  </a:cubicBezTo>
                  <a:cubicBezTo>
                    <a:pt x="120" y="0"/>
                    <a:pt x="122" y="1"/>
                    <a:pt x="125" y="1"/>
                  </a:cubicBezTo>
                  <a:cubicBezTo>
                    <a:pt x="140" y="5"/>
                    <a:pt x="147" y="14"/>
                    <a:pt x="148" y="27"/>
                  </a:cubicBezTo>
                  <a:cubicBezTo>
                    <a:pt x="148" y="42"/>
                    <a:pt x="144" y="53"/>
                    <a:pt x="135" y="63"/>
                  </a:cubicBezTo>
                  <a:cubicBezTo>
                    <a:pt x="133" y="64"/>
                    <a:pt x="133" y="65"/>
                    <a:pt x="133" y="67"/>
                  </a:cubicBezTo>
                  <a:cubicBezTo>
                    <a:pt x="133" y="68"/>
                    <a:pt x="135" y="70"/>
                    <a:pt x="137" y="70"/>
                  </a:cubicBezTo>
                  <a:cubicBezTo>
                    <a:pt x="139" y="71"/>
                    <a:pt x="139" y="71"/>
                    <a:pt x="139" y="71"/>
                  </a:cubicBezTo>
                  <a:cubicBezTo>
                    <a:pt x="142" y="72"/>
                    <a:pt x="144" y="73"/>
                    <a:pt x="147" y="74"/>
                  </a:cubicBezTo>
                  <a:cubicBezTo>
                    <a:pt x="156" y="79"/>
                    <a:pt x="162" y="83"/>
                    <a:pt x="167" y="88"/>
                  </a:cubicBezTo>
                  <a:cubicBezTo>
                    <a:pt x="170" y="91"/>
                    <a:pt x="172" y="95"/>
                    <a:pt x="171" y="100"/>
                  </a:cubicBezTo>
                  <a:cubicBezTo>
                    <a:pt x="170" y="104"/>
                    <a:pt x="167" y="108"/>
                    <a:pt x="162" y="110"/>
                  </a:cubicBezTo>
                  <a:cubicBezTo>
                    <a:pt x="162" y="110"/>
                    <a:pt x="162" y="110"/>
                    <a:pt x="162" y="110"/>
                  </a:cubicBezTo>
                  <a:cubicBezTo>
                    <a:pt x="159" y="111"/>
                    <a:pt x="156" y="112"/>
                    <a:pt x="152" y="113"/>
                  </a:cubicBezTo>
                  <a:cubicBezTo>
                    <a:pt x="141" y="116"/>
                    <a:pt x="130" y="116"/>
                    <a:pt x="117" y="117"/>
                  </a:cubicBezTo>
                  <a:close/>
                  <a:moveTo>
                    <a:pt x="117" y="7"/>
                  </a:moveTo>
                  <a:cubicBezTo>
                    <a:pt x="115" y="7"/>
                    <a:pt x="112" y="7"/>
                    <a:pt x="110" y="8"/>
                  </a:cubicBezTo>
                  <a:cubicBezTo>
                    <a:pt x="98" y="10"/>
                    <a:pt x="93" y="17"/>
                    <a:pt x="92" y="28"/>
                  </a:cubicBezTo>
                  <a:cubicBezTo>
                    <a:pt x="92" y="40"/>
                    <a:pt x="95" y="50"/>
                    <a:pt x="104" y="58"/>
                  </a:cubicBezTo>
                  <a:cubicBezTo>
                    <a:pt x="106" y="61"/>
                    <a:pt x="108" y="64"/>
                    <a:pt x="107" y="68"/>
                  </a:cubicBezTo>
                  <a:cubicBezTo>
                    <a:pt x="106" y="72"/>
                    <a:pt x="103" y="75"/>
                    <a:pt x="99" y="76"/>
                  </a:cubicBezTo>
                  <a:cubicBezTo>
                    <a:pt x="97" y="77"/>
                    <a:pt x="97" y="77"/>
                    <a:pt x="97" y="77"/>
                  </a:cubicBezTo>
                  <a:cubicBezTo>
                    <a:pt x="95" y="78"/>
                    <a:pt x="92" y="79"/>
                    <a:pt x="90" y="80"/>
                  </a:cubicBezTo>
                  <a:cubicBezTo>
                    <a:pt x="81" y="84"/>
                    <a:pt x="75" y="88"/>
                    <a:pt x="71" y="92"/>
                  </a:cubicBezTo>
                  <a:cubicBezTo>
                    <a:pt x="69" y="94"/>
                    <a:pt x="68" y="96"/>
                    <a:pt x="68" y="98"/>
                  </a:cubicBezTo>
                  <a:cubicBezTo>
                    <a:pt x="69" y="101"/>
                    <a:pt x="71" y="103"/>
                    <a:pt x="74" y="104"/>
                  </a:cubicBezTo>
                  <a:cubicBezTo>
                    <a:pt x="77" y="105"/>
                    <a:pt x="80" y="106"/>
                    <a:pt x="83" y="107"/>
                  </a:cubicBezTo>
                  <a:cubicBezTo>
                    <a:pt x="93" y="110"/>
                    <a:pt x="104" y="110"/>
                    <a:pt x="117" y="110"/>
                  </a:cubicBezTo>
                  <a:cubicBezTo>
                    <a:pt x="130" y="110"/>
                    <a:pt x="140" y="110"/>
                    <a:pt x="151" y="107"/>
                  </a:cubicBezTo>
                  <a:cubicBezTo>
                    <a:pt x="154" y="106"/>
                    <a:pt x="157" y="105"/>
                    <a:pt x="160" y="104"/>
                  </a:cubicBezTo>
                  <a:cubicBezTo>
                    <a:pt x="163" y="103"/>
                    <a:pt x="164" y="101"/>
                    <a:pt x="165" y="98"/>
                  </a:cubicBezTo>
                  <a:cubicBezTo>
                    <a:pt x="165" y="96"/>
                    <a:pt x="164" y="94"/>
                    <a:pt x="163" y="92"/>
                  </a:cubicBezTo>
                  <a:cubicBezTo>
                    <a:pt x="158" y="88"/>
                    <a:pt x="153" y="84"/>
                    <a:pt x="144" y="80"/>
                  </a:cubicBezTo>
                  <a:cubicBezTo>
                    <a:pt x="142" y="79"/>
                    <a:pt x="139" y="78"/>
                    <a:pt x="137" y="77"/>
                  </a:cubicBezTo>
                  <a:cubicBezTo>
                    <a:pt x="135" y="76"/>
                    <a:pt x="135" y="76"/>
                    <a:pt x="135" y="76"/>
                  </a:cubicBezTo>
                  <a:cubicBezTo>
                    <a:pt x="131" y="75"/>
                    <a:pt x="128" y="72"/>
                    <a:pt x="127" y="68"/>
                  </a:cubicBezTo>
                  <a:cubicBezTo>
                    <a:pt x="126" y="64"/>
                    <a:pt x="127" y="61"/>
                    <a:pt x="130" y="58"/>
                  </a:cubicBezTo>
                  <a:cubicBezTo>
                    <a:pt x="138" y="50"/>
                    <a:pt x="142" y="40"/>
                    <a:pt x="142" y="28"/>
                  </a:cubicBezTo>
                  <a:cubicBezTo>
                    <a:pt x="141" y="17"/>
                    <a:pt x="135" y="10"/>
                    <a:pt x="124" y="8"/>
                  </a:cubicBezTo>
                  <a:cubicBezTo>
                    <a:pt x="121" y="7"/>
                    <a:pt x="119" y="7"/>
                    <a:pt x="117" y="7"/>
                  </a:cubicBezTo>
                  <a:close/>
                  <a:moveTo>
                    <a:pt x="161" y="107"/>
                  </a:moveTo>
                  <a:cubicBezTo>
                    <a:pt x="161" y="107"/>
                    <a:pt x="161" y="107"/>
                    <a:pt x="161" y="107"/>
                  </a:cubicBezTo>
                  <a:close/>
                  <a:moveTo>
                    <a:pt x="190" y="117"/>
                  </a:moveTo>
                  <a:cubicBezTo>
                    <a:pt x="188" y="117"/>
                    <a:pt x="188" y="117"/>
                    <a:pt x="188" y="117"/>
                  </a:cubicBezTo>
                  <a:cubicBezTo>
                    <a:pt x="182" y="116"/>
                    <a:pt x="180" y="116"/>
                    <a:pt x="174" y="116"/>
                  </a:cubicBezTo>
                  <a:cubicBezTo>
                    <a:pt x="172" y="115"/>
                    <a:pt x="171" y="114"/>
                    <a:pt x="171" y="112"/>
                  </a:cubicBezTo>
                  <a:cubicBezTo>
                    <a:pt x="171" y="110"/>
                    <a:pt x="172" y="109"/>
                    <a:pt x="174" y="109"/>
                  </a:cubicBezTo>
                  <a:cubicBezTo>
                    <a:pt x="181" y="110"/>
                    <a:pt x="182" y="110"/>
                    <a:pt x="189" y="110"/>
                  </a:cubicBezTo>
                  <a:cubicBezTo>
                    <a:pt x="190" y="110"/>
                    <a:pt x="190" y="110"/>
                    <a:pt x="190" y="110"/>
                  </a:cubicBezTo>
                  <a:cubicBezTo>
                    <a:pt x="199" y="110"/>
                    <a:pt x="207" y="110"/>
                    <a:pt x="214" y="108"/>
                  </a:cubicBezTo>
                  <a:cubicBezTo>
                    <a:pt x="216" y="108"/>
                    <a:pt x="218" y="107"/>
                    <a:pt x="220" y="106"/>
                  </a:cubicBezTo>
                  <a:cubicBezTo>
                    <a:pt x="221" y="105"/>
                    <a:pt x="222" y="104"/>
                    <a:pt x="223" y="103"/>
                  </a:cubicBezTo>
                  <a:cubicBezTo>
                    <a:pt x="223" y="102"/>
                    <a:pt x="222" y="100"/>
                    <a:pt x="222" y="100"/>
                  </a:cubicBezTo>
                  <a:cubicBezTo>
                    <a:pt x="219" y="96"/>
                    <a:pt x="215" y="94"/>
                    <a:pt x="209" y="91"/>
                  </a:cubicBezTo>
                  <a:cubicBezTo>
                    <a:pt x="207" y="90"/>
                    <a:pt x="206" y="90"/>
                    <a:pt x="204" y="89"/>
                  </a:cubicBezTo>
                  <a:cubicBezTo>
                    <a:pt x="202" y="89"/>
                    <a:pt x="202" y="89"/>
                    <a:pt x="202" y="89"/>
                  </a:cubicBezTo>
                  <a:cubicBezTo>
                    <a:pt x="199" y="87"/>
                    <a:pt x="197" y="85"/>
                    <a:pt x="196" y="82"/>
                  </a:cubicBezTo>
                  <a:cubicBezTo>
                    <a:pt x="196" y="79"/>
                    <a:pt x="197" y="76"/>
                    <a:pt x="199" y="74"/>
                  </a:cubicBezTo>
                  <a:cubicBezTo>
                    <a:pt x="204" y="69"/>
                    <a:pt x="207" y="62"/>
                    <a:pt x="207" y="54"/>
                  </a:cubicBezTo>
                  <a:cubicBezTo>
                    <a:pt x="206" y="47"/>
                    <a:pt x="203" y="43"/>
                    <a:pt x="195" y="41"/>
                  </a:cubicBezTo>
                  <a:cubicBezTo>
                    <a:pt x="193" y="40"/>
                    <a:pt x="192" y="40"/>
                    <a:pt x="190" y="40"/>
                  </a:cubicBezTo>
                  <a:cubicBezTo>
                    <a:pt x="189" y="40"/>
                    <a:pt x="187" y="40"/>
                    <a:pt x="186" y="41"/>
                  </a:cubicBezTo>
                  <a:cubicBezTo>
                    <a:pt x="178" y="43"/>
                    <a:pt x="175" y="47"/>
                    <a:pt x="174" y="54"/>
                  </a:cubicBezTo>
                  <a:cubicBezTo>
                    <a:pt x="174" y="62"/>
                    <a:pt x="176" y="69"/>
                    <a:pt x="182" y="74"/>
                  </a:cubicBezTo>
                  <a:cubicBezTo>
                    <a:pt x="184" y="77"/>
                    <a:pt x="185" y="80"/>
                    <a:pt x="185" y="82"/>
                  </a:cubicBezTo>
                  <a:cubicBezTo>
                    <a:pt x="184" y="85"/>
                    <a:pt x="182" y="87"/>
                    <a:pt x="180" y="88"/>
                  </a:cubicBezTo>
                  <a:cubicBezTo>
                    <a:pt x="179" y="88"/>
                    <a:pt x="179" y="88"/>
                    <a:pt x="179" y="88"/>
                  </a:cubicBezTo>
                  <a:cubicBezTo>
                    <a:pt x="177" y="89"/>
                    <a:pt x="176" y="88"/>
                    <a:pt x="175" y="86"/>
                  </a:cubicBezTo>
                  <a:cubicBezTo>
                    <a:pt x="174" y="85"/>
                    <a:pt x="175" y="83"/>
                    <a:pt x="177" y="82"/>
                  </a:cubicBezTo>
                  <a:cubicBezTo>
                    <a:pt x="177" y="82"/>
                    <a:pt x="177" y="82"/>
                    <a:pt x="177" y="82"/>
                  </a:cubicBezTo>
                  <a:cubicBezTo>
                    <a:pt x="178" y="82"/>
                    <a:pt x="179" y="81"/>
                    <a:pt x="179" y="81"/>
                  </a:cubicBezTo>
                  <a:cubicBezTo>
                    <a:pt x="179" y="81"/>
                    <a:pt x="178" y="80"/>
                    <a:pt x="177" y="79"/>
                  </a:cubicBezTo>
                  <a:cubicBezTo>
                    <a:pt x="171" y="72"/>
                    <a:pt x="168" y="64"/>
                    <a:pt x="168" y="54"/>
                  </a:cubicBezTo>
                  <a:cubicBezTo>
                    <a:pt x="168" y="47"/>
                    <a:pt x="171" y="38"/>
                    <a:pt x="184" y="35"/>
                  </a:cubicBezTo>
                  <a:cubicBezTo>
                    <a:pt x="186" y="34"/>
                    <a:pt x="188" y="34"/>
                    <a:pt x="190" y="34"/>
                  </a:cubicBezTo>
                  <a:cubicBezTo>
                    <a:pt x="192" y="34"/>
                    <a:pt x="194" y="34"/>
                    <a:pt x="196" y="35"/>
                  </a:cubicBezTo>
                  <a:cubicBezTo>
                    <a:pt x="210" y="38"/>
                    <a:pt x="213" y="47"/>
                    <a:pt x="213" y="54"/>
                  </a:cubicBezTo>
                  <a:cubicBezTo>
                    <a:pt x="213" y="64"/>
                    <a:pt x="210" y="72"/>
                    <a:pt x="204" y="79"/>
                  </a:cubicBezTo>
                  <a:cubicBezTo>
                    <a:pt x="203" y="79"/>
                    <a:pt x="203" y="80"/>
                    <a:pt x="203" y="81"/>
                  </a:cubicBezTo>
                  <a:cubicBezTo>
                    <a:pt x="203" y="81"/>
                    <a:pt x="204" y="82"/>
                    <a:pt x="205" y="83"/>
                  </a:cubicBezTo>
                  <a:cubicBezTo>
                    <a:pt x="206" y="83"/>
                    <a:pt x="206" y="83"/>
                    <a:pt x="206" y="83"/>
                  </a:cubicBezTo>
                  <a:cubicBezTo>
                    <a:pt x="208" y="84"/>
                    <a:pt x="210" y="85"/>
                    <a:pt x="212" y="85"/>
                  </a:cubicBezTo>
                  <a:cubicBezTo>
                    <a:pt x="218" y="88"/>
                    <a:pt x="223" y="91"/>
                    <a:pt x="226" y="95"/>
                  </a:cubicBezTo>
                  <a:cubicBezTo>
                    <a:pt x="228" y="97"/>
                    <a:pt x="229" y="101"/>
                    <a:pt x="229" y="104"/>
                  </a:cubicBezTo>
                  <a:cubicBezTo>
                    <a:pt x="228" y="107"/>
                    <a:pt x="226" y="110"/>
                    <a:pt x="223" y="112"/>
                  </a:cubicBezTo>
                  <a:cubicBezTo>
                    <a:pt x="220" y="113"/>
                    <a:pt x="218" y="114"/>
                    <a:pt x="215" y="114"/>
                  </a:cubicBezTo>
                  <a:cubicBezTo>
                    <a:pt x="208" y="116"/>
                    <a:pt x="200" y="116"/>
                    <a:pt x="190" y="117"/>
                  </a:cubicBezTo>
                  <a:close/>
                  <a:moveTo>
                    <a:pt x="43" y="117"/>
                  </a:moveTo>
                  <a:cubicBezTo>
                    <a:pt x="33" y="116"/>
                    <a:pt x="24" y="116"/>
                    <a:pt x="15" y="114"/>
                  </a:cubicBezTo>
                  <a:cubicBezTo>
                    <a:pt x="13" y="113"/>
                    <a:pt x="10" y="112"/>
                    <a:pt x="7" y="111"/>
                  </a:cubicBezTo>
                  <a:cubicBezTo>
                    <a:pt x="3" y="109"/>
                    <a:pt x="1" y="106"/>
                    <a:pt x="0" y="103"/>
                  </a:cubicBezTo>
                  <a:cubicBezTo>
                    <a:pt x="0" y="99"/>
                    <a:pt x="1" y="96"/>
                    <a:pt x="3" y="93"/>
                  </a:cubicBezTo>
                  <a:cubicBezTo>
                    <a:pt x="8" y="89"/>
                    <a:pt x="12" y="86"/>
                    <a:pt x="19" y="83"/>
                  </a:cubicBezTo>
                  <a:cubicBezTo>
                    <a:pt x="21" y="82"/>
                    <a:pt x="24" y="81"/>
                    <a:pt x="26" y="80"/>
                  </a:cubicBezTo>
                  <a:cubicBezTo>
                    <a:pt x="27" y="80"/>
                    <a:pt x="27" y="80"/>
                    <a:pt x="27" y="80"/>
                  </a:cubicBezTo>
                  <a:cubicBezTo>
                    <a:pt x="28" y="79"/>
                    <a:pt x="29" y="78"/>
                    <a:pt x="30" y="77"/>
                  </a:cubicBezTo>
                  <a:cubicBezTo>
                    <a:pt x="30" y="76"/>
                    <a:pt x="29" y="75"/>
                    <a:pt x="29" y="75"/>
                  </a:cubicBezTo>
                  <a:cubicBezTo>
                    <a:pt x="21" y="67"/>
                    <a:pt x="18" y="58"/>
                    <a:pt x="18" y="47"/>
                  </a:cubicBezTo>
                  <a:cubicBezTo>
                    <a:pt x="19" y="40"/>
                    <a:pt x="22" y="30"/>
                    <a:pt x="36" y="26"/>
                  </a:cubicBezTo>
                  <a:cubicBezTo>
                    <a:pt x="38" y="26"/>
                    <a:pt x="41" y="26"/>
                    <a:pt x="43" y="26"/>
                  </a:cubicBezTo>
                  <a:cubicBezTo>
                    <a:pt x="45" y="26"/>
                    <a:pt x="47" y="26"/>
                    <a:pt x="49" y="26"/>
                  </a:cubicBezTo>
                  <a:cubicBezTo>
                    <a:pt x="64" y="30"/>
                    <a:pt x="67" y="40"/>
                    <a:pt x="67" y="47"/>
                  </a:cubicBezTo>
                  <a:cubicBezTo>
                    <a:pt x="68" y="58"/>
                    <a:pt x="64" y="68"/>
                    <a:pt x="57" y="75"/>
                  </a:cubicBezTo>
                  <a:cubicBezTo>
                    <a:pt x="57" y="75"/>
                    <a:pt x="56" y="76"/>
                    <a:pt x="56" y="77"/>
                  </a:cubicBezTo>
                  <a:cubicBezTo>
                    <a:pt x="56" y="78"/>
                    <a:pt x="57" y="79"/>
                    <a:pt x="59" y="80"/>
                  </a:cubicBezTo>
                  <a:cubicBezTo>
                    <a:pt x="60" y="80"/>
                    <a:pt x="60" y="80"/>
                    <a:pt x="60" y="80"/>
                  </a:cubicBezTo>
                  <a:cubicBezTo>
                    <a:pt x="62" y="81"/>
                    <a:pt x="63" y="83"/>
                    <a:pt x="62" y="84"/>
                  </a:cubicBezTo>
                  <a:cubicBezTo>
                    <a:pt x="61" y="86"/>
                    <a:pt x="59" y="87"/>
                    <a:pt x="58" y="86"/>
                  </a:cubicBezTo>
                  <a:cubicBezTo>
                    <a:pt x="56" y="86"/>
                    <a:pt x="56" y="86"/>
                    <a:pt x="56" y="86"/>
                  </a:cubicBezTo>
                  <a:cubicBezTo>
                    <a:pt x="53" y="84"/>
                    <a:pt x="51" y="82"/>
                    <a:pt x="50" y="78"/>
                  </a:cubicBezTo>
                  <a:cubicBezTo>
                    <a:pt x="49" y="76"/>
                    <a:pt x="50" y="73"/>
                    <a:pt x="53" y="70"/>
                  </a:cubicBezTo>
                  <a:cubicBezTo>
                    <a:pt x="59" y="64"/>
                    <a:pt x="61" y="57"/>
                    <a:pt x="61" y="47"/>
                  </a:cubicBezTo>
                  <a:cubicBezTo>
                    <a:pt x="61" y="39"/>
                    <a:pt x="57" y="35"/>
                    <a:pt x="48" y="33"/>
                  </a:cubicBezTo>
                  <a:cubicBezTo>
                    <a:pt x="46" y="32"/>
                    <a:pt x="45" y="32"/>
                    <a:pt x="43" y="32"/>
                  </a:cubicBezTo>
                  <a:cubicBezTo>
                    <a:pt x="41" y="32"/>
                    <a:pt x="39" y="32"/>
                    <a:pt x="38" y="33"/>
                  </a:cubicBezTo>
                  <a:cubicBezTo>
                    <a:pt x="29" y="35"/>
                    <a:pt x="25" y="39"/>
                    <a:pt x="25" y="47"/>
                  </a:cubicBezTo>
                  <a:cubicBezTo>
                    <a:pt x="24" y="57"/>
                    <a:pt x="27" y="64"/>
                    <a:pt x="33" y="70"/>
                  </a:cubicBezTo>
                  <a:cubicBezTo>
                    <a:pt x="35" y="73"/>
                    <a:pt x="36" y="76"/>
                    <a:pt x="36" y="79"/>
                  </a:cubicBezTo>
                  <a:cubicBezTo>
                    <a:pt x="35" y="82"/>
                    <a:pt x="33" y="84"/>
                    <a:pt x="29" y="86"/>
                  </a:cubicBezTo>
                  <a:cubicBezTo>
                    <a:pt x="28" y="86"/>
                    <a:pt x="28" y="86"/>
                    <a:pt x="28" y="86"/>
                  </a:cubicBezTo>
                  <a:cubicBezTo>
                    <a:pt x="26" y="87"/>
                    <a:pt x="24" y="88"/>
                    <a:pt x="22" y="88"/>
                  </a:cubicBezTo>
                  <a:cubicBezTo>
                    <a:pt x="16" y="91"/>
                    <a:pt x="11" y="94"/>
                    <a:pt x="8" y="98"/>
                  </a:cubicBezTo>
                  <a:cubicBezTo>
                    <a:pt x="7" y="99"/>
                    <a:pt x="6" y="100"/>
                    <a:pt x="6" y="102"/>
                  </a:cubicBezTo>
                  <a:cubicBezTo>
                    <a:pt x="7" y="103"/>
                    <a:pt x="8" y="105"/>
                    <a:pt x="10" y="106"/>
                  </a:cubicBezTo>
                  <a:cubicBezTo>
                    <a:pt x="12" y="107"/>
                    <a:pt x="14" y="107"/>
                    <a:pt x="17" y="108"/>
                  </a:cubicBezTo>
                  <a:cubicBezTo>
                    <a:pt x="25" y="110"/>
                    <a:pt x="33" y="110"/>
                    <a:pt x="43" y="110"/>
                  </a:cubicBezTo>
                  <a:cubicBezTo>
                    <a:pt x="49" y="110"/>
                    <a:pt x="54" y="110"/>
                    <a:pt x="58" y="110"/>
                  </a:cubicBezTo>
                  <a:cubicBezTo>
                    <a:pt x="60" y="109"/>
                    <a:pt x="62" y="111"/>
                    <a:pt x="62" y="112"/>
                  </a:cubicBezTo>
                  <a:cubicBezTo>
                    <a:pt x="62" y="114"/>
                    <a:pt x="61" y="116"/>
                    <a:pt x="59" y="116"/>
                  </a:cubicBezTo>
                  <a:cubicBezTo>
                    <a:pt x="54" y="116"/>
                    <a:pt x="49" y="116"/>
                    <a:pt x="43" y="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1" name="TextBox 47"/>
            <p:cNvSpPr txBox="1">
              <a:spLocks noChangeArrowheads="1"/>
            </p:cNvSpPr>
            <p:nvPr/>
          </p:nvSpPr>
          <p:spPr bwMode="auto">
            <a:xfrm>
              <a:off x="3638232" y="4431466"/>
              <a:ext cx="1638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Tahsil Tarihi</a:t>
              </a:r>
              <a:endParaRPr lang="en-US" altLang="en-US" sz="2400" dirty="0">
                <a:latin typeface="Open Sans" panose="020B0606030504020204" pitchFamily="34" charset="0"/>
                <a:cs typeface="Open Sans" panose="020B0606030504020204" pitchFamily="34" charset="0"/>
              </a:endParaRPr>
            </a:p>
          </p:txBody>
        </p:sp>
      </p:grpSp>
      <p:grpSp>
        <p:nvGrpSpPr>
          <p:cNvPr id="7" name="Группа 6">
            <a:extLst>
              <a:ext uri="{FF2B5EF4-FFF2-40B4-BE49-F238E27FC236}">
                <a16:creationId xmlns:a16="http://schemas.microsoft.com/office/drawing/2014/main" id="{A30AB576-12CE-8C44-9EE2-96B4BBED69AB}"/>
              </a:ext>
            </a:extLst>
          </p:cNvPr>
          <p:cNvGrpSpPr/>
          <p:nvPr/>
        </p:nvGrpSpPr>
        <p:grpSpPr>
          <a:xfrm>
            <a:off x="5277170" y="2770188"/>
            <a:ext cx="1638300" cy="4100512"/>
            <a:chOff x="5277170" y="2770188"/>
            <a:chExt cx="1638300" cy="4100512"/>
          </a:xfrm>
        </p:grpSpPr>
        <p:sp>
          <p:nvSpPr>
            <p:cNvPr id="19487" name="Freeform 12"/>
            <p:cNvSpPr>
              <a:spLocks/>
            </p:cNvSpPr>
            <p:nvPr/>
          </p:nvSpPr>
          <p:spPr bwMode="auto">
            <a:xfrm>
              <a:off x="5292725" y="2770188"/>
              <a:ext cx="1597025" cy="3813175"/>
            </a:xfrm>
            <a:custGeom>
              <a:avLst/>
              <a:gdLst>
                <a:gd name="T0" fmla="*/ 800724 w 361"/>
                <a:gd name="T1" fmla="*/ 0 h 861"/>
                <a:gd name="T2" fmla="*/ 0 w 361"/>
                <a:gd name="T3" fmla="*/ 797179 h 861"/>
                <a:gd name="T4" fmla="*/ 0 w 361"/>
                <a:gd name="T5" fmla="*/ 3813175 h 861"/>
                <a:gd name="T6" fmla="*/ 1597025 w 361"/>
                <a:gd name="T7" fmla="*/ 3813175 h 861"/>
                <a:gd name="T8" fmla="*/ 1597025 w 361"/>
                <a:gd name="T9" fmla="*/ 797179 h 861"/>
                <a:gd name="T10" fmla="*/ 800724 w 361"/>
                <a:gd name="T11" fmla="*/ 0 h 8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861">
                  <a:moveTo>
                    <a:pt x="181" y="0"/>
                  </a:moveTo>
                  <a:cubicBezTo>
                    <a:pt x="81" y="0"/>
                    <a:pt x="0" y="81"/>
                    <a:pt x="0" y="180"/>
                  </a:cubicBezTo>
                  <a:cubicBezTo>
                    <a:pt x="0" y="861"/>
                    <a:pt x="0" y="861"/>
                    <a:pt x="0" y="861"/>
                  </a:cubicBezTo>
                  <a:cubicBezTo>
                    <a:pt x="361" y="861"/>
                    <a:pt x="361" y="861"/>
                    <a:pt x="361" y="861"/>
                  </a:cubicBezTo>
                  <a:cubicBezTo>
                    <a:pt x="361" y="180"/>
                    <a:pt x="361" y="180"/>
                    <a:pt x="361" y="180"/>
                  </a:cubicBezTo>
                  <a:cubicBezTo>
                    <a:pt x="361" y="81"/>
                    <a:pt x="280" y="0"/>
                    <a:pt x="181" y="0"/>
                  </a:cubicBezTo>
                  <a:close/>
                </a:path>
              </a:pathLst>
            </a:custGeom>
            <a:solidFill>
              <a:srgbClr val="A0D6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Oval 13"/>
            <p:cNvSpPr>
              <a:spLocks noChangeArrowheads="1"/>
            </p:cNvSpPr>
            <p:nvPr/>
          </p:nvSpPr>
          <p:spPr bwMode="auto">
            <a:xfrm>
              <a:off x="5421313" y="2898775"/>
              <a:ext cx="1339850" cy="1341437"/>
            </a:xfrm>
            <a:prstGeom prst="ellipse">
              <a:avLst/>
            </a:prstGeom>
            <a:solidFill>
              <a:srgbClr val="8C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99" name="Freeform 29"/>
            <p:cNvSpPr>
              <a:spLocks/>
            </p:cNvSpPr>
            <p:nvPr/>
          </p:nvSpPr>
          <p:spPr bwMode="auto">
            <a:xfrm>
              <a:off x="5292725" y="6583363"/>
              <a:ext cx="1597025" cy="287337"/>
            </a:xfrm>
            <a:custGeom>
              <a:avLst/>
              <a:gdLst>
                <a:gd name="T0" fmla="*/ 1336675 w 1006"/>
                <a:gd name="T1" fmla="*/ 287337 h 181"/>
                <a:gd name="T2" fmla="*/ 260350 w 1006"/>
                <a:gd name="T3" fmla="*/ 287337 h 181"/>
                <a:gd name="T4" fmla="*/ 0 w 1006"/>
                <a:gd name="T5" fmla="*/ 0 h 181"/>
                <a:gd name="T6" fmla="*/ 1597025 w 1006"/>
                <a:gd name="T7" fmla="*/ 0 h 181"/>
                <a:gd name="T8" fmla="*/ 1336675 w 1006"/>
                <a:gd name="T9" fmla="*/ 287337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81">
                  <a:moveTo>
                    <a:pt x="842" y="181"/>
                  </a:moveTo>
                  <a:lnTo>
                    <a:pt x="164" y="181"/>
                  </a:lnTo>
                  <a:lnTo>
                    <a:pt x="0" y="0"/>
                  </a:lnTo>
                  <a:lnTo>
                    <a:pt x="1006" y="0"/>
                  </a:lnTo>
                  <a:lnTo>
                    <a:pt x="842" y="181"/>
                  </a:lnTo>
                  <a:close/>
                </a:path>
              </a:pathLst>
            </a:custGeom>
            <a:solidFill>
              <a:srgbClr val="80A8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6" name="Freeform 41"/>
            <p:cNvSpPr>
              <a:spLocks noEditPoints="1"/>
            </p:cNvSpPr>
            <p:nvPr/>
          </p:nvSpPr>
          <p:spPr bwMode="auto">
            <a:xfrm>
              <a:off x="5757863" y="3235326"/>
              <a:ext cx="668338" cy="668337"/>
            </a:xfrm>
            <a:custGeom>
              <a:avLst/>
              <a:gdLst>
                <a:gd name="T0" fmla="*/ 274417 w 151"/>
                <a:gd name="T1" fmla="*/ 641781 h 151"/>
                <a:gd name="T2" fmla="*/ 221304 w 151"/>
                <a:gd name="T3" fmla="*/ 557685 h 151"/>
                <a:gd name="T4" fmla="*/ 119504 w 151"/>
                <a:gd name="T5" fmla="*/ 593094 h 151"/>
                <a:gd name="T6" fmla="*/ 110652 w 151"/>
                <a:gd name="T7" fmla="*/ 455886 h 151"/>
                <a:gd name="T8" fmla="*/ 88522 w 151"/>
                <a:gd name="T9" fmla="*/ 402773 h 151"/>
                <a:gd name="T10" fmla="*/ 0 w 151"/>
                <a:gd name="T11" fmla="*/ 300973 h 151"/>
                <a:gd name="T12" fmla="*/ 97374 w 151"/>
                <a:gd name="T13" fmla="*/ 256712 h 151"/>
                <a:gd name="T14" fmla="*/ 70817 w 151"/>
                <a:gd name="T15" fmla="*/ 154913 h 151"/>
                <a:gd name="T16" fmla="*/ 159339 w 151"/>
                <a:gd name="T17" fmla="*/ 70817 h 151"/>
                <a:gd name="T18" fmla="*/ 256713 w 151"/>
                <a:gd name="T19" fmla="*/ 92948 h 151"/>
                <a:gd name="T20" fmla="*/ 300973 w 151"/>
                <a:gd name="T21" fmla="*/ 0 h 151"/>
                <a:gd name="T22" fmla="*/ 407199 w 151"/>
                <a:gd name="T23" fmla="*/ 88521 h 151"/>
                <a:gd name="T24" fmla="*/ 455886 w 151"/>
                <a:gd name="T25" fmla="*/ 110652 h 151"/>
                <a:gd name="T26" fmla="*/ 593095 w 151"/>
                <a:gd name="T27" fmla="*/ 119504 h 151"/>
                <a:gd name="T28" fmla="*/ 557686 w 151"/>
                <a:gd name="T29" fmla="*/ 216878 h 151"/>
                <a:gd name="T30" fmla="*/ 646208 w 151"/>
                <a:gd name="T31" fmla="*/ 269990 h 151"/>
                <a:gd name="T32" fmla="*/ 668338 w 151"/>
                <a:gd name="T33" fmla="*/ 367364 h 151"/>
                <a:gd name="T34" fmla="*/ 575390 w 151"/>
                <a:gd name="T35" fmla="*/ 411625 h 151"/>
                <a:gd name="T36" fmla="*/ 597521 w 151"/>
                <a:gd name="T37" fmla="*/ 508998 h 151"/>
                <a:gd name="T38" fmla="*/ 513425 w 151"/>
                <a:gd name="T39" fmla="*/ 597520 h 151"/>
                <a:gd name="T40" fmla="*/ 411625 w 151"/>
                <a:gd name="T41" fmla="*/ 570963 h 151"/>
                <a:gd name="T42" fmla="*/ 367365 w 151"/>
                <a:gd name="T43" fmla="*/ 668337 h 151"/>
                <a:gd name="T44" fmla="*/ 376217 w 151"/>
                <a:gd name="T45" fmla="*/ 570963 h 151"/>
                <a:gd name="T46" fmla="*/ 473591 w 151"/>
                <a:gd name="T47" fmla="*/ 531129 h 151"/>
                <a:gd name="T48" fmla="*/ 535556 w 151"/>
                <a:gd name="T49" fmla="*/ 473590 h 151"/>
                <a:gd name="T50" fmla="*/ 575390 w 151"/>
                <a:gd name="T51" fmla="*/ 376216 h 151"/>
                <a:gd name="T52" fmla="*/ 575390 w 151"/>
                <a:gd name="T53" fmla="*/ 292121 h 151"/>
                <a:gd name="T54" fmla="*/ 535556 w 151"/>
                <a:gd name="T55" fmla="*/ 190321 h 151"/>
                <a:gd name="T56" fmla="*/ 473591 w 151"/>
                <a:gd name="T57" fmla="*/ 132782 h 151"/>
                <a:gd name="T58" fmla="*/ 376217 w 151"/>
                <a:gd name="T59" fmla="*/ 92948 h 151"/>
                <a:gd name="T60" fmla="*/ 292121 w 151"/>
                <a:gd name="T61" fmla="*/ 92948 h 151"/>
                <a:gd name="T62" fmla="*/ 194747 w 151"/>
                <a:gd name="T63" fmla="*/ 132782 h 151"/>
                <a:gd name="T64" fmla="*/ 137208 w 151"/>
                <a:gd name="T65" fmla="*/ 190321 h 151"/>
                <a:gd name="T66" fmla="*/ 92948 w 151"/>
                <a:gd name="T67" fmla="*/ 292121 h 151"/>
                <a:gd name="T68" fmla="*/ 92948 w 151"/>
                <a:gd name="T69" fmla="*/ 376216 h 151"/>
                <a:gd name="T70" fmla="*/ 137208 w 151"/>
                <a:gd name="T71" fmla="*/ 473590 h 151"/>
                <a:gd name="T72" fmla="*/ 194747 w 151"/>
                <a:gd name="T73" fmla="*/ 531129 h 151"/>
                <a:gd name="T74" fmla="*/ 292121 w 151"/>
                <a:gd name="T75" fmla="*/ 570963 h 151"/>
                <a:gd name="T76" fmla="*/ 97374 w 151"/>
                <a:gd name="T77" fmla="*/ 526703 h 151"/>
                <a:gd name="T78" fmla="*/ 575390 w 151"/>
                <a:gd name="T79" fmla="*/ 526703 h 151"/>
                <a:gd name="T80" fmla="*/ 30983 w 151"/>
                <a:gd name="T81" fmla="*/ 367364 h 151"/>
                <a:gd name="T82" fmla="*/ 641782 w 151"/>
                <a:gd name="T83" fmla="*/ 362938 h 151"/>
                <a:gd name="T84" fmla="*/ 30983 w 151"/>
                <a:gd name="T85" fmla="*/ 362938 h 151"/>
                <a:gd name="T86" fmla="*/ 531130 w 151"/>
                <a:gd name="T87" fmla="*/ 92948 h 151"/>
                <a:gd name="T88" fmla="*/ 526703 w 151"/>
                <a:gd name="T89" fmla="*/ 92948 h 151"/>
                <a:gd name="T90" fmla="*/ 203600 w 151"/>
                <a:gd name="T91" fmla="*/ 300973 h 151"/>
                <a:gd name="T92" fmla="*/ 464738 w 151"/>
                <a:gd name="T93" fmla="*/ 362938 h 151"/>
                <a:gd name="T94" fmla="*/ 336382 w 151"/>
                <a:gd name="T95" fmla="*/ 230156 h 151"/>
                <a:gd name="T96" fmla="*/ 261139 w 151"/>
                <a:gd name="T97" fmla="*/ 407199 h 151"/>
                <a:gd name="T98" fmla="*/ 433756 w 151"/>
                <a:gd name="T99" fmla="*/ 358512 h 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1" h="151">
                  <a:moveTo>
                    <a:pt x="83" y="151"/>
                  </a:moveTo>
                  <a:cubicBezTo>
                    <a:pt x="68" y="151"/>
                    <a:pt x="68" y="151"/>
                    <a:pt x="68" y="151"/>
                  </a:cubicBezTo>
                  <a:cubicBezTo>
                    <a:pt x="65" y="151"/>
                    <a:pt x="62" y="148"/>
                    <a:pt x="62" y="145"/>
                  </a:cubicBezTo>
                  <a:cubicBezTo>
                    <a:pt x="60" y="130"/>
                    <a:pt x="60" y="130"/>
                    <a:pt x="60" y="130"/>
                  </a:cubicBezTo>
                  <a:cubicBezTo>
                    <a:pt x="59" y="130"/>
                    <a:pt x="59" y="129"/>
                    <a:pt x="58" y="129"/>
                  </a:cubicBezTo>
                  <a:cubicBezTo>
                    <a:pt x="55" y="128"/>
                    <a:pt x="53" y="127"/>
                    <a:pt x="50" y="126"/>
                  </a:cubicBezTo>
                  <a:cubicBezTo>
                    <a:pt x="49" y="125"/>
                    <a:pt x="49" y="125"/>
                    <a:pt x="48" y="126"/>
                  </a:cubicBezTo>
                  <a:cubicBezTo>
                    <a:pt x="36" y="135"/>
                    <a:pt x="36" y="135"/>
                    <a:pt x="36" y="135"/>
                  </a:cubicBezTo>
                  <a:cubicBezTo>
                    <a:pt x="33" y="136"/>
                    <a:pt x="30" y="136"/>
                    <a:pt x="27" y="134"/>
                  </a:cubicBezTo>
                  <a:cubicBezTo>
                    <a:pt x="17" y="123"/>
                    <a:pt x="17" y="123"/>
                    <a:pt x="17" y="123"/>
                  </a:cubicBezTo>
                  <a:cubicBezTo>
                    <a:pt x="15" y="121"/>
                    <a:pt x="14" y="117"/>
                    <a:pt x="16" y="115"/>
                  </a:cubicBezTo>
                  <a:cubicBezTo>
                    <a:pt x="25" y="103"/>
                    <a:pt x="25" y="103"/>
                    <a:pt x="25" y="103"/>
                  </a:cubicBezTo>
                  <a:cubicBezTo>
                    <a:pt x="26" y="102"/>
                    <a:pt x="26" y="102"/>
                    <a:pt x="25" y="101"/>
                  </a:cubicBezTo>
                  <a:cubicBezTo>
                    <a:pt x="24" y="98"/>
                    <a:pt x="23" y="95"/>
                    <a:pt x="22" y="93"/>
                  </a:cubicBezTo>
                  <a:cubicBezTo>
                    <a:pt x="22" y="92"/>
                    <a:pt x="21" y="91"/>
                    <a:pt x="20" y="91"/>
                  </a:cubicBezTo>
                  <a:cubicBezTo>
                    <a:pt x="6" y="89"/>
                    <a:pt x="6" y="89"/>
                    <a:pt x="6" y="89"/>
                  </a:cubicBezTo>
                  <a:cubicBezTo>
                    <a:pt x="2" y="89"/>
                    <a:pt x="0" y="86"/>
                    <a:pt x="0" y="83"/>
                  </a:cubicBezTo>
                  <a:cubicBezTo>
                    <a:pt x="0" y="68"/>
                    <a:pt x="0" y="68"/>
                    <a:pt x="0" y="68"/>
                  </a:cubicBezTo>
                  <a:cubicBezTo>
                    <a:pt x="0" y="65"/>
                    <a:pt x="2" y="62"/>
                    <a:pt x="6" y="61"/>
                  </a:cubicBezTo>
                  <a:cubicBezTo>
                    <a:pt x="20" y="59"/>
                    <a:pt x="20" y="59"/>
                    <a:pt x="20" y="59"/>
                  </a:cubicBezTo>
                  <a:cubicBezTo>
                    <a:pt x="21" y="59"/>
                    <a:pt x="22" y="58"/>
                    <a:pt x="22" y="58"/>
                  </a:cubicBezTo>
                  <a:cubicBezTo>
                    <a:pt x="23" y="55"/>
                    <a:pt x="24" y="52"/>
                    <a:pt x="25" y="49"/>
                  </a:cubicBezTo>
                  <a:cubicBezTo>
                    <a:pt x="26" y="49"/>
                    <a:pt x="26" y="48"/>
                    <a:pt x="25" y="48"/>
                  </a:cubicBezTo>
                  <a:cubicBezTo>
                    <a:pt x="16" y="35"/>
                    <a:pt x="16" y="35"/>
                    <a:pt x="16" y="35"/>
                  </a:cubicBezTo>
                  <a:cubicBezTo>
                    <a:pt x="14" y="33"/>
                    <a:pt x="15" y="29"/>
                    <a:pt x="17" y="27"/>
                  </a:cubicBezTo>
                  <a:cubicBezTo>
                    <a:pt x="27" y="16"/>
                    <a:pt x="27" y="16"/>
                    <a:pt x="27" y="16"/>
                  </a:cubicBezTo>
                  <a:cubicBezTo>
                    <a:pt x="30" y="14"/>
                    <a:pt x="33" y="14"/>
                    <a:pt x="36" y="16"/>
                  </a:cubicBezTo>
                  <a:cubicBezTo>
                    <a:pt x="48" y="25"/>
                    <a:pt x="48" y="25"/>
                    <a:pt x="48" y="25"/>
                  </a:cubicBezTo>
                  <a:cubicBezTo>
                    <a:pt x="49" y="25"/>
                    <a:pt x="49" y="25"/>
                    <a:pt x="50" y="25"/>
                  </a:cubicBezTo>
                  <a:cubicBezTo>
                    <a:pt x="53" y="23"/>
                    <a:pt x="55" y="22"/>
                    <a:pt x="58" y="21"/>
                  </a:cubicBezTo>
                  <a:cubicBezTo>
                    <a:pt x="59" y="21"/>
                    <a:pt x="59" y="20"/>
                    <a:pt x="60" y="20"/>
                  </a:cubicBezTo>
                  <a:cubicBezTo>
                    <a:pt x="62" y="5"/>
                    <a:pt x="62" y="5"/>
                    <a:pt x="62" y="5"/>
                  </a:cubicBezTo>
                  <a:cubicBezTo>
                    <a:pt x="62" y="2"/>
                    <a:pt x="65" y="0"/>
                    <a:pt x="68" y="0"/>
                  </a:cubicBezTo>
                  <a:cubicBezTo>
                    <a:pt x="83" y="0"/>
                    <a:pt x="83" y="0"/>
                    <a:pt x="83" y="0"/>
                  </a:cubicBezTo>
                  <a:cubicBezTo>
                    <a:pt x="86" y="0"/>
                    <a:pt x="89" y="2"/>
                    <a:pt x="90" y="5"/>
                  </a:cubicBezTo>
                  <a:cubicBezTo>
                    <a:pt x="92" y="20"/>
                    <a:pt x="92" y="20"/>
                    <a:pt x="92" y="20"/>
                  </a:cubicBezTo>
                  <a:cubicBezTo>
                    <a:pt x="92" y="21"/>
                    <a:pt x="92" y="21"/>
                    <a:pt x="93" y="21"/>
                  </a:cubicBezTo>
                  <a:cubicBezTo>
                    <a:pt x="96" y="22"/>
                    <a:pt x="99" y="23"/>
                    <a:pt x="102" y="25"/>
                  </a:cubicBezTo>
                  <a:cubicBezTo>
                    <a:pt x="102" y="25"/>
                    <a:pt x="103" y="25"/>
                    <a:pt x="103" y="25"/>
                  </a:cubicBezTo>
                  <a:cubicBezTo>
                    <a:pt x="116" y="16"/>
                    <a:pt x="116" y="16"/>
                    <a:pt x="116" y="16"/>
                  </a:cubicBezTo>
                  <a:cubicBezTo>
                    <a:pt x="118" y="14"/>
                    <a:pt x="122" y="14"/>
                    <a:pt x="124" y="17"/>
                  </a:cubicBezTo>
                  <a:cubicBezTo>
                    <a:pt x="134" y="27"/>
                    <a:pt x="134" y="27"/>
                    <a:pt x="134" y="27"/>
                  </a:cubicBezTo>
                  <a:cubicBezTo>
                    <a:pt x="137" y="29"/>
                    <a:pt x="137" y="33"/>
                    <a:pt x="135" y="35"/>
                  </a:cubicBezTo>
                  <a:cubicBezTo>
                    <a:pt x="126" y="48"/>
                    <a:pt x="126" y="48"/>
                    <a:pt x="126" y="48"/>
                  </a:cubicBezTo>
                  <a:cubicBezTo>
                    <a:pt x="126" y="48"/>
                    <a:pt x="126" y="49"/>
                    <a:pt x="126" y="49"/>
                  </a:cubicBezTo>
                  <a:cubicBezTo>
                    <a:pt x="128" y="52"/>
                    <a:pt x="129" y="55"/>
                    <a:pt x="130" y="58"/>
                  </a:cubicBezTo>
                  <a:cubicBezTo>
                    <a:pt x="130" y="58"/>
                    <a:pt x="130" y="59"/>
                    <a:pt x="131" y="59"/>
                  </a:cubicBezTo>
                  <a:cubicBezTo>
                    <a:pt x="146" y="61"/>
                    <a:pt x="146" y="61"/>
                    <a:pt x="146" y="61"/>
                  </a:cubicBezTo>
                  <a:cubicBezTo>
                    <a:pt x="146" y="61"/>
                    <a:pt x="146" y="61"/>
                    <a:pt x="146" y="61"/>
                  </a:cubicBezTo>
                  <a:cubicBezTo>
                    <a:pt x="149" y="62"/>
                    <a:pt x="151" y="65"/>
                    <a:pt x="151" y="68"/>
                  </a:cubicBezTo>
                  <a:cubicBezTo>
                    <a:pt x="151" y="83"/>
                    <a:pt x="151" y="83"/>
                    <a:pt x="151" y="83"/>
                  </a:cubicBezTo>
                  <a:cubicBezTo>
                    <a:pt x="151" y="86"/>
                    <a:pt x="149" y="89"/>
                    <a:pt x="146" y="89"/>
                  </a:cubicBezTo>
                  <a:cubicBezTo>
                    <a:pt x="131" y="91"/>
                    <a:pt x="131" y="91"/>
                    <a:pt x="131" y="91"/>
                  </a:cubicBezTo>
                  <a:cubicBezTo>
                    <a:pt x="130" y="91"/>
                    <a:pt x="130" y="92"/>
                    <a:pt x="130" y="93"/>
                  </a:cubicBezTo>
                  <a:cubicBezTo>
                    <a:pt x="129" y="95"/>
                    <a:pt x="128" y="98"/>
                    <a:pt x="126" y="101"/>
                  </a:cubicBezTo>
                  <a:cubicBezTo>
                    <a:pt x="126" y="102"/>
                    <a:pt x="126" y="102"/>
                    <a:pt x="126" y="103"/>
                  </a:cubicBezTo>
                  <a:cubicBezTo>
                    <a:pt x="135" y="115"/>
                    <a:pt x="135" y="115"/>
                    <a:pt x="135" y="115"/>
                  </a:cubicBezTo>
                  <a:cubicBezTo>
                    <a:pt x="137" y="118"/>
                    <a:pt x="137" y="121"/>
                    <a:pt x="134" y="123"/>
                  </a:cubicBezTo>
                  <a:cubicBezTo>
                    <a:pt x="124" y="134"/>
                    <a:pt x="124" y="134"/>
                    <a:pt x="124" y="134"/>
                  </a:cubicBezTo>
                  <a:cubicBezTo>
                    <a:pt x="122" y="136"/>
                    <a:pt x="118" y="136"/>
                    <a:pt x="116" y="135"/>
                  </a:cubicBezTo>
                  <a:cubicBezTo>
                    <a:pt x="103" y="126"/>
                    <a:pt x="103" y="126"/>
                    <a:pt x="103" y="126"/>
                  </a:cubicBezTo>
                  <a:cubicBezTo>
                    <a:pt x="103" y="125"/>
                    <a:pt x="102" y="125"/>
                    <a:pt x="102" y="126"/>
                  </a:cubicBezTo>
                  <a:cubicBezTo>
                    <a:pt x="99" y="127"/>
                    <a:pt x="96" y="128"/>
                    <a:pt x="93" y="129"/>
                  </a:cubicBezTo>
                  <a:cubicBezTo>
                    <a:pt x="92" y="129"/>
                    <a:pt x="92" y="130"/>
                    <a:pt x="92" y="130"/>
                  </a:cubicBezTo>
                  <a:cubicBezTo>
                    <a:pt x="90" y="145"/>
                    <a:pt x="90" y="145"/>
                    <a:pt x="90" y="145"/>
                  </a:cubicBezTo>
                  <a:cubicBezTo>
                    <a:pt x="89" y="148"/>
                    <a:pt x="86" y="151"/>
                    <a:pt x="83" y="151"/>
                  </a:cubicBezTo>
                  <a:close/>
                  <a:moveTo>
                    <a:pt x="69" y="144"/>
                  </a:moveTo>
                  <a:cubicBezTo>
                    <a:pt x="83" y="144"/>
                    <a:pt x="83" y="144"/>
                    <a:pt x="83" y="144"/>
                  </a:cubicBezTo>
                  <a:cubicBezTo>
                    <a:pt x="85" y="129"/>
                    <a:pt x="85" y="129"/>
                    <a:pt x="85" y="129"/>
                  </a:cubicBezTo>
                  <a:cubicBezTo>
                    <a:pt x="86" y="126"/>
                    <a:pt x="88" y="124"/>
                    <a:pt x="91" y="123"/>
                  </a:cubicBezTo>
                  <a:cubicBezTo>
                    <a:pt x="94" y="122"/>
                    <a:pt x="96" y="121"/>
                    <a:pt x="98" y="120"/>
                  </a:cubicBezTo>
                  <a:cubicBezTo>
                    <a:pt x="101" y="118"/>
                    <a:pt x="105" y="118"/>
                    <a:pt x="107" y="120"/>
                  </a:cubicBezTo>
                  <a:cubicBezTo>
                    <a:pt x="119" y="129"/>
                    <a:pt x="119" y="129"/>
                    <a:pt x="119" y="129"/>
                  </a:cubicBezTo>
                  <a:cubicBezTo>
                    <a:pt x="129" y="119"/>
                    <a:pt x="129" y="119"/>
                    <a:pt x="129" y="119"/>
                  </a:cubicBezTo>
                  <a:cubicBezTo>
                    <a:pt x="121" y="107"/>
                    <a:pt x="121" y="107"/>
                    <a:pt x="121" y="107"/>
                  </a:cubicBezTo>
                  <a:cubicBezTo>
                    <a:pt x="119" y="104"/>
                    <a:pt x="118" y="101"/>
                    <a:pt x="120" y="98"/>
                  </a:cubicBezTo>
                  <a:cubicBezTo>
                    <a:pt x="121" y="95"/>
                    <a:pt x="122" y="93"/>
                    <a:pt x="123" y="90"/>
                  </a:cubicBezTo>
                  <a:cubicBezTo>
                    <a:pt x="124" y="87"/>
                    <a:pt x="127" y="85"/>
                    <a:pt x="130" y="85"/>
                  </a:cubicBezTo>
                  <a:cubicBezTo>
                    <a:pt x="144" y="82"/>
                    <a:pt x="144" y="82"/>
                    <a:pt x="144" y="82"/>
                  </a:cubicBezTo>
                  <a:cubicBezTo>
                    <a:pt x="144" y="68"/>
                    <a:pt x="144" y="68"/>
                    <a:pt x="144" y="68"/>
                  </a:cubicBezTo>
                  <a:cubicBezTo>
                    <a:pt x="130" y="66"/>
                    <a:pt x="130" y="66"/>
                    <a:pt x="130" y="66"/>
                  </a:cubicBezTo>
                  <a:cubicBezTo>
                    <a:pt x="127" y="65"/>
                    <a:pt x="124" y="63"/>
                    <a:pt x="123" y="60"/>
                  </a:cubicBezTo>
                  <a:cubicBezTo>
                    <a:pt x="122" y="57"/>
                    <a:pt x="121" y="55"/>
                    <a:pt x="120" y="52"/>
                  </a:cubicBezTo>
                  <a:cubicBezTo>
                    <a:pt x="119" y="50"/>
                    <a:pt x="119" y="46"/>
                    <a:pt x="121" y="43"/>
                  </a:cubicBezTo>
                  <a:cubicBezTo>
                    <a:pt x="129" y="32"/>
                    <a:pt x="129" y="32"/>
                    <a:pt x="129" y="32"/>
                  </a:cubicBezTo>
                  <a:cubicBezTo>
                    <a:pt x="119" y="22"/>
                    <a:pt x="119" y="22"/>
                    <a:pt x="119" y="22"/>
                  </a:cubicBezTo>
                  <a:cubicBezTo>
                    <a:pt x="107" y="30"/>
                    <a:pt x="107" y="30"/>
                    <a:pt x="107" y="30"/>
                  </a:cubicBezTo>
                  <a:cubicBezTo>
                    <a:pt x="105" y="32"/>
                    <a:pt x="101" y="32"/>
                    <a:pt x="98" y="31"/>
                  </a:cubicBezTo>
                  <a:cubicBezTo>
                    <a:pt x="96" y="30"/>
                    <a:pt x="94" y="29"/>
                    <a:pt x="91" y="28"/>
                  </a:cubicBezTo>
                  <a:cubicBezTo>
                    <a:pt x="88" y="27"/>
                    <a:pt x="86" y="24"/>
                    <a:pt x="85" y="21"/>
                  </a:cubicBezTo>
                  <a:cubicBezTo>
                    <a:pt x="83" y="6"/>
                    <a:pt x="83" y="6"/>
                    <a:pt x="83" y="6"/>
                  </a:cubicBezTo>
                  <a:cubicBezTo>
                    <a:pt x="69" y="6"/>
                    <a:pt x="69" y="6"/>
                    <a:pt x="69" y="6"/>
                  </a:cubicBezTo>
                  <a:cubicBezTo>
                    <a:pt x="66" y="21"/>
                    <a:pt x="66" y="21"/>
                    <a:pt x="66" y="21"/>
                  </a:cubicBezTo>
                  <a:cubicBezTo>
                    <a:pt x="66" y="24"/>
                    <a:pt x="64" y="27"/>
                    <a:pt x="60" y="28"/>
                  </a:cubicBezTo>
                  <a:cubicBezTo>
                    <a:pt x="58" y="29"/>
                    <a:pt x="55" y="30"/>
                    <a:pt x="53" y="31"/>
                  </a:cubicBezTo>
                  <a:cubicBezTo>
                    <a:pt x="50" y="32"/>
                    <a:pt x="47" y="32"/>
                    <a:pt x="44" y="30"/>
                  </a:cubicBezTo>
                  <a:cubicBezTo>
                    <a:pt x="32" y="22"/>
                    <a:pt x="32" y="22"/>
                    <a:pt x="32" y="22"/>
                  </a:cubicBezTo>
                  <a:cubicBezTo>
                    <a:pt x="22" y="32"/>
                    <a:pt x="22" y="32"/>
                    <a:pt x="22" y="32"/>
                  </a:cubicBezTo>
                  <a:cubicBezTo>
                    <a:pt x="31" y="43"/>
                    <a:pt x="31" y="43"/>
                    <a:pt x="31" y="43"/>
                  </a:cubicBezTo>
                  <a:cubicBezTo>
                    <a:pt x="33" y="46"/>
                    <a:pt x="33" y="50"/>
                    <a:pt x="31" y="52"/>
                  </a:cubicBezTo>
                  <a:cubicBezTo>
                    <a:pt x="30" y="55"/>
                    <a:pt x="29" y="57"/>
                    <a:pt x="28" y="60"/>
                  </a:cubicBezTo>
                  <a:cubicBezTo>
                    <a:pt x="27" y="63"/>
                    <a:pt x="25" y="65"/>
                    <a:pt x="21" y="66"/>
                  </a:cubicBezTo>
                  <a:cubicBezTo>
                    <a:pt x="7" y="68"/>
                    <a:pt x="7" y="68"/>
                    <a:pt x="7" y="68"/>
                  </a:cubicBezTo>
                  <a:cubicBezTo>
                    <a:pt x="7" y="82"/>
                    <a:pt x="7" y="82"/>
                    <a:pt x="7" y="82"/>
                  </a:cubicBezTo>
                  <a:cubicBezTo>
                    <a:pt x="21" y="85"/>
                    <a:pt x="21" y="85"/>
                    <a:pt x="21" y="85"/>
                  </a:cubicBezTo>
                  <a:cubicBezTo>
                    <a:pt x="25" y="85"/>
                    <a:pt x="27" y="87"/>
                    <a:pt x="28" y="90"/>
                  </a:cubicBezTo>
                  <a:cubicBezTo>
                    <a:pt x="29" y="93"/>
                    <a:pt x="30" y="96"/>
                    <a:pt x="31" y="98"/>
                  </a:cubicBezTo>
                  <a:cubicBezTo>
                    <a:pt x="33" y="101"/>
                    <a:pt x="33" y="104"/>
                    <a:pt x="31" y="107"/>
                  </a:cubicBezTo>
                  <a:cubicBezTo>
                    <a:pt x="22" y="119"/>
                    <a:pt x="22" y="119"/>
                    <a:pt x="22" y="119"/>
                  </a:cubicBezTo>
                  <a:cubicBezTo>
                    <a:pt x="32" y="129"/>
                    <a:pt x="32" y="129"/>
                    <a:pt x="32" y="129"/>
                  </a:cubicBezTo>
                  <a:cubicBezTo>
                    <a:pt x="44" y="120"/>
                    <a:pt x="44" y="120"/>
                    <a:pt x="44" y="120"/>
                  </a:cubicBezTo>
                  <a:cubicBezTo>
                    <a:pt x="47" y="118"/>
                    <a:pt x="50" y="118"/>
                    <a:pt x="53" y="120"/>
                  </a:cubicBezTo>
                  <a:cubicBezTo>
                    <a:pt x="55" y="121"/>
                    <a:pt x="58" y="122"/>
                    <a:pt x="60" y="123"/>
                  </a:cubicBezTo>
                  <a:cubicBezTo>
                    <a:pt x="64" y="124"/>
                    <a:pt x="66" y="126"/>
                    <a:pt x="66" y="129"/>
                  </a:cubicBezTo>
                  <a:lnTo>
                    <a:pt x="69" y="144"/>
                  </a:lnTo>
                  <a:close/>
                  <a:moveTo>
                    <a:pt x="22" y="119"/>
                  </a:moveTo>
                  <a:cubicBezTo>
                    <a:pt x="22" y="119"/>
                    <a:pt x="22" y="119"/>
                    <a:pt x="22" y="119"/>
                  </a:cubicBezTo>
                  <a:cubicBezTo>
                    <a:pt x="22" y="119"/>
                    <a:pt x="22" y="119"/>
                    <a:pt x="22" y="119"/>
                  </a:cubicBezTo>
                  <a:close/>
                  <a:moveTo>
                    <a:pt x="130" y="119"/>
                  </a:moveTo>
                  <a:cubicBezTo>
                    <a:pt x="130" y="119"/>
                    <a:pt x="130" y="119"/>
                    <a:pt x="130" y="119"/>
                  </a:cubicBezTo>
                  <a:close/>
                  <a:moveTo>
                    <a:pt x="144" y="83"/>
                  </a:moveTo>
                  <a:cubicBezTo>
                    <a:pt x="144" y="83"/>
                    <a:pt x="144" y="83"/>
                    <a:pt x="144" y="83"/>
                  </a:cubicBezTo>
                  <a:close/>
                  <a:moveTo>
                    <a:pt x="7" y="83"/>
                  </a:moveTo>
                  <a:cubicBezTo>
                    <a:pt x="7" y="83"/>
                    <a:pt x="7" y="83"/>
                    <a:pt x="7" y="83"/>
                  </a:cubicBezTo>
                  <a:cubicBezTo>
                    <a:pt x="7" y="83"/>
                    <a:pt x="7" y="83"/>
                    <a:pt x="7" y="83"/>
                  </a:cubicBezTo>
                  <a:close/>
                  <a:moveTo>
                    <a:pt x="145" y="82"/>
                  </a:moveTo>
                  <a:cubicBezTo>
                    <a:pt x="145" y="82"/>
                    <a:pt x="145" y="82"/>
                    <a:pt x="145" y="82"/>
                  </a:cubicBezTo>
                  <a:close/>
                  <a:moveTo>
                    <a:pt x="7" y="82"/>
                  </a:moveTo>
                  <a:cubicBezTo>
                    <a:pt x="7" y="82"/>
                    <a:pt x="7" y="82"/>
                    <a:pt x="7" y="82"/>
                  </a:cubicBezTo>
                  <a:cubicBezTo>
                    <a:pt x="7" y="82"/>
                    <a:pt x="7" y="82"/>
                    <a:pt x="7" y="82"/>
                  </a:cubicBezTo>
                  <a:close/>
                  <a:moveTo>
                    <a:pt x="120" y="21"/>
                  </a:moveTo>
                  <a:cubicBezTo>
                    <a:pt x="120" y="21"/>
                    <a:pt x="120" y="21"/>
                    <a:pt x="120" y="21"/>
                  </a:cubicBezTo>
                  <a:cubicBezTo>
                    <a:pt x="120" y="21"/>
                    <a:pt x="120" y="21"/>
                    <a:pt x="120" y="21"/>
                  </a:cubicBezTo>
                  <a:close/>
                  <a:moveTo>
                    <a:pt x="119" y="21"/>
                  </a:moveTo>
                  <a:cubicBezTo>
                    <a:pt x="119" y="21"/>
                    <a:pt x="119" y="21"/>
                    <a:pt x="119" y="21"/>
                  </a:cubicBezTo>
                  <a:close/>
                  <a:moveTo>
                    <a:pt x="76" y="105"/>
                  </a:moveTo>
                  <a:cubicBezTo>
                    <a:pt x="68" y="105"/>
                    <a:pt x="60" y="102"/>
                    <a:pt x="54" y="96"/>
                  </a:cubicBezTo>
                  <a:cubicBezTo>
                    <a:pt x="47" y="89"/>
                    <a:pt x="44" y="79"/>
                    <a:pt x="46" y="68"/>
                  </a:cubicBezTo>
                  <a:cubicBezTo>
                    <a:pt x="49" y="57"/>
                    <a:pt x="58" y="48"/>
                    <a:pt x="69" y="46"/>
                  </a:cubicBezTo>
                  <a:cubicBezTo>
                    <a:pt x="79" y="44"/>
                    <a:pt x="90" y="47"/>
                    <a:pt x="97" y="54"/>
                  </a:cubicBezTo>
                  <a:cubicBezTo>
                    <a:pt x="104" y="61"/>
                    <a:pt x="107" y="72"/>
                    <a:pt x="105" y="82"/>
                  </a:cubicBezTo>
                  <a:cubicBezTo>
                    <a:pt x="103" y="93"/>
                    <a:pt x="94" y="102"/>
                    <a:pt x="83" y="104"/>
                  </a:cubicBezTo>
                  <a:cubicBezTo>
                    <a:pt x="80" y="105"/>
                    <a:pt x="78" y="105"/>
                    <a:pt x="76" y="105"/>
                  </a:cubicBezTo>
                  <a:close/>
                  <a:moveTo>
                    <a:pt x="76" y="52"/>
                  </a:moveTo>
                  <a:cubicBezTo>
                    <a:pt x="74" y="52"/>
                    <a:pt x="72" y="52"/>
                    <a:pt x="70" y="53"/>
                  </a:cubicBezTo>
                  <a:cubicBezTo>
                    <a:pt x="62" y="54"/>
                    <a:pt x="55" y="61"/>
                    <a:pt x="53" y="70"/>
                  </a:cubicBezTo>
                  <a:cubicBezTo>
                    <a:pt x="51" y="78"/>
                    <a:pt x="54" y="86"/>
                    <a:pt x="59" y="92"/>
                  </a:cubicBezTo>
                  <a:cubicBezTo>
                    <a:pt x="65" y="97"/>
                    <a:pt x="73" y="100"/>
                    <a:pt x="81" y="98"/>
                  </a:cubicBezTo>
                  <a:cubicBezTo>
                    <a:pt x="81" y="98"/>
                    <a:pt x="81" y="98"/>
                    <a:pt x="81" y="98"/>
                  </a:cubicBezTo>
                  <a:cubicBezTo>
                    <a:pt x="90" y="96"/>
                    <a:pt x="96" y="89"/>
                    <a:pt x="98" y="81"/>
                  </a:cubicBezTo>
                  <a:cubicBezTo>
                    <a:pt x="100" y="73"/>
                    <a:pt x="98" y="64"/>
                    <a:pt x="92" y="59"/>
                  </a:cubicBezTo>
                  <a:cubicBezTo>
                    <a:pt x="88" y="54"/>
                    <a:pt x="82" y="52"/>
                    <a:pt x="76"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2" name="TextBox 47"/>
            <p:cNvSpPr txBox="1">
              <a:spLocks noChangeArrowheads="1"/>
            </p:cNvSpPr>
            <p:nvPr/>
          </p:nvSpPr>
          <p:spPr bwMode="auto">
            <a:xfrm>
              <a:off x="5277170" y="4645640"/>
              <a:ext cx="1638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Ödeme Tarihi</a:t>
              </a:r>
              <a:endParaRPr lang="en-US" altLang="en-US" sz="2400" dirty="0">
                <a:latin typeface="Open Sans" panose="020B0606030504020204" pitchFamily="34" charset="0"/>
                <a:cs typeface="Open Sans" panose="020B0606030504020204" pitchFamily="34" charset="0"/>
              </a:endParaRPr>
            </a:p>
          </p:txBody>
        </p:sp>
      </p:grpSp>
      <p:grpSp>
        <p:nvGrpSpPr>
          <p:cNvPr id="8" name="Группа 7">
            <a:extLst>
              <a:ext uri="{FF2B5EF4-FFF2-40B4-BE49-F238E27FC236}">
                <a16:creationId xmlns:a16="http://schemas.microsoft.com/office/drawing/2014/main" id="{6DC195AB-4E33-F641-AA8E-19ACC36C1468}"/>
              </a:ext>
            </a:extLst>
          </p:cNvPr>
          <p:cNvGrpSpPr/>
          <p:nvPr/>
        </p:nvGrpSpPr>
        <p:grpSpPr>
          <a:xfrm>
            <a:off x="6629400" y="2557463"/>
            <a:ext cx="1897699" cy="4313237"/>
            <a:chOff x="6629400" y="2557463"/>
            <a:chExt cx="1897699" cy="4313237"/>
          </a:xfrm>
        </p:grpSpPr>
        <p:sp>
          <p:nvSpPr>
            <p:cNvPr id="19489" name="Freeform 14"/>
            <p:cNvSpPr>
              <a:spLocks/>
            </p:cNvSpPr>
            <p:nvPr/>
          </p:nvSpPr>
          <p:spPr bwMode="auto">
            <a:xfrm>
              <a:off x="6889750" y="2557463"/>
              <a:ext cx="1598613" cy="4025900"/>
            </a:xfrm>
            <a:custGeom>
              <a:avLst/>
              <a:gdLst>
                <a:gd name="T0" fmla="*/ 797092 w 361"/>
                <a:gd name="T1" fmla="*/ 0 h 909"/>
                <a:gd name="T2" fmla="*/ 0 w 361"/>
                <a:gd name="T3" fmla="*/ 801637 h 909"/>
                <a:gd name="T4" fmla="*/ 0 w 361"/>
                <a:gd name="T5" fmla="*/ 4025900 h 909"/>
                <a:gd name="T6" fmla="*/ 1598613 w 361"/>
                <a:gd name="T7" fmla="*/ 4025900 h 909"/>
                <a:gd name="T8" fmla="*/ 1598613 w 361"/>
                <a:gd name="T9" fmla="*/ 801637 h 909"/>
                <a:gd name="T10" fmla="*/ 797092 w 361"/>
                <a:gd name="T11" fmla="*/ 0 h 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909">
                  <a:moveTo>
                    <a:pt x="180" y="0"/>
                  </a:moveTo>
                  <a:cubicBezTo>
                    <a:pt x="81" y="0"/>
                    <a:pt x="0" y="81"/>
                    <a:pt x="0" y="181"/>
                  </a:cubicBezTo>
                  <a:cubicBezTo>
                    <a:pt x="0" y="909"/>
                    <a:pt x="0" y="909"/>
                    <a:pt x="0" y="909"/>
                  </a:cubicBezTo>
                  <a:cubicBezTo>
                    <a:pt x="361" y="909"/>
                    <a:pt x="361" y="909"/>
                    <a:pt x="361" y="909"/>
                  </a:cubicBezTo>
                  <a:cubicBezTo>
                    <a:pt x="361" y="181"/>
                    <a:pt x="361" y="181"/>
                    <a:pt x="361" y="181"/>
                  </a:cubicBezTo>
                  <a:cubicBezTo>
                    <a:pt x="361" y="81"/>
                    <a:pt x="280" y="0"/>
                    <a:pt x="180" y="0"/>
                  </a:cubicBezTo>
                  <a:close/>
                </a:path>
              </a:pathLst>
            </a:custGeom>
            <a:solidFill>
              <a:srgbClr val="04CF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0" name="Oval 15"/>
            <p:cNvSpPr>
              <a:spLocks noChangeArrowheads="1"/>
            </p:cNvSpPr>
            <p:nvPr/>
          </p:nvSpPr>
          <p:spPr bwMode="auto">
            <a:xfrm>
              <a:off x="7018338" y="2686050"/>
              <a:ext cx="1341438" cy="1341437"/>
            </a:xfrm>
            <a:prstGeom prst="ellipse">
              <a:avLst/>
            </a:prstGeom>
            <a:solidFill>
              <a:srgbClr val="03B09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00" name="Freeform 30"/>
            <p:cNvSpPr>
              <a:spLocks/>
            </p:cNvSpPr>
            <p:nvPr/>
          </p:nvSpPr>
          <p:spPr bwMode="auto">
            <a:xfrm>
              <a:off x="6629400" y="6583363"/>
              <a:ext cx="1858963" cy="287337"/>
            </a:xfrm>
            <a:custGeom>
              <a:avLst/>
              <a:gdLst>
                <a:gd name="T0" fmla="*/ 1074738 w 1171"/>
                <a:gd name="T1" fmla="*/ 287337 h 181"/>
                <a:gd name="T2" fmla="*/ 0 w 1171"/>
                <a:gd name="T3" fmla="*/ 287337 h 181"/>
                <a:gd name="T4" fmla="*/ 260350 w 1171"/>
                <a:gd name="T5" fmla="*/ 0 h 181"/>
                <a:gd name="T6" fmla="*/ 1858963 w 1171"/>
                <a:gd name="T7" fmla="*/ 0 h 181"/>
                <a:gd name="T8" fmla="*/ 1074738 w 1171"/>
                <a:gd name="T9" fmla="*/ 287337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1" h="181">
                  <a:moveTo>
                    <a:pt x="677" y="181"/>
                  </a:moveTo>
                  <a:lnTo>
                    <a:pt x="0" y="181"/>
                  </a:lnTo>
                  <a:lnTo>
                    <a:pt x="164" y="0"/>
                  </a:lnTo>
                  <a:lnTo>
                    <a:pt x="1171" y="0"/>
                  </a:lnTo>
                  <a:lnTo>
                    <a:pt x="677" y="181"/>
                  </a:lnTo>
                  <a:close/>
                </a:path>
              </a:pathLst>
            </a:custGeom>
            <a:solidFill>
              <a:srgbClr val="039C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9" name="Freeform 44"/>
            <p:cNvSpPr>
              <a:spLocks noEditPoints="1"/>
            </p:cNvSpPr>
            <p:nvPr/>
          </p:nvSpPr>
          <p:spPr bwMode="auto">
            <a:xfrm>
              <a:off x="7354888" y="3030538"/>
              <a:ext cx="668338" cy="581025"/>
            </a:xfrm>
            <a:custGeom>
              <a:avLst/>
              <a:gdLst>
                <a:gd name="T0" fmla="*/ 75243 w 151"/>
                <a:gd name="T1" fmla="*/ 581025 h 131"/>
                <a:gd name="T2" fmla="*/ 0 w 151"/>
                <a:gd name="T3" fmla="*/ 377001 h 131"/>
                <a:gd name="T4" fmla="*/ 26556 w 151"/>
                <a:gd name="T5" fmla="*/ 377001 h 131"/>
                <a:gd name="T6" fmla="*/ 75243 w 151"/>
                <a:gd name="T7" fmla="*/ 554413 h 131"/>
                <a:gd name="T8" fmla="*/ 637355 w 151"/>
                <a:gd name="T9" fmla="*/ 505625 h 131"/>
                <a:gd name="T10" fmla="*/ 655060 w 151"/>
                <a:gd name="T11" fmla="*/ 363695 h 131"/>
                <a:gd name="T12" fmla="*/ 668338 w 151"/>
                <a:gd name="T13" fmla="*/ 505625 h 131"/>
                <a:gd name="T14" fmla="*/ 358512 w 151"/>
                <a:gd name="T15" fmla="*/ 416919 h 131"/>
                <a:gd name="T16" fmla="*/ 269991 w 151"/>
                <a:gd name="T17" fmla="*/ 377001 h 131"/>
                <a:gd name="T18" fmla="*/ 305399 w 151"/>
                <a:gd name="T19" fmla="*/ 270554 h 131"/>
                <a:gd name="T20" fmla="*/ 398347 w 151"/>
                <a:gd name="T21" fmla="*/ 310471 h 131"/>
                <a:gd name="T22" fmla="*/ 358512 w 151"/>
                <a:gd name="T23" fmla="*/ 416919 h 131"/>
                <a:gd name="T24" fmla="*/ 296547 w 151"/>
                <a:gd name="T25" fmla="*/ 310471 h 131"/>
                <a:gd name="T26" fmla="*/ 305399 w 151"/>
                <a:gd name="T27" fmla="*/ 390307 h 131"/>
                <a:gd name="T28" fmla="*/ 367365 w 151"/>
                <a:gd name="T29" fmla="*/ 377001 h 131"/>
                <a:gd name="T30" fmla="*/ 358512 w 151"/>
                <a:gd name="T31" fmla="*/ 297165 h 131"/>
                <a:gd name="T32" fmla="*/ 588669 w 151"/>
                <a:gd name="T33" fmla="*/ 359260 h 131"/>
                <a:gd name="T34" fmla="*/ 424904 w 151"/>
                <a:gd name="T35" fmla="*/ 341519 h 131"/>
                <a:gd name="T36" fmla="*/ 588669 w 151"/>
                <a:gd name="T37" fmla="*/ 328213 h 131"/>
                <a:gd name="T38" fmla="*/ 637355 w 151"/>
                <a:gd name="T39" fmla="*/ 181848 h 131"/>
                <a:gd name="T40" fmla="*/ 75243 w 151"/>
                <a:gd name="T41" fmla="*/ 133059 h 131"/>
                <a:gd name="T42" fmla="*/ 26556 w 151"/>
                <a:gd name="T43" fmla="*/ 279424 h 131"/>
                <a:gd name="T44" fmla="*/ 230156 w 151"/>
                <a:gd name="T45" fmla="*/ 328213 h 131"/>
                <a:gd name="T46" fmla="*/ 230156 w 151"/>
                <a:gd name="T47" fmla="*/ 359260 h 131"/>
                <a:gd name="T48" fmla="*/ 0 w 151"/>
                <a:gd name="T49" fmla="*/ 279424 h 131"/>
                <a:gd name="T50" fmla="*/ 75243 w 151"/>
                <a:gd name="T51" fmla="*/ 102012 h 131"/>
                <a:gd name="T52" fmla="*/ 668338 w 151"/>
                <a:gd name="T53" fmla="*/ 181848 h 131"/>
                <a:gd name="T54" fmla="*/ 663912 w 151"/>
                <a:gd name="T55" fmla="*/ 297165 h 131"/>
                <a:gd name="T56" fmla="*/ 442608 w 151"/>
                <a:gd name="T57" fmla="*/ 79835 h 131"/>
                <a:gd name="T58" fmla="*/ 389495 w 151"/>
                <a:gd name="T59" fmla="*/ 31047 h 131"/>
                <a:gd name="T60" fmla="*/ 239008 w 151"/>
                <a:gd name="T61" fmla="*/ 66530 h 131"/>
                <a:gd name="T62" fmla="*/ 208026 w 151"/>
                <a:gd name="T63" fmla="*/ 66530 h 131"/>
                <a:gd name="T64" fmla="*/ 389495 w 151"/>
                <a:gd name="T65" fmla="*/ 0 h 131"/>
                <a:gd name="T66" fmla="*/ 442608 w 151"/>
                <a:gd name="T67" fmla="*/ 79835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31">
                  <a:moveTo>
                    <a:pt x="133" y="131"/>
                  </a:moveTo>
                  <a:cubicBezTo>
                    <a:pt x="17" y="131"/>
                    <a:pt x="17" y="131"/>
                    <a:pt x="17" y="131"/>
                  </a:cubicBezTo>
                  <a:cubicBezTo>
                    <a:pt x="8" y="131"/>
                    <a:pt x="0" y="124"/>
                    <a:pt x="0" y="114"/>
                  </a:cubicBezTo>
                  <a:cubicBezTo>
                    <a:pt x="0" y="85"/>
                    <a:pt x="0" y="85"/>
                    <a:pt x="0" y="85"/>
                  </a:cubicBezTo>
                  <a:cubicBezTo>
                    <a:pt x="0" y="83"/>
                    <a:pt x="1" y="82"/>
                    <a:pt x="3" y="82"/>
                  </a:cubicBezTo>
                  <a:cubicBezTo>
                    <a:pt x="5" y="82"/>
                    <a:pt x="6" y="83"/>
                    <a:pt x="6" y="85"/>
                  </a:cubicBezTo>
                  <a:cubicBezTo>
                    <a:pt x="6" y="114"/>
                    <a:pt x="6" y="114"/>
                    <a:pt x="6" y="114"/>
                  </a:cubicBezTo>
                  <a:cubicBezTo>
                    <a:pt x="6" y="120"/>
                    <a:pt x="11" y="125"/>
                    <a:pt x="17" y="125"/>
                  </a:cubicBezTo>
                  <a:cubicBezTo>
                    <a:pt x="133" y="125"/>
                    <a:pt x="133" y="125"/>
                    <a:pt x="133" y="125"/>
                  </a:cubicBezTo>
                  <a:cubicBezTo>
                    <a:pt x="139" y="125"/>
                    <a:pt x="144" y="120"/>
                    <a:pt x="144" y="114"/>
                  </a:cubicBezTo>
                  <a:cubicBezTo>
                    <a:pt x="144" y="85"/>
                    <a:pt x="144" y="85"/>
                    <a:pt x="144" y="85"/>
                  </a:cubicBezTo>
                  <a:cubicBezTo>
                    <a:pt x="144" y="84"/>
                    <a:pt x="146" y="82"/>
                    <a:pt x="148" y="82"/>
                  </a:cubicBezTo>
                  <a:cubicBezTo>
                    <a:pt x="149" y="82"/>
                    <a:pt x="151" y="84"/>
                    <a:pt x="151" y="85"/>
                  </a:cubicBezTo>
                  <a:cubicBezTo>
                    <a:pt x="151" y="114"/>
                    <a:pt x="151" y="114"/>
                    <a:pt x="151" y="114"/>
                  </a:cubicBezTo>
                  <a:cubicBezTo>
                    <a:pt x="151" y="124"/>
                    <a:pt x="143" y="131"/>
                    <a:pt x="133" y="131"/>
                  </a:cubicBezTo>
                  <a:close/>
                  <a:moveTo>
                    <a:pt x="81" y="94"/>
                  </a:moveTo>
                  <a:cubicBezTo>
                    <a:pt x="69" y="94"/>
                    <a:pt x="69" y="94"/>
                    <a:pt x="69" y="94"/>
                  </a:cubicBezTo>
                  <a:cubicBezTo>
                    <a:pt x="64" y="94"/>
                    <a:pt x="61" y="90"/>
                    <a:pt x="61" y="85"/>
                  </a:cubicBezTo>
                  <a:cubicBezTo>
                    <a:pt x="61" y="70"/>
                    <a:pt x="61" y="70"/>
                    <a:pt x="61" y="70"/>
                  </a:cubicBezTo>
                  <a:cubicBezTo>
                    <a:pt x="61" y="65"/>
                    <a:pt x="64" y="61"/>
                    <a:pt x="69" y="61"/>
                  </a:cubicBezTo>
                  <a:cubicBezTo>
                    <a:pt x="81" y="61"/>
                    <a:pt x="81" y="61"/>
                    <a:pt x="81" y="61"/>
                  </a:cubicBezTo>
                  <a:cubicBezTo>
                    <a:pt x="86" y="61"/>
                    <a:pt x="90" y="65"/>
                    <a:pt x="90" y="70"/>
                  </a:cubicBezTo>
                  <a:cubicBezTo>
                    <a:pt x="90" y="85"/>
                    <a:pt x="90" y="85"/>
                    <a:pt x="90" y="85"/>
                  </a:cubicBezTo>
                  <a:cubicBezTo>
                    <a:pt x="90" y="90"/>
                    <a:pt x="86" y="94"/>
                    <a:pt x="81" y="94"/>
                  </a:cubicBezTo>
                  <a:close/>
                  <a:moveTo>
                    <a:pt x="69" y="67"/>
                  </a:moveTo>
                  <a:cubicBezTo>
                    <a:pt x="68" y="67"/>
                    <a:pt x="67" y="69"/>
                    <a:pt x="67" y="70"/>
                  </a:cubicBezTo>
                  <a:cubicBezTo>
                    <a:pt x="67" y="85"/>
                    <a:pt x="67" y="85"/>
                    <a:pt x="67" y="85"/>
                  </a:cubicBezTo>
                  <a:cubicBezTo>
                    <a:pt x="67" y="86"/>
                    <a:pt x="68" y="88"/>
                    <a:pt x="69" y="88"/>
                  </a:cubicBezTo>
                  <a:cubicBezTo>
                    <a:pt x="81" y="88"/>
                    <a:pt x="81" y="88"/>
                    <a:pt x="81" y="88"/>
                  </a:cubicBezTo>
                  <a:cubicBezTo>
                    <a:pt x="82" y="88"/>
                    <a:pt x="83" y="86"/>
                    <a:pt x="83" y="85"/>
                  </a:cubicBezTo>
                  <a:cubicBezTo>
                    <a:pt x="83" y="70"/>
                    <a:pt x="83" y="70"/>
                    <a:pt x="83" y="70"/>
                  </a:cubicBezTo>
                  <a:cubicBezTo>
                    <a:pt x="83" y="69"/>
                    <a:pt x="82" y="67"/>
                    <a:pt x="81" y="67"/>
                  </a:cubicBezTo>
                  <a:lnTo>
                    <a:pt x="69" y="67"/>
                  </a:lnTo>
                  <a:close/>
                  <a:moveTo>
                    <a:pt x="133" y="81"/>
                  </a:moveTo>
                  <a:cubicBezTo>
                    <a:pt x="99" y="81"/>
                    <a:pt x="99" y="81"/>
                    <a:pt x="99" y="81"/>
                  </a:cubicBezTo>
                  <a:cubicBezTo>
                    <a:pt x="97" y="81"/>
                    <a:pt x="96" y="79"/>
                    <a:pt x="96" y="77"/>
                  </a:cubicBezTo>
                  <a:cubicBezTo>
                    <a:pt x="96" y="76"/>
                    <a:pt x="97" y="74"/>
                    <a:pt x="99" y="74"/>
                  </a:cubicBezTo>
                  <a:cubicBezTo>
                    <a:pt x="133" y="74"/>
                    <a:pt x="133" y="74"/>
                    <a:pt x="133" y="74"/>
                  </a:cubicBezTo>
                  <a:cubicBezTo>
                    <a:pt x="139" y="74"/>
                    <a:pt x="144" y="69"/>
                    <a:pt x="144" y="63"/>
                  </a:cubicBezTo>
                  <a:cubicBezTo>
                    <a:pt x="144" y="41"/>
                    <a:pt x="144" y="41"/>
                    <a:pt x="144" y="41"/>
                  </a:cubicBezTo>
                  <a:cubicBezTo>
                    <a:pt x="144" y="35"/>
                    <a:pt x="139" y="30"/>
                    <a:pt x="133" y="30"/>
                  </a:cubicBezTo>
                  <a:cubicBezTo>
                    <a:pt x="17" y="30"/>
                    <a:pt x="17" y="30"/>
                    <a:pt x="17" y="30"/>
                  </a:cubicBezTo>
                  <a:cubicBezTo>
                    <a:pt x="11" y="30"/>
                    <a:pt x="6" y="35"/>
                    <a:pt x="6" y="41"/>
                  </a:cubicBezTo>
                  <a:cubicBezTo>
                    <a:pt x="6" y="63"/>
                    <a:pt x="6" y="63"/>
                    <a:pt x="6" y="63"/>
                  </a:cubicBezTo>
                  <a:cubicBezTo>
                    <a:pt x="6" y="69"/>
                    <a:pt x="11" y="74"/>
                    <a:pt x="17" y="74"/>
                  </a:cubicBezTo>
                  <a:cubicBezTo>
                    <a:pt x="52" y="74"/>
                    <a:pt x="52" y="74"/>
                    <a:pt x="52" y="74"/>
                  </a:cubicBezTo>
                  <a:cubicBezTo>
                    <a:pt x="53" y="74"/>
                    <a:pt x="55" y="76"/>
                    <a:pt x="55" y="77"/>
                  </a:cubicBezTo>
                  <a:cubicBezTo>
                    <a:pt x="55" y="79"/>
                    <a:pt x="53" y="81"/>
                    <a:pt x="52" y="81"/>
                  </a:cubicBezTo>
                  <a:cubicBezTo>
                    <a:pt x="17" y="81"/>
                    <a:pt x="17" y="81"/>
                    <a:pt x="17" y="81"/>
                  </a:cubicBezTo>
                  <a:cubicBezTo>
                    <a:pt x="8" y="81"/>
                    <a:pt x="0" y="73"/>
                    <a:pt x="0" y="63"/>
                  </a:cubicBezTo>
                  <a:cubicBezTo>
                    <a:pt x="0" y="41"/>
                    <a:pt x="0" y="41"/>
                    <a:pt x="0" y="41"/>
                  </a:cubicBezTo>
                  <a:cubicBezTo>
                    <a:pt x="0" y="31"/>
                    <a:pt x="8" y="23"/>
                    <a:pt x="17" y="23"/>
                  </a:cubicBezTo>
                  <a:cubicBezTo>
                    <a:pt x="133" y="23"/>
                    <a:pt x="133" y="23"/>
                    <a:pt x="133" y="23"/>
                  </a:cubicBezTo>
                  <a:cubicBezTo>
                    <a:pt x="143" y="23"/>
                    <a:pt x="151" y="31"/>
                    <a:pt x="151" y="41"/>
                  </a:cubicBezTo>
                  <a:cubicBezTo>
                    <a:pt x="151" y="66"/>
                    <a:pt x="151" y="66"/>
                    <a:pt x="151" y="66"/>
                  </a:cubicBezTo>
                  <a:cubicBezTo>
                    <a:pt x="151" y="66"/>
                    <a:pt x="151" y="67"/>
                    <a:pt x="150" y="67"/>
                  </a:cubicBezTo>
                  <a:cubicBezTo>
                    <a:pt x="148" y="75"/>
                    <a:pt x="142" y="81"/>
                    <a:pt x="133" y="81"/>
                  </a:cubicBezTo>
                  <a:close/>
                  <a:moveTo>
                    <a:pt x="100" y="18"/>
                  </a:moveTo>
                  <a:cubicBezTo>
                    <a:pt x="99" y="18"/>
                    <a:pt x="97" y="16"/>
                    <a:pt x="97" y="15"/>
                  </a:cubicBezTo>
                  <a:cubicBezTo>
                    <a:pt x="97" y="10"/>
                    <a:pt x="93" y="7"/>
                    <a:pt x="88" y="7"/>
                  </a:cubicBezTo>
                  <a:cubicBezTo>
                    <a:pt x="63" y="7"/>
                    <a:pt x="63" y="7"/>
                    <a:pt x="63" y="7"/>
                  </a:cubicBezTo>
                  <a:cubicBezTo>
                    <a:pt x="58" y="7"/>
                    <a:pt x="54" y="10"/>
                    <a:pt x="54" y="15"/>
                  </a:cubicBezTo>
                  <a:cubicBezTo>
                    <a:pt x="54" y="16"/>
                    <a:pt x="52" y="18"/>
                    <a:pt x="50" y="18"/>
                  </a:cubicBezTo>
                  <a:cubicBezTo>
                    <a:pt x="48" y="18"/>
                    <a:pt x="47" y="16"/>
                    <a:pt x="47" y="15"/>
                  </a:cubicBezTo>
                  <a:cubicBezTo>
                    <a:pt x="47" y="7"/>
                    <a:pt x="54" y="0"/>
                    <a:pt x="63" y="0"/>
                  </a:cubicBezTo>
                  <a:cubicBezTo>
                    <a:pt x="88" y="0"/>
                    <a:pt x="88" y="0"/>
                    <a:pt x="88" y="0"/>
                  </a:cubicBezTo>
                  <a:cubicBezTo>
                    <a:pt x="97" y="0"/>
                    <a:pt x="104" y="7"/>
                    <a:pt x="104" y="15"/>
                  </a:cubicBezTo>
                  <a:cubicBezTo>
                    <a:pt x="104" y="16"/>
                    <a:pt x="102" y="18"/>
                    <a:pt x="10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3" name="TextBox 47"/>
            <p:cNvSpPr txBox="1">
              <a:spLocks noChangeArrowheads="1"/>
            </p:cNvSpPr>
            <p:nvPr/>
          </p:nvSpPr>
          <p:spPr bwMode="auto">
            <a:xfrm>
              <a:off x="6760211" y="4385013"/>
              <a:ext cx="1766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Mülkiyetin İntikal Ettiği Tarih</a:t>
              </a:r>
              <a:endParaRPr lang="en-US" altLang="en-US" sz="2400" dirty="0">
                <a:latin typeface="Open Sans" panose="020B0606030504020204" pitchFamily="34" charset="0"/>
                <a:cs typeface="Open Sans" panose="020B0606030504020204" pitchFamily="34" charset="0"/>
              </a:endParaRPr>
            </a:p>
          </p:txBody>
        </p:sp>
      </p:grpSp>
      <p:grpSp>
        <p:nvGrpSpPr>
          <p:cNvPr id="9" name="Группа 8">
            <a:extLst>
              <a:ext uri="{FF2B5EF4-FFF2-40B4-BE49-F238E27FC236}">
                <a16:creationId xmlns:a16="http://schemas.microsoft.com/office/drawing/2014/main" id="{248E6BDD-7FB4-F647-A3FB-9B378D7989C0}"/>
              </a:ext>
            </a:extLst>
          </p:cNvPr>
          <p:cNvGrpSpPr/>
          <p:nvPr/>
        </p:nvGrpSpPr>
        <p:grpSpPr>
          <a:xfrm>
            <a:off x="7704138" y="2265363"/>
            <a:ext cx="2376488" cy="4605337"/>
            <a:chOff x="7704138" y="2265363"/>
            <a:chExt cx="2376488" cy="4605337"/>
          </a:xfrm>
        </p:grpSpPr>
        <p:sp>
          <p:nvSpPr>
            <p:cNvPr id="19491" name="Freeform 16"/>
            <p:cNvSpPr>
              <a:spLocks/>
            </p:cNvSpPr>
            <p:nvPr/>
          </p:nvSpPr>
          <p:spPr bwMode="auto">
            <a:xfrm>
              <a:off x="8488363" y="2265363"/>
              <a:ext cx="1592263" cy="4318000"/>
            </a:xfrm>
            <a:custGeom>
              <a:avLst/>
              <a:gdLst>
                <a:gd name="T0" fmla="*/ 796132 w 360"/>
                <a:gd name="T1" fmla="*/ 0 h 975"/>
                <a:gd name="T2" fmla="*/ 0 w 360"/>
                <a:gd name="T3" fmla="*/ 797169 h 975"/>
                <a:gd name="T4" fmla="*/ 0 w 360"/>
                <a:gd name="T5" fmla="*/ 4318000 h 975"/>
                <a:gd name="T6" fmla="*/ 1592263 w 360"/>
                <a:gd name="T7" fmla="*/ 4318000 h 975"/>
                <a:gd name="T8" fmla="*/ 1592263 w 360"/>
                <a:gd name="T9" fmla="*/ 797169 h 975"/>
                <a:gd name="T10" fmla="*/ 796132 w 360"/>
                <a:gd name="T11" fmla="*/ 0 h 9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 h="975">
                  <a:moveTo>
                    <a:pt x="180" y="0"/>
                  </a:moveTo>
                  <a:cubicBezTo>
                    <a:pt x="80" y="0"/>
                    <a:pt x="0" y="80"/>
                    <a:pt x="0" y="180"/>
                  </a:cubicBezTo>
                  <a:cubicBezTo>
                    <a:pt x="0" y="975"/>
                    <a:pt x="0" y="975"/>
                    <a:pt x="0" y="975"/>
                  </a:cubicBezTo>
                  <a:cubicBezTo>
                    <a:pt x="360" y="975"/>
                    <a:pt x="360" y="975"/>
                    <a:pt x="360" y="975"/>
                  </a:cubicBezTo>
                  <a:cubicBezTo>
                    <a:pt x="360" y="180"/>
                    <a:pt x="360" y="180"/>
                    <a:pt x="360" y="180"/>
                  </a:cubicBezTo>
                  <a:cubicBezTo>
                    <a:pt x="360" y="80"/>
                    <a:pt x="279" y="0"/>
                    <a:pt x="180" y="0"/>
                  </a:cubicBezTo>
                  <a:close/>
                </a:path>
              </a:pathLst>
            </a:custGeom>
            <a:solidFill>
              <a:srgbClr val="04A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2" name="Oval 17"/>
            <p:cNvSpPr>
              <a:spLocks noChangeArrowheads="1"/>
            </p:cNvSpPr>
            <p:nvPr/>
          </p:nvSpPr>
          <p:spPr bwMode="auto">
            <a:xfrm>
              <a:off x="8612188" y="2392363"/>
              <a:ext cx="1339850" cy="1343025"/>
            </a:xfrm>
            <a:prstGeom prst="ellipse">
              <a:avLst/>
            </a:prstGeom>
            <a:solidFill>
              <a:srgbClr val="0092B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01" name="Freeform 31"/>
            <p:cNvSpPr>
              <a:spLocks/>
            </p:cNvSpPr>
            <p:nvPr/>
          </p:nvSpPr>
          <p:spPr bwMode="auto">
            <a:xfrm>
              <a:off x="7704138" y="6583363"/>
              <a:ext cx="2376488" cy="287337"/>
            </a:xfrm>
            <a:custGeom>
              <a:avLst/>
              <a:gdLst>
                <a:gd name="T0" fmla="*/ 1076325 w 1497"/>
                <a:gd name="T1" fmla="*/ 287337 h 181"/>
                <a:gd name="T2" fmla="*/ 0 w 1497"/>
                <a:gd name="T3" fmla="*/ 287337 h 181"/>
                <a:gd name="T4" fmla="*/ 784225 w 1497"/>
                <a:gd name="T5" fmla="*/ 0 h 181"/>
                <a:gd name="T6" fmla="*/ 2376488 w 1497"/>
                <a:gd name="T7" fmla="*/ 0 h 181"/>
                <a:gd name="T8" fmla="*/ 1076325 w 1497"/>
                <a:gd name="T9" fmla="*/ 287337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7" h="181">
                  <a:moveTo>
                    <a:pt x="678" y="181"/>
                  </a:moveTo>
                  <a:lnTo>
                    <a:pt x="0" y="181"/>
                  </a:lnTo>
                  <a:lnTo>
                    <a:pt x="494" y="0"/>
                  </a:lnTo>
                  <a:lnTo>
                    <a:pt x="1497" y="0"/>
                  </a:lnTo>
                  <a:lnTo>
                    <a:pt x="678" y="181"/>
                  </a:lnTo>
                  <a:close/>
                </a:path>
              </a:pathLst>
            </a:custGeom>
            <a:solidFill>
              <a:srgbClr val="0081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7" name="Freeform 42"/>
            <p:cNvSpPr>
              <a:spLocks noEditPoints="1"/>
            </p:cNvSpPr>
            <p:nvPr/>
          </p:nvSpPr>
          <p:spPr bwMode="auto">
            <a:xfrm>
              <a:off x="8912225" y="2827338"/>
              <a:ext cx="744538" cy="469900"/>
            </a:xfrm>
            <a:custGeom>
              <a:avLst/>
              <a:gdLst>
                <a:gd name="T0" fmla="*/ 651471 w 168"/>
                <a:gd name="T1" fmla="*/ 469900 h 106"/>
                <a:gd name="T2" fmla="*/ 93067 w 168"/>
                <a:gd name="T3" fmla="*/ 469900 h 106"/>
                <a:gd name="T4" fmla="*/ 0 w 168"/>
                <a:gd name="T5" fmla="*/ 376807 h 106"/>
                <a:gd name="T6" fmla="*/ 0 w 168"/>
                <a:gd name="T7" fmla="*/ 93093 h 106"/>
                <a:gd name="T8" fmla="*/ 93067 w 168"/>
                <a:gd name="T9" fmla="*/ 0 h 106"/>
                <a:gd name="T10" fmla="*/ 651471 w 168"/>
                <a:gd name="T11" fmla="*/ 0 h 106"/>
                <a:gd name="T12" fmla="*/ 744538 w 168"/>
                <a:gd name="T13" fmla="*/ 93093 h 106"/>
                <a:gd name="T14" fmla="*/ 744538 w 168"/>
                <a:gd name="T15" fmla="*/ 376807 h 106"/>
                <a:gd name="T16" fmla="*/ 651471 w 168"/>
                <a:gd name="T17" fmla="*/ 469900 h 106"/>
                <a:gd name="T18" fmla="*/ 93067 w 168"/>
                <a:gd name="T19" fmla="*/ 31031 h 106"/>
                <a:gd name="T20" fmla="*/ 26591 w 168"/>
                <a:gd name="T21" fmla="*/ 93093 h 106"/>
                <a:gd name="T22" fmla="*/ 26591 w 168"/>
                <a:gd name="T23" fmla="*/ 376807 h 106"/>
                <a:gd name="T24" fmla="*/ 93067 w 168"/>
                <a:gd name="T25" fmla="*/ 438869 h 106"/>
                <a:gd name="T26" fmla="*/ 651471 w 168"/>
                <a:gd name="T27" fmla="*/ 438869 h 106"/>
                <a:gd name="T28" fmla="*/ 717947 w 168"/>
                <a:gd name="T29" fmla="*/ 376807 h 106"/>
                <a:gd name="T30" fmla="*/ 717947 w 168"/>
                <a:gd name="T31" fmla="*/ 93093 h 106"/>
                <a:gd name="T32" fmla="*/ 651471 w 168"/>
                <a:gd name="T33" fmla="*/ 31031 h 106"/>
                <a:gd name="T34" fmla="*/ 93067 w 168"/>
                <a:gd name="T35" fmla="*/ 31031 h 106"/>
                <a:gd name="T36" fmla="*/ 638175 w 168"/>
                <a:gd name="T37" fmla="*/ 394539 h 106"/>
                <a:gd name="T38" fmla="*/ 629312 w 168"/>
                <a:gd name="T39" fmla="*/ 394539 h 106"/>
                <a:gd name="T40" fmla="*/ 465336 w 168"/>
                <a:gd name="T41" fmla="*/ 257115 h 106"/>
                <a:gd name="T42" fmla="*/ 381133 w 168"/>
                <a:gd name="T43" fmla="*/ 323610 h 106"/>
                <a:gd name="T44" fmla="*/ 363405 w 168"/>
                <a:gd name="T45" fmla="*/ 323610 h 106"/>
                <a:gd name="T46" fmla="*/ 274770 w 168"/>
                <a:gd name="T47" fmla="*/ 257115 h 106"/>
                <a:gd name="T48" fmla="*/ 110794 w 168"/>
                <a:gd name="T49" fmla="*/ 394539 h 106"/>
                <a:gd name="T50" fmla="*/ 88635 w 168"/>
                <a:gd name="T51" fmla="*/ 390106 h 106"/>
                <a:gd name="T52" fmla="*/ 93067 w 168"/>
                <a:gd name="T53" fmla="*/ 372374 h 106"/>
                <a:gd name="T54" fmla="*/ 252611 w 168"/>
                <a:gd name="T55" fmla="*/ 239383 h 106"/>
                <a:gd name="T56" fmla="*/ 93067 w 168"/>
                <a:gd name="T57" fmla="*/ 110825 h 106"/>
                <a:gd name="T58" fmla="*/ 88635 w 168"/>
                <a:gd name="T59" fmla="*/ 93093 h 106"/>
                <a:gd name="T60" fmla="*/ 110794 w 168"/>
                <a:gd name="T61" fmla="*/ 88660 h 106"/>
                <a:gd name="T62" fmla="*/ 372269 w 168"/>
                <a:gd name="T63" fmla="*/ 292579 h 106"/>
                <a:gd name="T64" fmla="*/ 629312 w 168"/>
                <a:gd name="T65" fmla="*/ 88660 h 106"/>
                <a:gd name="T66" fmla="*/ 651471 w 168"/>
                <a:gd name="T67" fmla="*/ 93093 h 106"/>
                <a:gd name="T68" fmla="*/ 647039 w 168"/>
                <a:gd name="T69" fmla="*/ 110825 h 106"/>
                <a:gd name="T70" fmla="*/ 487495 w 168"/>
                <a:gd name="T71" fmla="*/ 239383 h 106"/>
                <a:gd name="T72" fmla="*/ 647039 w 168"/>
                <a:gd name="T73" fmla="*/ 372374 h 106"/>
                <a:gd name="T74" fmla="*/ 651471 w 168"/>
                <a:gd name="T75" fmla="*/ 390106 h 106"/>
                <a:gd name="T76" fmla="*/ 638175 w 168"/>
                <a:gd name="T77" fmla="*/ 39453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8" h="106">
                  <a:moveTo>
                    <a:pt x="147" y="106"/>
                  </a:moveTo>
                  <a:cubicBezTo>
                    <a:pt x="21" y="106"/>
                    <a:pt x="21" y="106"/>
                    <a:pt x="21" y="106"/>
                  </a:cubicBezTo>
                  <a:cubicBezTo>
                    <a:pt x="9" y="106"/>
                    <a:pt x="0" y="97"/>
                    <a:pt x="0" y="85"/>
                  </a:cubicBezTo>
                  <a:cubicBezTo>
                    <a:pt x="0" y="21"/>
                    <a:pt x="0" y="21"/>
                    <a:pt x="0" y="21"/>
                  </a:cubicBezTo>
                  <a:cubicBezTo>
                    <a:pt x="0" y="10"/>
                    <a:pt x="9" y="0"/>
                    <a:pt x="21" y="0"/>
                  </a:cubicBezTo>
                  <a:cubicBezTo>
                    <a:pt x="147" y="0"/>
                    <a:pt x="147" y="0"/>
                    <a:pt x="147" y="0"/>
                  </a:cubicBezTo>
                  <a:cubicBezTo>
                    <a:pt x="159" y="0"/>
                    <a:pt x="168" y="10"/>
                    <a:pt x="168" y="21"/>
                  </a:cubicBezTo>
                  <a:cubicBezTo>
                    <a:pt x="168" y="85"/>
                    <a:pt x="168" y="85"/>
                    <a:pt x="168" y="85"/>
                  </a:cubicBezTo>
                  <a:cubicBezTo>
                    <a:pt x="168" y="97"/>
                    <a:pt x="159" y="106"/>
                    <a:pt x="147" y="106"/>
                  </a:cubicBezTo>
                  <a:close/>
                  <a:moveTo>
                    <a:pt x="21" y="7"/>
                  </a:moveTo>
                  <a:cubicBezTo>
                    <a:pt x="13" y="7"/>
                    <a:pt x="6" y="13"/>
                    <a:pt x="6" y="21"/>
                  </a:cubicBezTo>
                  <a:cubicBezTo>
                    <a:pt x="6" y="85"/>
                    <a:pt x="6" y="85"/>
                    <a:pt x="6" y="85"/>
                  </a:cubicBezTo>
                  <a:cubicBezTo>
                    <a:pt x="6" y="93"/>
                    <a:pt x="13" y="99"/>
                    <a:pt x="21" y="99"/>
                  </a:cubicBezTo>
                  <a:cubicBezTo>
                    <a:pt x="147" y="99"/>
                    <a:pt x="147" y="99"/>
                    <a:pt x="147" y="99"/>
                  </a:cubicBezTo>
                  <a:cubicBezTo>
                    <a:pt x="155" y="99"/>
                    <a:pt x="162" y="93"/>
                    <a:pt x="162" y="85"/>
                  </a:cubicBezTo>
                  <a:cubicBezTo>
                    <a:pt x="162" y="21"/>
                    <a:pt x="162" y="21"/>
                    <a:pt x="162" y="21"/>
                  </a:cubicBezTo>
                  <a:cubicBezTo>
                    <a:pt x="162" y="13"/>
                    <a:pt x="155" y="7"/>
                    <a:pt x="147" y="7"/>
                  </a:cubicBezTo>
                  <a:lnTo>
                    <a:pt x="21" y="7"/>
                  </a:lnTo>
                  <a:close/>
                  <a:moveTo>
                    <a:pt x="144" y="89"/>
                  </a:moveTo>
                  <a:cubicBezTo>
                    <a:pt x="144" y="89"/>
                    <a:pt x="143" y="89"/>
                    <a:pt x="142" y="89"/>
                  </a:cubicBezTo>
                  <a:cubicBezTo>
                    <a:pt x="105" y="58"/>
                    <a:pt x="105" y="58"/>
                    <a:pt x="105" y="58"/>
                  </a:cubicBezTo>
                  <a:cubicBezTo>
                    <a:pt x="86" y="73"/>
                    <a:pt x="86" y="73"/>
                    <a:pt x="86" y="73"/>
                  </a:cubicBezTo>
                  <a:cubicBezTo>
                    <a:pt x="85" y="74"/>
                    <a:pt x="83" y="74"/>
                    <a:pt x="82" y="73"/>
                  </a:cubicBezTo>
                  <a:cubicBezTo>
                    <a:pt x="62" y="58"/>
                    <a:pt x="62" y="58"/>
                    <a:pt x="62" y="58"/>
                  </a:cubicBezTo>
                  <a:cubicBezTo>
                    <a:pt x="25" y="89"/>
                    <a:pt x="25" y="89"/>
                    <a:pt x="25" y="89"/>
                  </a:cubicBezTo>
                  <a:cubicBezTo>
                    <a:pt x="24" y="90"/>
                    <a:pt x="22" y="90"/>
                    <a:pt x="20" y="88"/>
                  </a:cubicBezTo>
                  <a:cubicBezTo>
                    <a:pt x="19" y="87"/>
                    <a:pt x="19" y="85"/>
                    <a:pt x="21" y="84"/>
                  </a:cubicBezTo>
                  <a:cubicBezTo>
                    <a:pt x="57" y="54"/>
                    <a:pt x="57" y="54"/>
                    <a:pt x="57" y="54"/>
                  </a:cubicBezTo>
                  <a:cubicBezTo>
                    <a:pt x="21" y="25"/>
                    <a:pt x="21" y="25"/>
                    <a:pt x="21" y="25"/>
                  </a:cubicBezTo>
                  <a:cubicBezTo>
                    <a:pt x="19" y="24"/>
                    <a:pt x="19" y="22"/>
                    <a:pt x="20" y="21"/>
                  </a:cubicBezTo>
                  <a:cubicBezTo>
                    <a:pt x="21" y="19"/>
                    <a:pt x="24" y="19"/>
                    <a:pt x="25" y="20"/>
                  </a:cubicBezTo>
                  <a:cubicBezTo>
                    <a:pt x="84" y="66"/>
                    <a:pt x="84" y="66"/>
                    <a:pt x="84" y="66"/>
                  </a:cubicBezTo>
                  <a:cubicBezTo>
                    <a:pt x="142" y="20"/>
                    <a:pt x="142" y="20"/>
                    <a:pt x="142" y="20"/>
                  </a:cubicBezTo>
                  <a:cubicBezTo>
                    <a:pt x="144" y="19"/>
                    <a:pt x="146" y="19"/>
                    <a:pt x="147" y="21"/>
                  </a:cubicBezTo>
                  <a:cubicBezTo>
                    <a:pt x="148" y="22"/>
                    <a:pt x="148" y="24"/>
                    <a:pt x="146" y="25"/>
                  </a:cubicBezTo>
                  <a:cubicBezTo>
                    <a:pt x="110" y="54"/>
                    <a:pt x="110" y="54"/>
                    <a:pt x="110" y="54"/>
                  </a:cubicBezTo>
                  <a:cubicBezTo>
                    <a:pt x="146" y="84"/>
                    <a:pt x="146" y="84"/>
                    <a:pt x="146" y="84"/>
                  </a:cubicBezTo>
                  <a:cubicBezTo>
                    <a:pt x="148" y="85"/>
                    <a:pt x="148" y="87"/>
                    <a:pt x="147" y="88"/>
                  </a:cubicBezTo>
                  <a:cubicBezTo>
                    <a:pt x="146" y="89"/>
                    <a:pt x="145" y="89"/>
                    <a:pt x="144"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4" name="TextBox 47"/>
            <p:cNvSpPr txBox="1">
              <a:spLocks noChangeArrowheads="1"/>
            </p:cNvSpPr>
            <p:nvPr/>
          </p:nvSpPr>
          <p:spPr bwMode="auto">
            <a:xfrm>
              <a:off x="8420102" y="4482515"/>
              <a:ext cx="1639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Tescil Tarihi</a:t>
              </a:r>
              <a:endParaRPr lang="en-US" altLang="en-US" sz="2400" dirty="0">
                <a:latin typeface="Open Sans" panose="020B0606030504020204" pitchFamily="34" charset="0"/>
                <a:cs typeface="Open Sans" panose="020B0606030504020204" pitchFamily="34" charset="0"/>
              </a:endParaRPr>
            </a:p>
          </p:txBody>
        </p:sp>
      </p:grpSp>
      <p:grpSp>
        <p:nvGrpSpPr>
          <p:cNvPr id="10" name="Группа 9">
            <a:extLst>
              <a:ext uri="{FF2B5EF4-FFF2-40B4-BE49-F238E27FC236}">
                <a16:creationId xmlns:a16="http://schemas.microsoft.com/office/drawing/2014/main" id="{F427161B-5EE8-D940-ABF6-B5D36F796757}"/>
              </a:ext>
            </a:extLst>
          </p:cNvPr>
          <p:cNvGrpSpPr/>
          <p:nvPr/>
        </p:nvGrpSpPr>
        <p:grpSpPr>
          <a:xfrm>
            <a:off x="8780463" y="1971675"/>
            <a:ext cx="2898775" cy="4899025"/>
            <a:chOff x="8780463" y="1971675"/>
            <a:chExt cx="2898775" cy="4899025"/>
          </a:xfrm>
        </p:grpSpPr>
        <p:sp>
          <p:nvSpPr>
            <p:cNvPr id="19495" name="Freeform 25"/>
            <p:cNvSpPr>
              <a:spLocks/>
            </p:cNvSpPr>
            <p:nvPr/>
          </p:nvSpPr>
          <p:spPr bwMode="auto">
            <a:xfrm>
              <a:off x="10080625" y="1971675"/>
              <a:ext cx="1598613" cy="4611687"/>
            </a:xfrm>
            <a:custGeom>
              <a:avLst/>
              <a:gdLst>
                <a:gd name="T0" fmla="*/ 801521 w 361"/>
                <a:gd name="T1" fmla="*/ 0 h 1041"/>
                <a:gd name="T2" fmla="*/ 0 w 361"/>
                <a:gd name="T3" fmla="*/ 797410 h 1041"/>
                <a:gd name="T4" fmla="*/ 0 w 361"/>
                <a:gd name="T5" fmla="*/ 4611687 h 1041"/>
                <a:gd name="T6" fmla="*/ 1598613 w 361"/>
                <a:gd name="T7" fmla="*/ 4611687 h 1041"/>
                <a:gd name="T8" fmla="*/ 1598613 w 361"/>
                <a:gd name="T9" fmla="*/ 797410 h 1041"/>
                <a:gd name="T10" fmla="*/ 801521 w 361"/>
                <a:gd name="T11" fmla="*/ 0 h 10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1041">
                  <a:moveTo>
                    <a:pt x="181" y="0"/>
                  </a:moveTo>
                  <a:cubicBezTo>
                    <a:pt x="81" y="0"/>
                    <a:pt x="0" y="80"/>
                    <a:pt x="0" y="180"/>
                  </a:cubicBezTo>
                  <a:cubicBezTo>
                    <a:pt x="0" y="1041"/>
                    <a:pt x="0" y="1041"/>
                    <a:pt x="0" y="1041"/>
                  </a:cubicBezTo>
                  <a:cubicBezTo>
                    <a:pt x="361" y="1041"/>
                    <a:pt x="361" y="1041"/>
                    <a:pt x="361" y="1041"/>
                  </a:cubicBezTo>
                  <a:cubicBezTo>
                    <a:pt x="361" y="180"/>
                    <a:pt x="361" y="180"/>
                    <a:pt x="361" y="180"/>
                  </a:cubicBezTo>
                  <a:cubicBezTo>
                    <a:pt x="361" y="80"/>
                    <a:pt x="280" y="0"/>
                    <a:pt x="181"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6" name="Oval 26"/>
            <p:cNvSpPr>
              <a:spLocks noChangeArrowheads="1"/>
            </p:cNvSpPr>
            <p:nvPr/>
          </p:nvSpPr>
          <p:spPr bwMode="auto">
            <a:xfrm>
              <a:off x="10209213" y="2097088"/>
              <a:ext cx="1341438" cy="1341437"/>
            </a:xfrm>
            <a:prstGeom prst="ellipse">
              <a:avLst/>
            </a:prstGeom>
            <a:solidFill>
              <a:srgbClr val="13425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02" name="Freeform 32"/>
            <p:cNvSpPr>
              <a:spLocks/>
            </p:cNvSpPr>
            <p:nvPr/>
          </p:nvSpPr>
          <p:spPr bwMode="auto">
            <a:xfrm>
              <a:off x="8780463" y="6583363"/>
              <a:ext cx="2898775" cy="287337"/>
            </a:xfrm>
            <a:custGeom>
              <a:avLst/>
              <a:gdLst>
                <a:gd name="T0" fmla="*/ 1074738 w 1826"/>
                <a:gd name="T1" fmla="*/ 287337 h 181"/>
                <a:gd name="T2" fmla="*/ 0 w 1826"/>
                <a:gd name="T3" fmla="*/ 287337 h 181"/>
                <a:gd name="T4" fmla="*/ 1300163 w 1826"/>
                <a:gd name="T5" fmla="*/ 0 h 181"/>
                <a:gd name="T6" fmla="*/ 2898775 w 1826"/>
                <a:gd name="T7" fmla="*/ 0 h 181"/>
                <a:gd name="T8" fmla="*/ 1074738 w 1826"/>
                <a:gd name="T9" fmla="*/ 287337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6" h="181">
                  <a:moveTo>
                    <a:pt x="677" y="181"/>
                  </a:moveTo>
                  <a:lnTo>
                    <a:pt x="0" y="181"/>
                  </a:lnTo>
                  <a:lnTo>
                    <a:pt x="819" y="0"/>
                  </a:lnTo>
                  <a:lnTo>
                    <a:pt x="1826" y="0"/>
                  </a:lnTo>
                  <a:lnTo>
                    <a:pt x="677" y="181"/>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1" name="Freeform 46"/>
            <p:cNvSpPr>
              <a:spLocks noEditPoints="1"/>
            </p:cNvSpPr>
            <p:nvPr/>
          </p:nvSpPr>
          <p:spPr bwMode="auto">
            <a:xfrm>
              <a:off x="10553700" y="2441575"/>
              <a:ext cx="668338" cy="606425"/>
            </a:xfrm>
            <a:custGeom>
              <a:avLst/>
              <a:gdLst>
                <a:gd name="T0" fmla="*/ 106226 w 151"/>
                <a:gd name="T1" fmla="*/ 314279 h 137"/>
                <a:gd name="T2" fmla="*/ 146061 w 151"/>
                <a:gd name="T3" fmla="*/ 504616 h 137"/>
                <a:gd name="T4" fmla="*/ 221304 w 151"/>
                <a:gd name="T5" fmla="*/ 464778 h 137"/>
                <a:gd name="T6" fmla="*/ 181469 w 151"/>
                <a:gd name="T7" fmla="*/ 274441 h 137"/>
                <a:gd name="T8" fmla="*/ 190321 w 151"/>
                <a:gd name="T9" fmla="*/ 314279 h 137"/>
                <a:gd name="T10" fmla="*/ 181469 w 151"/>
                <a:gd name="T11" fmla="*/ 473631 h 137"/>
                <a:gd name="T12" fmla="*/ 137208 w 151"/>
                <a:gd name="T13" fmla="*/ 464778 h 137"/>
                <a:gd name="T14" fmla="*/ 146061 w 151"/>
                <a:gd name="T15" fmla="*/ 305426 h 137"/>
                <a:gd name="T16" fmla="*/ 190321 w 151"/>
                <a:gd name="T17" fmla="*/ 314279 h 137"/>
                <a:gd name="T18" fmla="*/ 243434 w 151"/>
                <a:gd name="T19" fmla="*/ 256735 h 137"/>
                <a:gd name="T20" fmla="*/ 283269 w 151"/>
                <a:gd name="T21" fmla="*/ 504616 h 137"/>
                <a:gd name="T22" fmla="*/ 354086 w 151"/>
                <a:gd name="T23" fmla="*/ 464778 h 137"/>
                <a:gd name="T24" fmla="*/ 318678 w 151"/>
                <a:gd name="T25" fmla="*/ 221323 h 137"/>
                <a:gd name="T26" fmla="*/ 327530 w 151"/>
                <a:gd name="T27" fmla="*/ 256735 h 137"/>
                <a:gd name="T28" fmla="*/ 318678 w 151"/>
                <a:gd name="T29" fmla="*/ 473631 h 137"/>
                <a:gd name="T30" fmla="*/ 274417 w 151"/>
                <a:gd name="T31" fmla="*/ 464778 h 137"/>
                <a:gd name="T32" fmla="*/ 283269 w 151"/>
                <a:gd name="T33" fmla="*/ 247882 h 137"/>
                <a:gd name="T34" fmla="*/ 327530 w 151"/>
                <a:gd name="T35" fmla="*/ 256735 h 137"/>
                <a:gd name="T36" fmla="*/ 380643 w 151"/>
                <a:gd name="T37" fmla="*/ 212470 h 137"/>
                <a:gd name="T38" fmla="*/ 416051 w 151"/>
                <a:gd name="T39" fmla="*/ 504616 h 137"/>
                <a:gd name="T40" fmla="*/ 491295 w 151"/>
                <a:gd name="T41" fmla="*/ 464778 h 137"/>
                <a:gd name="T42" fmla="*/ 455886 w 151"/>
                <a:gd name="T43" fmla="*/ 172632 h 137"/>
                <a:gd name="T44" fmla="*/ 464738 w 151"/>
                <a:gd name="T45" fmla="*/ 212470 h 137"/>
                <a:gd name="T46" fmla="*/ 455886 w 151"/>
                <a:gd name="T47" fmla="*/ 473631 h 137"/>
                <a:gd name="T48" fmla="*/ 411625 w 151"/>
                <a:gd name="T49" fmla="*/ 464778 h 137"/>
                <a:gd name="T50" fmla="*/ 416051 w 151"/>
                <a:gd name="T51" fmla="*/ 203617 h 137"/>
                <a:gd name="T52" fmla="*/ 464738 w 151"/>
                <a:gd name="T53" fmla="*/ 212470 h 137"/>
                <a:gd name="T54" fmla="*/ 517851 w 151"/>
                <a:gd name="T55" fmla="*/ 464778 h 137"/>
                <a:gd name="T56" fmla="*/ 593095 w 151"/>
                <a:gd name="T57" fmla="*/ 504616 h 137"/>
                <a:gd name="T58" fmla="*/ 628503 w 151"/>
                <a:gd name="T59" fmla="*/ 163779 h 137"/>
                <a:gd name="T60" fmla="*/ 553260 w 151"/>
                <a:gd name="T61" fmla="*/ 123941 h 137"/>
                <a:gd name="T62" fmla="*/ 601947 w 151"/>
                <a:gd name="T63" fmla="*/ 163779 h 137"/>
                <a:gd name="T64" fmla="*/ 593095 w 151"/>
                <a:gd name="T65" fmla="*/ 473631 h 137"/>
                <a:gd name="T66" fmla="*/ 548834 w 151"/>
                <a:gd name="T67" fmla="*/ 464778 h 137"/>
                <a:gd name="T68" fmla="*/ 553260 w 151"/>
                <a:gd name="T69" fmla="*/ 154926 h 137"/>
                <a:gd name="T70" fmla="*/ 601947 w 151"/>
                <a:gd name="T71" fmla="*/ 163779 h 137"/>
                <a:gd name="T72" fmla="*/ 526703 w 151"/>
                <a:gd name="T73" fmla="*/ 35412 h 137"/>
                <a:gd name="T74" fmla="*/ 539982 w 151"/>
                <a:gd name="T75" fmla="*/ 13279 h 137"/>
                <a:gd name="T76" fmla="*/ 562112 w 151"/>
                <a:gd name="T77" fmla="*/ 57544 h 137"/>
                <a:gd name="T78" fmla="*/ 535556 w 151"/>
                <a:gd name="T79" fmla="*/ 61970 h 137"/>
                <a:gd name="T80" fmla="*/ 128356 w 151"/>
                <a:gd name="T81" fmla="*/ 212470 h 137"/>
                <a:gd name="T82" fmla="*/ 110652 w 151"/>
                <a:gd name="T83" fmla="*/ 203617 h 137"/>
                <a:gd name="T84" fmla="*/ 345234 w 151"/>
                <a:gd name="T85" fmla="*/ 119514 h 137"/>
                <a:gd name="T86" fmla="*/ 650634 w 151"/>
                <a:gd name="T87" fmla="*/ 579866 h 137"/>
                <a:gd name="T88" fmla="*/ 628503 w 151"/>
                <a:gd name="T89" fmla="*/ 571013 h 137"/>
                <a:gd name="T90" fmla="*/ 39835 w 151"/>
                <a:gd name="T91" fmla="*/ 553307 h 137"/>
                <a:gd name="T92" fmla="*/ 0 w 151"/>
                <a:gd name="T93" fmla="*/ 97382 h 137"/>
                <a:gd name="T94" fmla="*/ 57539 w 151"/>
                <a:gd name="T95" fmla="*/ 48691 h 137"/>
                <a:gd name="T96" fmla="*/ 110652 w 151"/>
                <a:gd name="T97" fmla="*/ 97382 h 137"/>
                <a:gd name="T98" fmla="*/ 70817 w 151"/>
                <a:gd name="T99" fmla="*/ 540028 h 137"/>
                <a:gd name="T100" fmla="*/ 628503 w 151"/>
                <a:gd name="T101" fmla="*/ 504616 h 137"/>
                <a:gd name="T102" fmla="*/ 668338 w 151"/>
                <a:gd name="T103" fmla="*/ 553307 h 1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1" h="137">
                  <a:moveTo>
                    <a:pt x="33" y="62"/>
                  </a:moveTo>
                  <a:cubicBezTo>
                    <a:pt x="28" y="62"/>
                    <a:pt x="24" y="66"/>
                    <a:pt x="24" y="71"/>
                  </a:cubicBezTo>
                  <a:cubicBezTo>
                    <a:pt x="24" y="105"/>
                    <a:pt x="24" y="105"/>
                    <a:pt x="24" y="105"/>
                  </a:cubicBezTo>
                  <a:cubicBezTo>
                    <a:pt x="24" y="110"/>
                    <a:pt x="28" y="114"/>
                    <a:pt x="33" y="114"/>
                  </a:cubicBezTo>
                  <a:cubicBezTo>
                    <a:pt x="41" y="114"/>
                    <a:pt x="41" y="114"/>
                    <a:pt x="41" y="114"/>
                  </a:cubicBezTo>
                  <a:cubicBezTo>
                    <a:pt x="46" y="114"/>
                    <a:pt x="50" y="110"/>
                    <a:pt x="50" y="105"/>
                  </a:cubicBezTo>
                  <a:cubicBezTo>
                    <a:pt x="50" y="71"/>
                    <a:pt x="50" y="71"/>
                    <a:pt x="50" y="71"/>
                  </a:cubicBezTo>
                  <a:cubicBezTo>
                    <a:pt x="50" y="66"/>
                    <a:pt x="46" y="62"/>
                    <a:pt x="41" y="62"/>
                  </a:cubicBezTo>
                  <a:lnTo>
                    <a:pt x="33" y="62"/>
                  </a:lnTo>
                  <a:close/>
                  <a:moveTo>
                    <a:pt x="43" y="71"/>
                  </a:moveTo>
                  <a:cubicBezTo>
                    <a:pt x="43" y="105"/>
                    <a:pt x="43" y="105"/>
                    <a:pt x="43" y="105"/>
                  </a:cubicBezTo>
                  <a:cubicBezTo>
                    <a:pt x="43" y="106"/>
                    <a:pt x="42" y="107"/>
                    <a:pt x="41" y="107"/>
                  </a:cubicBezTo>
                  <a:cubicBezTo>
                    <a:pt x="33" y="107"/>
                    <a:pt x="33" y="107"/>
                    <a:pt x="33" y="107"/>
                  </a:cubicBezTo>
                  <a:cubicBezTo>
                    <a:pt x="32" y="107"/>
                    <a:pt x="31" y="106"/>
                    <a:pt x="31" y="105"/>
                  </a:cubicBezTo>
                  <a:cubicBezTo>
                    <a:pt x="31" y="71"/>
                    <a:pt x="31" y="71"/>
                    <a:pt x="31" y="71"/>
                  </a:cubicBezTo>
                  <a:cubicBezTo>
                    <a:pt x="31" y="70"/>
                    <a:pt x="32" y="69"/>
                    <a:pt x="33" y="69"/>
                  </a:cubicBezTo>
                  <a:cubicBezTo>
                    <a:pt x="41" y="69"/>
                    <a:pt x="41" y="69"/>
                    <a:pt x="41" y="69"/>
                  </a:cubicBezTo>
                  <a:cubicBezTo>
                    <a:pt x="42" y="69"/>
                    <a:pt x="43" y="70"/>
                    <a:pt x="43" y="71"/>
                  </a:cubicBezTo>
                  <a:close/>
                  <a:moveTo>
                    <a:pt x="64" y="50"/>
                  </a:moveTo>
                  <a:cubicBezTo>
                    <a:pt x="59" y="50"/>
                    <a:pt x="55" y="54"/>
                    <a:pt x="55" y="58"/>
                  </a:cubicBezTo>
                  <a:cubicBezTo>
                    <a:pt x="55" y="105"/>
                    <a:pt x="55" y="105"/>
                    <a:pt x="55" y="105"/>
                  </a:cubicBezTo>
                  <a:cubicBezTo>
                    <a:pt x="55" y="110"/>
                    <a:pt x="59" y="114"/>
                    <a:pt x="64" y="114"/>
                  </a:cubicBezTo>
                  <a:cubicBezTo>
                    <a:pt x="72" y="114"/>
                    <a:pt x="72" y="114"/>
                    <a:pt x="72" y="114"/>
                  </a:cubicBezTo>
                  <a:cubicBezTo>
                    <a:pt x="77" y="114"/>
                    <a:pt x="80" y="110"/>
                    <a:pt x="80" y="105"/>
                  </a:cubicBezTo>
                  <a:cubicBezTo>
                    <a:pt x="80" y="58"/>
                    <a:pt x="80" y="58"/>
                    <a:pt x="80" y="58"/>
                  </a:cubicBezTo>
                  <a:cubicBezTo>
                    <a:pt x="80" y="54"/>
                    <a:pt x="77" y="50"/>
                    <a:pt x="72" y="50"/>
                  </a:cubicBezTo>
                  <a:lnTo>
                    <a:pt x="64" y="50"/>
                  </a:lnTo>
                  <a:close/>
                  <a:moveTo>
                    <a:pt x="74" y="58"/>
                  </a:moveTo>
                  <a:cubicBezTo>
                    <a:pt x="74" y="105"/>
                    <a:pt x="74" y="105"/>
                    <a:pt x="74" y="105"/>
                  </a:cubicBezTo>
                  <a:cubicBezTo>
                    <a:pt x="74" y="106"/>
                    <a:pt x="73" y="107"/>
                    <a:pt x="72" y="107"/>
                  </a:cubicBezTo>
                  <a:cubicBezTo>
                    <a:pt x="64" y="107"/>
                    <a:pt x="64" y="107"/>
                    <a:pt x="64" y="107"/>
                  </a:cubicBezTo>
                  <a:cubicBezTo>
                    <a:pt x="63" y="107"/>
                    <a:pt x="62" y="106"/>
                    <a:pt x="62" y="105"/>
                  </a:cubicBezTo>
                  <a:cubicBezTo>
                    <a:pt x="62" y="58"/>
                    <a:pt x="62" y="58"/>
                    <a:pt x="62" y="58"/>
                  </a:cubicBezTo>
                  <a:cubicBezTo>
                    <a:pt x="62" y="57"/>
                    <a:pt x="63" y="56"/>
                    <a:pt x="64" y="56"/>
                  </a:cubicBezTo>
                  <a:cubicBezTo>
                    <a:pt x="72" y="56"/>
                    <a:pt x="72" y="56"/>
                    <a:pt x="72" y="56"/>
                  </a:cubicBezTo>
                  <a:cubicBezTo>
                    <a:pt x="73" y="56"/>
                    <a:pt x="74" y="57"/>
                    <a:pt x="74" y="58"/>
                  </a:cubicBezTo>
                  <a:close/>
                  <a:moveTo>
                    <a:pt x="94" y="39"/>
                  </a:moveTo>
                  <a:cubicBezTo>
                    <a:pt x="90" y="39"/>
                    <a:pt x="86" y="43"/>
                    <a:pt x="86" y="48"/>
                  </a:cubicBezTo>
                  <a:cubicBezTo>
                    <a:pt x="86" y="105"/>
                    <a:pt x="86" y="105"/>
                    <a:pt x="86" y="105"/>
                  </a:cubicBezTo>
                  <a:cubicBezTo>
                    <a:pt x="86" y="110"/>
                    <a:pt x="90" y="114"/>
                    <a:pt x="94" y="114"/>
                  </a:cubicBezTo>
                  <a:cubicBezTo>
                    <a:pt x="103" y="114"/>
                    <a:pt x="103" y="114"/>
                    <a:pt x="103" y="114"/>
                  </a:cubicBezTo>
                  <a:cubicBezTo>
                    <a:pt x="107" y="114"/>
                    <a:pt x="111" y="110"/>
                    <a:pt x="111" y="105"/>
                  </a:cubicBezTo>
                  <a:cubicBezTo>
                    <a:pt x="111" y="48"/>
                    <a:pt x="111" y="48"/>
                    <a:pt x="111" y="48"/>
                  </a:cubicBezTo>
                  <a:cubicBezTo>
                    <a:pt x="111" y="43"/>
                    <a:pt x="107" y="39"/>
                    <a:pt x="103" y="39"/>
                  </a:cubicBezTo>
                  <a:lnTo>
                    <a:pt x="94" y="39"/>
                  </a:lnTo>
                  <a:close/>
                  <a:moveTo>
                    <a:pt x="105" y="48"/>
                  </a:moveTo>
                  <a:cubicBezTo>
                    <a:pt x="105" y="105"/>
                    <a:pt x="105" y="105"/>
                    <a:pt x="105" y="105"/>
                  </a:cubicBezTo>
                  <a:cubicBezTo>
                    <a:pt x="105" y="106"/>
                    <a:pt x="104" y="107"/>
                    <a:pt x="103" y="107"/>
                  </a:cubicBezTo>
                  <a:cubicBezTo>
                    <a:pt x="94" y="107"/>
                    <a:pt x="94" y="107"/>
                    <a:pt x="94" y="107"/>
                  </a:cubicBezTo>
                  <a:cubicBezTo>
                    <a:pt x="93" y="107"/>
                    <a:pt x="93" y="106"/>
                    <a:pt x="93" y="105"/>
                  </a:cubicBezTo>
                  <a:cubicBezTo>
                    <a:pt x="93" y="48"/>
                    <a:pt x="93" y="48"/>
                    <a:pt x="93" y="48"/>
                  </a:cubicBezTo>
                  <a:cubicBezTo>
                    <a:pt x="93" y="47"/>
                    <a:pt x="93" y="46"/>
                    <a:pt x="94" y="46"/>
                  </a:cubicBezTo>
                  <a:cubicBezTo>
                    <a:pt x="103" y="46"/>
                    <a:pt x="103" y="46"/>
                    <a:pt x="103" y="46"/>
                  </a:cubicBezTo>
                  <a:cubicBezTo>
                    <a:pt x="104" y="46"/>
                    <a:pt x="105" y="47"/>
                    <a:pt x="105" y="48"/>
                  </a:cubicBezTo>
                  <a:close/>
                  <a:moveTo>
                    <a:pt x="117" y="37"/>
                  </a:moveTo>
                  <a:cubicBezTo>
                    <a:pt x="117" y="105"/>
                    <a:pt x="117" y="105"/>
                    <a:pt x="117" y="105"/>
                  </a:cubicBezTo>
                  <a:cubicBezTo>
                    <a:pt x="117" y="110"/>
                    <a:pt x="121" y="114"/>
                    <a:pt x="125" y="114"/>
                  </a:cubicBezTo>
                  <a:cubicBezTo>
                    <a:pt x="134" y="114"/>
                    <a:pt x="134" y="114"/>
                    <a:pt x="134" y="114"/>
                  </a:cubicBezTo>
                  <a:cubicBezTo>
                    <a:pt x="138" y="114"/>
                    <a:pt x="142" y="110"/>
                    <a:pt x="142" y="105"/>
                  </a:cubicBezTo>
                  <a:cubicBezTo>
                    <a:pt x="142" y="37"/>
                    <a:pt x="142" y="37"/>
                    <a:pt x="142" y="37"/>
                  </a:cubicBezTo>
                  <a:cubicBezTo>
                    <a:pt x="142" y="32"/>
                    <a:pt x="138" y="28"/>
                    <a:pt x="134" y="28"/>
                  </a:cubicBezTo>
                  <a:cubicBezTo>
                    <a:pt x="125" y="28"/>
                    <a:pt x="125" y="28"/>
                    <a:pt x="125" y="28"/>
                  </a:cubicBezTo>
                  <a:cubicBezTo>
                    <a:pt x="121" y="28"/>
                    <a:pt x="117" y="32"/>
                    <a:pt x="117" y="37"/>
                  </a:cubicBezTo>
                  <a:close/>
                  <a:moveTo>
                    <a:pt x="136" y="37"/>
                  </a:moveTo>
                  <a:cubicBezTo>
                    <a:pt x="136" y="105"/>
                    <a:pt x="136" y="105"/>
                    <a:pt x="136" y="105"/>
                  </a:cubicBezTo>
                  <a:cubicBezTo>
                    <a:pt x="136" y="106"/>
                    <a:pt x="135" y="107"/>
                    <a:pt x="134" y="107"/>
                  </a:cubicBezTo>
                  <a:cubicBezTo>
                    <a:pt x="125" y="107"/>
                    <a:pt x="125" y="107"/>
                    <a:pt x="125" y="107"/>
                  </a:cubicBezTo>
                  <a:cubicBezTo>
                    <a:pt x="124" y="107"/>
                    <a:pt x="124" y="106"/>
                    <a:pt x="124" y="105"/>
                  </a:cubicBezTo>
                  <a:cubicBezTo>
                    <a:pt x="124" y="37"/>
                    <a:pt x="124" y="37"/>
                    <a:pt x="124" y="37"/>
                  </a:cubicBezTo>
                  <a:cubicBezTo>
                    <a:pt x="124" y="36"/>
                    <a:pt x="124" y="35"/>
                    <a:pt x="125" y="35"/>
                  </a:cubicBezTo>
                  <a:cubicBezTo>
                    <a:pt x="134" y="35"/>
                    <a:pt x="134" y="35"/>
                    <a:pt x="134" y="35"/>
                  </a:cubicBezTo>
                  <a:cubicBezTo>
                    <a:pt x="135" y="35"/>
                    <a:pt x="136" y="36"/>
                    <a:pt x="136" y="37"/>
                  </a:cubicBezTo>
                  <a:close/>
                  <a:moveTo>
                    <a:pt x="78" y="27"/>
                  </a:moveTo>
                  <a:cubicBezTo>
                    <a:pt x="98" y="20"/>
                    <a:pt x="118" y="8"/>
                    <a:pt x="119" y="8"/>
                  </a:cubicBezTo>
                  <a:cubicBezTo>
                    <a:pt x="115" y="0"/>
                    <a:pt x="115" y="0"/>
                    <a:pt x="115" y="0"/>
                  </a:cubicBezTo>
                  <a:cubicBezTo>
                    <a:pt x="122" y="3"/>
                    <a:pt x="122" y="3"/>
                    <a:pt x="122" y="3"/>
                  </a:cubicBezTo>
                  <a:cubicBezTo>
                    <a:pt x="129" y="6"/>
                    <a:pt x="129" y="6"/>
                    <a:pt x="129" y="6"/>
                  </a:cubicBezTo>
                  <a:cubicBezTo>
                    <a:pt x="127" y="13"/>
                    <a:pt x="127" y="13"/>
                    <a:pt x="127" y="13"/>
                  </a:cubicBezTo>
                  <a:cubicBezTo>
                    <a:pt x="125" y="21"/>
                    <a:pt x="125" y="21"/>
                    <a:pt x="125" y="21"/>
                  </a:cubicBezTo>
                  <a:cubicBezTo>
                    <a:pt x="121" y="14"/>
                    <a:pt x="121" y="14"/>
                    <a:pt x="121" y="14"/>
                  </a:cubicBezTo>
                  <a:cubicBezTo>
                    <a:pt x="118" y="15"/>
                    <a:pt x="100" y="26"/>
                    <a:pt x="81" y="33"/>
                  </a:cubicBezTo>
                  <a:cubicBezTo>
                    <a:pt x="58" y="42"/>
                    <a:pt x="29" y="48"/>
                    <a:pt x="29" y="48"/>
                  </a:cubicBezTo>
                  <a:cubicBezTo>
                    <a:pt x="29" y="48"/>
                    <a:pt x="29" y="48"/>
                    <a:pt x="29" y="48"/>
                  </a:cubicBezTo>
                  <a:cubicBezTo>
                    <a:pt x="27" y="48"/>
                    <a:pt x="26" y="47"/>
                    <a:pt x="25" y="46"/>
                  </a:cubicBezTo>
                  <a:cubicBezTo>
                    <a:pt x="25" y="44"/>
                    <a:pt x="26" y="42"/>
                    <a:pt x="28" y="42"/>
                  </a:cubicBezTo>
                  <a:cubicBezTo>
                    <a:pt x="28" y="42"/>
                    <a:pt x="56" y="36"/>
                    <a:pt x="78" y="27"/>
                  </a:cubicBezTo>
                  <a:close/>
                  <a:moveTo>
                    <a:pt x="151" y="125"/>
                  </a:moveTo>
                  <a:cubicBezTo>
                    <a:pt x="147" y="131"/>
                    <a:pt x="147" y="131"/>
                    <a:pt x="147" y="131"/>
                  </a:cubicBezTo>
                  <a:cubicBezTo>
                    <a:pt x="142" y="137"/>
                    <a:pt x="142" y="137"/>
                    <a:pt x="142" y="137"/>
                  </a:cubicBezTo>
                  <a:cubicBezTo>
                    <a:pt x="142" y="129"/>
                    <a:pt x="142" y="129"/>
                    <a:pt x="142" y="129"/>
                  </a:cubicBezTo>
                  <a:cubicBezTo>
                    <a:pt x="13" y="129"/>
                    <a:pt x="13" y="129"/>
                    <a:pt x="13" y="129"/>
                  </a:cubicBezTo>
                  <a:cubicBezTo>
                    <a:pt x="11" y="129"/>
                    <a:pt x="9" y="127"/>
                    <a:pt x="9" y="125"/>
                  </a:cubicBezTo>
                  <a:cubicBezTo>
                    <a:pt x="9" y="22"/>
                    <a:pt x="9" y="22"/>
                    <a:pt x="9" y="22"/>
                  </a:cubicBezTo>
                  <a:cubicBezTo>
                    <a:pt x="0" y="22"/>
                    <a:pt x="0" y="22"/>
                    <a:pt x="0" y="22"/>
                  </a:cubicBezTo>
                  <a:cubicBezTo>
                    <a:pt x="6" y="16"/>
                    <a:pt x="6" y="16"/>
                    <a:pt x="6" y="16"/>
                  </a:cubicBezTo>
                  <a:cubicBezTo>
                    <a:pt x="13" y="11"/>
                    <a:pt x="13" y="11"/>
                    <a:pt x="13" y="11"/>
                  </a:cubicBezTo>
                  <a:cubicBezTo>
                    <a:pt x="19" y="16"/>
                    <a:pt x="19" y="16"/>
                    <a:pt x="19" y="16"/>
                  </a:cubicBezTo>
                  <a:cubicBezTo>
                    <a:pt x="25" y="22"/>
                    <a:pt x="25" y="22"/>
                    <a:pt x="25" y="22"/>
                  </a:cubicBezTo>
                  <a:cubicBezTo>
                    <a:pt x="16" y="22"/>
                    <a:pt x="16" y="22"/>
                    <a:pt x="16" y="22"/>
                  </a:cubicBezTo>
                  <a:cubicBezTo>
                    <a:pt x="16" y="122"/>
                    <a:pt x="16" y="122"/>
                    <a:pt x="16" y="122"/>
                  </a:cubicBezTo>
                  <a:cubicBezTo>
                    <a:pt x="142" y="122"/>
                    <a:pt x="142" y="122"/>
                    <a:pt x="142" y="122"/>
                  </a:cubicBezTo>
                  <a:cubicBezTo>
                    <a:pt x="142" y="114"/>
                    <a:pt x="142" y="114"/>
                    <a:pt x="142" y="114"/>
                  </a:cubicBezTo>
                  <a:cubicBezTo>
                    <a:pt x="147" y="120"/>
                    <a:pt x="147" y="120"/>
                    <a:pt x="147" y="120"/>
                  </a:cubicBezTo>
                  <a:lnTo>
                    <a:pt x="151"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5" name="TextBox 47"/>
            <p:cNvSpPr txBox="1">
              <a:spLocks noChangeArrowheads="1"/>
            </p:cNvSpPr>
            <p:nvPr/>
          </p:nvSpPr>
          <p:spPr bwMode="auto">
            <a:xfrm>
              <a:off x="10040938" y="3753921"/>
              <a:ext cx="1638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sz="2400" dirty="0"/>
                <a:t>Bağlı Oldukları İktisadi Kıymet İçin Belirlenen Tarihler</a:t>
              </a:r>
              <a:endParaRPr lang="tr-TR" altLang="en-US" sz="2400" dirty="0">
                <a:latin typeface="Open Sans" panose="020B0606030504020204" pitchFamily="34" charset="0"/>
                <a:cs typeface="Open Sans" panose="020B0606030504020204" pitchFamily="34" charset="0"/>
              </a:endParaRPr>
            </a:p>
          </p:txBody>
        </p:sp>
      </p:grpSp>
      <p:sp>
        <p:nvSpPr>
          <p:cNvPr id="3" name="Slayt Numarası Yer Tutucusu 2">
            <a:extLst>
              <a:ext uri="{FF2B5EF4-FFF2-40B4-BE49-F238E27FC236}">
                <a16:creationId xmlns:a16="http://schemas.microsoft.com/office/drawing/2014/main" id="{8EE0771F-2E32-41C9-9C15-511A2A0268FC}"/>
              </a:ext>
            </a:extLst>
          </p:cNvPr>
          <p:cNvSpPr>
            <a:spLocks noGrp="1"/>
          </p:cNvSpPr>
          <p:nvPr>
            <p:ph type="sldNum" sz="quarter" idx="12"/>
          </p:nvPr>
        </p:nvSpPr>
        <p:spPr/>
        <p:txBody>
          <a:bodyPr/>
          <a:lstStyle/>
          <a:p>
            <a:fld id="{74A6B242-B99F-4B56-9848-7DADBC0D860D}" type="slidenum">
              <a:rPr lang="en-US" smtClean="0"/>
              <a:t>22</a:t>
            </a:fld>
            <a:endParaRPr lang="en-US"/>
          </a:p>
        </p:txBody>
      </p:sp>
    </p:spTree>
    <p:extLst>
      <p:ext uri="{BB962C8B-B14F-4D97-AF65-F5344CB8AC3E}">
        <p14:creationId xmlns:p14="http://schemas.microsoft.com/office/powerpoint/2010/main" val="2375917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E6276901-CB8C-0042-8301-973D69ADED0E}"/>
              </a:ext>
            </a:extLst>
          </p:cNvPr>
          <p:cNvGrpSpPr/>
          <p:nvPr/>
        </p:nvGrpSpPr>
        <p:grpSpPr>
          <a:xfrm>
            <a:off x="737117" y="380137"/>
            <a:ext cx="9179995" cy="610225"/>
            <a:chOff x="-1379269" y="264765"/>
            <a:chExt cx="11526569" cy="1179305"/>
          </a:xfrm>
        </p:grpSpPr>
        <p:sp>
          <p:nvSpPr>
            <p:cNvPr id="19458" name="Rectangle 32"/>
            <p:cNvSpPr>
              <a:spLocks noChangeArrowheads="1"/>
            </p:cNvSpPr>
            <p:nvPr/>
          </p:nvSpPr>
          <p:spPr bwMode="auto">
            <a:xfrm>
              <a:off x="-1379269" y="264765"/>
              <a:ext cx="11300744" cy="83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en-US" sz="2800" b="1" dirty="0">
                  <a:solidFill>
                    <a:srgbClr val="FF0000"/>
                  </a:solidFill>
                  <a:latin typeface="Montserrat ExtraBold" panose="02000505000000020004" pitchFamily="2" charset="77"/>
                </a:rPr>
                <a:t>Düzeltme İşleminde Esas Alınacak Tarihler II</a:t>
              </a:r>
              <a:endParaRPr lang="en-US" altLang="en-US" sz="2800" b="1" dirty="0">
                <a:solidFill>
                  <a:srgbClr val="FF0000"/>
                </a:solidFill>
                <a:latin typeface="Montserrat ExtraBold" panose="02000505000000020004" pitchFamily="2" charset="77"/>
              </a:endParaRPr>
            </a:p>
          </p:txBody>
        </p:sp>
        <p:sp>
          <p:nvSpPr>
            <p:cNvPr id="19459" name="Rectangle 91"/>
            <p:cNvSpPr>
              <a:spLocks noChangeArrowheads="1"/>
            </p:cNvSpPr>
            <p:nvPr/>
          </p:nvSpPr>
          <p:spPr bwMode="auto">
            <a:xfrm>
              <a:off x="2044700" y="1074738"/>
              <a:ext cx="810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dirty="0">
                <a:latin typeface="Open Sans" panose="020B0606030504020204" pitchFamily="34" charset="0"/>
                <a:cs typeface="Open Sans" panose="020B0606030504020204" pitchFamily="34" charset="0"/>
              </a:endParaRPr>
            </a:p>
          </p:txBody>
        </p:sp>
      </p:grpSp>
      <p:grpSp>
        <p:nvGrpSpPr>
          <p:cNvPr id="4" name="Группа 3">
            <a:extLst>
              <a:ext uri="{FF2B5EF4-FFF2-40B4-BE49-F238E27FC236}">
                <a16:creationId xmlns:a16="http://schemas.microsoft.com/office/drawing/2014/main" id="{327C899F-6CBE-2D4E-AA08-6917A927A79D}"/>
              </a:ext>
            </a:extLst>
          </p:cNvPr>
          <p:cNvGrpSpPr/>
          <p:nvPr/>
        </p:nvGrpSpPr>
        <p:grpSpPr>
          <a:xfrm>
            <a:off x="150851" y="1113593"/>
            <a:ext cx="1678174" cy="5663725"/>
            <a:chOff x="423677" y="1968500"/>
            <a:chExt cx="1678174" cy="4614862"/>
          </a:xfrm>
        </p:grpSpPr>
        <p:sp>
          <p:nvSpPr>
            <p:cNvPr id="19493" name="Freeform 23"/>
            <p:cNvSpPr>
              <a:spLocks/>
            </p:cNvSpPr>
            <p:nvPr/>
          </p:nvSpPr>
          <p:spPr bwMode="auto">
            <a:xfrm>
              <a:off x="509588" y="1968500"/>
              <a:ext cx="1592263" cy="4614862"/>
            </a:xfrm>
            <a:custGeom>
              <a:avLst/>
              <a:gdLst>
                <a:gd name="T0" fmla="*/ 796132 w 360"/>
                <a:gd name="T1" fmla="*/ 0 h 1042"/>
                <a:gd name="T2" fmla="*/ 0 w 360"/>
                <a:gd name="T3" fmla="*/ 797193 h 1042"/>
                <a:gd name="T4" fmla="*/ 0 w 360"/>
                <a:gd name="T5" fmla="*/ 4614862 h 1042"/>
                <a:gd name="T6" fmla="*/ 1592263 w 360"/>
                <a:gd name="T7" fmla="*/ 4614862 h 1042"/>
                <a:gd name="T8" fmla="*/ 1592263 w 360"/>
                <a:gd name="T9" fmla="*/ 797193 h 1042"/>
                <a:gd name="T10" fmla="*/ 796132 w 360"/>
                <a:gd name="T11" fmla="*/ 0 h 10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 h="1042">
                  <a:moveTo>
                    <a:pt x="180" y="0"/>
                  </a:moveTo>
                  <a:cubicBezTo>
                    <a:pt x="80" y="0"/>
                    <a:pt x="0" y="81"/>
                    <a:pt x="0" y="180"/>
                  </a:cubicBezTo>
                  <a:cubicBezTo>
                    <a:pt x="0" y="1042"/>
                    <a:pt x="0" y="1042"/>
                    <a:pt x="0" y="1042"/>
                  </a:cubicBezTo>
                  <a:cubicBezTo>
                    <a:pt x="360" y="1042"/>
                    <a:pt x="360" y="1042"/>
                    <a:pt x="360" y="1042"/>
                  </a:cubicBezTo>
                  <a:cubicBezTo>
                    <a:pt x="360" y="180"/>
                    <a:pt x="360" y="180"/>
                    <a:pt x="360" y="180"/>
                  </a:cubicBezTo>
                  <a:cubicBezTo>
                    <a:pt x="360" y="81"/>
                    <a:pt x="280" y="0"/>
                    <a:pt x="180" y="0"/>
                  </a:cubicBezTo>
                  <a:close/>
                </a:path>
              </a:pathLst>
            </a:custGeom>
            <a:solidFill>
              <a:srgbClr val="D42F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4" name="Oval 24"/>
            <p:cNvSpPr>
              <a:spLocks noChangeArrowheads="1"/>
            </p:cNvSpPr>
            <p:nvPr/>
          </p:nvSpPr>
          <p:spPr bwMode="auto">
            <a:xfrm>
              <a:off x="633413" y="2097088"/>
              <a:ext cx="1339850" cy="1341437"/>
            </a:xfrm>
            <a:prstGeom prst="ellipse">
              <a:avLst/>
            </a:prstGeom>
            <a:solidFill>
              <a:srgbClr val="B5111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82" name="Freeform 47"/>
            <p:cNvSpPr>
              <a:spLocks noEditPoints="1"/>
            </p:cNvSpPr>
            <p:nvPr/>
          </p:nvSpPr>
          <p:spPr bwMode="auto">
            <a:xfrm>
              <a:off x="973138" y="2374900"/>
              <a:ext cx="663575" cy="779463"/>
            </a:xfrm>
            <a:custGeom>
              <a:avLst/>
              <a:gdLst>
                <a:gd name="T0" fmla="*/ 274278 w 150"/>
                <a:gd name="T1" fmla="*/ 779462 h 176"/>
                <a:gd name="T2" fmla="*/ 274278 w 150"/>
                <a:gd name="T3" fmla="*/ 752889 h 176"/>
                <a:gd name="T4" fmla="*/ 393721 w 150"/>
                <a:gd name="T5" fmla="*/ 766176 h 176"/>
                <a:gd name="T6" fmla="*/ 411417 w 150"/>
                <a:gd name="T7" fmla="*/ 730746 h 176"/>
                <a:gd name="T8" fmla="*/ 230039 w 150"/>
                <a:gd name="T9" fmla="*/ 717459 h 176"/>
                <a:gd name="T10" fmla="*/ 411417 w 150"/>
                <a:gd name="T11" fmla="*/ 699744 h 176"/>
                <a:gd name="T12" fmla="*/ 411417 w 150"/>
                <a:gd name="T13" fmla="*/ 730746 h 176"/>
                <a:gd name="T14" fmla="*/ 261006 w 150"/>
                <a:gd name="T15" fmla="*/ 677600 h 176"/>
                <a:gd name="T16" fmla="*/ 212344 w 150"/>
                <a:gd name="T17" fmla="*/ 637742 h 176"/>
                <a:gd name="T18" fmla="*/ 203496 w 150"/>
                <a:gd name="T19" fmla="*/ 566881 h 176"/>
                <a:gd name="T20" fmla="*/ 110596 w 150"/>
                <a:gd name="T21" fmla="*/ 287869 h 176"/>
                <a:gd name="T22" fmla="*/ 539708 w 150"/>
                <a:gd name="T23" fmla="*/ 287869 h 176"/>
                <a:gd name="T24" fmla="*/ 446807 w 150"/>
                <a:gd name="T25" fmla="*/ 566881 h 176"/>
                <a:gd name="T26" fmla="*/ 437959 w 150"/>
                <a:gd name="T27" fmla="*/ 637742 h 176"/>
                <a:gd name="T28" fmla="*/ 327364 w 150"/>
                <a:gd name="T29" fmla="*/ 677600 h 176"/>
                <a:gd name="T30" fmla="*/ 389297 w 150"/>
                <a:gd name="T31" fmla="*/ 646599 h 176"/>
                <a:gd name="T32" fmla="*/ 411417 w 150"/>
                <a:gd name="T33" fmla="*/ 606740 h 176"/>
                <a:gd name="T34" fmla="*/ 482198 w 150"/>
                <a:gd name="T35" fmla="*/ 438447 h 176"/>
                <a:gd name="T36" fmla="*/ 322940 w 150"/>
                <a:gd name="T37" fmla="*/ 168293 h 176"/>
                <a:gd name="T38" fmla="*/ 168106 w 150"/>
                <a:gd name="T39" fmla="*/ 438447 h 176"/>
                <a:gd name="T40" fmla="*/ 238887 w 150"/>
                <a:gd name="T41" fmla="*/ 606740 h 176"/>
                <a:gd name="T42" fmla="*/ 261006 w 150"/>
                <a:gd name="T43" fmla="*/ 646599 h 176"/>
                <a:gd name="T44" fmla="*/ 70781 w 150"/>
                <a:gd name="T45" fmla="*/ 358730 h 176"/>
                <a:gd name="T46" fmla="*/ 0 w 150"/>
                <a:gd name="T47" fmla="*/ 345443 h 176"/>
                <a:gd name="T48" fmla="*/ 70781 w 150"/>
                <a:gd name="T49" fmla="*/ 332157 h 176"/>
                <a:gd name="T50" fmla="*/ 70781 w 150"/>
                <a:gd name="T51" fmla="*/ 358730 h 176"/>
                <a:gd name="T52" fmla="*/ 579522 w 150"/>
                <a:gd name="T53" fmla="*/ 349872 h 176"/>
                <a:gd name="T54" fmla="*/ 579522 w 150"/>
                <a:gd name="T55" fmla="*/ 318871 h 176"/>
                <a:gd name="T56" fmla="*/ 663575 w 150"/>
                <a:gd name="T57" fmla="*/ 332157 h 176"/>
                <a:gd name="T58" fmla="*/ 194649 w 150"/>
                <a:gd name="T59" fmla="*/ 336586 h 176"/>
                <a:gd name="T60" fmla="*/ 181377 w 150"/>
                <a:gd name="T61" fmla="*/ 318871 h 176"/>
                <a:gd name="T62" fmla="*/ 331788 w 150"/>
                <a:gd name="T63" fmla="*/ 212581 h 176"/>
                <a:gd name="T64" fmla="*/ 331788 w 150"/>
                <a:gd name="T65" fmla="*/ 239153 h 176"/>
                <a:gd name="T66" fmla="*/ 194649 w 150"/>
                <a:gd name="T67" fmla="*/ 336586 h 176"/>
                <a:gd name="T68" fmla="*/ 499893 w 150"/>
                <a:gd name="T69" fmla="*/ 172722 h 176"/>
                <a:gd name="T70" fmla="*/ 548555 w 150"/>
                <a:gd name="T71" fmla="*/ 101862 h 176"/>
                <a:gd name="T72" fmla="*/ 570675 w 150"/>
                <a:gd name="T73" fmla="*/ 124005 h 176"/>
                <a:gd name="T74" fmla="*/ 513165 w 150"/>
                <a:gd name="T75" fmla="*/ 177150 h 176"/>
                <a:gd name="T76" fmla="*/ 132715 w 150"/>
                <a:gd name="T77" fmla="*/ 172722 h 176"/>
                <a:gd name="T78" fmla="*/ 84053 w 150"/>
                <a:gd name="T79" fmla="*/ 101862 h 176"/>
                <a:gd name="T80" fmla="*/ 154834 w 150"/>
                <a:gd name="T81" fmla="*/ 150578 h 176"/>
                <a:gd name="T82" fmla="*/ 141563 w 150"/>
                <a:gd name="T83" fmla="*/ 177150 h 176"/>
                <a:gd name="T84" fmla="*/ 309668 w 150"/>
                <a:gd name="T85" fmla="*/ 97433 h 176"/>
                <a:gd name="T86" fmla="*/ 322940 w 150"/>
                <a:gd name="T87" fmla="*/ 0 h 176"/>
                <a:gd name="T88" fmla="*/ 340635 w 150"/>
                <a:gd name="T89" fmla="*/ 97433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0" h="176">
                  <a:moveTo>
                    <a:pt x="86" y="176"/>
                  </a:moveTo>
                  <a:cubicBezTo>
                    <a:pt x="62" y="176"/>
                    <a:pt x="62" y="176"/>
                    <a:pt x="62" y="176"/>
                  </a:cubicBezTo>
                  <a:cubicBezTo>
                    <a:pt x="60" y="176"/>
                    <a:pt x="58" y="175"/>
                    <a:pt x="58" y="173"/>
                  </a:cubicBezTo>
                  <a:cubicBezTo>
                    <a:pt x="58" y="171"/>
                    <a:pt x="60" y="170"/>
                    <a:pt x="62" y="170"/>
                  </a:cubicBezTo>
                  <a:cubicBezTo>
                    <a:pt x="86" y="170"/>
                    <a:pt x="86" y="170"/>
                    <a:pt x="86" y="170"/>
                  </a:cubicBezTo>
                  <a:cubicBezTo>
                    <a:pt x="88" y="170"/>
                    <a:pt x="89" y="171"/>
                    <a:pt x="89" y="173"/>
                  </a:cubicBezTo>
                  <a:cubicBezTo>
                    <a:pt x="89" y="175"/>
                    <a:pt x="88" y="176"/>
                    <a:pt x="86" y="176"/>
                  </a:cubicBezTo>
                  <a:close/>
                  <a:moveTo>
                    <a:pt x="93" y="165"/>
                  </a:moveTo>
                  <a:cubicBezTo>
                    <a:pt x="55" y="165"/>
                    <a:pt x="55" y="165"/>
                    <a:pt x="55" y="165"/>
                  </a:cubicBezTo>
                  <a:cubicBezTo>
                    <a:pt x="53" y="165"/>
                    <a:pt x="52" y="164"/>
                    <a:pt x="52" y="162"/>
                  </a:cubicBezTo>
                  <a:cubicBezTo>
                    <a:pt x="52" y="160"/>
                    <a:pt x="53" y="158"/>
                    <a:pt x="55" y="158"/>
                  </a:cubicBezTo>
                  <a:cubicBezTo>
                    <a:pt x="93" y="158"/>
                    <a:pt x="93" y="158"/>
                    <a:pt x="93" y="158"/>
                  </a:cubicBezTo>
                  <a:cubicBezTo>
                    <a:pt x="95" y="158"/>
                    <a:pt x="96" y="160"/>
                    <a:pt x="96" y="162"/>
                  </a:cubicBezTo>
                  <a:cubicBezTo>
                    <a:pt x="96" y="164"/>
                    <a:pt x="95" y="165"/>
                    <a:pt x="93" y="165"/>
                  </a:cubicBezTo>
                  <a:close/>
                  <a:moveTo>
                    <a:pt x="74" y="153"/>
                  </a:moveTo>
                  <a:cubicBezTo>
                    <a:pt x="67" y="153"/>
                    <a:pt x="60" y="153"/>
                    <a:pt x="59" y="153"/>
                  </a:cubicBezTo>
                  <a:cubicBezTo>
                    <a:pt x="59" y="153"/>
                    <a:pt x="59" y="153"/>
                    <a:pt x="59" y="153"/>
                  </a:cubicBezTo>
                  <a:cubicBezTo>
                    <a:pt x="52" y="153"/>
                    <a:pt x="49" y="150"/>
                    <a:pt x="48" y="144"/>
                  </a:cubicBezTo>
                  <a:cubicBezTo>
                    <a:pt x="47" y="142"/>
                    <a:pt x="47" y="139"/>
                    <a:pt x="47" y="137"/>
                  </a:cubicBezTo>
                  <a:cubicBezTo>
                    <a:pt x="47" y="133"/>
                    <a:pt x="47" y="130"/>
                    <a:pt x="46" y="128"/>
                  </a:cubicBezTo>
                  <a:cubicBezTo>
                    <a:pt x="40" y="118"/>
                    <a:pt x="37" y="112"/>
                    <a:pt x="32" y="102"/>
                  </a:cubicBezTo>
                  <a:cubicBezTo>
                    <a:pt x="27" y="93"/>
                    <a:pt x="22" y="79"/>
                    <a:pt x="25" y="65"/>
                  </a:cubicBezTo>
                  <a:cubicBezTo>
                    <a:pt x="30" y="49"/>
                    <a:pt x="47" y="32"/>
                    <a:pt x="73" y="32"/>
                  </a:cubicBezTo>
                  <a:cubicBezTo>
                    <a:pt x="100" y="32"/>
                    <a:pt x="117" y="49"/>
                    <a:pt x="122" y="65"/>
                  </a:cubicBezTo>
                  <a:cubicBezTo>
                    <a:pt x="125" y="79"/>
                    <a:pt x="120" y="93"/>
                    <a:pt x="115" y="102"/>
                  </a:cubicBezTo>
                  <a:cubicBezTo>
                    <a:pt x="110" y="112"/>
                    <a:pt x="107" y="118"/>
                    <a:pt x="101" y="128"/>
                  </a:cubicBezTo>
                  <a:cubicBezTo>
                    <a:pt x="100" y="130"/>
                    <a:pt x="100" y="133"/>
                    <a:pt x="100" y="137"/>
                  </a:cubicBezTo>
                  <a:cubicBezTo>
                    <a:pt x="100" y="139"/>
                    <a:pt x="100" y="142"/>
                    <a:pt x="99" y="144"/>
                  </a:cubicBezTo>
                  <a:cubicBezTo>
                    <a:pt x="98" y="150"/>
                    <a:pt x="95" y="153"/>
                    <a:pt x="88" y="153"/>
                  </a:cubicBezTo>
                  <a:cubicBezTo>
                    <a:pt x="88" y="153"/>
                    <a:pt x="81" y="153"/>
                    <a:pt x="74" y="153"/>
                  </a:cubicBezTo>
                  <a:close/>
                  <a:moveTo>
                    <a:pt x="59" y="146"/>
                  </a:moveTo>
                  <a:cubicBezTo>
                    <a:pt x="60" y="146"/>
                    <a:pt x="87" y="146"/>
                    <a:pt x="88" y="146"/>
                  </a:cubicBezTo>
                  <a:cubicBezTo>
                    <a:pt x="92" y="146"/>
                    <a:pt x="92" y="145"/>
                    <a:pt x="93" y="143"/>
                  </a:cubicBezTo>
                  <a:cubicBezTo>
                    <a:pt x="93" y="141"/>
                    <a:pt x="93" y="139"/>
                    <a:pt x="93" y="137"/>
                  </a:cubicBezTo>
                  <a:cubicBezTo>
                    <a:pt x="93" y="132"/>
                    <a:pt x="94" y="128"/>
                    <a:pt x="96" y="124"/>
                  </a:cubicBezTo>
                  <a:cubicBezTo>
                    <a:pt x="101" y="115"/>
                    <a:pt x="104" y="109"/>
                    <a:pt x="109" y="99"/>
                  </a:cubicBezTo>
                  <a:cubicBezTo>
                    <a:pt x="113" y="92"/>
                    <a:pt x="118" y="79"/>
                    <a:pt x="115" y="67"/>
                  </a:cubicBezTo>
                  <a:cubicBezTo>
                    <a:pt x="112" y="53"/>
                    <a:pt x="96" y="38"/>
                    <a:pt x="73" y="38"/>
                  </a:cubicBezTo>
                  <a:cubicBezTo>
                    <a:pt x="51" y="38"/>
                    <a:pt x="35" y="53"/>
                    <a:pt x="32" y="67"/>
                  </a:cubicBezTo>
                  <a:cubicBezTo>
                    <a:pt x="29" y="79"/>
                    <a:pt x="34" y="92"/>
                    <a:pt x="38" y="99"/>
                  </a:cubicBezTo>
                  <a:cubicBezTo>
                    <a:pt x="43" y="109"/>
                    <a:pt x="46" y="115"/>
                    <a:pt x="51" y="124"/>
                  </a:cubicBezTo>
                  <a:cubicBezTo>
                    <a:pt x="53" y="128"/>
                    <a:pt x="54" y="132"/>
                    <a:pt x="54" y="137"/>
                  </a:cubicBezTo>
                  <a:cubicBezTo>
                    <a:pt x="54" y="139"/>
                    <a:pt x="54" y="141"/>
                    <a:pt x="54" y="143"/>
                  </a:cubicBezTo>
                  <a:cubicBezTo>
                    <a:pt x="55" y="145"/>
                    <a:pt x="55" y="146"/>
                    <a:pt x="59" y="146"/>
                  </a:cubicBezTo>
                  <a:cubicBezTo>
                    <a:pt x="59" y="146"/>
                    <a:pt x="59" y="146"/>
                    <a:pt x="59" y="146"/>
                  </a:cubicBezTo>
                  <a:close/>
                  <a:moveTo>
                    <a:pt x="16" y="81"/>
                  </a:moveTo>
                  <a:cubicBezTo>
                    <a:pt x="3" y="81"/>
                    <a:pt x="3" y="81"/>
                    <a:pt x="3" y="81"/>
                  </a:cubicBezTo>
                  <a:cubicBezTo>
                    <a:pt x="1" y="81"/>
                    <a:pt x="0" y="80"/>
                    <a:pt x="0" y="78"/>
                  </a:cubicBezTo>
                  <a:cubicBezTo>
                    <a:pt x="0" y="76"/>
                    <a:pt x="1" y="75"/>
                    <a:pt x="3" y="75"/>
                  </a:cubicBezTo>
                  <a:cubicBezTo>
                    <a:pt x="16" y="75"/>
                    <a:pt x="16" y="75"/>
                    <a:pt x="16" y="75"/>
                  </a:cubicBezTo>
                  <a:cubicBezTo>
                    <a:pt x="18" y="75"/>
                    <a:pt x="19" y="76"/>
                    <a:pt x="19" y="78"/>
                  </a:cubicBezTo>
                  <a:cubicBezTo>
                    <a:pt x="19" y="80"/>
                    <a:pt x="18" y="81"/>
                    <a:pt x="16" y="81"/>
                  </a:cubicBezTo>
                  <a:close/>
                  <a:moveTo>
                    <a:pt x="147" y="79"/>
                  </a:moveTo>
                  <a:cubicBezTo>
                    <a:pt x="131" y="79"/>
                    <a:pt x="131" y="79"/>
                    <a:pt x="131" y="79"/>
                  </a:cubicBezTo>
                  <a:cubicBezTo>
                    <a:pt x="129" y="79"/>
                    <a:pt x="128" y="77"/>
                    <a:pt x="128" y="75"/>
                  </a:cubicBezTo>
                  <a:cubicBezTo>
                    <a:pt x="128" y="74"/>
                    <a:pt x="129" y="72"/>
                    <a:pt x="131" y="72"/>
                  </a:cubicBezTo>
                  <a:cubicBezTo>
                    <a:pt x="147" y="72"/>
                    <a:pt x="147" y="72"/>
                    <a:pt x="147" y="72"/>
                  </a:cubicBezTo>
                  <a:cubicBezTo>
                    <a:pt x="149" y="72"/>
                    <a:pt x="150" y="74"/>
                    <a:pt x="150" y="75"/>
                  </a:cubicBezTo>
                  <a:cubicBezTo>
                    <a:pt x="150" y="77"/>
                    <a:pt x="149" y="79"/>
                    <a:pt x="147" y="79"/>
                  </a:cubicBezTo>
                  <a:close/>
                  <a:moveTo>
                    <a:pt x="44" y="76"/>
                  </a:moveTo>
                  <a:cubicBezTo>
                    <a:pt x="44" y="76"/>
                    <a:pt x="43" y="76"/>
                    <a:pt x="43" y="76"/>
                  </a:cubicBezTo>
                  <a:cubicBezTo>
                    <a:pt x="41" y="75"/>
                    <a:pt x="40" y="74"/>
                    <a:pt x="41" y="72"/>
                  </a:cubicBezTo>
                  <a:cubicBezTo>
                    <a:pt x="44" y="60"/>
                    <a:pt x="57" y="48"/>
                    <a:pt x="75" y="48"/>
                  </a:cubicBezTo>
                  <a:cubicBezTo>
                    <a:pt x="75" y="48"/>
                    <a:pt x="75" y="48"/>
                    <a:pt x="75" y="48"/>
                  </a:cubicBezTo>
                  <a:cubicBezTo>
                    <a:pt x="77" y="48"/>
                    <a:pt x="79" y="49"/>
                    <a:pt x="79" y="51"/>
                  </a:cubicBezTo>
                  <a:cubicBezTo>
                    <a:pt x="79" y="53"/>
                    <a:pt x="77" y="54"/>
                    <a:pt x="75" y="54"/>
                  </a:cubicBezTo>
                  <a:cubicBezTo>
                    <a:pt x="60" y="54"/>
                    <a:pt x="50" y="64"/>
                    <a:pt x="47" y="74"/>
                  </a:cubicBezTo>
                  <a:cubicBezTo>
                    <a:pt x="47" y="75"/>
                    <a:pt x="45" y="76"/>
                    <a:pt x="44" y="76"/>
                  </a:cubicBezTo>
                  <a:close/>
                  <a:moveTo>
                    <a:pt x="116" y="40"/>
                  </a:moveTo>
                  <a:cubicBezTo>
                    <a:pt x="115" y="40"/>
                    <a:pt x="114" y="40"/>
                    <a:pt x="113" y="39"/>
                  </a:cubicBezTo>
                  <a:cubicBezTo>
                    <a:pt x="112" y="38"/>
                    <a:pt x="112" y="36"/>
                    <a:pt x="113" y="34"/>
                  </a:cubicBezTo>
                  <a:cubicBezTo>
                    <a:pt x="124" y="23"/>
                    <a:pt x="124" y="23"/>
                    <a:pt x="124" y="23"/>
                  </a:cubicBezTo>
                  <a:cubicBezTo>
                    <a:pt x="126" y="22"/>
                    <a:pt x="128" y="22"/>
                    <a:pt x="129" y="23"/>
                  </a:cubicBezTo>
                  <a:cubicBezTo>
                    <a:pt x="130" y="25"/>
                    <a:pt x="130" y="27"/>
                    <a:pt x="129" y="28"/>
                  </a:cubicBezTo>
                  <a:cubicBezTo>
                    <a:pt x="118" y="39"/>
                    <a:pt x="118" y="39"/>
                    <a:pt x="118" y="39"/>
                  </a:cubicBezTo>
                  <a:cubicBezTo>
                    <a:pt x="117" y="40"/>
                    <a:pt x="116" y="40"/>
                    <a:pt x="116" y="40"/>
                  </a:cubicBezTo>
                  <a:close/>
                  <a:moveTo>
                    <a:pt x="32" y="40"/>
                  </a:moveTo>
                  <a:cubicBezTo>
                    <a:pt x="31" y="40"/>
                    <a:pt x="31" y="40"/>
                    <a:pt x="30" y="39"/>
                  </a:cubicBezTo>
                  <a:cubicBezTo>
                    <a:pt x="19" y="28"/>
                    <a:pt x="19" y="28"/>
                    <a:pt x="19" y="28"/>
                  </a:cubicBezTo>
                  <a:cubicBezTo>
                    <a:pt x="18" y="27"/>
                    <a:pt x="18" y="25"/>
                    <a:pt x="19" y="23"/>
                  </a:cubicBezTo>
                  <a:cubicBezTo>
                    <a:pt x="20" y="22"/>
                    <a:pt x="22" y="22"/>
                    <a:pt x="24" y="23"/>
                  </a:cubicBezTo>
                  <a:cubicBezTo>
                    <a:pt x="35" y="34"/>
                    <a:pt x="35" y="34"/>
                    <a:pt x="35" y="34"/>
                  </a:cubicBezTo>
                  <a:cubicBezTo>
                    <a:pt x="36" y="36"/>
                    <a:pt x="36" y="38"/>
                    <a:pt x="35" y="39"/>
                  </a:cubicBezTo>
                  <a:cubicBezTo>
                    <a:pt x="34" y="40"/>
                    <a:pt x="33" y="40"/>
                    <a:pt x="32" y="40"/>
                  </a:cubicBezTo>
                  <a:close/>
                  <a:moveTo>
                    <a:pt x="73" y="25"/>
                  </a:moveTo>
                  <a:cubicBezTo>
                    <a:pt x="72" y="25"/>
                    <a:pt x="70" y="24"/>
                    <a:pt x="70" y="22"/>
                  </a:cubicBezTo>
                  <a:cubicBezTo>
                    <a:pt x="70" y="3"/>
                    <a:pt x="70" y="3"/>
                    <a:pt x="70" y="3"/>
                  </a:cubicBezTo>
                  <a:cubicBezTo>
                    <a:pt x="70" y="2"/>
                    <a:pt x="72" y="0"/>
                    <a:pt x="73" y="0"/>
                  </a:cubicBezTo>
                  <a:cubicBezTo>
                    <a:pt x="75" y="0"/>
                    <a:pt x="77" y="2"/>
                    <a:pt x="77" y="3"/>
                  </a:cubicBezTo>
                  <a:cubicBezTo>
                    <a:pt x="77" y="22"/>
                    <a:pt x="77" y="22"/>
                    <a:pt x="77" y="22"/>
                  </a:cubicBezTo>
                  <a:cubicBezTo>
                    <a:pt x="77" y="24"/>
                    <a:pt x="75" y="25"/>
                    <a:pt x="7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9" name="TextBox 47"/>
            <p:cNvSpPr txBox="1">
              <a:spLocks noChangeArrowheads="1"/>
            </p:cNvSpPr>
            <p:nvPr/>
          </p:nvSpPr>
          <p:spPr bwMode="auto">
            <a:xfrm>
              <a:off x="423677" y="3702231"/>
              <a:ext cx="1638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Satın Alma Tarihi</a:t>
              </a:r>
              <a:endParaRPr lang="en-US" altLang="en-US" sz="2400" dirty="0">
                <a:latin typeface="Open Sans" panose="020B0606030504020204" pitchFamily="34" charset="0"/>
                <a:cs typeface="Open Sans" panose="020B0606030504020204" pitchFamily="34" charset="0"/>
              </a:endParaRPr>
            </a:p>
          </p:txBody>
        </p:sp>
      </p:grpSp>
      <p:pic>
        <p:nvPicPr>
          <p:cNvPr id="48" name="Resim 47">
            <a:extLst>
              <a:ext uri="{FF2B5EF4-FFF2-40B4-BE49-F238E27FC236}">
                <a16:creationId xmlns:a16="http://schemas.microsoft.com/office/drawing/2014/main" id="{5C635BDD-CDAE-4EA0-82DF-9FFDA3425DDB}"/>
              </a:ext>
            </a:extLst>
          </p:cNvPr>
          <p:cNvPicPr>
            <a:picLocks noChangeAspect="1"/>
          </p:cNvPicPr>
          <p:nvPr/>
        </p:nvPicPr>
        <p:blipFill>
          <a:blip r:embed="rId2"/>
          <a:stretch>
            <a:fillRect/>
          </a:stretch>
        </p:blipFill>
        <p:spPr>
          <a:xfrm>
            <a:off x="1824262" y="1221296"/>
            <a:ext cx="10126213" cy="1264259"/>
          </a:xfrm>
          <a:prstGeom prst="rect">
            <a:avLst/>
          </a:prstGeom>
          <a:solidFill>
            <a:schemeClr val="accent1">
              <a:lumMod val="60000"/>
              <a:lumOff val="40000"/>
            </a:schemeClr>
          </a:solidFill>
        </p:spPr>
      </p:pic>
      <p:sp>
        <p:nvSpPr>
          <p:cNvPr id="49" name="Metin kutusu 48">
            <a:extLst>
              <a:ext uri="{FF2B5EF4-FFF2-40B4-BE49-F238E27FC236}">
                <a16:creationId xmlns:a16="http://schemas.microsoft.com/office/drawing/2014/main" id="{99C2135E-20D7-4A63-89A1-184FF69D4B3F}"/>
              </a:ext>
            </a:extLst>
          </p:cNvPr>
          <p:cNvSpPr txBox="1"/>
          <p:nvPr/>
        </p:nvSpPr>
        <p:spPr>
          <a:xfrm>
            <a:off x="2040162" y="1616858"/>
            <a:ext cx="9019169" cy="461665"/>
          </a:xfrm>
          <a:prstGeom prst="rect">
            <a:avLst/>
          </a:prstGeom>
          <a:noFill/>
        </p:spPr>
        <p:txBody>
          <a:bodyPr wrap="square" rtlCol="0">
            <a:spAutoFit/>
          </a:bodyPr>
          <a:lstStyle/>
          <a:p>
            <a:pPr marL="0" indent="0">
              <a:buFontTx/>
              <a:buNone/>
            </a:pPr>
            <a:r>
              <a:rPr lang="en-US" sz="2400" dirty="0" err="1"/>
              <a:t>Alış</a:t>
            </a:r>
            <a:r>
              <a:rPr lang="en-US" sz="2400" dirty="0"/>
              <a:t> </a:t>
            </a:r>
            <a:r>
              <a:rPr lang="en-US" sz="2400" dirty="0" err="1"/>
              <a:t>bedeli</a:t>
            </a:r>
            <a:r>
              <a:rPr lang="en-US" sz="2400" dirty="0"/>
              <a:t> </a:t>
            </a:r>
            <a:r>
              <a:rPr lang="en-US" sz="2400" dirty="0" err="1"/>
              <a:t>ile</a:t>
            </a:r>
            <a:r>
              <a:rPr lang="en-US" sz="2400" dirty="0"/>
              <a:t> </a:t>
            </a:r>
            <a:r>
              <a:rPr lang="en-US" sz="2400" dirty="0" err="1"/>
              <a:t>değerlenen</a:t>
            </a:r>
            <a:r>
              <a:rPr lang="en-US" sz="2400" dirty="0"/>
              <a:t> </a:t>
            </a:r>
            <a:r>
              <a:rPr lang="en-US" sz="2400" dirty="0" err="1"/>
              <a:t>menkul</a:t>
            </a:r>
            <a:r>
              <a:rPr lang="en-US" sz="2400" dirty="0"/>
              <a:t> </a:t>
            </a:r>
            <a:r>
              <a:rPr lang="en-US" sz="2400" dirty="0" err="1"/>
              <a:t>kıymetler</a:t>
            </a:r>
            <a:r>
              <a:rPr lang="en-US" sz="2400" dirty="0"/>
              <a:t> </a:t>
            </a:r>
            <a:r>
              <a:rPr lang="tr-TR" sz="2400" dirty="0"/>
              <a:t>ve m</a:t>
            </a:r>
            <a:r>
              <a:rPr lang="en-US" sz="2400" dirty="0" err="1"/>
              <a:t>ali</a:t>
            </a:r>
            <a:r>
              <a:rPr lang="en-US" sz="2400" dirty="0"/>
              <a:t> </a:t>
            </a:r>
            <a:r>
              <a:rPr lang="en-US" sz="2400" dirty="0" err="1"/>
              <a:t>duran</a:t>
            </a:r>
            <a:r>
              <a:rPr lang="en-US" sz="2400" dirty="0"/>
              <a:t> </a:t>
            </a:r>
            <a:r>
              <a:rPr lang="en-US" sz="2400" dirty="0" err="1"/>
              <a:t>varlıklar</a:t>
            </a:r>
            <a:endParaRPr lang="tr-TR" altLang="tr-TR" sz="2400" dirty="0"/>
          </a:p>
        </p:txBody>
      </p:sp>
      <p:grpSp>
        <p:nvGrpSpPr>
          <p:cNvPr id="13" name="Группа 5">
            <a:extLst>
              <a:ext uri="{FF2B5EF4-FFF2-40B4-BE49-F238E27FC236}">
                <a16:creationId xmlns:a16="http://schemas.microsoft.com/office/drawing/2014/main" id="{7EC7B7BA-BAA1-416C-B4E7-C1B1E567A6DA}"/>
              </a:ext>
            </a:extLst>
          </p:cNvPr>
          <p:cNvGrpSpPr/>
          <p:nvPr/>
        </p:nvGrpSpPr>
        <p:grpSpPr>
          <a:xfrm>
            <a:off x="3341277" y="3630212"/>
            <a:ext cx="1654493" cy="3147106"/>
            <a:chOff x="3638232" y="2557463"/>
            <a:chExt cx="1654493" cy="4025900"/>
          </a:xfrm>
        </p:grpSpPr>
        <p:sp>
          <p:nvSpPr>
            <p:cNvPr id="14" name="Freeform 10">
              <a:extLst>
                <a:ext uri="{FF2B5EF4-FFF2-40B4-BE49-F238E27FC236}">
                  <a16:creationId xmlns:a16="http://schemas.microsoft.com/office/drawing/2014/main" id="{7F078578-F189-4070-AE21-4DE49D7BC3D4}"/>
                </a:ext>
              </a:extLst>
            </p:cNvPr>
            <p:cNvSpPr>
              <a:spLocks/>
            </p:cNvSpPr>
            <p:nvPr/>
          </p:nvSpPr>
          <p:spPr bwMode="auto">
            <a:xfrm>
              <a:off x="3698875" y="2557463"/>
              <a:ext cx="1593850" cy="4025900"/>
            </a:xfrm>
            <a:custGeom>
              <a:avLst/>
              <a:gdLst>
                <a:gd name="T0" fmla="*/ 796925 w 360"/>
                <a:gd name="T1" fmla="*/ 0 h 909"/>
                <a:gd name="T2" fmla="*/ 0 w 360"/>
                <a:gd name="T3" fmla="*/ 801637 h 909"/>
                <a:gd name="T4" fmla="*/ 0 w 360"/>
                <a:gd name="T5" fmla="*/ 4025900 h 909"/>
                <a:gd name="T6" fmla="*/ 1593850 w 360"/>
                <a:gd name="T7" fmla="*/ 4025900 h 909"/>
                <a:gd name="T8" fmla="*/ 1593850 w 360"/>
                <a:gd name="T9" fmla="*/ 801637 h 909"/>
                <a:gd name="T10" fmla="*/ 796925 w 360"/>
                <a:gd name="T11" fmla="*/ 0 h 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 h="909">
                  <a:moveTo>
                    <a:pt x="180" y="0"/>
                  </a:moveTo>
                  <a:cubicBezTo>
                    <a:pt x="81" y="0"/>
                    <a:pt x="0" y="81"/>
                    <a:pt x="0" y="181"/>
                  </a:cubicBezTo>
                  <a:cubicBezTo>
                    <a:pt x="0" y="909"/>
                    <a:pt x="0" y="909"/>
                    <a:pt x="0" y="909"/>
                  </a:cubicBezTo>
                  <a:cubicBezTo>
                    <a:pt x="360" y="909"/>
                    <a:pt x="360" y="909"/>
                    <a:pt x="360" y="909"/>
                  </a:cubicBezTo>
                  <a:cubicBezTo>
                    <a:pt x="360" y="181"/>
                    <a:pt x="360" y="181"/>
                    <a:pt x="360" y="181"/>
                  </a:cubicBezTo>
                  <a:cubicBezTo>
                    <a:pt x="360" y="81"/>
                    <a:pt x="280" y="0"/>
                    <a:pt x="180" y="0"/>
                  </a:cubicBezTo>
                  <a:close/>
                </a:path>
              </a:pathLst>
            </a:custGeom>
            <a:solidFill>
              <a:srgbClr val="FFC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Oval 11">
              <a:extLst>
                <a:ext uri="{FF2B5EF4-FFF2-40B4-BE49-F238E27FC236}">
                  <a16:creationId xmlns:a16="http://schemas.microsoft.com/office/drawing/2014/main" id="{B385564A-4B70-4212-8BAD-4C5B3E9F187C}"/>
                </a:ext>
              </a:extLst>
            </p:cNvPr>
            <p:cNvSpPr>
              <a:spLocks noChangeArrowheads="1"/>
            </p:cNvSpPr>
            <p:nvPr/>
          </p:nvSpPr>
          <p:spPr bwMode="auto">
            <a:xfrm>
              <a:off x="3827463" y="2686050"/>
              <a:ext cx="1341438" cy="1341437"/>
            </a:xfrm>
            <a:prstGeom prst="ellipse">
              <a:avLst/>
            </a:prstGeom>
            <a:solidFill>
              <a:srgbClr val="FA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 name="Freeform 43">
              <a:extLst>
                <a:ext uri="{FF2B5EF4-FFF2-40B4-BE49-F238E27FC236}">
                  <a16:creationId xmlns:a16="http://schemas.microsoft.com/office/drawing/2014/main" id="{4BA4C952-814F-4514-A398-F212AEC6A5F6}"/>
                </a:ext>
              </a:extLst>
            </p:cNvPr>
            <p:cNvSpPr>
              <a:spLocks noEditPoints="1"/>
            </p:cNvSpPr>
            <p:nvPr/>
          </p:nvSpPr>
          <p:spPr bwMode="auto">
            <a:xfrm>
              <a:off x="4000500" y="3030538"/>
              <a:ext cx="1012825" cy="519112"/>
            </a:xfrm>
            <a:custGeom>
              <a:avLst/>
              <a:gdLst>
                <a:gd name="T0" fmla="*/ 314020 w 229"/>
                <a:gd name="T1" fmla="*/ 488054 h 117"/>
                <a:gd name="T2" fmla="*/ 384785 w 229"/>
                <a:gd name="T3" fmla="*/ 328327 h 117"/>
                <a:gd name="T4" fmla="*/ 446704 w 229"/>
                <a:gd name="T5" fmla="*/ 297269 h 117"/>
                <a:gd name="T6" fmla="*/ 482087 w 229"/>
                <a:gd name="T7" fmla="*/ 4437 h 117"/>
                <a:gd name="T8" fmla="*/ 654577 w 229"/>
                <a:gd name="T9" fmla="*/ 119795 h 117"/>
                <a:gd name="T10" fmla="*/ 605926 w 229"/>
                <a:gd name="T11" fmla="*/ 310580 h 117"/>
                <a:gd name="T12" fmla="*/ 738610 w 229"/>
                <a:gd name="T13" fmla="*/ 390443 h 117"/>
                <a:gd name="T14" fmla="*/ 716496 w 229"/>
                <a:gd name="T15" fmla="*/ 488054 h 117"/>
                <a:gd name="T16" fmla="*/ 517470 w 229"/>
                <a:gd name="T17" fmla="*/ 31058 h 117"/>
                <a:gd name="T18" fmla="*/ 459973 w 229"/>
                <a:gd name="T19" fmla="*/ 257338 h 117"/>
                <a:gd name="T20" fmla="*/ 429013 w 229"/>
                <a:gd name="T21" fmla="*/ 341638 h 117"/>
                <a:gd name="T22" fmla="*/ 300752 w 229"/>
                <a:gd name="T23" fmla="*/ 434812 h 117"/>
                <a:gd name="T24" fmla="*/ 517470 w 229"/>
                <a:gd name="T25" fmla="*/ 488054 h 117"/>
                <a:gd name="T26" fmla="*/ 729765 w 229"/>
                <a:gd name="T27" fmla="*/ 434812 h 117"/>
                <a:gd name="T28" fmla="*/ 605926 w 229"/>
                <a:gd name="T29" fmla="*/ 341638 h 117"/>
                <a:gd name="T30" fmla="*/ 574966 w 229"/>
                <a:gd name="T31" fmla="*/ 257338 h 117"/>
                <a:gd name="T32" fmla="*/ 517470 w 229"/>
                <a:gd name="T33" fmla="*/ 31058 h 117"/>
                <a:gd name="T34" fmla="*/ 840335 w 229"/>
                <a:gd name="T35" fmla="*/ 519112 h 117"/>
                <a:gd name="T36" fmla="*/ 756302 w 229"/>
                <a:gd name="T37" fmla="*/ 496928 h 117"/>
                <a:gd name="T38" fmla="*/ 840335 w 229"/>
                <a:gd name="T39" fmla="*/ 488054 h 117"/>
                <a:gd name="T40" fmla="*/ 986288 w 229"/>
                <a:gd name="T41" fmla="*/ 456996 h 117"/>
                <a:gd name="T42" fmla="*/ 902255 w 229"/>
                <a:gd name="T43" fmla="*/ 394880 h 117"/>
                <a:gd name="T44" fmla="*/ 880141 w 229"/>
                <a:gd name="T45" fmla="*/ 328327 h 117"/>
                <a:gd name="T46" fmla="*/ 840335 w 229"/>
                <a:gd name="T47" fmla="*/ 177474 h 117"/>
                <a:gd name="T48" fmla="*/ 804953 w 229"/>
                <a:gd name="T49" fmla="*/ 328327 h 117"/>
                <a:gd name="T50" fmla="*/ 791684 w 229"/>
                <a:gd name="T51" fmla="*/ 390443 h 117"/>
                <a:gd name="T52" fmla="*/ 782839 w 229"/>
                <a:gd name="T53" fmla="*/ 363822 h 117"/>
                <a:gd name="T54" fmla="*/ 743033 w 229"/>
                <a:gd name="T55" fmla="*/ 239590 h 117"/>
                <a:gd name="T56" fmla="*/ 866872 w 229"/>
                <a:gd name="T57" fmla="*/ 155290 h 117"/>
                <a:gd name="T58" fmla="*/ 897832 w 229"/>
                <a:gd name="T59" fmla="*/ 359385 h 117"/>
                <a:gd name="T60" fmla="*/ 937637 w 229"/>
                <a:gd name="T61" fmla="*/ 377133 h 117"/>
                <a:gd name="T62" fmla="*/ 986288 w 229"/>
                <a:gd name="T63" fmla="*/ 496928 h 117"/>
                <a:gd name="T64" fmla="*/ 190181 w 229"/>
                <a:gd name="T65" fmla="*/ 519112 h 117"/>
                <a:gd name="T66" fmla="*/ 0 w 229"/>
                <a:gd name="T67" fmla="*/ 456996 h 117"/>
                <a:gd name="T68" fmla="*/ 114993 w 229"/>
                <a:gd name="T69" fmla="*/ 354948 h 117"/>
                <a:gd name="T70" fmla="*/ 128262 w 229"/>
                <a:gd name="T71" fmla="*/ 332764 h 117"/>
                <a:gd name="T72" fmla="*/ 190181 w 229"/>
                <a:gd name="T73" fmla="*/ 115358 h 117"/>
                <a:gd name="T74" fmla="*/ 252101 w 229"/>
                <a:gd name="T75" fmla="*/ 332764 h 117"/>
                <a:gd name="T76" fmla="*/ 265369 w 229"/>
                <a:gd name="T77" fmla="*/ 354948 h 117"/>
                <a:gd name="T78" fmla="*/ 247678 w 229"/>
                <a:gd name="T79" fmla="*/ 381570 h 117"/>
                <a:gd name="T80" fmla="*/ 269792 w 229"/>
                <a:gd name="T81" fmla="*/ 208532 h 117"/>
                <a:gd name="T82" fmla="*/ 168067 w 229"/>
                <a:gd name="T83" fmla="*/ 146416 h 117"/>
                <a:gd name="T84" fmla="*/ 159221 w 229"/>
                <a:gd name="T85" fmla="*/ 350512 h 117"/>
                <a:gd name="T86" fmla="*/ 97302 w 229"/>
                <a:gd name="T87" fmla="*/ 390443 h 117"/>
                <a:gd name="T88" fmla="*/ 44228 w 229"/>
                <a:gd name="T89" fmla="*/ 470307 h 117"/>
                <a:gd name="T90" fmla="*/ 256523 w 229"/>
                <a:gd name="T91" fmla="*/ 488054 h 117"/>
                <a:gd name="T92" fmla="*/ 190181 w 229"/>
                <a:gd name="T93" fmla="*/ 519112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 h="117">
                  <a:moveTo>
                    <a:pt x="117" y="117"/>
                  </a:moveTo>
                  <a:cubicBezTo>
                    <a:pt x="103" y="116"/>
                    <a:pt x="92" y="116"/>
                    <a:pt x="81" y="113"/>
                  </a:cubicBezTo>
                  <a:cubicBezTo>
                    <a:pt x="78" y="112"/>
                    <a:pt x="74" y="111"/>
                    <a:pt x="71" y="110"/>
                  </a:cubicBezTo>
                  <a:cubicBezTo>
                    <a:pt x="65" y="107"/>
                    <a:pt x="63" y="102"/>
                    <a:pt x="62" y="99"/>
                  </a:cubicBezTo>
                  <a:cubicBezTo>
                    <a:pt x="62" y="95"/>
                    <a:pt x="63" y="91"/>
                    <a:pt x="66" y="88"/>
                  </a:cubicBezTo>
                  <a:cubicBezTo>
                    <a:pt x="72" y="83"/>
                    <a:pt x="78" y="79"/>
                    <a:pt x="87" y="74"/>
                  </a:cubicBezTo>
                  <a:cubicBezTo>
                    <a:pt x="89" y="73"/>
                    <a:pt x="92" y="72"/>
                    <a:pt x="95" y="71"/>
                  </a:cubicBezTo>
                  <a:cubicBezTo>
                    <a:pt x="97" y="70"/>
                    <a:pt x="97" y="70"/>
                    <a:pt x="97" y="70"/>
                  </a:cubicBezTo>
                  <a:cubicBezTo>
                    <a:pt x="99" y="70"/>
                    <a:pt x="100" y="68"/>
                    <a:pt x="101" y="67"/>
                  </a:cubicBezTo>
                  <a:cubicBezTo>
                    <a:pt x="101" y="65"/>
                    <a:pt x="100" y="64"/>
                    <a:pt x="99" y="62"/>
                  </a:cubicBezTo>
                  <a:cubicBezTo>
                    <a:pt x="90" y="53"/>
                    <a:pt x="85" y="42"/>
                    <a:pt x="86" y="27"/>
                  </a:cubicBezTo>
                  <a:cubicBezTo>
                    <a:pt x="86" y="14"/>
                    <a:pt x="94" y="5"/>
                    <a:pt x="109" y="1"/>
                  </a:cubicBezTo>
                  <a:cubicBezTo>
                    <a:pt x="111" y="1"/>
                    <a:pt x="114" y="0"/>
                    <a:pt x="117" y="0"/>
                  </a:cubicBezTo>
                  <a:cubicBezTo>
                    <a:pt x="120" y="0"/>
                    <a:pt x="122" y="1"/>
                    <a:pt x="125" y="1"/>
                  </a:cubicBezTo>
                  <a:cubicBezTo>
                    <a:pt x="140" y="5"/>
                    <a:pt x="147" y="14"/>
                    <a:pt x="148" y="27"/>
                  </a:cubicBezTo>
                  <a:cubicBezTo>
                    <a:pt x="148" y="42"/>
                    <a:pt x="144" y="53"/>
                    <a:pt x="135" y="63"/>
                  </a:cubicBezTo>
                  <a:cubicBezTo>
                    <a:pt x="133" y="64"/>
                    <a:pt x="133" y="65"/>
                    <a:pt x="133" y="67"/>
                  </a:cubicBezTo>
                  <a:cubicBezTo>
                    <a:pt x="133" y="68"/>
                    <a:pt x="135" y="70"/>
                    <a:pt x="137" y="70"/>
                  </a:cubicBezTo>
                  <a:cubicBezTo>
                    <a:pt x="139" y="71"/>
                    <a:pt x="139" y="71"/>
                    <a:pt x="139" y="71"/>
                  </a:cubicBezTo>
                  <a:cubicBezTo>
                    <a:pt x="142" y="72"/>
                    <a:pt x="144" y="73"/>
                    <a:pt x="147" y="74"/>
                  </a:cubicBezTo>
                  <a:cubicBezTo>
                    <a:pt x="156" y="79"/>
                    <a:pt x="162" y="83"/>
                    <a:pt x="167" y="88"/>
                  </a:cubicBezTo>
                  <a:cubicBezTo>
                    <a:pt x="170" y="91"/>
                    <a:pt x="172" y="95"/>
                    <a:pt x="171" y="100"/>
                  </a:cubicBezTo>
                  <a:cubicBezTo>
                    <a:pt x="170" y="104"/>
                    <a:pt x="167" y="108"/>
                    <a:pt x="162" y="110"/>
                  </a:cubicBezTo>
                  <a:cubicBezTo>
                    <a:pt x="162" y="110"/>
                    <a:pt x="162" y="110"/>
                    <a:pt x="162" y="110"/>
                  </a:cubicBezTo>
                  <a:cubicBezTo>
                    <a:pt x="159" y="111"/>
                    <a:pt x="156" y="112"/>
                    <a:pt x="152" y="113"/>
                  </a:cubicBezTo>
                  <a:cubicBezTo>
                    <a:pt x="141" y="116"/>
                    <a:pt x="130" y="116"/>
                    <a:pt x="117" y="117"/>
                  </a:cubicBezTo>
                  <a:close/>
                  <a:moveTo>
                    <a:pt x="117" y="7"/>
                  </a:moveTo>
                  <a:cubicBezTo>
                    <a:pt x="115" y="7"/>
                    <a:pt x="112" y="7"/>
                    <a:pt x="110" y="8"/>
                  </a:cubicBezTo>
                  <a:cubicBezTo>
                    <a:pt x="98" y="10"/>
                    <a:pt x="93" y="17"/>
                    <a:pt x="92" y="28"/>
                  </a:cubicBezTo>
                  <a:cubicBezTo>
                    <a:pt x="92" y="40"/>
                    <a:pt x="95" y="50"/>
                    <a:pt x="104" y="58"/>
                  </a:cubicBezTo>
                  <a:cubicBezTo>
                    <a:pt x="106" y="61"/>
                    <a:pt x="108" y="64"/>
                    <a:pt x="107" y="68"/>
                  </a:cubicBezTo>
                  <a:cubicBezTo>
                    <a:pt x="106" y="72"/>
                    <a:pt x="103" y="75"/>
                    <a:pt x="99" y="76"/>
                  </a:cubicBezTo>
                  <a:cubicBezTo>
                    <a:pt x="97" y="77"/>
                    <a:pt x="97" y="77"/>
                    <a:pt x="97" y="77"/>
                  </a:cubicBezTo>
                  <a:cubicBezTo>
                    <a:pt x="95" y="78"/>
                    <a:pt x="92" y="79"/>
                    <a:pt x="90" y="80"/>
                  </a:cubicBezTo>
                  <a:cubicBezTo>
                    <a:pt x="81" y="84"/>
                    <a:pt x="75" y="88"/>
                    <a:pt x="71" y="92"/>
                  </a:cubicBezTo>
                  <a:cubicBezTo>
                    <a:pt x="69" y="94"/>
                    <a:pt x="68" y="96"/>
                    <a:pt x="68" y="98"/>
                  </a:cubicBezTo>
                  <a:cubicBezTo>
                    <a:pt x="69" y="101"/>
                    <a:pt x="71" y="103"/>
                    <a:pt x="74" y="104"/>
                  </a:cubicBezTo>
                  <a:cubicBezTo>
                    <a:pt x="77" y="105"/>
                    <a:pt x="80" y="106"/>
                    <a:pt x="83" y="107"/>
                  </a:cubicBezTo>
                  <a:cubicBezTo>
                    <a:pt x="93" y="110"/>
                    <a:pt x="104" y="110"/>
                    <a:pt x="117" y="110"/>
                  </a:cubicBezTo>
                  <a:cubicBezTo>
                    <a:pt x="130" y="110"/>
                    <a:pt x="140" y="110"/>
                    <a:pt x="151" y="107"/>
                  </a:cubicBezTo>
                  <a:cubicBezTo>
                    <a:pt x="154" y="106"/>
                    <a:pt x="157" y="105"/>
                    <a:pt x="160" y="104"/>
                  </a:cubicBezTo>
                  <a:cubicBezTo>
                    <a:pt x="163" y="103"/>
                    <a:pt x="164" y="101"/>
                    <a:pt x="165" y="98"/>
                  </a:cubicBezTo>
                  <a:cubicBezTo>
                    <a:pt x="165" y="96"/>
                    <a:pt x="164" y="94"/>
                    <a:pt x="163" y="92"/>
                  </a:cubicBezTo>
                  <a:cubicBezTo>
                    <a:pt x="158" y="88"/>
                    <a:pt x="153" y="84"/>
                    <a:pt x="144" y="80"/>
                  </a:cubicBezTo>
                  <a:cubicBezTo>
                    <a:pt x="142" y="79"/>
                    <a:pt x="139" y="78"/>
                    <a:pt x="137" y="77"/>
                  </a:cubicBezTo>
                  <a:cubicBezTo>
                    <a:pt x="135" y="76"/>
                    <a:pt x="135" y="76"/>
                    <a:pt x="135" y="76"/>
                  </a:cubicBezTo>
                  <a:cubicBezTo>
                    <a:pt x="131" y="75"/>
                    <a:pt x="128" y="72"/>
                    <a:pt x="127" y="68"/>
                  </a:cubicBezTo>
                  <a:cubicBezTo>
                    <a:pt x="126" y="64"/>
                    <a:pt x="127" y="61"/>
                    <a:pt x="130" y="58"/>
                  </a:cubicBezTo>
                  <a:cubicBezTo>
                    <a:pt x="138" y="50"/>
                    <a:pt x="142" y="40"/>
                    <a:pt x="142" y="28"/>
                  </a:cubicBezTo>
                  <a:cubicBezTo>
                    <a:pt x="141" y="17"/>
                    <a:pt x="135" y="10"/>
                    <a:pt x="124" y="8"/>
                  </a:cubicBezTo>
                  <a:cubicBezTo>
                    <a:pt x="121" y="7"/>
                    <a:pt x="119" y="7"/>
                    <a:pt x="117" y="7"/>
                  </a:cubicBezTo>
                  <a:close/>
                  <a:moveTo>
                    <a:pt x="161" y="107"/>
                  </a:moveTo>
                  <a:cubicBezTo>
                    <a:pt x="161" y="107"/>
                    <a:pt x="161" y="107"/>
                    <a:pt x="161" y="107"/>
                  </a:cubicBezTo>
                  <a:close/>
                  <a:moveTo>
                    <a:pt x="190" y="117"/>
                  </a:moveTo>
                  <a:cubicBezTo>
                    <a:pt x="188" y="117"/>
                    <a:pt x="188" y="117"/>
                    <a:pt x="188" y="117"/>
                  </a:cubicBezTo>
                  <a:cubicBezTo>
                    <a:pt x="182" y="116"/>
                    <a:pt x="180" y="116"/>
                    <a:pt x="174" y="116"/>
                  </a:cubicBezTo>
                  <a:cubicBezTo>
                    <a:pt x="172" y="115"/>
                    <a:pt x="171" y="114"/>
                    <a:pt x="171" y="112"/>
                  </a:cubicBezTo>
                  <a:cubicBezTo>
                    <a:pt x="171" y="110"/>
                    <a:pt x="172" y="109"/>
                    <a:pt x="174" y="109"/>
                  </a:cubicBezTo>
                  <a:cubicBezTo>
                    <a:pt x="181" y="110"/>
                    <a:pt x="182" y="110"/>
                    <a:pt x="189" y="110"/>
                  </a:cubicBezTo>
                  <a:cubicBezTo>
                    <a:pt x="190" y="110"/>
                    <a:pt x="190" y="110"/>
                    <a:pt x="190" y="110"/>
                  </a:cubicBezTo>
                  <a:cubicBezTo>
                    <a:pt x="199" y="110"/>
                    <a:pt x="207" y="110"/>
                    <a:pt x="214" y="108"/>
                  </a:cubicBezTo>
                  <a:cubicBezTo>
                    <a:pt x="216" y="108"/>
                    <a:pt x="218" y="107"/>
                    <a:pt x="220" y="106"/>
                  </a:cubicBezTo>
                  <a:cubicBezTo>
                    <a:pt x="221" y="105"/>
                    <a:pt x="222" y="104"/>
                    <a:pt x="223" y="103"/>
                  </a:cubicBezTo>
                  <a:cubicBezTo>
                    <a:pt x="223" y="102"/>
                    <a:pt x="222" y="100"/>
                    <a:pt x="222" y="100"/>
                  </a:cubicBezTo>
                  <a:cubicBezTo>
                    <a:pt x="219" y="96"/>
                    <a:pt x="215" y="94"/>
                    <a:pt x="209" y="91"/>
                  </a:cubicBezTo>
                  <a:cubicBezTo>
                    <a:pt x="207" y="90"/>
                    <a:pt x="206" y="90"/>
                    <a:pt x="204" y="89"/>
                  </a:cubicBezTo>
                  <a:cubicBezTo>
                    <a:pt x="202" y="89"/>
                    <a:pt x="202" y="89"/>
                    <a:pt x="202" y="89"/>
                  </a:cubicBezTo>
                  <a:cubicBezTo>
                    <a:pt x="199" y="87"/>
                    <a:pt x="197" y="85"/>
                    <a:pt x="196" y="82"/>
                  </a:cubicBezTo>
                  <a:cubicBezTo>
                    <a:pt x="196" y="79"/>
                    <a:pt x="197" y="76"/>
                    <a:pt x="199" y="74"/>
                  </a:cubicBezTo>
                  <a:cubicBezTo>
                    <a:pt x="204" y="69"/>
                    <a:pt x="207" y="62"/>
                    <a:pt x="207" y="54"/>
                  </a:cubicBezTo>
                  <a:cubicBezTo>
                    <a:pt x="206" y="47"/>
                    <a:pt x="203" y="43"/>
                    <a:pt x="195" y="41"/>
                  </a:cubicBezTo>
                  <a:cubicBezTo>
                    <a:pt x="193" y="40"/>
                    <a:pt x="192" y="40"/>
                    <a:pt x="190" y="40"/>
                  </a:cubicBezTo>
                  <a:cubicBezTo>
                    <a:pt x="189" y="40"/>
                    <a:pt x="187" y="40"/>
                    <a:pt x="186" y="41"/>
                  </a:cubicBezTo>
                  <a:cubicBezTo>
                    <a:pt x="178" y="43"/>
                    <a:pt x="175" y="47"/>
                    <a:pt x="174" y="54"/>
                  </a:cubicBezTo>
                  <a:cubicBezTo>
                    <a:pt x="174" y="62"/>
                    <a:pt x="176" y="69"/>
                    <a:pt x="182" y="74"/>
                  </a:cubicBezTo>
                  <a:cubicBezTo>
                    <a:pt x="184" y="77"/>
                    <a:pt x="185" y="80"/>
                    <a:pt x="185" y="82"/>
                  </a:cubicBezTo>
                  <a:cubicBezTo>
                    <a:pt x="184" y="85"/>
                    <a:pt x="182" y="87"/>
                    <a:pt x="180" y="88"/>
                  </a:cubicBezTo>
                  <a:cubicBezTo>
                    <a:pt x="179" y="88"/>
                    <a:pt x="179" y="88"/>
                    <a:pt x="179" y="88"/>
                  </a:cubicBezTo>
                  <a:cubicBezTo>
                    <a:pt x="177" y="89"/>
                    <a:pt x="176" y="88"/>
                    <a:pt x="175" y="86"/>
                  </a:cubicBezTo>
                  <a:cubicBezTo>
                    <a:pt x="174" y="85"/>
                    <a:pt x="175" y="83"/>
                    <a:pt x="177" y="82"/>
                  </a:cubicBezTo>
                  <a:cubicBezTo>
                    <a:pt x="177" y="82"/>
                    <a:pt x="177" y="82"/>
                    <a:pt x="177" y="82"/>
                  </a:cubicBezTo>
                  <a:cubicBezTo>
                    <a:pt x="178" y="82"/>
                    <a:pt x="179" y="81"/>
                    <a:pt x="179" y="81"/>
                  </a:cubicBezTo>
                  <a:cubicBezTo>
                    <a:pt x="179" y="81"/>
                    <a:pt x="178" y="80"/>
                    <a:pt x="177" y="79"/>
                  </a:cubicBezTo>
                  <a:cubicBezTo>
                    <a:pt x="171" y="72"/>
                    <a:pt x="168" y="64"/>
                    <a:pt x="168" y="54"/>
                  </a:cubicBezTo>
                  <a:cubicBezTo>
                    <a:pt x="168" y="47"/>
                    <a:pt x="171" y="38"/>
                    <a:pt x="184" y="35"/>
                  </a:cubicBezTo>
                  <a:cubicBezTo>
                    <a:pt x="186" y="34"/>
                    <a:pt x="188" y="34"/>
                    <a:pt x="190" y="34"/>
                  </a:cubicBezTo>
                  <a:cubicBezTo>
                    <a:pt x="192" y="34"/>
                    <a:pt x="194" y="34"/>
                    <a:pt x="196" y="35"/>
                  </a:cubicBezTo>
                  <a:cubicBezTo>
                    <a:pt x="210" y="38"/>
                    <a:pt x="213" y="47"/>
                    <a:pt x="213" y="54"/>
                  </a:cubicBezTo>
                  <a:cubicBezTo>
                    <a:pt x="213" y="64"/>
                    <a:pt x="210" y="72"/>
                    <a:pt x="204" y="79"/>
                  </a:cubicBezTo>
                  <a:cubicBezTo>
                    <a:pt x="203" y="79"/>
                    <a:pt x="203" y="80"/>
                    <a:pt x="203" y="81"/>
                  </a:cubicBezTo>
                  <a:cubicBezTo>
                    <a:pt x="203" y="81"/>
                    <a:pt x="204" y="82"/>
                    <a:pt x="205" y="83"/>
                  </a:cubicBezTo>
                  <a:cubicBezTo>
                    <a:pt x="206" y="83"/>
                    <a:pt x="206" y="83"/>
                    <a:pt x="206" y="83"/>
                  </a:cubicBezTo>
                  <a:cubicBezTo>
                    <a:pt x="208" y="84"/>
                    <a:pt x="210" y="85"/>
                    <a:pt x="212" y="85"/>
                  </a:cubicBezTo>
                  <a:cubicBezTo>
                    <a:pt x="218" y="88"/>
                    <a:pt x="223" y="91"/>
                    <a:pt x="226" y="95"/>
                  </a:cubicBezTo>
                  <a:cubicBezTo>
                    <a:pt x="228" y="97"/>
                    <a:pt x="229" y="101"/>
                    <a:pt x="229" y="104"/>
                  </a:cubicBezTo>
                  <a:cubicBezTo>
                    <a:pt x="228" y="107"/>
                    <a:pt x="226" y="110"/>
                    <a:pt x="223" y="112"/>
                  </a:cubicBezTo>
                  <a:cubicBezTo>
                    <a:pt x="220" y="113"/>
                    <a:pt x="218" y="114"/>
                    <a:pt x="215" y="114"/>
                  </a:cubicBezTo>
                  <a:cubicBezTo>
                    <a:pt x="208" y="116"/>
                    <a:pt x="200" y="116"/>
                    <a:pt x="190" y="117"/>
                  </a:cubicBezTo>
                  <a:close/>
                  <a:moveTo>
                    <a:pt x="43" y="117"/>
                  </a:moveTo>
                  <a:cubicBezTo>
                    <a:pt x="33" y="116"/>
                    <a:pt x="24" y="116"/>
                    <a:pt x="15" y="114"/>
                  </a:cubicBezTo>
                  <a:cubicBezTo>
                    <a:pt x="13" y="113"/>
                    <a:pt x="10" y="112"/>
                    <a:pt x="7" y="111"/>
                  </a:cubicBezTo>
                  <a:cubicBezTo>
                    <a:pt x="3" y="109"/>
                    <a:pt x="1" y="106"/>
                    <a:pt x="0" y="103"/>
                  </a:cubicBezTo>
                  <a:cubicBezTo>
                    <a:pt x="0" y="99"/>
                    <a:pt x="1" y="96"/>
                    <a:pt x="3" y="93"/>
                  </a:cubicBezTo>
                  <a:cubicBezTo>
                    <a:pt x="8" y="89"/>
                    <a:pt x="12" y="86"/>
                    <a:pt x="19" y="83"/>
                  </a:cubicBezTo>
                  <a:cubicBezTo>
                    <a:pt x="21" y="82"/>
                    <a:pt x="24" y="81"/>
                    <a:pt x="26" y="80"/>
                  </a:cubicBezTo>
                  <a:cubicBezTo>
                    <a:pt x="27" y="80"/>
                    <a:pt x="27" y="80"/>
                    <a:pt x="27" y="80"/>
                  </a:cubicBezTo>
                  <a:cubicBezTo>
                    <a:pt x="28" y="79"/>
                    <a:pt x="29" y="78"/>
                    <a:pt x="30" y="77"/>
                  </a:cubicBezTo>
                  <a:cubicBezTo>
                    <a:pt x="30" y="76"/>
                    <a:pt x="29" y="75"/>
                    <a:pt x="29" y="75"/>
                  </a:cubicBezTo>
                  <a:cubicBezTo>
                    <a:pt x="21" y="67"/>
                    <a:pt x="18" y="58"/>
                    <a:pt x="18" y="47"/>
                  </a:cubicBezTo>
                  <a:cubicBezTo>
                    <a:pt x="19" y="40"/>
                    <a:pt x="22" y="30"/>
                    <a:pt x="36" y="26"/>
                  </a:cubicBezTo>
                  <a:cubicBezTo>
                    <a:pt x="38" y="26"/>
                    <a:pt x="41" y="26"/>
                    <a:pt x="43" y="26"/>
                  </a:cubicBezTo>
                  <a:cubicBezTo>
                    <a:pt x="45" y="26"/>
                    <a:pt x="47" y="26"/>
                    <a:pt x="49" y="26"/>
                  </a:cubicBezTo>
                  <a:cubicBezTo>
                    <a:pt x="64" y="30"/>
                    <a:pt x="67" y="40"/>
                    <a:pt x="67" y="47"/>
                  </a:cubicBezTo>
                  <a:cubicBezTo>
                    <a:pt x="68" y="58"/>
                    <a:pt x="64" y="68"/>
                    <a:pt x="57" y="75"/>
                  </a:cubicBezTo>
                  <a:cubicBezTo>
                    <a:pt x="57" y="75"/>
                    <a:pt x="56" y="76"/>
                    <a:pt x="56" y="77"/>
                  </a:cubicBezTo>
                  <a:cubicBezTo>
                    <a:pt x="56" y="78"/>
                    <a:pt x="57" y="79"/>
                    <a:pt x="59" y="80"/>
                  </a:cubicBezTo>
                  <a:cubicBezTo>
                    <a:pt x="60" y="80"/>
                    <a:pt x="60" y="80"/>
                    <a:pt x="60" y="80"/>
                  </a:cubicBezTo>
                  <a:cubicBezTo>
                    <a:pt x="62" y="81"/>
                    <a:pt x="63" y="83"/>
                    <a:pt x="62" y="84"/>
                  </a:cubicBezTo>
                  <a:cubicBezTo>
                    <a:pt x="61" y="86"/>
                    <a:pt x="59" y="87"/>
                    <a:pt x="58" y="86"/>
                  </a:cubicBezTo>
                  <a:cubicBezTo>
                    <a:pt x="56" y="86"/>
                    <a:pt x="56" y="86"/>
                    <a:pt x="56" y="86"/>
                  </a:cubicBezTo>
                  <a:cubicBezTo>
                    <a:pt x="53" y="84"/>
                    <a:pt x="51" y="82"/>
                    <a:pt x="50" y="78"/>
                  </a:cubicBezTo>
                  <a:cubicBezTo>
                    <a:pt x="49" y="76"/>
                    <a:pt x="50" y="73"/>
                    <a:pt x="53" y="70"/>
                  </a:cubicBezTo>
                  <a:cubicBezTo>
                    <a:pt x="59" y="64"/>
                    <a:pt x="61" y="57"/>
                    <a:pt x="61" y="47"/>
                  </a:cubicBezTo>
                  <a:cubicBezTo>
                    <a:pt x="61" y="39"/>
                    <a:pt x="57" y="35"/>
                    <a:pt x="48" y="33"/>
                  </a:cubicBezTo>
                  <a:cubicBezTo>
                    <a:pt x="46" y="32"/>
                    <a:pt x="45" y="32"/>
                    <a:pt x="43" y="32"/>
                  </a:cubicBezTo>
                  <a:cubicBezTo>
                    <a:pt x="41" y="32"/>
                    <a:pt x="39" y="32"/>
                    <a:pt x="38" y="33"/>
                  </a:cubicBezTo>
                  <a:cubicBezTo>
                    <a:pt x="29" y="35"/>
                    <a:pt x="25" y="39"/>
                    <a:pt x="25" y="47"/>
                  </a:cubicBezTo>
                  <a:cubicBezTo>
                    <a:pt x="24" y="57"/>
                    <a:pt x="27" y="64"/>
                    <a:pt x="33" y="70"/>
                  </a:cubicBezTo>
                  <a:cubicBezTo>
                    <a:pt x="35" y="73"/>
                    <a:pt x="36" y="76"/>
                    <a:pt x="36" y="79"/>
                  </a:cubicBezTo>
                  <a:cubicBezTo>
                    <a:pt x="35" y="82"/>
                    <a:pt x="33" y="84"/>
                    <a:pt x="29" y="86"/>
                  </a:cubicBezTo>
                  <a:cubicBezTo>
                    <a:pt x="28" y="86"/>
                    <a:pt x="28" y="86"/>
                    <a:pt x="28" y="86"/>
                  </a:cubicBezTo>
                  <a:cubicBezTo>
                    <a:pt x="26" y="87"/>
                    <a:pt x="24" y="88"/>
                    <a:pt x="22" y="88"/>
                  </a:cubicBezTo>
                  <a:cubicBezTo>
                    <a:pt x="16" y="91"/>
                    <a:pt x="11" y="94"/>
                    <a:pt x="8" y="98"/>
                  </a:cubicBezTo>
                  <a:cubicBezTo>
                    <a:pt x="7" y="99"/>
                    <a:pt x="6" y="100"/>
                    <a:pt x="6" y="102"/>
                  </a:cubicBezTo>
                  <a:cubicBezTo>
                    <a:pt x="7" y="103"/>
                    <a:pt x="8" y="105"/>
                    <a:pt x="10" y="106"/>
                  </a:cubicBezTo>
                  <a:cubicBezTo>
                    <a:pt x="12" y="107"/>
                    <a:pt x="14" y="107"/>
                    <a:pt x="17" y="108"/>
                  </a:cubicBezTo>
                  <a:cubicBezTo>
                    <a:pt x="25" y="110"/>
                    <a:pt x="33" y="110"/>
                    <a:pt x="43" y="110"/>
                  </a:cubicBezTo>
                  <a:cubicBezTo>
                    <a:pt x="49" y="110"/>
                    <a:pt x="54" y="110"/>
                    <a:pt x="58" y="110"/>
                  </a:cubicBezTo>
                  <a:cubicBezTo>
                    <a:pt x="60" y="109"/>
                    <a:pt x="62" y="111"/>
                    <a:pt x="62" y="112"/>
                  </a:cubicBezTo>
                  <a:cubicBezTo>
                    <a:pt x="62" y="114"/>
                    <a:pt x="61" y="116"/>
                    <a:pt x="59" y="116"/>
                  </a:cubicBezTo>
                  <a:cubicBezTo>
                    <a:pt x="54" y="116"/>
                    <a:pt x="49" y="116"/>
                    <a:pt x="43" y="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TextBox 47">
              <a:extLst>
                <a:ext uri="{FF2B5EF4-FFF2-40B4-BE49-F238E27FC236}">
                  <a16:creationId xmlns:a16="http://schemas.microsoft.com/office/drawing/2014/main" id="{B0975C58-63F9-4E12-A81C-45685768E07A}"/>
                </a:ext>
              </a:extLst>
            </p:cNvPr>
            <p:cNvSpPr txBox="1">
              <a:spLocks noChangeArrowheads="1"/>
            </p:cNvSpPr>
            <p:nvPr/>
          </p:nvSpPr>
          <p:spPr bwMode="auto">
            <a:xfrm>
              <a:off x="3638232" y="4431466"/>
              <a:ext cx="1638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Tahsil Tarihi</a:t>
              </a:r>
              <a:endParaRPr lang="en-US" altLang="en-US" sz="2400" dirty="0">
                <a:latin typeface="Open Sans" panose="020B0606030504020204" pitchFamily="34" charset="0"/>
                <a:cs typeface="Open Sans" panose="020B0606030504020204" pitchFamily="34" charset="0"/>
              </a:endParaRPr>
            </a:p>
          </p:txBody>
        </p:sp>
      </p:grpSp>
      <p:pic>
        <p:nvPicPr>
          <p:cNvPr id="19" name="Resim 18">
            <a:extLst>
              <a:ext uri="{FF2B5EF4-FFF2-40B4-BE49-F238E27FC236}">
                <a16:creationId xmlns:a16="http://schemas.microsoft.com/office/drawing/2014/main" id="{B37FA721-838F-4BB9-ACEC-89F02260C17B}"/>
              </a:ext>
            </a:extLst>
          </p:cNvPr>
          <p:cNvPicPr>
            <a:picLocks noChangeAspect="1"/>
          </p:cNvPicPr>
          <p:nvPr/>
        </p:nvPicPr>
        <p:blipFill>
          <a:blip r:embed="rId2"/>
          <a:stretch>
            <a:fillRect/>
          </a:stretch>
        </p:blipFill>
        <p:spPr>
          <a:xfrm>
            <a:off x="4991008" y="3730730"/>
            <a:ext cx="6959467" cy="3027683"/>
          </a:xfrm>
          <a:prstGeom prst="rect">
            <a:avLst/>
          </a:prstGeom>
        </p:spPr>
      </p:pic>
      <p:sp>
        <p:nvSpPr>
          <p:cNvPr id="21" name="Metin kutusu 20">
            <a:extLst>
              <a:ext uri="{FF2B5EF4-FFF2-40B4-BE49-F238E27FC236}">
                <a16:creationId xmlns:a16="http://schemas.microsoft.com/office/drawing/2014/main" id="{48775FD9-E045-4D02-8533-A9D2B68B58BA}"/>
              </a:ext>
            </a:extLst>
          </p:cNvPr>
          <p:cNvSpPr txBox="1"/>
          <p:nvPr/>
        </p:nvSpPr>
        <p:spPr>
          <a:xfrm>
            <a:off x="5254608" y="4328541"/>
            <a:ext cx="6096000" cy="1785104"/>
          </a:xfrm>
          <a:prstGeom prst="rect">
            <a:avLst/>
          </a:prstGeom>
          <a:noFill/>
        </p:spPr>
        <p:txBody>
          <a:bodyPr wrap="square">
            <a:spAutoFit/>
          </a:bodyPr>
          <a:lstStyle/>
          <a:p>
            <a:pPr marL="342900" indent="-342900">
              <a:buFont typeface="Wingdings" panose="05000000000000000000" pitchFamily="2" charset="2"/>
              <a:buChar char="ü"/>
            </a:pPr>
            <a:r>
              <a:rPr lang="en-US" sz="2200" dirty="0" err="1"/>
              <a:t>Parasal</a:t>
            </a:r>
            <a:r>
              <a:rPr lang="en-US" sz="2200" dirty="0"/>
              <a:t> olmayan </a:t>
            </a:r>
            <a:r>
              <a:rPr lang="en-US" sz="2200" dirty="0" err="1"/>
              <a:t>alınan</a:t>
            </a:r>
            <a:r>
              <a:rPr lang="en-US" sz="2200" dirty="0"/>
              <a:t> </a:t>
            </a:r>
            <a:r>
              <a:rPr lang="en-US" sz="2200" dirty="0" err="1"/>
              <a:t>depozito</a:t>
            </a:r>
            <a:r>
              <a:rPr lang="en-US" sz="2200" dirty="0"/>
              <a:t> </a:t>
            </a:r>
            <a:r>
              <a:rPr lang="en-US" sz="2200" dirty="0" err="1"/>
              <a:t>ve</a:t>
            </a:r>
            <a:r>
              <a:rPr lang="en-US" sz="2200" dirty="0"/>
              <a:t> </a:t>
            </a:r>
            <a:r>
              <a:rPr lang="en-US" sz="2200" dirty="0" err="1"/>
              <a:t>teminatlar</a:t>
            </a:r>
            <a:r>
              <a:rPr lang="en-US" sz="2200" dirty="0"/>
              <a:t> </a:t>
            </a:r>
            <a:endParaRPr lang="tr-TR" sz="2200" dirty="0"/>
          </a:p>
          <a:p>
            <a:pPr marL="342900" indent="-342900">
              <a:buFont typeface="Wingdings" panose="05000000000000000000" pitchFamily="2" charset="2"/>
              <a:buChar char="ü"/>
            </a:pPr>
            <a:r>
              <a:rPr lang="tr-TR" sz="2200" dirty="0"/>
              <a:t>Parasal olmayan </a:t>
            </a:r>
            <a:r>
              <a:rPr lang="en-US" sz="2200" dirty="0" err="1"/>
              <a:t>avanslar</a:t>
            </a:r>
            <a:endParaRPr lang="tr-TR" sz="2200" dirty="0"/>
          </a:p>
          <a:p>
            <a:pPr marL="342900" indent="-342900">
              <a:buFont typeface="Wingdings" panose="05000000000000000000" pitchFamily="2" charset="2"/>
              <a:buChar char="ü"/>
            </a:pPr>
            <a:r>
              <a:rPr lang="tr-TR" sz="2200" dirty="0"/>
              <a:t>N</a:t>
            </a:r>
            <a:r>
              <a:rPr lang="en-US" sz="2200" dirty="0" err="1"/>
              <a:t>akit</a:t>
            </a:r>
            <a:r>
              <a:rPr lang="en-US" sz="2200" dirty="0"/>
              <a:t> olarak </a:t>
            </a:r>
            <a:r>
              <a:rPr lang="en-US" sz="2200" dirty="0" err="1"/>
              <a:t>ödenmiş</a:t>
            </a:r>
            <a:r>
              <a:rPr lang="en-US" sz="2200" dirty="0"/>
              <a:t> </a:t>
            </a:r>
            <a:r>
              <a:rPr lang="en-US" sz="2200" dirty="0" err="1"/>
              <a:t>sermaye</a:t>
            </a:r>
            <a:r>
              <a:rPr lang="en-US" sz="2200" dirty="0"/>
              <a:t> </a:t>
            </a:r>
            <a:endParaRPr lang="tr-TR" sz="2200" dirty="0"/>
          </a:p>
          <a:p>
            <a:pPr marL="342900" indent="-342900">
              <a:buFont typeface="Wingdings" panose="05000000000000000000" pitchFamily="2" charset="2"/>
              <a:buChar char="ü"/>
            </a:pPr>
            <a:r>
              <a:rPr lang="tr-TR" sz="2200" dirty="0"/>
              <a:t>H</a:t>
            </a:r>
            <a:r>
              <a:rPr lang="en-US" sz="2200" dirty="0" err="1"/>
              <a:t>isse</a:t>
            </a:r>
            <a:r>
              <a:rPr lang="en-US" sz="2200" dirty="0"/>
              <a:t> </a:t>
            </a:r>
            <a:r>
              <a:rPr lang="en-US" sz="2200" dirty="0" err="1"/>
              <a:t>senetleri</a:t>
            </a:r>
            <a:r>
              <a:rPr lang="en-US" sz="2200" dirty="0"/>
              <a:t> </a:t>
            </a:r>
            <a:r>
              <a:rPr lang="en-US" sz="2200" dirty="0" err="1"/>
              <a:t>ihraç</a:t>
            </a:r>
            <a:r>
              <a:rPr lang="en-US" sz="2200" dirty="0"/>
              <a:t> </a:t>
            </a:r>
            <a:r>
              <a:rPr lang="en-US" sz="2200" dirty="0" err="1"/>
              <a:t>primleri</a:t>
            </a:r>
            <a:r>
              <a:rPr lang="en-US" sz="2200" dirty="0"/>
              <a:t> </a:t>
            </a:r>
            <a:endParaRPr lang="tr-TR" sz="2200" dirty="0"/>
          </a:p>
          <a:p>
            <a:pPr marL="342900" indent="-342900">
              <a:buFont typeface="Wingdings" panose="05000000000000000000" pitchFamily="2" charset="2"/>
              <a:buChar char="ü"/>
            </a:pPr>
            <a:r>
              <a:rPr lang="tr-TR" sz="2200" dirty="0"/>
              <a:t>H</a:t>
            </a:r>
            <a:r>
              <a:rPr lang="en-US" sz="2200" dirty="0" err="1"/>
              <a:t>isse</a:t>
            </a:r>
            <a:r>
              <a:rPr lang="en-US" sz="2200" dirty="0"/>
              <a:t> </a:t>
            </a:r>
            <a:r>
              <a:rPr lang="en-US" sz="2200" dirty="0" err="1"/>
              <a:t>senedi</a:t>
            </a:r>
            <a:r>
              <a:rPr lang="en-US" sz="2200" dirty="0"/>
              <a:t> </a:t>
            </a:r>
            <a:r>
              <a:rPr lang="en-US" sz="2200" dirty="0" err="1"/>
              <a:t>iptal</a:t>
            </a:r>
            <a:r>
              <a:rPr lang="en-US" sz="2200" dirty="0"/>
              <a:t> </a:t>
            </a:r>
            <a:r>
              <a:rPr lang="en-US" sz="2200" dirty="0" err="1"/>
              <a:t>karları</a:t>
            </a:r>
            <a:endParaRPr lang="tr-TR" altLang="tr-TR" sz="2200" dirty="0"/>
          </a:p>
        </p:txBody>
      </p:sp>
      <p:grpSp>
        <p:nvGrpSpPr>
          <p:cNvPr id="22" name="Группа 9">
            <a:extLst>
              <a:ext uri="{FF2B5EF4-FFF2-40B4-BE49-F238E27FC236}">
                <a16:creationId xmlns:a16="http://schemas.microsoft.com/office/drawing/2014/main" id="{EF09211C-0A47-4652-B837-3DF189FC1BC6}"/>
              </a:ext>
            </a:extLst>
          </p:cNvPr>
          <p:cNvGrpSpPr/>
          <p:nvPr/>
        </p:nvGrpSpPr>
        <p:grpSpPr>
          <a:xfrm>
            <a:off x="1787061" y="2379306"/>
            <a:ext cx="1638300" cy="4398012"/>
            <a:chOff x="10040938" y="1971675"/>
            <a:chExt cx="1638300" cy="4611687"/>
          </a:xfrm>
        </p:grpSpPr>
        <p:sp>
          <p:nvSpPr>
            <p:cNvPr id="23" name="Freeform 25">
              <a:extLst>
                <a:ext uri="{FF2B5EF4-FFF2-40B4-BE49-F238E27FC236}">
                  <a16:creationId xmlns:a16="http://schemas.microsoft.com/office/drawing/2014/main" id="{C0642763-307E-441C-A764-79489C025D29}"/>
                </a:ext>
              </a:extLst>
            </p:cNvPr>
            <p:cNvSpPr>
              <a:spLocks/>
            </p:cNvSpPr>
            <p:nvPr/>
          </p:nvSpPr>
          <p:spPr bwMode="auto">
            <a:xfrm>
              <a:off x="10080625" y="1971675"/>
              <a:ext cx="1598613" cy="4611687"/>
            </a:xfrm>
            <a:custGeom>
              <a:avLst/>
              <a:gdLst>
                <a:gd name="T0" fmla="*/ 801521 w 361"/>
                <a:gd name="T1" fmla="*/ 0 h 1041"/>
                <a:gd name="T2" fmla="*/ 0 w 361"/>
                <a:gd name="T3" fmla="*/ 797410 h 1041"/>
                <a:gd name="T4" fmla="*/ 0 w 361"/>
                <a:gd name="T5" fmla="*/ 4611687 h 1041"/>
                <a:gd name="T6" fmla="*/ 1598613 w 361"/>
                <a:gd name="T7" fmla="*/ 4611687 h 1041"/>
                <a:gd name="T8" fmla="*/ 1598613 w 361"/>
                <a:gd name="T9" fmla="*/ 797410 h 1041"/>
                <a:gd name="T10" fmla="*/ 801521 w 361"/>
                <a:gd name="T11" fmla="*/ 0 h 10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1041">
                  <a:moveTo>
                    <a:pt x="181" y="0"/>
                  </a:moveTo>
                  <a:cubicBezTo>
                    <a:pt x="81" y="0"/>
                    <a:pt x="0" y="80"/>
                    <a:pt x="0" y="180"/>
                  </a:cubicBezTo>
                  <a:cubicBezTo>
                    <a:pt x="0" y="1041"/>
                    <a:pt x="0" y="1041"/>
                    <a:pt x="0" y="1041"/>
                  </a:cubicBezTo>
                  <a:cubicBezTo>
                    <a:pt x="361" y="1041"/>
                    <a:pt x="361" y="1041"/>
                    <a:pt x="361" y="1041"/>
                  </a:cubicBezTo>
                  <a:cubicBezTo>
                    <a:pt x="361" y="180"/>
                    <a:pt x="361" y="180"/>
                    <a:pt x="361" y="180"/>
                  </a:cubicBezTo>
                  <a:cubicBezTo>
                    <a:pt x="361" y="80"/>
                    <a:pt x="280" y="0"/>
                    <a:pt x="181"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Oval 26">
              <a:extLst>
                <a:ext uri="{FF2B5EF4-FFF2-40B4-BE49-F238E27FC236}">
                  <a16:creationId xmlns:a16="http://schemas.microsoft.com/office/drawing/2014/main" id="{A173A7E6-F395-466D-BB26-08BBB7181184}"/>
                </a:ext>
              </a:extLst>
            </p:cNvPr>
            <p:cNvSpPr>
              <a:spLocks noChangeArrowheads="1"/>
            </p:cNvSpPr>
            <p:nvPr/>
          </p:nvSpPr>
          <p:spPr bwMode="auto">
            <a:xfrm>
              <a:off x="10209213" y="2097088"/>
              <a:ext cx="1341438" cy="1341437"/>
            </a:xfrm>
            <a:prstGeom prst="ellipse">
              <a:avLst/>
            </a:prstGeom>
            <a:solidFill>
              <a:srgbClr val="13425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 name="Freeform 46">
              <a:extLst>
                <a:ext uri="{FF2B5EF4-FFF2-40B4-BE49-F238E27FC236}">
                  <a16:creationId xmlns:a16="http://schemas.microsoft.com/office/drawing/2014/main" id="{0DD163DD-27D3-484B-B584-62325BAEB900}"/>
                </a:ext>
              </a:extLst>
            </p:cNvPr>
            <p:cNvSpPr>
              <a:spLocks noEditPoints="1"/>
            </p:cNvSpPr>
            <p:nvPr/>
          </p:nvSpPr>
          <p:spPr bwMode="auto">
            <a:xfrm>
              <a:off x="10553700" y="2441575"/>
              <a:ext cx="668338" cy="606425"/>
            </a:xfrm>
            <a:custGeom>
              <a:avLst/>
              <a:gdLst>
                <a:gd name="T0" fmla="*/ 106226 w 151"/>
                <a:gd name="T1" fmla="*/ 314279 h 137"/>
                <a:gd name="T2" fmla="*/ 146061 w 151"/>
                <a:gd name="T3" fmla="*/ 504616 h 137"/>
                <a:gd name="T4" fmla="*/ 221304 w 151"/>
                <a:gd name="T5" fmla="*/ 464778 h 137"/>
                <a:gd name="T6" fmla="*/ 181469 w 151"/>
                <a:gd name="T7" fmla="*/ 274441 h 137"/>
                <a:gd name="T8" fmla="*/ 190321 w 151"/>
                <a:gd name="T9" fmla="*/ 314279 h 137"/>
                <a:gd name="T10" fmla="*/ 181469 w 151"/>
                <a:gd name="T11" fmla="*/ 473631 h 137"/>
                <a:gd name="T12" fmla="*/ 137208 w 151"/>
                <a:gd name="T13" fmla="*/ 464778 h 137"/>
                <a:gd name="T14" fmla="*/ 146061 w 151"/>
                <a:gd name="T15" fmla="*/ 305426 h 137"/>
                <a:gd name="T16" fmla="*/ 190321 w 151"/>
                <a:gd name="T17" fmla="*/ 314279 h 137"/>
                <a:gd name="T18" fmla="*/ 243434 w 151"/>
                <a:gd name="T19" fmla="*/ 256735 h 137"/>
                <a:gd name="T20" fmla="*/ 283269 w 151"/>
                <a:gd name="T21" fmla="*/ 504616 h 137"/>
                <a:gd name="T22" fmla="*/ 354086 w 151"/>
                <a:gd name="T23" fmla="*/ 464778 h 137"/>
                <a:gd name="T24" fmla="*/ 318678 w 151"/>
                <a:gd name="T25" fmla="*/ 221323 h 137"/>
                <a:gd name="T26" fmla="*/ 327530 w 151"/>
                <a:gd name="T27" fmla="*/ 256735 h 137"/>
                <a:gd name="T28" fmla="*/ 318678 w 151"/>
                <a:gd name="T29" fmla="*/ 473631 h 137"/>
                <a:gd name="T30" fmla="*/ 274417 w 151"/>
                <a:gd name="T31" fmla="*/ 464778 h 137"/>
                <a:gd name="T32" fmla="*/ 283269 w 151"/>
                <a:gd name="T33" fmla="*/ 247882 h 137"/>
                <a:gd name="T34" fmla="*/ 327530 w 151"/>
                <a:gd name="T35" fmla="*/ 256735 h 137"/>
                <a:gd name="T36" fmla="*/ 380643 w 151"/>
                <a:gd name="T37" fmla="*/ 212470 h 137"/>
                <a:gd name="T38" fmla="*/ 416051 w 151"/>
                <a:gd name="T39" fmla="*/ 504616 h 137"/>
                <a:gd name="T40" fmla="*/ 491295 w 151"/>
                <a:gd name="T41" fmla="*/ 464778 h 137"/>
                <a:gd name="T42" fmla="*/ 455886 w 151"/>
                <a:gd name="T43" fmla="*/ 172632 h 137"/>
                <a:gd name="T44" fmla="*/ 464738 w 151"/>
                <a:gd name="T45" fmla="*/ 212470 h 137"/>
                <a:gd name="T46" fmla="*/ 455886 w 151"/>
                <a:gd name="T47" fmla="*/ 473631 h 137"/>
                <a:gd name="T48" fmla="*/ 411625 w 151"/>
                <a:gd name="T49" fmla="*/ 464778 h 137"/>
                <a:gd name="T50" fmla="*/ 416051 w 151"/>
                <a:gd name="T51" fmla="*/ 203617 h 137"/>
                <a:gd name="T52" fmla="*/ 464738 w 151"/>
                <a:gd name="T53" fmla="*/ 212470 h 137"/>
                <a:gd name="T54" fmla="*/ 517851 w 151"/>
                <a:gd name="T55" fmla="*/ 464778 h 137"/>
                <a:gd name="T56" fmla="*/ 593095 w 151"/>
                <a:gd name="T57" fmla="*/ 504616 h 137"/>
                <a:gd name="T58" fmla="*/ 628503 w 151"/>
                <a:gd name="T59" fmla="*/ 163779 h 137"/>
                <a:gd name="T60" fmla="*/ 553260 w 151"/>
                <a:gd name="T61" fmla="*/ 123941 h 137"/>
                <a:gd name="T62" fmla="*/ 601947 w 151"/>
                <a:gd name="T63" fmla="*/ 163779 h 137"/>
                <a:gd name="T64" fmla="*/ 593095 w 151"/>
                <a:gd name="T65" fmla="*/ 473631 h 137"/>
                <a:gd name="T66" fmla="*/ 548834 w 151"/>
                <a:gd name="T67" fmla="*/ 464778 h 137"/>
                <a:gd name="T68" fmla="*/ 553260 w 151"/>
                <a:gd name="T69" fmla="*/ 154926 h 137"/>
                <a:gd name="T70" fmla="*/ 601947 w 151"/>
                <a:gd name="T71" fmla="*/ 163779 h 137"/>
                <a:gd name="T72" fmla="*/ 526703 w 151"/>
                <a:gd name="T73" fmla="*/ 35412 h 137"/>
                <a:gd name="T74" fmla="*/ 539982 w 151"/>
                <a:gd name="T75" fmla="*/ 13279 h 137"/>
                <a:gd name="T76" fmla="*/ 562112 w 151"/>
                <a:gd name="T77" fmla="*/ 57544 h 137"/>
                <a:gd name="T78" fmla="*/ 535556 w 151"/>
                <a:gd name="T79" fmla="*/ 61970 h 137"/>
                <a:gd name="T80" fmla="*/ 128356 w 151"/>
                <a:gd name="T81" fmla="*/ 212470 h 137"/>
                <a:gd name="T82" fmla="*/ 110652 w 151"/>
                <a:gd name="T83" fmla="*/ 203617 h 137"/>
                <a:gd name="T84" fmla="*/ 345234 w 151"/>
                <a:gd name="T85" fmla="*/ 119514 h 137"/>
                <a:gd name="T86" fmla="*/ 650634 w 151"/>
                <a:gd name="T87" fmla="*/ 579866 h 137"/>
                <a:gd name="T88" fmla="*/ 628503 w 151"/>
                <a:gd name="T89" fmla="*/ 571013 h 137"/>
                <a:gd name="T90" fmla="*/ 39835 w 151"/>
                <a:gd name="T91" fmla="*/ 553307 h 137"/>
                <a:gd name="T92" fmla="*/ 0 w 151"/>
                <a:gd name="T93" fmla="*/ 97382 h 137"/>
                <a:gd name="T94" fmla="*/ 57539 w 151"/>
                <a:gd name="T95" fmla="*/ 48691 h 137"/>
                <a:gd name="T96" fmla="*/ 110652 w 151"/>
                <a:gd name="T97" fmla="*/ 97382 h 137"/>
                <a:gd name="T98" fmla="*/ 70817 w 151"/>
                <a:gd name="T99" fmla="*/ 540028 h 137"/>
                <a:gd name="T100" fmla="*/ 628503 w 151"/>
                <a:gd name="T101" fmla="*/ 504616 h 137"/>
                <a:gd name="T102" fmla="*/ 668338 w 151"/>
                <a:gd name="T103" fmla="*/ 553307 h 1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1" h="137">
                  <a:moveTo>
                    <a:pt x="33" y="62"/>
                  </a:moveTo>
                  <a:cubicBezTo>
                    <a:pt x="28" y="62"/>
                    <a:pt x="24" y="66"/>
                    <a:pt x="24" y="71"/>
                  </a:cubicBezTo>
                  <a:cubicBezTo>
                    <a:pt x="24" y="105"/>
                    <a:pt x="24" y="105"/>
                    <a:pt x="24" y="105"/>
                  </a:cubicBezTo>
                  <a:cubicBezTo>
                    <a:pt x="24" y="110"/>
                    <a:pt x="28" y="114"/>
                    <a:pt x="33" y="114"/>
                  </a:cubicBezTo>
                  <a:cubicBezTo>
                    <a:pt x="41" y="114"/>
                    <a:pt x="41" y="114"/>
                    <a:pt x="41" y="114"/>
                  </a:cubicBezTo>
                  <a:cubicBezTo>
                    <a:pt x="46" y="114"/>
                    <a:pt x="50" y="110"/>
                    <a:pt x="50" y="105"/>
                  </a:cubicBezTo>
                  <a:cubicBezTo>
                    <a:pt x="50" y="71"/>
                    <a:pt x="50" y="71"/>
                    <a:pt x="50" y="71"/>
                  </a:cubicBezTo>
                  <a:cubicBezTo>
                    <a:pt x="50" y="66"/>
                    <a:pt x="46" y="62"/>
                    <a:pt x="41" y="62"/>
                  </a:cubicBezTo>
                  <a:lnTo>
                    <a:pt x="33" y="62"/>
                  </a:lnTo>
                  <a:close/>
                  <a:moveTo>
                    <a:pt x="43" y="71"/>
                  </a:moveTo>
                  <a:cubicBezTo>
                    <a:pt x="43" y="105"/>
                    <a:pt x="43" y="105"/>
                    <a:pt x="43" y="105"/>
                  </a:cubicBezTo>
                  <a:cubicBezTo>
                    <a:pt x="43" y="106"/>
                    <a:pt x="42" y="107"/>
                    <a:pt x="41" y="107"/>
                  </a:cubicBezTo>
                  <a:cubicBezTo>
                    <a:pt x="33" y="107"/>
                    <a:pt x="33" y="107"/>
                    <a:pt x="33" y="107"/>
                  </a:cubicBezTo>
                  <a:cubicBezTo>
                    <a:pt x="32" y="107"/>
                    <a:pt x="31" y="106"/>
                    <a:pt x="31" y="105"/>
                  </a:cubicBezTo>
                  <a:cubicBezTo>
                    <a:pt x="31" y="71"/>
                    <a:pt x="31" y="71"/>
                    <a:pt x="31" y="71"/>
                  </a:cubicBezTo>
                  <a:cubicBezTo>
                    <a:pt x="31" y="70"/>
                    <a:pt x="32" y="69"/>
                    <a:pt x="33" y="69"/>
                  </a:cubicBezTo>
                  <a:cubicBezTo>
                    <a:pt x="41" y="69"/>
                    <a:pt x="41" y="69"/>
                    <a:pt x="41" y="69"/>
                  </a:cubicBezTo>
                  <a:cubicBezTo>
                    <a:pt x="42" y="69"/>
                    <a:pt x="43" y="70"/>
                    <a:pt x="43" y="71"/>
                  </a:cubicBezTo>
                  <a:close/>
                  <a:moveTo>
                    <a:pt x="64" y="50"/>
                  </a:moveTo>
                  <a:cubicBezTo>
                    <a:pt x="59" y="50"/>
                    <a:pt x="55" y="54"/>
                    <a:pt x="55" y="58"/>
                  </a:cubicBezTo>
                  <a:cubicBezTo>
                    <a:pt x="55" y="105"/>
                    <a:pt x="55" y="105"/>
                    <a:pt x="55" y="105"/>
                  </a:cubicBezTo>
                  <a:cubicBezTo>
                    <a:pt x="55" y="110"/>
                    <a:pt x="59" y="114"/>
                    <a:pt x="64" y="114"/>
                  </a:cubicBezTo>
                  <a:cubicBezTo>
                    <a:pt x="72" y="114"/>
                    <a:pt x="72" y="114"/>
                    <a:pt x="72" y="114"/>
                  </a:cubicBezTo>
                  <a:cubicBezTo>
                    <a:pt x="77" y="114"/>
                    <a:pt x="80" y="110"/>
                    <a:pt x="80" y="105"/>
                  </a:cubicBezTo>
                  <a:cubicBezTo>
                    <a:pt x="80" y="58"/>
                    <a:pt x="80" y="58"/>
                    <a:pt x="80" y="58"/>
                  </a:cubicBezTo>
                  <a:cubicBezTo>
                    <a:pt x="80" y="54"/>
                    <a:pt x="77" y="50"/>
                    <a:pt x="72" y="50"/>
                  </a:cubicBezTo>
                  <a:lnTo>
                    <a:pt x="64" y="50"/>
                  </a:lnTo>
                  <a:close/>
                  <a:moveTo>
                    <a:pt x="74" y="58"/>
                  </a:moveTo>
                  <a:cubicBezTo>
                    <a:pt x="74" y="105"/>
                    <a:pt x="74" y="105"/>
                    <a:pt x="74" y="105"/>
                  </a:cubicBezTo>
                  <a:cubicBezTo>
                    <a:pt x="74" y="106"/>
                    <a:pt x="73" y="107"/>
                    <a:pt x="72" y="107"/>
                  </a:cubicBezTo>
                  <a:cubicBezTo>
                    <a:pt x="64" y="107"/>
                    <a:pt x="64" y="107"/>
                    <a:pt x="64" y="107"/>
                  </a:cubicBezTo>
                  <a:cubicBezTo>
                    <a:pt x="63" y="107"/>
                    <a:pt x="62" y="106"/>
                    <a:pt x="62" y="105"/>
                  </a:cubicBezTo>
                  <a:cubicBezTo>
                    <a:pt x="62" y="58"/>
                    <a:pt x="62" y="58"/>
                    <a:pt x="62" y="58"/>
                  </a:cubicBezTo>
                  <a:cubicBezTo>
                    <a:pt x="62" y="57"/>
                    <a:pt x="63" y="56"/>
                    <a:pt x="64" y="56"/>
                  </a:cubicBezTo>
                  <a:cubicBezTo>
                    <a:pt x="72" y="56"/>
                    <a:pt x="72" y="56"/>
                    <a:pt x="72" y="56"/>
                  </a:cubicBezTo>
                  <a:cubicBezTo>
                    <a:pt x="73" y="56"/>
                    <a:pt x="74" y="57"/>
                    <a:pt x="74" y="58"/>
                  </a:cubicBezTo>
                  <a:close/>
                  <a:moveTo>
                    <a:pt x="94" y="39"/>
                  </a:moveTo>
                  <a:cubicBezTo>
                    <a:pt x="90" y="39"/>
                    <a:pt x="86" y="43"/>
                    <a:pt x="86" y="48"/>
                  </a:cubicBezTo>
                  <a:cubicBezTo>
                    <a:pt x="86" y="105"/>
                    <a:pt x="86" y="105"/>
                    <a:pt x="86" y="105"/>
                  </a:cubicBezTo>
                  <a:cubicBezTo>
                    <a:pt x="86" y="110"/>
                    <a:pt x="90" y="114"/>
                    <a:pt x="94" y="114"/>
                  </a:cubicBezTo>
                  <a:cubicBezTo>
                    <a:pt x="103" y="114"/>
                    <a:pt x="103" y="114"/>
                    <a:pt x="103" y="114"/>
                  </a:cubicBezTo>
                  <a:cubicBezTo>
                    <a:pt x="107" y="114"/>
                    <a:pt x="111" y="110"/>
                    <a:pt x="111" y="105"/>
                  </a:cubicBezTo>
                  <a:cubicBezTo>
                    <a:pt x="111" y="48"/>
                    <a:pt x="111" y="48"/>
                    <a:pt x="111" y="48"/>
                  </a:cubicBezTo>
                  <a:cubicBezTo>
                    <a:pt x="111" y="43"/>
                    <a:pt x="107" y="39"/>
                    <a:pt x="103" y="39"/>
                  </a:cubicBezTo>
                  <a:lnTo>
                    <a:pt x="94" y="39"/>
                  </a:lnTo>
                  <a:close/>
                  <a:moveTo>
                    <a:pt x="105" y="48"/>
                  </a:moveTo>
                  <a:cubicBezTo>
                    <a:pt x="105" y="105"/>
                    <a:pt x="105" y="105"/>
                    <a:pt x="105" y="105"/>
                  </a:cubicBezTo>
                  <a:cubicBezTo>
                    <a:pt x="105" y="106"/>
                    <a:pt x="104" y="107"/>
                    <a:pt x="103" y="107"/>
                  </a:cubicBezTo>
                  <a:cubicBezTo>
                    <a:pt x="94" y="107"/>
                    <a:pt x="94" y="107"/>
                    <a:pt x="94" y="107"/>
                  </a:cubicBezTo>
                  <a:cubicBezTo>
                    <a:pt x="93" y="107"/>
                    <a:pt x="93" y="106"/>
                    <a:pt x="93" y="105"/>
                  </a:cubicBezTo>
                  <a:cubicBezTo>
                    <a:pt x="93" y="48"/>
                    <a:pt x="93" y="48"/>
                    <a:pt x="93" y="48"/>
                  </a:cubicBezTo>
                  <a:cubicBezTo>
                    <a:pt x="93" y="47"/>
                    <a:pt x="93" y="46"/>
                    <a:pt x="94" y="46"/>
                  </a:cubicBezTo>
                  <a:cubicBezTo>
                    <a:pt x="103" y="46"/>
                    <a:pt x="103" y="46"/>
                    <a:pt x="103" y="46"/>
                  </a:cubicBezTo>
                  <a:cubicBezTo>
                    <a:pt x="104" y="46"/>
                    <a:pt x="105" y="47"/>
                    <a:pt x="105" y="48"/>
                  </a:cubicBezTo>
                  <a:close/>
                  <a:moveTo>
                    <a:pt x="117" y="37"/>
                  </a:moveTo>
                  <a:cubicBezTo>
                    <a:pt x="117" y="105"/>
                    <a:pt x="117" y="105"/>
                    <a:pt x="117" y="105"/>
                  </a:cubicBezTo>
                  <a:cubicBezTo>
                    <a:pt x="117" y="110"/>
                    <a:pt x="121" y="114"/>
                    <a:pt x="125" y="114"/>
                  </a:cubicBezTo>
                  <a:cubicBezTo>
                    <a:pt x="134" y="114"/>
                    <a:pt x="134" y="114"/>
                    <a:pt x="134" y="114"/>
                  </a:cubicBezTo>
                  <a:cubicBezTo>
                    <a:pt x="138" y="114"/>
                    <a:pt x="142" y="110"/>
                    <a:pt x="142" y="105"/>
                  </a:cubicBezTo>
                  <a:cubicBezTo>
                    <a:pt x="142" y="37"/>
                    <a:pt x="142" y="37"/>
                    <a:pt x="142" y="37"/>
                  </a:cubicBezTo>
                  <a:cubicBezTo>
                    <a:pt x="142" y="32"/>
                    <a:pt x="138" y="28"/>
                    <a:pt x="134" y="28"/>
                  </a:cubicBezTo>
                  <a:cubicBezTo>
                    <a:pt x="125" y="28"/>
                    <a:pt x="125" y="28"/>
                    <a:pt x="125" y="28"/>
                  </a:cubicBezTo>
                  <a:cubicBezTo>
                    <a:pt x="121" y="28"/>
                    <a:pt x="117" y="32"/>
                    <a:pt x="117" y="37"/>
                  </a:cubicBezTo>
                  <a:close/>
                  <a:moveTo>
                    <a:pt x="136" y="37"/>
                  </a:moveTo>
                  <a:cubicBezTo>
                    <a:pt x="136" y="105"/>
                    <a:pt x="136" y="105"/>
                    <a:pt x="136" y="105"/>
                  </a:cubicBezTo>
                  <a:cubicBezTo>
                    <a:pt x="136" y="106"/>
                    <a:pt x="135" y="107"/>
                    <a:pt x="134" y="107"/>
                  </a:cubicBezTo>
                  <a:cubicBezTo>
                    <a:pt x="125" y="107"/>
                    <a:pt x="125" y="107"/>
                    <a:pt x="125" y="107"/>
                  </a:cubicBezTo>
                  <a:cubicBezTo>
                    <a:pt x="124" y="107"/>
                    <a:pt x="124" y="106"/>
                    <a:pt x="124" y="105"/>
                  </a:cubicBezTo>
                  <a:cubicBezTo>
                    <a:pt x="124" y="37"/>
                    <a:pt x="124" y="37"/>
                    <a:pt x="124" y="37"/>
                  </a:cubicBezTo>
                  <a:cubicBezTo>
                    <a:pt x="124" y="36"/>
                    <a:pt x="124" y="35"/>
                    <a:pt x="125" y="35"/>
                  </a:cubicBezTo>
                  <a:cubicBezTo>
                    <a:pt x="134" y="35"/>
                    <a:pt x="134" y="35"/>
                    <a:pt x="134" y="35"/>
                  </a:cubicBezTo>
                  <a:cubicBezTo>
                    <a:pt x="135" y="35"/>
                    <a:pt x="136" y="36"/>
                    <a:pt x="136" y="37"/>
                  </a:cubicBezTo>
                  <a:close/>
                  <a:moveTo>
                    <a:pt x="78" y="27"/>
                  </a:moveTo>
                  <a:cubicBezTo>
                    <a:pt x="98" y="20"/>
                    <a:pt x="118" y="8"/>
                    <a:pt x="119" y="8"/>
                  </a:cubicBezTo>
                  <a:cubicBezTo>
                    <a:pt x="115" y="0"/>
                    <a:pt x="115" y="0"/>
                    <a:pt x="115" y="0"/>
                  </a:cubicBezTo>
                  <a:cubicBezTo>
                    <a:pt x="122" y="3"/>
                    <a:pt x="122" y="3"/>
                    <a:pt x="122" y="3"/>
                  </a:cubicBezTo>
                  <a:cubicBezTo>
                    <a:pt x="129" y="6"/>
                    <a:pt x="129" y="6"/>
                    <a:pt x="129" y="6"/>
                  </a:cubicBezTo>
                  <a:cubicBezTo>
                    <a:pt x="127" y="13"/>
                    <a:pt x="127" y="13"/>
                    <a:pt x="127" y="13"/>
                  </a:cubicBezTo>
                  <a:cubicBezTo>
                    <a:pt x="125" y="21"/>
                    <a:pt x="125" y="21"/>
                    <a:pt x="125" y="21"/>
                  </a:cubicBezTo>
                  <a:cubicBezTo>
                    <a:pt x="121" y="14"/>
                    <a:pt x="121" y="14"/>
                    <a:pt x="121" y="14"/>
                  </a:cubicBezTo>
                  <a:cubicBezTo>
                    <a:pt x="118" y="15"/>
                    <a:pt x="100" y="26"/>
                    <a:pt x="81" y="33"/>
                  </a:cubicBezTo>
                  <a:cubicBezTo>
                    <a:pt x="58" y="42"/>
                    <a:pt x="29" y="48"/>
                    <a:pt x="29" y="48"/>
                  </a:cubicBezTo>
                  <a:cubicBezTo>
                    <a:pt x="29" y="48"/>
                    <a:pt x="29" y="48"/>
                    <a:pt x="29" y="48"/>
                  </a:cubicBezTo>
                  <a:cubicBezTo>
                    <a:pt x="27" y="48"/>
                    <a:pt x="26" y="47"/>
                    <a:pt x="25" y="46"/>
                  </a:cubicBezTo>
                  <a:cubicBezTo>
                    <a:pt x="25" y="44"/>
                    <a:pt x="26" y="42"/>
                    <a:pt x="28" y="42"/>
                  </a:cubicBezTo>
                  <a:cubicBezTo>
                    <a:pt x="28" y="42"/>
                    <a:pt x="56" y="36"/>
                    <a:pt x="78" y="27"/>
                  </a:cubicBezTo>
                  <a:close/>
                  <a:moveTo>
                    <a:pt x="151" y="125"/>
                  </a:moveTo>
                  <a:cubicBezTo>
                    <a:pt x="147" y="131"/>
                    <a:pt x="147" y="131"/>
                    <a:pt x="147" y="131"/>
                  </a:cubicBezTo>
                  <a:cubicBezTo>
                    <a:pt x="142" y="137"/>
                    <a:pt x="142" y="137"/>
                    <a:pt x="142" y="137"/>
                  </a:cubicBezTo>
                  <a:cubicBezTo>
                    <a:pt x="142" y="129"/>
                    <a:pt x="142" y="129"/>
                    <a:pt x="142" y="129"/>
                  </a:cubicBezTo>
                  <a:cubicBezTo>
                    <a:pt x="13" y="129"/>
                    <a:pt x="13" y="129"/>
                    <a:pt x="13" y="129"/>
                  </a:cubicBezTo>
                  <a:cubicBezTo>
                    <a:pt x="11" y="129"/>
                    <a:pt x="9" y="127"/>
                    <a:pt x="9" y="125"/>
                  </a:cubicBezTo>
                  <a:cubicBezTo>
                    <a:pt x="9" y="22"/>
                    <a:pt x="9" y="22"/>
                    <a:pt x="9" y="22"/>
                  </a:cubicBezTo>
                  <a:cubicBezTo>
                    <a:pt x="0" y="22"/>
                    <a:pt x="0" y="22"/>
                    <a:pt x="0" y="22"/>
                  </a:cubicBezTo>
                  <a:cubicBezTo>
                    <a:pt x="6" y="16"/>
                    <a:pt x="6" y="16"/>
                    <a:pt x="6" y="16"/>
                  </a:cubicBezTo>
                  <a:cubicBezTo>
                    <a:pt x="13" y="11"/>
                    <a:pt x="13" y="11"/>
                    <a:pt x="13" y="11"/>
                  </a:cubicBezTo>
                  <a:cubicBezTo>
                    <a:pt x="19" y="16"/>
                    <a:pt x="19" y="16"/>
                    <a:pt x="19" y="16"/>
                  </a:cubicBezTo>
                  <a:cubicBezTo>
                    <a:pt x="25" y="22"/>
                    <a:pt x="25" y="22"/>
                    <a:pt x="25" y="22"/>
                  </a:cubicBezTo>
                  <a:cubicBezTo>
                    <a:pt x="16" y="22"/>
                    <a:pt x="16" y="22"/>
                    <a:pt x="16" y="22"/>
                  </a:cubicBezTo>
                  <a:cubicBezTo>
                    <a:pt x="16" y="122"/>
                    <a:pt x="16" y="122"/>
                    <a:pt x="16" y="122"/>
                  </a:cubicBezTo>
                  <a:cubicBezTo>
                    <a:pt x="142" y="122"/>
                    <a:pt x="142" y="122"/>
                    <a:pt x="142" y="122"/>
                  </a:cubicBezTo>
                  <a:cubicBezTo>
                    <a:pt x="142" y="114"/>
                    <a:pt x="142" y="114"/>
                    <a:pt x="142" y="114"/>
                  </a:cubicBezTo>
                  <a:cubicBezTo>
                    <a:pt x="147" y="120"/>
                    <a:pt x="147" y="120"/>
                    <a:pt x="147" y="120"/>
                  </a:cubicBezTo>
                  <a:lnTo>
                    <a:pt x="151"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TextBox 47">
              <a:extLst>
                <a:ext uri="{FF2B5EF4-FFF2-40B4-BE49-F238E27FC236}">
                  <a16:creationId xmlns:a16="http://schemas.microsoft.com/office/drawing/2014/main" id="{28B9D36C-EE45-4E40-AE27-E27F2BDA0C68}"/>
                </a:ext>
              </a:extLst>
            </p:cNvPr>
            <p:cNvSpPr txBox="1">
              <a:spLocks noChangeArrowheads="1"/>
            </p:cNvSpPr>
            <p:nvPr/>
          </p:nvSpPr>
          <p:spPr bwMode="auto">
            <a:xfrm>
              <a:off x="10040938" y="3753921"/>
              <a:ext cx="1638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sz="2400" dirty="0"/>
                <a:t>Bağlı Oldukları İktisadi Kıymet İçin Belirlenen Tarihler</a:t>
              </a:r>
              <a:endParaRPr lang="tr-TR" altLang="en-US" sz="2400" dirty="0">
                <a:latin typeface="Open Sans" panose="020B0606030504020204" pitchFamily="34" charset="0"/>
                <a:cs typeface="Open Sans" panose="020B0606030504020204" pitchFamily="34" charset="0"/>
              </a:endParaRPr>
            </a:p>
          </p:txBody>
        </p:sp>
      </p:grpSp>
      <p:pic>
        <p:nvPicPr>
          <p:cNvPr id="28" name="Resim 27">
            <a:extLst>
              <a:ext uri="{FF2B5EF4-FFF2-40B4-BE49-F238E27FC236}">
                <a16:creationId xmlns:a16="http://schemas.microsoft.com/office/drawing/2014/main" id="{56E13B7F-9D1B-44C3-9F79-D8FE5E2086B3}"/>
              </a:ext>
            </a:extLst>
          </p:cNvPr>
          <p:cNvPicPr>
            <a:picLocks noChangeAspect="1"/>
          </p:cNvPicPr>
          <p:nvPr/>
        </p:nvPicPr>
        <p:blipFill>
          <a:blip r:embed="rId2"/>
          <a:stretch>
            <a:fillRect/>
          </a:stretch>
        </p:blipFill>
        <p:spPr>
          <a:xfrm>
            <a:off x="3425361" y="2498909"/>
            <a:ext cx="8525114" cy="1083096"/>
          </a:xfrm>
          <a:prstGeom prst="rect">
            <a:avLst/>
          </a:prstGeom>
          <a:solidFill>
            <a:schemeClr val="accent1">
              <a:lumMod val="60000"/>
              <a:lumOff val="40000"/>
            </a:schemeClr>
          </a:solidFill>
        </p:spPr>
      </p:pic>
      <p:sp>
        <p:nvSpPr>
          <p:cNvPr id="29" name="Metin kutusu 28">
            <a:extLst>
              <a:ext uri="{FF2B5EF4-FFF2-40B4-BE49-F238E27FC236}">
                <a16:creationId xmlns:a16="http://schemas.microsoft.com/office/drawing/2014/main" id="{C1C42227-FC2D-45CC-A893-348DA40BC16F}"/>
              </a:ext>
            </a:extLst>
          </p:cNvPr>
          <p:cNvSpPr txBox="1"/>
          <p:nvPr/>
        </p:nvSpPr>
        <p:spPr>
          <a:xfrm>
            <a:off x="3641261" y="2853098"/>
            <a:ext cx="6096000" cy="461665"/>
          </a:xfrm>
          <a:prstGeom prst="rect">
            <a:avLst/>
          </a:prstGeom>
          <a:noFill/>
        </p:spPr>
        <p:txBody>
          <a:bodyPr wrap="square">
            <a:spAutoFit/>
          </a:bodyPr>
          <a:lstStyle/>
          <a:p>
            <a:r>
              <a:rPr lang="tr-TR" sz="2400" dirty="0"/>
              <a:t>Parasal Olmayan Karşılıklar</a:t>
            </a:r>
          </a:p>
        </p:txBody>
      </p:sp>
      <p:sp>
        <p:nvSpPr>
          <p:cNvPr id="3" name="Slayt Numarası Yer Tutucusu 2">
            <a:extLst>
              <a:ext uri="{FF2B5EF4-FFF2-40B4-BE49-F238E27FC236}">
                <a16:creationId xmlns:a16="http://schemas.microsoft.com/office/drawing/2014/main" id="{4FC1D65E-F193-4EFF-BC09-28D55020B1EF}"/>
              </a:ext>
            </a:extLst>
          </p:cNvPr>
          <p:cNvSpPr>
            <a:spLocks noGrp="1"/>
          </p:cNvSpPr>
          <p:nvPr>
            <p:ph type="sldNum" sz="quarter" idx="12"/>
          </p:nvPr>
        </p:nvSpPr>
        <p:spPr/>
        <p:txBody>
          <a:bodyPr/>
          <a:lstStyle/>
          <a:p>
            <a:fld id="{74A6B242-B99F-4B56-9848-7DADBC0D860D}" type="slidenum">
              <a:rPr lang="en-US" smtClean="0"/>
              <a:t>23</a:t>
            </a:fld>
            <a:endParaRPr lang="en-US"/>
          </a:p>
        </p:txBody>
      </p:sp>
    </p:spTree>
    <p:extLst>
      <p:ext uri="{BB962C8B-B14F-4D97-AF65-F5344CB8AC3E}">
        <p14:creationId xmlns:p14="http://schemas.microsoft.com/office/powerpoint/2010/main" val="2890512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E6276901-CB8C-0042-8301-973D69ADED0E}"/>
              </a:ext>
            </a:extLst>
          </p:cNvPr>
          <p:cNvGrpSpPr/>
          <p:nvPr/>
        </p:nvGrpSpPr>
        <p:grpSpPr>
          <a:xfrm>
            <a:off x="737118" y="380137"/>
            <a:ext cx="9179994" cy="610225"/>
            <a:chOff x="-1379268" y="264765"/>
            <a:chExt cx="11526568" cy="1179305"/>
          </a:xfrm>
        </p:grpSpPr>
        <p:sp>
          <p:nvSpPr>
            <p:cNvPr id="19458" name="Rectangle 32"/>
            <p:cNvSpPr>
              <a:spLocks noChangeArrowheads="1"/>
            </p:cNvSpPr>
            <p:nvPr/>
          </p:nvSpPr>
          <p:spPr bwMode="auto">
            <a:xfrm>
              <a:off x="-1379268" y="264765"/>
              <a:ext cx="10803473" cy="83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en-US" sz="2800" b="1" dirty="0">
                  <a:solidFill>
                    <a:srgbClr val="FF0000"/>
                  </a:solidFill>
                  <a:latin typeface="Montserrat ExtraBold" panose="02000505000000020004" pitchFamily="2" charset="77"/>
                </a:rPr>
                <a:t>Düzeltme İşleminde Esas Alınacak Tarihler III</a:t>
              </a:r>
              <a:endParaRPr lang="en-US" altLang="en-US" sz="2800" b="1" dirty="0">
                <a:solidFill>
                  <a:srgbClr val="FF0000"/>
                </a:solidFill>
                <a:latin typeface="Montserrat ExtraBold" panose="02000505000000020004" pitchFamily="2" charset="77"/>
              </a:endParaRPr>
            </a:p>
          </p:txBody>
        </p:sp>
        <p:sp>
          <p:nvSpPr>
            <p:cNvPr id="19459" name="Rectangle 91"/>
            <p:cNvSpPr>
              <a:spLocks noChangeArrowheads="1"/>
            </p:cNvSpPr>
            <p:nvPr/>
          </p:nvSpPr>
          <p:spPr bwMode="auto">
            <a:xfrm>
              <a:off x="2044700" y="1074738"/>
              <a:ext cx="810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dirty="0">
                <a:latin typeface="Open Sans" panose="020B0606030504020204" pitchFamily="34" charset="0"/>
                <a:cs typeface="Open Sans" panose="020B0606030504020204" pitchFamily="34" charset="0"/>
              </a:endParaRPr>
            </a:p>
          </p:txBody>
        </p:sp>
      </p:grpSp>
      <p:pic>
        <p:nvPicPr>
          <p:cNvPr id="48" name="Resim 47">
            <a:extLst>
              <a:ext uri="{FF2B5EF4-FFF2-40B4-BE49-F238E27FC236}">
                <a16:creationId xmlns:a16="http://schemas.microsoft.com/office/drawing/2014/main" id="{5C635BDD-CDAE-4EA0-82DF-9FFDA3425DDB}"/>
              </a:ext>
            </a:extLst>
          </p:cNvPr>
          <p:cNvPicPr>
            <a:picLocks noChangeAspect="1"/>
          </p:cNvPicPr>
          <p:nvPr/>
        </p:nvPicPr>
        <p:blipFill>
          <a:blip r:embed="rId2"/>
          <a:stretch>
            <a:fillRect/>
          </a:stretch>
        </p:blipFill>
        <p:spPr>
          <a:xfrm>
            <a:off x="1758390" y="1234295"/>
            <a:ext cx="9366810" cy="5263492"/>
          </a:xfrm>
          <a:prstGeom prst="rect">
            <a:avLst/>
          </a:prstGeom>
        </p:spPr>
      </p:pic>
      <p:sp>
        <p:nvSpPr>
          <p:cNvPr id="49" name="Metin kutusu 48">
            <a:extLst>
              <a:ext uri="{FF2B5EF4-FFF2-40B4-BE49-F238E27FC236}">
                <a16:creationId xmlns:a16="http://schemas.microsoft.com/office/drawing/2014/main" id="{99C2135E-20D7-4A63-89A1-184FF69D4B3F}"/>
              </a:ext>
            </a:extLst>
          </p:cNvPr>
          <p:cNvSpPr txBox="1"/>
          <p:nvPr/>
        </p:nvSpPr>
        <p:spPr>
          <a:xfrm>
            <a:off x="2066019" y="1493436"/>
            <a:ext cx="8059962" cy="4708981"/>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İlk </a:t>
            </a:r>
            <a:r>
              <a:rPr lang="tr-TR" sz="2000" dirty="0"/>
              <a:t>M</a:t>
            </a:r>
            <a:r>
              <a:rPr lang="en-US" sz="2000" dirty="0" err="1"/>
              <a:t>adde</a:t>
            </a:r>
            <a:r>
              <a:rPr lang="en-US" sz="2000" dirty="0"/>
              <a:t> </a:t>
            </a:r>
            <a:r>
              <a:rPr lang="en-US" sz="2000" dirty="0" err="1"/>
              <a:t>ve</a:t>
            </a:r>
            <a:r>
              <a:rPr lang="en-US" sz="2000" dirty="0"/>
              <a:t> </a:t>
            </a:r>
            <a:r>
              <a:rPr lang="tr-TR" sz="2000" dirty="0"/>
              <a:t>M</a:t>
            </a:r>
            <a:r>
              <a:rPr lang="en-US" sz="2000" dirty="0" err="1"/>
              <a:t>alzeme</a:t>
            </a:r>
            <a:r>
              <a:rPr lang="en-US" sz="2000" dirty="0"/>
              <a:t> </a:t>
            </a:r>
            <a:endParaRPr lang="tr-TR" sz="2000" dirty="0"/>
          </a:p>
          <a:p>
            <a:pPr marL="342900" indent="-342900">
              <a:buFont typeface="Wingdings" panose="05000000000000000000" pitchFamily="2" charset="2"/>
              <a:buChar char="ü"/>
            </a:pPr>
            <a:r>
              <a:rPr lang="tr-TR" sz="2000" dirty="0"/>
              <a:t>T</a:t>
            </a:r>
            <a:r>
              <a:rPr lang="en-US" sz="2000" dirty="0" err="1"/>
              <a:t>icari</a:t>
            </a:r>
            <a:r>
              <a:rPr lang="en-US" sz="2000" dirty="0"/>
              <a:t> </a:t>
            </a:r>
            <a:r>
              <a:rPr lang="en-US" sz="2000" dirty="0" err="1"/>
              <a:t>mallar</a:t>
            </a:r>
            <a:r>
              <a:rPr lang="en-US" sz="2000" dirty="0"/>
              <a:t> </a:t>
            </a:r>
            <a:endParaRPr lang="tr-TR" sz="2000" dirty="0"/>
          </a:p>
          <a:p>
            <a:pPr marL="342900" indent="-342900">
              <a:buFont typeface="Wingdings" panose="05000000000000000000" pitchFamily="2" charset="2"/>
              <a:buChar char="ü"/>
            </a:pPr>
            <a:r>
              <a:rPr lang="tr-TR" sz="2000" dirty="0"/>
              <a:t>Y</a:t>
            </a:r>
            <a:r>
              <a:rPr lang="en-US" sz="2000" dirty="0" err="1"/>
              <a:t>arı</a:t>
            </a:r>
            <a:r>
              <a:rPr lang="en-US" sz="2000" dirty="0"/>
              <a:t> </a:t>
            </a:r>
            <a:r>
              <a:rPr lang="en-US" sz="2000" dirty="0" err="1"/>
              <a:t>mamul</a:t>
            </a:r>
            <a:r>
              <a:rPr lang="tr-TR" sz="2000" dirty="0" err="1"/>
              <a:t>ler</a:t>
            </a:r>
            <a:endParaRPr lang="tr-TR" sz="2000" dirty="0"/>
          </a:p>
          <a:p>
            <a:pPr marL="342900" indent="-342900">
              <a:buFont typeface="Wingdings" panose="05000000000000000000" pitchFamily="2" charset="2"/>
              <a:buChar char="ü"/>
            </a:pPr>
            <a:r>
              <a:rPr lang="tr-TR" sz="2000" dirty="0"/>
              <a:t>M</a:t>
            </a:r>
            <a:r>
              <a:rPr lang="en-US" sz="2000" dirty="0" err="1"/>
              <a:t>amul</a:t>
            </a:r>
            <a:r>
              <a:rPr lang="en-US" sz="2000" dirty="0"/>
              <a:t> </a:t>
            </a:r>
            <a:r>
              <a:rPr lang="en-US" sz="2000" dirty="0" err="1"/>
              <a:t>stokların</a:t>
            </a:r>
            <a:r>
              <a:rPr lang="en-US" sz="2000" dirty="0"/>
              <a:t> </a:t>
            </a:r>
            <a:r>
              <a:rPr lang="en-US" sz="2000" dirty="0" err="1"/>
              <a:t>maliyetine</a:t>
            </a:r>
            <a:r>
              <a:rPr lang="en-US" sz="2000" dirty="0"/>
              <a:t> </a:t>
            </a:r>
            <a:r>
              <a:rPr lang="en-US" sz="2000" dirty="0" err="1"/>
              <a:t>dâhil</a:t>
            </a:r>
            <a:r>
              <a:rPr lang="en-US" sz="2000" dirty="0"/>
              <a:t> </a:t>
            </a:r>
            <a:r>
              <a:rPr lang="en-US" sz="2000" dirty="0" err="1"/>
              <a:t>edilen</a:t>
            </a:r>
            <a:r>
              <a:rPr lang="en-US" sz="2000" dirty="0"/>
              <a:t> </a:t>
            </a:r>
            <a:r>
              <a:rPr lang="en-US" sz="2000" dirty="0" err="1"/>
              <a:t>unsurlar</a:t>
            </a:r>
            <a:r>
              <a:rPr lang="en-US" sz="2000" dirty="0"/>
              <a:t> </a:t>
            </a:r>
            <a:endParaRPr lang="tr-TR" sz="2000" dirty="0"/>
          </a:p>
          <a:p>
            <a:pPr marL="342900" indent="-342900">
              <a:buFont typeface="Wingdings" panose="05000000000000000000" pitchFamily="2" charset="2"/>
              <a:buChar char="ü"/>
            </a:pPr>
            <a:r>
              <a:rPr lang="tr-TR" sz="2000" dirty="0"/>
              <a:t>Y</a:t>
            </a:r>
            <a:r>
              <a:rPr lang="en-US" sz="2000" dirty="0" err="1"/>
              <a:t>ıllara</a:t>
            </a:r>
            <a:r>
              <a:rPr lang="en-US" sz="2000" dirty="0"/>
              <a:t> </a:t>
            </a:r>
            <a:r>
              <a:rPr lang="en-US" sz="2000" dirty="0" err="1"/>
              <a:t>sâri</a:t>
            </a:r>
            <a:r>
              <a:rPr lang="en-US" sz="2000" dirty="0"/>
              <a:t> </a:t>
            </a:r>
            <a:r>
              <a:rPr lang="en-US" sz="2000" dirty="0" err="1"/>
              <a:t>inşaat</a:t>
            </a:r>
            <a:r>
              <a:rPr lang="en-US" sz="2000" dirty="0"/>
              <a:t> </a:t>
            </a:r>
            <a:r>
              <a:rPr lang="en-US" sz="2000" dirty="0" err="1"/>
              <a:t>ve</a:t>
            </a:r>
            <a:r>
              <a:rPr lang="en-US" sz="2000" dirty="0"/>
              <a:t> </a:t>
            </a:r>
            <a:r>
              <a:rPr lang="en-US" sz="2000" dirty="0" err="1"/>
              <a:t>onarım</a:t>
            </a:r>
            <a:r>
              <a:rPr lang="en-US" sz="2000" dirty="0"/>
              <a:t> </a:t>
            </a:r>
            <a:r>
              <a:rPr lang="en-US" sz="2000" dirty="0" err="1"/>
              <a:t>işlerinde</a:t>
            </a:r>
            <a:r>
              <a:rPr lang="en-US" sz="2000" dirty="0"/>
              <a:t> </a:t>
            </a:r>
            <a:r>
              <a:rPr lang="en-US" sz="2000" dirty="0" err="1"/>
              <a:t>maliyeti</a:t>
            </a:r>
            <a:r>
              <a:rPr lang="en-US" sz="2000" dirty="0"/>
              <a:t> </a:t>
            </a:r>
            <a:r>
              <a:rPr lang="en-US" sz="2000" dirty="0" err="1"/>
              <a:t>oluşturan</a:t>
            </a:r>
            <a:r>
              <a:rPr lang="en-US" sz="2000" dirty="0"/>
              <a:t> </a:t>
            </a:r>
            <a:r>
              <a:rPr lang="en-US" sz="2000" dirty="0" err="1"/>
              <a:t>unsurlar</a:t>
            </a:r>
            <a:r>
              <a:rPr lang="en-US" sz="2000" dirty="0"/>
              <a:t> </a:t>
            </a:r>
            <a:endParaRPr lang="tr-TR" sz="2000" dirty="0"/>
          </a:p>
          <a:p>
            <a:pPr marL="342900" indent="-342900">
              <a:buFont typeface="Wingdings" panose="05000000000000000000" pitchFamily="2" charset="2"/>
              <a:buChar char="ü"/>
            </a:pPr>
            <a:r>
              <a:rPr lang="tr-TR" sz="2000" dirty="0"/>
              <a:t>G</a:t>
            </a:r>
            <a:r>
              <a:rPr lang="en-US" sz="2000" dirty="0" err="1"/>
              <a:t>elecek</a:t>
            </a:r>
            <a:r>
              <a:rPr lang="en-US" sz="2000" dirty="0"/>
              <a:t> </a:t>
            </a:r>
            <a:r>
              <a:rPr lang="en-US" sz="2000" dirty="0" err="1"/>
              <a:t>aylara</a:t>
            </a:r>
            <a:r>
              <a:rPr lang="en-US" sz="2000" dirty="0"/>
              <a:t> </a:t>
            </a:r>
            <a:r>
              <a:rPr lang="en-US" sz="2000" dirty="0" err="1"/>
              <a:t>ve</a:t>
            </a:r>
            <a:r>
              <a:rPr lang="en-US" sz="2000" dirty="0"/>
              <a:t> </a:t>
            </a:r>
            <a:r>
              <a:rPr lang="en-US" sz="2000" dirty="0" err="1"/>
              <a:t>yıllara</a:t>
            </a:r>
            <a:r>
              <a:rPr lang="en-US" sz="2000" dirty="0"/>
              <a:t> ait </a:t>
            </a:r>
            <a:r>
              <a:rPr lang="en-US" sz="2000" dirty="0" err="1"/>
              <a:t>giderler</a:t>
            </a:r>
            <a:r>
              <a:rPr lang="en-US" sz="2000" dirty="0"/>
              <a:t> </a:t>
            </a:r>
            <a:endParaRPr lang="tr-TR" sz="2000" dirty="0"/>
          </a:p>
          <a:p>
            <a:pPr marL="342900" indent="-342900">
              <a:buFont typeface="Wingdings" panose="05000000000000000000" pitchFamily="2" charset="2"/>
              <a:buChar char="ü"/>
            </a:pPr>
            <a:r>
              <a:rPr lang="tr-TR" sz="2000" dirty="0"/>
              <a:t>M</a:t>
            </a:r>
            <a:r>
              <a:rPr lang="en-US" sz="2000" dirty="0" err="1"/>
              <a:t>addi</a:t>
            </a:r>
            <a:r>
              <a:rPr lang="en-US" sz="2000" dirty="0"/>
              <a:t> </a:t>
            </a:r>
            <a:r>
              <a:rPr lang="en-US" sz="2000" dirty="0" err="1"/>
              <a:t>duran</a:t>
            </a:r>
            <a:r>
              <a:rPr lang="en-US" sz="2000" dirty="0"/>
              <a:t> </a:t>
            </a:r>
            <a:r>
              <a:rPr lang="en-US" sz="2000" dirty="0" err="1"/>
              <a:t>varlıklar</a:t>
            </a:r>
            <a:r>
              <a:rPr lang="en-US" sz="2000" dirty="0"/>
              <a:t> </a:t>
            </a:r>
            <a:r>
              <a:rPr lang="en-US" sz="2000" dirty="0" err="1"/>
              <a:t>ve</a:t>
            </a:r>
            <a:r>
              <a:rPr lang="en-US" sz="2000" dirty="0"/>
              <a:t> </a:t>
            </a:r>
            <a:r>
              <a:rPr lang="en-US" sz="2000" dirty="0" err="1"/>
              <a:t>bu</a:t>
            </a:r>
            <a:r>
              <a:rPr lang="en-US" sz="2000" dirty="0"/>
              <a:t> </a:t>
            </a:r>
            <a:r>
              <a:rPr lang="en-US" sz="2000" dirty="0" err="1"/>
              <a:t>varlıkları</a:t>
            </a:r>
            <a:r>
              <a:rPr lang="en-US" sz="2000" dirty="0"/>
              <a:t> </a:t>
            </a:r>
            <a:r>
              <a:rPr lang="en-US" sz="2000" dirty="0" err="1"/>
              <a:t>oluşturan</a:t>
            </a:r>
            <a:r>
              <a:rPr lang="en-US" sz="2000" dirty="0"/>
              <a:t> </a:t>
            </a:r>
            <a:r>
              <a:rPr lang="en-US" sz="2000" dirty="0" err="1"/>
              <a:t>unsurlar</a:t>
            </a:r>
            <a:r>
              <a:rPr lang="en-US" sz="2000" dirty="0"/>
              <a:t> </a:t>
            </a:r>
            <a:endParaRPr lang="tr-TR" sz="2000" dirty="0"/>
          </a:p>
          <a:p>
            <a:pPr marL="342900" indent="-342900">
              <a:buFont typeface="Wingdings" panose="05000000000000000000" pitchFamily="2" charset="2"/>
              <a:buChar char="ü"/>
            </a:pPr>
            <a:r>
              <a:rPr lang="tr-TR" sz="2000" dirty="0"/>
              <a:t>MODV </a:t>
            </a:r>
            <a:r>
              <a:rPr lang="en-US" sz="2000" dirty="0" err="1"/>
              <a:t>ve</a:t>
            </a:r>
            <a:r>
              <a:rPr lang="en-US" sz="2000" dirty="0"/>
              <a:t> </a:t>
            </a:r>
            <a:r>
              <a:rPr lang="en-US" sz="2000" dirty="0" err="1"/>
              <a:t>bu</a:t>
            </a:r>
            <a:r>
              <a:rPr lang="en-US" sz="2000" dirty="0"/>
              <a:t> </a:t>
            </a:r>
            <a:r>
              <a:rPr lang="en-US" sz="2000" dirty="0" err="1"/>
              <a:t>varlıkları</a:t>
            </a:r>
            <a:r>
              <a:rPr lang="en-US" sz="2000" dirty="0"/>
              <a:t> </a:t>
            </a:r>
            <a:r>
              <a:rPr lang="en-US" sz="2000" dirty="0" err="1"/>
              <a:t>oluşturan</a:t>
            </a:r>
            <a:r>
              <a:rPr lang="en-US" sz="2000" dirty="0"/>
              <a:t> </a:t>
            </a:r>
            <a:r>
              <a:rPr lang="en-US" sz="2000" dirty="0" err="1"/>
              <a:t>unsurlar</a:t>
            </a:r>
            <a:r>
              <a:rPr lang="en-US" sz="2000" dirty="0"/>
              <a:t> </a:t>
            </a:r>
            <a:endParaRPr lang="tr-TR" sz="2000" dirty="0"/>
          </a:p>
          <a:p>
            <a:pPr marL="342900" indent="-342900">
              <a:buFont typeface="Wingdings" panose="05000000000000000000" pitchFamily="2" charset="2"/>
              <a:buChar char="ü"/>
            </a:pPr>
            <a:r>
              <a:rPr lang="tr-TR" sz="2000" dirty="0"/>
              <a:t>Ö</a:t>
            </a:r>
            <a:r>
              <a:rPr lang="en-US" sz="2000" dirty="0"/>
              <a:t>zel </a:t>
            </a:r>
            <a:r>
              <a:rPr lang="en-US" sz="2000" dirty="0" err="1"/>
              <a:t>tükenmeye</a:t>
            </a:r>
            <a:r>
              <a:rPr lang="en-US" sz="2000" dirty="0"/>
              <a:t> tabi </a:t>
            </a:r>
            <a:r>
              <a:rPr lang="en-US" sz="2000" dirty="0" err="1"/>
              <a:t>varlıklar</a:t>
            </a:r>
            <a:r>
              <a:rPr lang="en-US" sz="2000" dirty="0"/>
              <a:t> </a:t>
            </a:r>
            <a:r>
              <a:rPr lang="en-US" sz="2000" dirty="0" err="1"/>
              <a:t>ve</a:t>
            </a:r>
            <a:r>
              <a:rPr lang="en-US" sz="2000" dirty="0"/>
              <a:t> </a:t>
            </a:r>
            <a:r>
              <a:rPr lang="en-US" sz="2000" dirty="0" err="1"/>
              <a:t>bu</a:t>
            </a:r>
            <a:r>
              <a:rPr lang="en-US" sz="2000" dirty="0"/>
              <a:t> </a:t>
            </a:r>
            <a:r>
              <a:rPr lang="en-US" sz="2000" dirty="0" err="1"/>
              <a:t>varlıkları</a:t>
            </a:r>
            <a:r>
              <a:rPr lang="en-US" sz="2000" dirty="0"/>
              <a:t> </a:t>
            </a:r>
            <a:r>
              <a:rPr lang="en-US" sz="2000" dirty="0" err="1"/>
              <a:t>oluşturan</a:t>
            </a:r>
            <a:r>
              <a:rPr lang="en-US" sz="2000" dirty="0"/>
              <a:t> </a:t>
            </a:r>
            <a:r>
              <a:rPr lang="en-US" sz="2000" dirty="0" err="1"/>
              <a:t>unsurlar</a:t>
            </a:r>
            <a:r>
              <a:rPr lang="en-US" sz="2000" dirty="0"/>
              <a:t> </a:t>
            </a:r>
            <a:endParaRPr lang="tr-TR" sz="2000" dirty="0"/>
          </a:p>
          <a:p>
            <a:pPr marL="342900" indent="-342900">
              <a:buFont typeface="Wingdings" panose="05000000000000000000" pitchFamily="2" charset="2"/>
              <a:buChar char="ü"/>
            </a:pPr>
            <a:r>
              <a:rPr lang="tr-TR" sz="2000" dirty="0"/>
              <a:t>Y</a:t>
            </a:r>
            <a:r>
              <a:rPr lang="en-US" sz="2000" dirty="0" err="1"/>
              <a:t>ıllara</a:t>
            </a:r>
            <a:r>
              <a:rPr lang="en-US" sz="2000" dirty="0"/>
              <a:t> </a:t>
            </a:r>
            <a:r>
              <a:rPr lang="en-US" sz="2000" dirty="0" err="1"/>
              <a:t>sâri</a:t>
            </a:r>
            <a:r>
              <a:rPr lang="en-US" sz="2000" dirty="0"/>
              <a:t> </a:t>
            </a:r>
            <a:r>
              <a:rPr lang="en-US" sz="2000" dirty="0" err="1"/>
              <a:t>inşaat</a:t>
            </a:r>
            <a:r>
              <a:rPr lang="en-US" sz="2000" dirty="0"/>
              <a:t> </a:t>
            </a:r>
            <a:r>
              <a:rPr lang="en-US" sz="2000" dirty="0" err="1"/>
              <a:t>ve</a:t>
            </a:r>
            <a:r>
              <a:rPr lang="en-US" sz="2000" dirty="0"/>
              <a:t> </a:t>
            </a:r>
            <a:r>
              <a:rPr lang="en-US" sz="2000" dirty="0" err="1"/>
              <a:t>onarım</a:t>
            </a:r>
            <a:r>
              <a:rPr lang="en-US" sz="2000" dirty="0"/>
              <a:t> </a:t>
            </a:r>
            <a:r>
              <a:rPr lang="en-US" sz="2000" dirty="0" err="1"/>
              <a:t>hakedişleri</a:t>
            </a:r>
            <a:r>
              <a:rPr lang="en-US" sz="2000" dirty="0"/>
              <a:t> </a:t>
            </a:r>
            <a:endParaRPr lang="tr-TR" sz="2000" dirty="0"/>
          </a:p>
          <a:p>
            <a:pPr marL="342900" indent="-342900">
              <a:buFont typeface="Wingdings" panose="05000000000000000000" pitchFamily="2" charset="2"/>
              <a:buChar char="ü"/>
            </a:pPr>
            <a:r>
              <a:rPr lang="tr-TR" sz="2000" dirty="0"/>
              <a:t>H</a:t>
            </a:r>
            <a:r>
              <a:rPr lang="en-US" sz="2000" dirty="0" err="1"/>
              <a:t>aklar</a:t>
            </a:r>
            <a:r>
              <a:rPr lang="en-US" sz="2000" dirty="0"/>
              <a:t> </a:t>
            </a:r>
            <a:r>
              <a:rPr lang="en-US" sz="2000" dirty="0" err="1"/>
              <a:t>ve</a:t>
            </a:r>
            <a:r>
              <a:rPr lang="en-US" sz="2000" dirty="0"/>
              <a:t> </a:t>
            </a:r>
            <a:r>
              <a:rPr lang="en-US" sz="2000" dirty="0" err="1"/>
              <a:t>şerefiyeler</a:t>
            </a:r>
            <a:r>
              <a:rPr lang="en-US" sz="2000" dirty="0"/>
              <a:t> </a:t>
            </a:r>
            <a:endParaRPr lang="tr-TR" sz="2000" dirty="0"/>
          </a:p>
          <a:p>
            <a:pPr marL="342900" indent="-342900">
              <a:buFont typeface="Wingdings" panose="05000000000000000000" pitchFamily="2" charset="2"/>
              <a:buChar char="ü"/>
            </a:pPr>
            <a:r>
              <a:rPr lang="tr-TR" sz="2000" dirty="0"/>
              <a:t>Ö</a:t>
            </a:r>
            <a:r>
              <a:rPr lang="en-US" sz="2000" dirty="0"/>
              <a:t>zel </a:t>
            </a:r>
            <a:r>
              <a:rPr lang="en-US" sz="2000" dirty="0" err="1"/>
              <a:t>fonlar</a:t>
            </a:r>
            <a:r>
              <a:rPr lang="en-US" sz="2000" dirty="0"/>
              <a:t> (</a:t>
            </a:r>
            <a:r>
              <a:rPr lang="en-US" sz="2000" dirty="0" err="1"/>
              <a:t>sabit</a:t>
            </a:r>
            <a:r>
              <a:rPr lang="en-US" sz="2000" dirty="0"/>
              <a:t> </a:t>
            </a:r>
            <a:r>
              <a:rPr lang="en-US" sz="2000" dirty="0" err="1"/>
              <a:t>kıymet</a:t>
            </a:r>
            <a:r>
              <a:rPr lang="en-US" sz="2000" dirty="0"/>
              <a:t> </a:t>
            </a:r>
            <a:r>
              <a:rPr lang="en-US" sz="2000" dirty="0" err="1"/>
              <a:t>yenileme</a:t>
            </a:r>
            <a:r>
              <a:rPr lang="en-US" sz="2000" dirty="0"/>
              <a:t> </a:t>
            </a:r>
            <a:r>
              <a:rPr lang="en-US" sz="2000" dirty="0" err="1"/>
              <a:t>fonu</a:t>
            </a:r>
            <a:r>
              <a:rPr lang="en-US" sz="2000" dirty="0"/>
              <a:t>, 5520 </a:t>
            </a:r>
            <a:r>
              <a:rPr lang="en-US" sz="2000" dirty="0" err="1"/>
              <a:t>sayılı</a:t>
            </a:r>
            <a:r>
              <a:rPr lang="en-US" sz="2000" dirty="0"/>
              <a:t> </a:t>
            </a:r>
            <a:r>
              <a:rPr lang="en-US" sz="2000" dirty="0" err="1"/>
              <a:t>Kanunun</a:t>
            </a:r>
            <a:r>
              <a:rPr lang="en-US" sz="2000" dirty="0"/>
              <a:t> 5/1-e </a:t>
            </a:r>
            <a:r>
              <a:rPr lang="en-US" sz="2000" dirty="0" err="1"/>
              <a:t>bendi</a:t>
            </a:r>
            <a:r>
              <a:rPr lang="en-US" sz="2000" dirty="0"/>
              <a:t> </a:t>
            </a:r>
            <a:r>
              <a:rPr lang="en-US" sz="2000" dirty="0" err="1"/>
              <a:t>gereğince</a:t>
            </a:r>
            <a:r>
              <a:rPr lang="en-US" sz="2000" dirty="0"/>
              <a:t> </a:t>
            </a:r>
            <a:r>
              <a:rPr lang="en-US" sz="2000" dirty="0" err="1"/>
              <a:t>oluşturulan</a:t>
            </a:r>
            <a:r>
              <a:rPr lang="en-US" sz="2000" dirty="0"/>
              <a:t> </a:t>
            </a:r>
            <a:r>
              <a:rPr lang="en-US" sz="2000" dirty="0" err="1"/>
              <a:t>fon</a:t>
            </a:r>
            <a:r>
              <a:rPr lang="en-US" sz="2000" dirty="0"/>
              <a:t> </a:t>
            </a:r>
            <a:r>
              <a:rPr lang="en-US" sz="2000" dirty="0" err="1"/>
              <a:t>gibi</a:t>
            </a:r>
            <a:r>
              <a:rPr lang="en-US" sz="2000" dirty="0"/>
              <a:t> </a:t>
            </a:r>
            <a:r>
              <a:rPr lang="en-US" sz="2000" dirty="0" err="1"/>
              <a:t>parasal</a:t>
            </a:r>
            <a:r>
              <a:rPr lang="en-US" sz="2000" dirty="0"/>
              <a:t> olmayan </a:t>
            </a:r>
            <a:r>
              <a:rPr lang="en-US" sz="2000" dirty="0" err="1"/>
              <a:t>kıymet</a:t>
            </a:r>
            <a:r>
              <a:rPr lang="en-US" sz="2000" dirty="0"/>
              <a:t> olarak </a:t>
            </a:r>
            <a:r>
              <a:rPr lang="en-US" sz="2000" dirty="0" err="1"/>
              <a:t>kabul</a:t>
            </a:r>
            <a:r>
              <a:rPr lang="en-US" sz="2000" dirty="0"/>
              <a:t> </a:t>
            </a:r>
            <a:r>
              <a:rPr lang="en-US" sz="2000" dirty="0" err="1"/>
              <a:t>edilen</a:t>
            </a:r>
            <a:r>
              <a:rPr lang="en-US" sz="2000" dirty="0"/>
              <a:t> </a:t>
            </a:r>
            <a:r>
              <a:rPr lang="en-US" sz="2000" dirty="0" err="1"/>
              <a:t>fonlar</a:t>
            </a:r>
            <a:r>
              <a:rPr lang="en-US" sz="2000" dirty="0"/>
              <a:t>) </a:t>
            </a:r>
            <a:endParaRPr lang="tr-TR" sz="2000" dirty="0"/>
          </a:p>
          <a:p>
            <a:pPr marL="342900" indent="-342900">
              <a:buFont typeface="Wingdings" panose="05000000000000000000" pitchFamily="2" charset="2"/>
              <a:buChar char="ü"/>
            </a:pPr>
            <a:r>
              <a:rPr lang="tr-TR" sz="2000" dirty="0"/>
              <a:t>K</a:t>
            </a:r>
            <a:r>
              <a:rPr lang="en-US" sz="2000" dirty="0" err="1"/>
              <a:t>âr</a:t>
            </a:r>
            <a:r>
              <a:rPr lang="en-US" sz="2000" dirty="0"/>
              <a:t> </a:t>
            </a:r>
            <a:r>
              <a:rPr lang="en-US" sz="2000" dirty="0" err="1"/>
              <a:t>yedekleri</a:t>
            </a:r>
            <a:endParaRPr lang="tr-TR" altLang="tr-TR" sz="2000" dirty="0"/>
          </a:p>
        </p:txBody>
      </p:sp>
      <p:grpSp>
        <p:nvGrpSpPr>
          <p:cNvPr id="50" name="Группа 4">
            <a:extLst>
              <a:ext uri="{FF2B5EF4-FFF2-40B4-BE49-F238E27FC236}">
                <a16:creationId xmlns:a16="http://schemas.microsoft.com/office/drawing/2014/main" id="{841A01DC-8476-4412-B40C-C367F03FE111}"/>
              </a:ext>
            </a:extLst>
          </p:cNvPr>
          <p:cNvGrpSpPr/>
          <p:nvPr/>
        </p:nvGrpSpPr>
        <p:grpSpPr>
          <a:xfrm>
            <a:off x="120090" y="1084611"/>
            <a:ext cx="1639887" cy="5413176"/>
            <a:chOff x="2058988" y="2265363"/>
            <a:chExt cx="1639887" cy="4318000"/>
          </a:xfrm>
        </p:grpSpPr>
        <p:sp>
          <p:nvSpPr>
            <p:cNvPr id="51" name="Freeform 8">
              <a:extLst>
                <a:ext uri="{FF2B5EF4-FFF2-40B4-BE49-F238E27FC236}">
                  <a16:creationId xmlns:a16="http://schemas.microsoft.com/office/drawing/2014/main" id="{50D1221C-B377-428A-8B60-4521C6C53CBA}"/>
                </a:ext>
              </a:extLst>
            </p:cNvPr>
            <p:cNvSpPr>
              <a:spLocks/>
            </p:cNvSpPr>
            <p:nvPr/>
          </p:nvSpPr>
          <p:spPr bwMode="auto">
            <a:xfrm>
              <a:off x="2101850" y="2265363"/>
              <a:ext cx="1597025" cy="4318000"/>
            </a:xfrm>
            <a:custGeom>
              <a:avLst/>
              <a:gdLst>
                <a:gd name="T0" fmla="*/ 800724 w 361"/>
                <a:gd name="T1" fmla="*/ 0 h 975"/>
                <a:gd name="T2" fmla="*/ 0 w 361"/>
                <a:gd name="T3" fmla="*/ 797169 h 975"/>
                <a:gd name="T4" fmla="*/ 0 w 361"/>
                <a:gd name="T5" fmla="*/ 4318000 h 975"/>
                <a:gd name="T6" fmla="*/ 1597025 w 361"/>
                <a:gd name="T7" fmla="*/ 4318000 h 975"/>
                <a:gd name="T8" fmla="*/ 1597025 w 361"/>
                <a:gd name="T9" fmla="*/ 797169 h 975"/>
                <a:gd name="T10" fmla="*/ 800724 w 361"/>
                <a:gd name="T11" fmla="*/ 0 h 9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975">
                  <a:moveTo>
                    <a:pt x="181" y="0"/>
                  </a:moveTo>
                  <a:cubicBezTo>
                    <a:pt x="81" y="0"/>
                    <a:pt x="0" y="80"/>
                    <a:pt x="0" y="180"/>
                  </a:cubicBezTo>
                  <a:cubicBezTo>
                    <a:pt x="0" y="975"/>
                    <a:pt x="0" y="975"/>
                    <a:pt x="0" y="975"/>
                  </a:cubicBezTo>
                  <a:cubicBezTo>
                    <a:pt x="361" y="975"/>
                    <a:pt x="361" y="975"/>
                    <a:pt x="361" y="975"/>
                  </a:cubicBezTo>
                  <a:cubicBezTo>
                    <a:pt x="361" y="180"/>
                    <a:pt x="361" y="180"/>
                    <a:pt x="361" y="180"/>
                  </a:cubicBezTo>
                  <a:cubicBezTo>
                    <a:pt x="361" y="80"/>
                    <a:pt x="280" y="0"/>
                    <a:pt x="181" y="0"/>
                  </a:cubicBezTo>
                  <a:close/>
                </a:path>
              </a:pathLst>
            </a:custGeom>
            <a:solidFill>
              <a:srgbClr val="FF9E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Oval 9">
              <a:extLst>
                <a:ext uri="{FF2B5EF4-FFF2-40B4-BE49-F238E27FC236}">
                  <a16:creationId xmlns:a16="http://schemas.microsoft.com/office/drawing/2014/main" id="{6B1ABAD1-6A76-43E7-872B-919F66650B2E}"/>
                </a:ext>
              </a:extLst>
            </p:cNvPr>
            <p:cNvSpPr>
              <a:spLocks noChangeArrowheads="1"/>
            </p:cNvSpPr>
            <p:nvPr/>
          </p:nvSpPr>
          <p:spPr bwMode="auto">
            <a:xfrm>
              <a:off x="2230438" y="2392363"/>
              <a:ext cx="1341438" cy="1343025"/>
            </a:xfrm>
            <a:prstGeom prst="ellipse">
              <a:avLst/>
            </a:prstGeom>
            <a:solidFill>
              <a:srgbClr val="ED7B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 name="Freeform 45">
              <a:extLst>
                <a:ext uri="{FF2B5EF4-FFF2-40B4-BE49-F238E27FC236}">
                  <a16:creationId xmlns:a16="http://schemas.microsoft.com/office/drawing/2014/main" id="{1F521444-8E0E-43DD-8FE6-C5270923E798}"/>
                </a:ext>
              </a:extLst>
            </p:cNvPr>
            <p:cNvSpPr>
              <a:spLocks noEditPoints="1"/>
            </p:cNvSpPr>
            <p:nvPr/>
          </p:nvSpPr>
          <p:spPr bwMode="auto">
            <a:xfrm>
              <a:off x="2535238" y="2703513"/>
              <a:ext cx="712788" cy="690562"/>
            </a:xfrm>
            <a:custGeom>
              <a:avLst/>
              <a:gdLst>
                <a:gd name="T0" fmla="*/ 429444 w 161"/>
                <a:gd name="T1" fmla="*/ 30987 h 156"/>
                <a:gd name="T2" fmla="*/ 429444 w 161"/>
                <a:gd name="T3" fmla="*/ 30987 h 156"/>
                <a:gd name="T4" fmla="*/ 677370 w 161"/>
                <a:gd name="T5" fmla="*/ 283307 h 156"/>
                <a:gd name="T6" fmla="*/ 677370 w 161"/>
                <a:gd name="T7" fmla="*/ 287734 h 156"/>
                <a:gd name="T8" fmla="*/ 672943 w 161"/>
                <a:gd name="T9" fmla="*/ 287734 h 156"/>
                <a:gd name="T10" fmla="*/ 420589 w 161"/>
                <a:gd name="T11" fmla="*/ 287734 h 156"/>
                <a:gd name="T12" fmla="*/ 420589 w 161"/>
                <a:gd name="T13" fmla="*/ 39840 h 156"/>
                <a:gd name="T14" fmla="*/ 429444 w 161"/>
                <a:gd name="T15" fmla="*/ 30987 h 156"/>
                <a:gd name="T16" fmla="*/ 305481 w 161"/>
                <a:gd name="T17" fmla="*/ 79680 h 156"/>
                <a:gd name="T18" fmla="*/ 309908 w 161"/>
                <a:gd name="T19" fmla="*/ 84107 h 156"/>
                <a:gd name="T20" fmla="*/ 309908 w 161"/>
                <a:gd name="T21" fmla="*/ 336428 h 156"/>
                <a:gd name="T22" fmla="*/ 371889 w 161"/>
                <a:gd name="T23" fmla="*/ 398401 h 156"/>
                <a:gd name="T24" fmla="*/ 628670 w 161"/>
                <a:gd name="T25" fmla="*/ 398401 h 156"/>
                <a:gd name="T26" fmla="*/ 633097 w 161"/>
                <a:gd name="T27" fmla="*/ 402828 h 156"/>
                <a:gd name="T28" fmla="*/ 633097 w 161"/>
                <a:gd name="T29" fmla="*/ 407255 h 156"/>
                <a:gd name="T30" fmla="*/ 345326 w 161"/>
                <a:gd name="T31" fmla="*/ 659575 h 156"/>
                <a:gd name="T32" fmla="*/ 309908 w 161"/>
                <a:gd name="T33" fmla="*/ 655149 h 156"/>
                <a:gd name="T34" fmla="*/ 53127 w 161"/>
                <a:gd name="T35" fmla="*/ 398401 h 156"/>
                <a:gd name="T36" fmla="*/ 305481 w 161"/>
                <a:gd name="T37" fmla="*/ 79680 h 156"/>
                <a:gd name="T38" fmla="*/ 305481 w 161"/>
                <a:gd name="T39" fmla="*/ 79680 h 156"/>
                <a:gd name="T40" fmla="*/ 429444 w 161"/>
                <a:gd name="T41" fmla="*/ 0 h 156"/>
                <a:gd name="T42" fmla="*/ 389598 w 161"/>
                <a:gd name="T43" fmla="*/ 39840 h 156"/>
                <a:gd name="T44" fmla="*/ 389598 w 161"/>
                <a:gd name="T45" fmla="*/ 305441 h 156"/>
                <a:gd name="T46" fmla="*/ 407307 w 161"/>
                <a:gd name="T47" fmla="*/ 323148 h 156"/>
                <a:gd name="T48" fmla="*/ 672943 w 161"/>
                <a:gd name="T49" fmla="*/ 323148 h 156"/>
                <a:gd name="T50" fmla="*/ 712788 w 161"/>
                <a:gd name="T51" fmla="*/ 278881 h 156"/>
                <a:gd name="T52" fmla="*/ 433871 w 161"/>
                <a:gd name="T53" fmla="*/ 0 h 156"/>
                <a:gd name="T54" fmla="*/ 429444 w 161"/>
                <a:gd name="T55" fmla="*/ 0 h 156"/>
                <a:gd name="T56" fmla="*/ 305481 w 161"/>
                <a:gd name="T57" fmla="*/ 44267 h 156"/>
                <a:gd name="T58" fmla="*/ 301053 w 161"/>
                <a:gd name="T59" fmla="*/ 44267 h 156"/>
                <a:gd name="T60" fmla="*/ 22136 w 161"/>
                <a:gd name="T61" fmla="*/ 402828 h 156"/>
                <a:gd name="T62" fmla="*/ 305481 w 161"/>
                <a:gd name="T63" fmla="*/ 690562 h 156"/>
                <a:gd name="T64" fmla="*/ 345326 w 161"/>
                <a:gd name="T65" fmla="*/ 690562 h 156"/>
                <a:gd name="T66" fmla="*/ 664088 w 161"/>
                <a:gd name="T67" fmla="*/ 411681 h 156"/>
                <a:gd name="T68" fmla="*/ 628670 w 161"/>
                <a:gd name="T69" fmla="*/ 367414 h 156"/>
                <a:gd name="T70" fmla="*/ 371889 w 161"/>
                <a:gd name="T71" fmla="*/ 367414 h 156"/>
                <a:gd name="T72" fmla="*/ 345326 w 161"/>
                <a:gd name="T73" fmla="*/ 336428 h 156"/>
                <a:gd name="T74" fmla="*/ 345326 w 161"/>
                <a:gd name="T75" fmla="*/ 84107 h 156"/>
                <a:gd name="T76" fmla="*/ 305481 w 161"/>
                <a:gd name="T77" fmla="*/ 44267 h 1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1" h="156">
                  <a:moveTo>
                    <a:pt x="97" y="7"/>
                  </a:moveTo>
                  <a:cubicBezTo>
                    <a:pt x="97" y="7"/>
                    <a:pt x="97" y="7"/>
                    <a:pt x="97" y="7"/>
                  </a:cubicBezTo>
                  <a:cubicBezTo>
                    <a:pt x="126" y="11"/>
                    <a:pt x="149" y="34"/>
                    <a:pt x="153" y="64"/>
                  </a:cubicBezTo>
                  <a:cubicBezTo>
                    <a:pt x="153" y="64"/>
                    <a:pt x="153" y="64"/>
                    <a:pt x="153" y="65"/>
                  </a:cubicBezTo>
                  <a:cubicBezTo>
                    <a:pt x="153" y="65"/>
                    <a:pt x="152" y="65"/>
                    <a:pt x="152" y="65"/>
                  </a:cubicBezTo>
                  <a:cubicBezTo>
                    <a:pt x="95" y="65"/>
                    <a:pt x="95" y="65"/>
                    <a:pt x="95" y="65"/>
                  </a:cubicBezTo>
                  <a:cubicBezTo>
                    <a:pt x="95" y="9"/>
                    <a:pt x="95" y="9"/>
                    <a:pt x="95" y="9"/>
                  </a:cubicBezTo>
                  <a:cubicBezTo>
                    <a:pt x="95" y="8"/>
                    <a:pt x="96" y="7"/>
                    <a:pt x="97" y="7"/>
                  </a:cubicBezTo>
                  <a:moveTo>
                    <a:pt x="69" y="18"/>
                  </a:moveTo>
                  <a:cubicBezTo>
                    <a:pt x="70" y="18"/>
                    <a:pt x="70" y="18"/>
                    <a:pt x="70" y="19"/>
                  </a:cubicBezTo>
                  <a:cubicBezTo>
                    <a:pt x="70" y="76"/>
                    <a:pt x="70" y="76"/>
                    <a:pt x="70" y="76"/>
                  </a:cubicBezTo>
                  <a:cubicBezTo>
                    <a:pt x="70" y="84"/>
                    <a:pt x="77" y="90"/>
                    <a:pt x="84" y="90"/>
                  </a:cubicBezTo>
                  <a:cubicBezTo>
                    <a:pt x="142" y="90"/>
                    <a:pt x="142" y="90"/>
                    <a:pt x="142" y="90"/>
                  </a:cubicBezTo>
                  <a:cubicBezTo>
                    <a:pt x="142" y="90"/>
                    <a:pt x="142" y="90"/>
                    <a:pt x="143" y="91"/>
                  </a:cubicBezTo>
                  <a:cubicBezTo>
                    <a:pt x="143" y="91"/>
                    <a:pt x="143" y="91"/>
                    <a:pt x="143" y="92"/>
                  </a:cubicBezTo>
                  <a:cubicBezTo>
                    <a:pt x="138" y="124"/>
                    <a:pt x="110" y="149"/>
                    <a:pt x="78" y="149"/>
                  </a:cubicBezTo>
                  <a:cubicBezTo>
                    <a:pt x="75" y="149"/>
                    <a:pt x="73" y="149"/>
                    <a:pt x="70" y="148"/>
                  </a:cubicBezTo>
                  <a:cubicBezTo>
                    <a:pt x="40" y="145"/>
                    <a:pt x="16" y="121"/>
                    <a:pt x="12" y="90"/>
                  </a:cubicBezTo>
                  <a:cubicBezTo>
                    <a:pt x="8" y="55"/>
                    <a:pt x="33" y="23"/>
                    <a:pt x="69" y="18"/>
                  </a:cubicBezTo>
                  <a:cubicBezTo>
                    <a:pt x="69" y="18"/>
                    <a:pt x="69" y="18"/>
                    <a:pt x="69" y="18"/>
                  </a:cubicBezTo>
                  <a:moveTo>
                    <a:pt x="97" y="0"/>
                  </a:moveTo>
                  <a:cubicBezTo>
                    <a:pt x="92" y="0"/>
                    <a:pt x="88" y="4"/>
                    <a:pt x="88" y="9"/>
                  </a:cubicBezTo>
                  <a:cubicBezTo>
                    <a:pt x="88" y="69"/>
                    <a:pt x="88" y="69"/>
                    <a:pt x="88" y="69"/>
                  </a:cubicBezTo>
                  <a:cubicBezTo>
                    <a:pt x="88" y="71"/>
                    <a:pt x="90" y="73"/>
                    <a:pt x="92" y="73"/>
                  </a:cubicBezTo>
                  <a:cubicBezTo>
                    <a:pt x="152" y="73"/>
                    <a:pt x="152" y="73"/>
                    <a:pt x="152" y="73"/>
                  </a:cubicBezTo>
                  <a:cubicBezTo>
                    <a:pt x="157" y="73"/>
                    <a:pt x="161" y="68"/>
                    <a:pt x="161" y="63"/>
                  </a:cubicBezTo>
                  <a:cubicBezTo>
                    <a:pt x="156" y="30"/>
                    <a:pt x="130" y="4"/>
                    <a:pt x="98" y="0"/>
                  </a:cubicBezTo>
                  <a:cubicBezTo>
                    <a:pt x="97" y="0"/>
                    <a:pt x="97" y="0"/>
                    <a:pt x="97" y="0"/>
                  </a:cubicBezTo>
                  <a:close/>
                  <a:moveTo>
                    <a:pt x="69" y="10"/>
                  </a:moveTo>
                  <a:cubicBezTo>
                    <a:pt x="69" y="10"/>
                    <a:pt x="68" y="10"/>
                    <a:pt x="68" y="10"/>
                  </a:cubicBezTo>
                  <a:cubicBezTo>
                    <a:pt x="29" y="16"/>
                    <a:pt x="0" y="51"/>
                    <a:pt x="5" y="91"/>
                  </a:cubicBezTo>
                  <a:cubicBezTo>
                    <a:pt x="9" y="125"/>
                    <a:pt x="36" y="152"/>
                    <a:pt x="69" y="156"/>
                  </a:cubicBezTo>
                  <a:cubicBezTo>
                    <a:pt x="72" y="156"/>
                    <a:pt x="75" y="156"/>
                    <a:pt x="78" y="156"/>
                  </a:cubicBezTo>
                  <a:cubicBezTo>
                    <a:pt x="115" y="156"/>
                    <a:pt x="145" y="129"/>
                    <a:pt x="150" y="93"/>
                  </a:cubicBezTo>
                  <a:cubicBezTo>
                    <a:pt x="151" y="87"/>
                    <a:pt x="147" y="83"/>
                    <a:pt x="142" y="83"/>
                  </a:cubicBezTo>
                  <a:cubicBezTo>
                    <a:pt x="84" y="83"/>
                    <a:pt x="84" y="83"/>
                    <a:pt x="84" y="83"/>
                  </a:cubicBezTo>
                  <a:cubicBezTo>
                    <a:pt x="81" y="83"/>
                    <a:pt x="78" y="80"/>
                    <a:pt x="78" y="76"/>
                  </a:cubicBezTo>
                  <a:cubicBezTo>
                    <a:pt x="78" y="19"/>
                    <a:pt x="78" y="19"/>
                    <a:pt x="78" y="19"/>
                  </a:cubicBezTo>
                  <a:cubicBezTo>
                    <a:pt x="78" y="14"/>
                    <a:pt x="74" y="10"/>
                    <a:pt x="6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TextBox 47">
              <a:extLst>
                <a:ext uri="{FF2B5EF4-FFF2-40B4-BE49-F238E27FC236}">
                  <a16:creationId xmlns:a16="http://schemas.microsoft.com/office/drawing/2014/main" id="{A673E858-E4F4-4054-9603-BC85C3B9ABE9}"/>
                </a:ext>
              </a:extLst>
            </p:cNvPr>
            <p:cNvSpPr txBox="1">
              <a:spLocks noChangeArrowheads="1"/>
            </p:cNvSpPr>
            <p:nvPr/>
          </p:nvSpPr>
          <p:spPr bwMode="auto">
            <a:xfrm>
              <a:off x="2058988" y="4225558"/>
              <a:ext cx="1638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Defterlere Kayıt Tarihi</a:t>
              </a:r>
              <a:endParaRPr lang="en-US" altLang="en-US" sz="2400" dirty="0">
                <a:latin typeface="Open Sans" panose="020B0606030504020204" pitchFamily="34" charset="0"/>
                <a:cs typeface="Open Sans" panose="020B0606030504020204" pitchFamily="34" charset="0"/>
              </a:endParaRPr>
            </a:p>
          </p:txBody>
        </p:sp>
      </p:grpSp>
      <p:sp>
        <p:nvSpPr>
          <p:cNvPr id="3" name="Slayt Numarası Yer Tutucusu 2">
            <a:extLst>
              <a:ext uri="{FF2B5EF4-FFF2-40B4-BE49-F238E27FC236}">
                <a16:creationId xmlns:a16="http://schemas.microsoft.com/office/drawing/2014/main" id="{02A35886-D9B6-4428-90E4-F987C1B28E74}"/>
              </a:ext>
            </a:extLst>
          </p:cNvPr>
          <p:cNvSpPr>
            <a:spLocks noGrp="1"/>
          </p:cNvSpPr>
          <p:nvPr>
            <p:ph type="sldNum" sz="quarter" idx="12"/>
          </p:nvPr>
        </p:nvSpPr>
        <p:spPr/>
        <p:txBody>
          <a:bodyPr/>
          <a:lstStyle/>
          <a:p>
            <a:fld id="{74A6B242-B99F-4B56-9848-7DADBC0D860D}" type="slidenum">
              <a:rPr lang="en-US" smtClean="0"/>
              <a:t>24</a:t>
            </a:fld>
            <a:endParaRPr lang="en-US"/>
          </a:p>
        </p:txBody>
      </p:sp>
    </p:spTree>
    <p:extLst>
      <p:ext uri="{BB962C8B-B14F-4D97-AF65-F5344CB8AC3E}">
        <p14:creationId xmlns:p14="http://schemas.microsoft.com/office/powerpoint/2010/main" val="322439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E6276901-CB8C-0042-8301-973D69ADED0E}"/>
              </a:ext>
            </a:extLst>
          </p:cNvPr>
          <p:cNvGrpSpPr/>
          <p:nvPr/>
        </p:nvGrpSpPr>
        <p:grpSpPr>
          <a:xfrm>
            <a:off x="737117" y="380137"/>
            <a:ext cx="9179995" cy="610225"/>
            <a:chOff x="-1379269" y="264765"/>
            <a:chExt cx="11526569" cy="1179305"/>
          </a:xfrm>
        </p:grpSpPr>
        <p:sp>
          <p:nvSpPr>
            <p:cNvPr id="19458" name="Rectangle 32"/>
            <p:cNvSpPr>
              <a:spLocks noChangeArrowheads="1"/>
            </p:cNvSpPr>
            <p:nvPr/>
          </p:nvSpPr>
          <p:spPr bwMode="auto">
            <a:xfrm>
              <a:off x="-1379269" y="264765"/>
              <a:ext cx="11242467" cy="83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en-US" sz="2800" b="1" dirty="0">
                  <a:solidFill>
                    <a:srgbClr val="FF0000"/>
                  </a:solidFill>
                  <a:latin typeface="Montserrat ExtraBold" panose="02000505000000020004" pitchFamily="2" charset="77"/>
                </a:rPr>
                <a:t>Düzeltme İşleminde Esas Alınacak Tarihler IV</a:t>
              </a:r>
              <a:endParaRPr lang="en-US" altLang="en-US" sz="2800" b="1" dirty="0">
                <a:solidFill>
                  <a:srgbClr val="FF0000"/>
                </a:solidFill>
                <a:latin typeface="Montserrat ExtraBold" panose="02000505000000020004" pitchFamily="2" charset="77"/>
              </a:endParaRPr>
            </a:p>
          </p:txBody>
        </p:sp>
        <p:sp>
          <p:nvSpPr>
            <p:cNvPr id="19459" name="Rectangle 91"/>
            <p:cNvSpPr>
              <a:spLocks noChangeArrowheads="1"/>
            </p:cNvSpPr>
            <p:nvPr/>
          </p:nvSpPr>
          <p:spPr bwMode="auto">
            <a:xfrm>
              <a:off x="2044700" y="1074738"/>
              <a:ext cx="810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dirty="0">
                <a:latin typeface="Open Sans" panose="020B0606030504020204" pitchFamily="34" charset="0"/>
                <a:cs typeface="Open Sans" panose="020B0606030504020204" pitchFamily="34" charset="0"/>
              </a:endParaRPr>
            </a:p>
          </p:txBody>
        </p:sp>
      </p:grpSp>
      <p:pic>
        <p:nvPicPr>
          <p:cNvPr id="48" name="Resim 47">
            <a:extLst>
              <a:ext uri="{FF2B5EF4-FFF2-40B4-BE49-F238E27FC236}">
                <a16:creationId xmlns:a16="http://schemas.microsoft.com/office/drawing/2014/main" id="{5C635BDD-CDAE-4EA0-82DF-9FFDA3425DDB}"/>
              </a:ext>
            </a:extLst>
          </p:cNvPr>
          <p:cNvPicPr>
            <a:picLocks noChangeAspect="1"/>
          </p:cNvPicPr>
          <p:nvPr/>
        </p:nvPicPr>
        <p:blipFill>
          <a:blip r:embed="rId2"/>
          <a:stretch>
            <a:fillRect/>
          </a:stretch>
        </p:blipFill>
        <p:spPr>
          <a:xfrm>
            <a:off x="1680725" y="1216841"/>
            <a:ext cx="10215805" cy="1117838"/>
          </a:xfrm>
          <a:prstGeom prst="rect">
            <a:avLst/>
          </a:prstGeom>
        </p:spPr>
      </p:pic>
      <p:grpSp>
        <p:nvGrpSpPr>
          <p:cNvPr id="19" name="Группа 6">
            <a:extLst>
              <a:ext uri="{FF2B5EF4-FFF2-40B4-BE49-F238E27FC236}">
                <a16:creationId xmlns:a16="http://schemas.microsoft.com/office/drawing/2014/main" id="{DFE9DB3D-9706-4804-8F47-53781168E50F}"/>
              </a:ext>
            </a:extLst>
          </p:cNvPr>
          <p:cNvGrpSpPr/>
          <p:nvPr/>
        </p:nvGrpSpPr>
        <p:grpSpPr>
          <a:xfrm>
            <a:off x="85960" y="1156279"/>
            <a:ext cx="1638300" cy="5558285"/>
            <a:chOff x="5277170" y="2770188"/>
            <a:chExt cx="1638300" cy="3813175"/>
          </a:xfrm>
        </p:grpSpPr>
        <p:sp>
          <p:nvSpPr>
            <p:cNvPr id="20" name="Freeform 12">
              <a:extLst>
                <a:ext uri="{FF2B5EF4-FFF2-40B4-BE49-F238E27FC236}">
                  <a16:creationId xmlns:a16="http://schemas.microsoft.com/office/drawing/2014/main" id="{F32BC4DF-DF0C-466A-BDF5-754C6ABB5AD1}"/>
                </a:ext>
              </a:extLst>
            </p:cNvPr>
            <p:cNvSpPr>
              <a:spLocks/>
            </p:cNvSpPr>
            <p:nvPr/>
          </p:nvSpPr>
          <p:spPr bwMode="auto">
            <a:xfrm>
              <a:off x="5292725" y="2770188"/>
              <a:ext cx="1597025" cy="3813175"/>
            </a:xfrm>
            <a:custGeom>
              <a:avLst/>
              <a:gdLst>
                <a:gd name="T0" fmla="*/ 800724 w 361"/>
                <a:gd name="T1" fmla="*/ 0 h 861"/>
                <a:gd name="T2" fmla="*/ 0 w 361"/>
                <a:gd name="T3" fmla="*/ 797179 h 861"/>
                <a:gd name="T4" fmla="*/ 0 w 361"/>
                <a:gd name="T5" fmla="*/ 3813175 h 861"/>
                <a:gd name="T6" fmla="*/ 1597025 w 361"/>
                <a:gd name="T7" fmla="*/ 3813175 h 861"/>
                <a:gd name="T8" fmla="*/ 1597025 w 361"/>
                <a:gd name="T9" fmla="*/ 797179 h 861"/>
                <a:gd name="T10" fmla="*/ 800724 w 361"/>
                <a:gd name="T11" fmla="*/ 0 h 8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861">
                  <a:moveTo>
                    <a:pt x="181" y="0"/>
                  </a:moveTo>
                  <a:cubicBezTo>
                    <a:pt x="81" y="0"/>
                    <a:pt x="0" y="81"/>
                    <a:pt x="0" y="180"/>
                  </a:cubicBezTo>
                  <a:cubicBezTo>
                    <a:pt x="0" y="861"/>
                    <a:pt x="0" y="861"/>
                    <a:pt x="0" y="861"/>
                  </a:cubicBezTo>
                  <a:cubicBezTo>
                    <a:pt x="361" y="861"/>
                    <a:pt x="361" y="861"/>
                    <a:pt x="361" y="861"/>
                  </a:cubicBezTo>
                  <a:cubicBezTo>
                    <a:pt x="361" y="180"/>
                    <a:pt x="361" y="180"/>
                    <a:pt x="361" y="180"/>
                  </a:cubicBezTo>
                  <a:cubicBezTo>
                    <a:pt x="361" y="81"/>
                    <a:pt x="280" y="0"/>
                    <a:pt x="181" y="0"/>
                  </a:cubicBezTo>
                  <a:close/>
                </a:path>
              </a:pathLst>
            </a:custGeom>
            <a:solidFill>
              <a:srgbClr val="A0D6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Oval 13">
              <a:extLst>
                <a:ext uri="{FF2B5EF4-FFF2-40B4-BE49-F238E27FC236}">
                  <a16:creationId xmlns:a16="http://schemas.microsoft.com/office/drawing/2014/main" id="{33BC3C52-9850-48EB-9186-E470B56D75D3}"/>
                </a:ext>
              </a:extLst>
            </p:cNvPr>
            <p:cNvSpPr>
              <a:spLocks noChangeArrowheads="1"/>
            </p:cNvSpPr>
            <p:nvPr/>
          </p:nvSpPr>
          <p:spPr bwMode="auto">
            <a:xfrm>
              <a:off x="5421313" y="2898775"/>
              <a:ext cx="1339850" cy="1341437"/>
            </a:xfrm>
            <a:prstGeom prst="ellipse">
              <a:avLst/>
            </a:prstGeom>
            <a:solidFill>
              <a:srgbClr val="8C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 name="Freeform 41">
              <a:extLst>
                <a:ext uri="{FF2B5EF4-FFF2-40B4-BE49-F238E27FC236}">
                  <a16:creationId xmlns:a16="http://schemas.microsoft.com/office/drawing/2014/main" id="{6CDE2F39-321B-49E8-A55D-6FE0A431BF3D}"/>
                </a:ext>
              </a:extLst>
            </p:cNvPr>
            <p:cNvSpPr>
              <a:spLocks noEditPoints="1"/>
            </p:cNvSpPr>
            <p:nvPr/>
          </p:nvSpPr>
          <p:spPr bwMode="auto">
            <a:xfrm>
              <a:off x="5757863" y="3235326"/>
              <a:ext cx="668338" cy="668337"/>
            </a:xfrm>
            <a:custGeom>
              <a:avLst/>
              <a:gdLst>
                <a:gd name="T0" fmla="*/ 274417 w 151"/>
                <a:gd name="T1" fmla="*/ 641781 h 151"/>
                <a:gd name="T2" fmla="*/ 221304 w 151"/>
                <a:gd name="T3" fmla="*/ 557685 h 151"/>
                <a:gd name="T4" fmla="*/ 119504 w 151"/>
                <a:gd name="T5" fmla="*/ 593094 h 151"/>
                <a:gd name="T6" fmla="*/ 110652 w 151"/>
                <a:gd name="T7" fmla="*/ 455886 h 151"/>
                <a:gd name="T8" fmla="*/ 88522 w 151"/>
                <a:gd name="T9" fmla="*/ 402773 h 151"/>
                <a:gd name="T10" fmla="*/ 0 w 151"/>
                <a:gd name="T11" fmla="*/ 300973 h 151"/>
                <a:gd name="T12" fmla="*/ 97374 w 151"/>
                <a:gd name="T13" fmla="*/ 256712 h 151"/>
                <a:gd name="T14" fmla="*/ 70817 w 151"/>
                <a:gd name="T15" fmla="*/ 154913 h 151"/>
                <a:gd name="T16" fmla="*/ 159339 w 151"/>
                <a:gd name="T17" fmla="*/ 70817 h 151"/>
                <a:gd name="T18" fmla="*/ 256713 w 151"/>
                <a:gd name="T19" fmla="*/ 92948 h 151"/>
                <a:gd name="T20" fmla="*/ 300973 w 151"/>
                <a:gd name="T21" fmla="*/ 0 h 151"/>
                <a:gd name="T22" fmla="*/ 407199 w 151"/>
                <a:gd name="T23" fmla="*/ 88521 h 151"/>
                <a:gd name="T24" fmla="*/ 455886 w 151"/>
                <a:gd name="T25" fmla="*/ 110652 h 151"/>
                <a:gd name="T26" fmla="*/ 593095 w 151"/>
                <a:gd name="T27" fmla="*/ 119504 h 151"/>
                <a:gd name="T28" fmla="*/ 557686 w 151"/>
                <a:gd name="T29" fmla="*/ 216878 h 151"/>
                <a:gd name="T30" fmla="*/ 646208 w 151"/>
                <a:gd name="T31" fmla="*/ 269990 h 151"/>
                <a:gd name="T32" fmla="*/ 668338 w 151"/>
                <a:gd name="T33" fmla="*/ 367364 h 151"/>
                <a:gd name="T34" fmla="*/ 575390 w 151"/>
                <a:gd name="T35" fmla="*/ 411625 h 151"/>
                <a:gd name="T36" fmla="*/ 597521 w 151"/>
                <a:gd name="T37" fmla="*/ 508998 h 151"/>
                <a:gd name="T38" fmla="*/ 513425 w 151"/>
                <a:gd name="T39" fmla="*/ 597520 h 151"/>
                <a:gd name="T40" fmla="*/ 411625 w 151"/>
                <a:gd name="T41" fmla="*/ 570963 h 151"/>
                <a:gd name="T42" fmla="*/ 367365 w 151"/>
                <a:gd name="T43" fmla="*/ 668337 h 151"/>
                <a:gd name="T44" fmla="*/ 376217 w 151"/>
                <a:gd name="T45" fmla="*/ 570963 h 151"/>
                <a:gd name="T46" fmla="*/ 473591 w 151"/>
                <a:gd name="T47" fmla="*/ 531129 h 151"/>
                <a:gd name="T48" fmla="*/ 535556 w 151"/>
                <a:gd name="T49" fmla="*/ 473590 h 151"/>
                <a:gd name="T50" fmla="*/ 575390 w 151"/>
                <a:gd name="T51" fmla="*/ 376216 h 151"/>
                <a:gd name="T52" fmla="*/ 575390 w 151"/>
                <a:gd name="T53" fmla="*/ 292121 h 151"/>
                <a:gd name="T54" fmla="*/ 535556 w 151"/>
                <a:gd name="T55" fmla="*/ 190321 h 151"/>
                <a:gd name="T56" fmla="*/ 473591 w 151"/>
                <a:gd name="T57" fmla="*/ 132782 h 151"/>
                <a:gd name="T58" fmla="*/ 376217 w 151"/>
                <a:gd name="T59" fmla="*/ 92948 h 151"/>
                <a:gd name="T60" fmla="*/ 292121 w 151"/>
                <a:gd name="T61" fmla="*/ 92948 h 151"/>
                <a:gd name="T62" fmla="*/ 194747 w 151"/>
                <a:gd name="T63" fmla="*/ 132782 h 151"/>
                <a:gd name="T64" fmla="*/ 137208 w 151"/>
                <a:gd name="T65" fmla="*/ 190321 h 151"/>
                <a:gd name="T66" fmla="*/ 92948 w 151"/>
                <a:gd name="T67" fmla="*/ 292121 h 151"/>
                <a:gd name="T68" fmla="*/ 92948 w 151"/>
                <a:gd name="T69" fmla="*/ 376216 h 151"/>
                <a:gd name="T70" fmla="*/ 137208 w 151"/>
                <a:gd name="T71" fmla="*/ 473590 h 151"/>
                <a:gd name="T72" fmla="*/ 194747 w 151"/>
                <a:gd name="T73" fmla="*/ 531129 h 151"/>
                <a:gd name="T74" fmla="*/ 292121 w 151"/>
                <a:gd name="T75" fmla="*/ 570963 h 151"/>
                <a:gd name="T76" fmla="*/ 97374 w 151"/>
                <a:gd name="T77" fmla="*/ 526703 h 151"/>
                <a:gd name="T78" fmla="*/ 575390 w 151"/>
                <a:gd name="T79" fmla="*/ 526703 h 151"/>
                <a:gd name="T80" fmla="*/ 30983 w 151"/>
                <a:gd name="T81" fmla="*/ 367364 h 151"/>
                <a:gd name="T82" fmla="*/ 641782 w 151"/>
                <a:gd name="T83" fmla="*/ 362938 h 151"/>
                <a:gd name="T84" fmla="*/ 30983 w 151"/>
                <a:gd name="T85" fmla="*/ 362938 h 151"/>
                <a:gd name="T86" fmla="*/ 531130 w 151"/>
                <a:gd name="T87" fmla="*/ 92948 h 151"/>
                <a:gd name="T88" fmla="*/ 526703 w 151"/>
                <a:gd name="T89" fmla="*/ 92948 h 151"/>
                <a:gd name="T90" fmla="*/ 203600 w 151"/>
                <a:gd name="T91" fmla="*/ 300973 h 151"/>
                <a:gd name="T92" fmla="*/ 464738 w 151"/>
                <a:gd name="T93" fmla="*/ 362938 h 151"/>
                <a:gd name="T94" fmla="*/ 336382 w 151"/>
                <a:gd name="T95" fmla="*/ 230156 h 151"/>
                <a:gd name="T96" fmla="*/ 261139 w 151"/>
                <a:gd name="T97" fmla="*/ 407199 h 151"/>
                <a:gd name="T98" fmla="*/ 433756 w 151"/>
                <a:gd name="T99" fmla="*/ 358512 h 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1" h="151">
                  <a:moveTo>
                    <a:pt x="83" y="151"/>
                  </a:moveTo>
                  <a:cubicBezTo>
                    <a:pt x="68" y="151"/>
                    <a:pt x="68" y="151"/>
                    <a:pt x="68" y="151"/>
                  </a:cubicBezTo>
                  <a:cubicBezTo>
                    <a:pt x="65" y="151"/>
                    <a:pt x="62" y="148"/>
                    <a:pt x="62" y="145"/>
                  </a:cubicBezTo>
                  <a:cubicBezTo>
                    <a:pt x="60" y="130"/>
                    <a:pt x="60" y="130"/>
                    <a:pt x="60" y="130"/>
                  </a:cubicBezTo>
                  <a:cubicBezTo>
                    <a:pt x="59" y="130"/>
                    <a:pt x="59" y="129"/>
                    <a:pt x="58" y="129"/>
                  </a:cubicBezTo>
                  <a:cubicBezTo>
                    <a:pt x="55" y="128"/>
                    <a:pt x="53" y="127"/>
                    <a:pt x="50" y="126"/>
                  </a:cubicBezTo>
                  <a:cubicBezTo>
                    <a:pt x="49" y="125"/>
                    <a:pt x="49" y="125"/>
                    <a:pt x="48" y="126"/>
                  </a:cubicBezTo>
                  <a:cubicBezTo>
                    <a:pt x="36" y="135"/>
                    <a:pt x="36" y="135"/>
                    <a:pt x="36" y="135"/>
                  </a:cubicBezTo>
                  <a:cubicBezTo>
                    <a:pt x="33" y="136"/>
                    <a:pt x="30" y="136"/>
                    <a:pt x="27" y="134"/>
                  </a:cubicBezTo>
                  <a:cubicBezTo>
                    <a:pt x="17" y="123"/>
                    <a:pt x="17" y="123"/>
                    <a:pt x="17" y="123"/>
                  </a:cubicBezTo>
                  <a:cubicBezTo>
                    <a:pt x="15" y="121"/>
                    <a:pt x="14" y="117"/>
                    <a:pt x="16" y="115"/>
                  </a:cubicBezTo>
                  <a:cubicBezTo>
                    <a:pt x="25" y="103"/>
                    <a:pt x="25" y="103"/>
                    <a:pt x="25" y="103"/>
                  </a:cubicBezTo>
                  <a:cubicBezTo>
                    <a:pt x="26" y="102"/>
                    <a:pt x="26" y="102"/>
                    <a:pt x="25" y="101"/>
                  </a:cubicBezTo>
                  <a:cubicBezTo>
                    <a:pt x="24" y="98"/>
                    <a:pt x="23" y="95"/>
                    <a:pt x="22" y="93"/>
                  </a:cubicBezTo>
                  <a:cubicBezTo>
                    <a:pt x="22" y="92"/>
                    <a:pt x="21" y="91"/>
                    <a:pt x="20" y="91"/>
                  </a:cubicBezTo>
                  <a:cubicBezTo>
                    <a:pt x="6" y="89"/>
                    <a:pt x="6" y="89"/>
                    <a:pt x="6" y="89"/>
                  </a:cubicBezTo>
                  <a:cubicBezTo>
                    <a:pt x="2" y="89"/>
                    <a:pt x="0" y="86"/>
                    <a:pt x="0" y="83"/>
                  </a:cubicBezTo>
                  <a:cubicBezTo>
                    <a:pt x="0" y="68"/>
                    <a:pt x="0" y="68"/>
                    <a:pt x="0" y="68"/>
                  </a:cubicBezTo>
                  <a:cubicBezTo>
                    <a:pt x="0" y="65"/>
                    <a:pt x="2" y="62"/>
                    <a:pt x="6" y="61"/>
                  </a:cubicBezTo>
                  <a:cubicBezTo>
                    <a:pt x="20" y="59"/>
                    <a:pt x="20" y="59"/>
                    <a:pt x="20" y="59"/>
                  </a:cubicBezTo>
                  <a:cubicBezTo>
                    <a:pt x="21" y="59"/>
                    <a:pt x="22" y="58"/>
                    <a:pt x="22" y="58"/>
                  </a:cubicBezTo>
                  <a:cubicBezTo>
                    <a:pt x="23" y="55"/>
                    <a:pt x="24" y="52"/>
                    <a:pt x="25" y="49"/>
                  </a:cubicBezTo>
                  <a:cubicBezTo>
                    <a:pt x="26" y="49"/>
                    <a:pt x="26" y="48"/>
                    <a:pt x="25" y="48"/>
                  </a:cubicBezTo>
                  <a:cubicBezTo>
                    <a:pt x="16" y="35"/>
                    <a:pt x="16" y="35"/>
                    <a:pt x="16" y="35"/>
                  </a:cubicBezTo>
                  <a:cubicBezTo>
                    <a:pt x="14" y="33"/>
                    <a:pt x="15" y="29"/>
                    <a:pt x="17" y="27"/>
                  </a:cubicBezTo>
                  <a:cubicBezTo>
                    <a:pt x="27" y="16"/>
                    <a:pt x="27" y="16"/>
                    <a:pt x="27" y="16"/>
                  </a:cubicBezTo>
                  <a:cubicBezTo>
                    <a:pt x="30" y="14"/>
                    <a:pt x="33" y="14"/>
                    <a:pt x="36" y="16"/>
                  </a:cubicBezTo>
                  <a:cubicBezTo>
                    <a:pt x="48" y="25"/>
                    <a:pt x="48" y="25"/>
                    <a:pt x="48" y="25"/>
                  </a:cubicBezTo>
                  <a:cubicBezTo>
                    <a:pt x="49" y="25"/>
                    <a:pt x="49" y="25"/>
                    <a:pt x="50" y="25"/>
                  </a:cubicBezTo>
                  <a:cubicBezTo>
                    <a:pt x="53" y="23"/>
                    <a:pt x="55" y="22"/>
                    <a:pt x="58" y="21"/>
                  </a:cubicBezTo>
                  <a:cubicBezTo>
                    <a:pt x="59" y="21"/>
                    <a:pt x="59" y="20"/>
                    <a:pt x="60" y="20"/>
                  </a:cubicBezTo>
                  <a:cubicBezTo>
                    <a:pt x="62" y="5"/>
                    <a:pt x="62" y="5"/>
                    <a:pt x="62" y="5"/>
                  </a:cubicBezTo>
                  <a:cubicBezTo>
                    <a:pt x="62" y="2"/>
                    <a:pt x="65" y="0"/>
                    <a:pt x="68" y="0"/>
                  </a:cubicBezTo>
                  <a:cubicBezTo>
                    <a:pt x="83" y="0"/>
                    <a:pt x="83" y="0"/>
                    <a:pt x="83" y="0"/>
                  </a:cubicBezTo>
                  <a:cubicBezTo>
                    <a:pt x="86" y="0"/>
                    <a:pt x="89" y="2"/>
                    <a:pt x="90" y="5"/>
                  </a:cubicBezTo>
                  <a:cubicBezTo>
                    <a:pt x="92" y="20"/>
                    <a:pt x="92" y="20"/>
                    <a:pt x="92" y="20"/>
                  </a:cubicBezTo>
                  <a:cubicBezTo>
                    <a:pt x="92" y="21"/>
                    <a:pt x="92" y="21"/>
                    <a:pt x="93" y="21"/>
                  </a:cubicBezTo>
                  <a:cubicBezTo>
                    <a:pt x="96" y="22"/>
                    <a:pt x="99" y="23"/>
                    <a:pt x="102" y="25"/>
                  </a:cubicBezTo>
                  <a:cubicBezTo>
                    <a:pt x="102" y="25"/>
                    <a:pt x="103" y="25"/>
                    <a:pt x="103" y="25"/>
                  </a:cubicBezTo>
                  <a:cubicBezTo>
                    <a:pt x="116" y="16"/>
                    <a:pt x="116" y="16"/>
                    <a:pt x="116" y="16"/>
                  </a:cubicBezTo>
                  <a:cubicBezTo>
                    <a:pt x="118" y="14"/>
                    <a:pt x="122" y="14"/>
                    <a:pt x="124" y="17"/>
                  </a:cubicBezTo>
                  <a:cubicBezTo>
                    <a:pt x="134" y="27"/>
                    <a:pt x="134" y="27"/>
                    <a:pt x="134" y="27"/>
                  </a:cubicBezTo>
                  <a:cubicBezTo>
                    <a:pt x="137" y="29"/>
                    <a:pt x="137" y="33"/>
                    <a:pt x="135" y="35"/>
                  </a:cubicBezTo>
                  <a:cubicBezTo>
                    <a:pt x="126" y="48"/>
                    <a:pt x="126" y="48"/>
                    <a:pt x="126" y="48"/>
                  </a:cubicBezTo>
                  <a:cubicBezTo>
                    <a:pt x="126" y="48"/>
                    <a:pt x="126" y="49"/>
                    <a:pt x="126" y="49"/>
                  </a:cubicBezTo>
                  <a:cubicBezTo>
                    <a:pt x="128" y="52"/>
                    <a:pt x="129" y="55"/>
                    <a:pt x="130" y="58"/>
                  </a:cubicBezTo>
                  <a:cubicBezTo>
                    <a:pt x="130" y="58"/>
                    <a:pt x="130" y="59"/>
                    <a:pt x="131" y="59"/>
                  </a:cubicBezTo>
                  <a:cubicBezTo>
                    <a:pt x="146" y="61"/>
                    <a:pt x="146" y="61"/>
                    <a:pt x="146" y="61"/>
                  </a:cubicBezTo>
                  <a:cubicBezTo>
                    <a:pt x="146" y="61"/>
                    <a:pt x="146" y="61"/>
                    <a:pt x="146" y="61"/>
                  </a:cubicBezTo>
                  <a:cubicBezTo>
                    <a:pt x="149" y="62"/>
                    <a:pt x="151" y="65"/>
                    <a:pt x="151" y="68"/>
                  </a:cubicBezTo>
                  <a:cubicBezTo>
                    <a:pt x="151" y="83"/>
                    <a:pt x="151" y="83"/>
                    <a:pt x="151" y="83"/>
                  </a:cubicBezTo>
                  <a:cubicBezTo>
                    <a:pt x="151" y="86"/>
                    <a:pt x="149" y="89"/>
                    <a:pt x="146" y="89"/>
                  </a:cubicBezTo>
                  <a:cubicBezTo>
                    <a:pt x="131" y="91"/>
                    <a:pt x="131" y="91"/>
                    <a:pt x="131" y="91"/>
                  </a:cubicBezTo>
                  <a:cubicBezTo>
                    <a:pt x="130" y="91"/>
                    <a:pt x="130" y="92"/>
                    <a:pt x="130" y="93"/>
                  </a:cubicBezTo>
                  <a:cubicBezTo>
                    <a:pt x="129" y="95"/>
                    <a:pt x="128" y="98"/>
                    <a:pt x="126" y="101"/>
                  </a:cubicBezTo>
                  <a:cubicBezTo>
                    <a:pt x="126" y="102"/>
                    <a:pt x="126" y="102"/>
                    <a:pt x="126" y="103"/>
                  </a:cubicBezTo>
                  <a:cubicBezTo>
                    <a:pt x="135" y="115"/>
                    <a:pt x="135" y="115"/>
                    <a:pt x="135" y="115"/>
                  </a:cubicBezTo>
                  <a:cubicBezTo>
                    <a:pt x="137" y="118"/>
                    <a:pt x="137" y="121"/>
                    <a:pt x="134" y="123"/>
                  </a:cubicBezTo>
                  <a:cubicBezTo>
                    <a:pt x="124" y="134"/>
                    <a:pt x="124" y="134"/>
                    <a:pt x="124" y="134"/>
                  </a:cubicBezTo>
                  <a:cubicBezTo>
                    <a:pt x="122" y="136"/>
                    <a:pt x="118" y="136"/>
                    <a:pt x="116" y="135"/>
                  </a:cubicBezTo>
                  <a:cubicBezTo>
                    <a:pt x="103" y="126"/>
                    <a:pt x="103" y="126"/>
                    <a:pt x="103" y="126"/>
                  </a:cubicBezTo>
                  <a:cubicBezTo>
                    <a:pt x="103" y="125"/>
                    <a:pt x="102" y="125"/>
                    <a:pt x="102" y="126"/>
                  </a:cubicBezTo>
                  <a:cubicBezTo>
                    <a:pt x="99" y="127"/>
                    <a:pt x="96" y="128"/>
                    <a:pt x="93" y="129"/>
                  </a:cubicBezTo>
                  <a:cubicBezTo>
                    <a:pt x="92" y="129"/>
                    <a:pt x="92" y="130"/>
                    <a:pt x="92" y="130"/>
                  </a:cubicBezTo>
                  <a:cubicBezTo>
                    <a:pt x="90" y="145"/>
                    <a:pt x="90" y="145"/>
                    <a:pt x="90" y="145"/>
                  </a:cubicBezTo>
                  <a:cubicBezTo>
                    <a:pt x="89" y="148"/>
                    <a:pt x="86" y="151"/>
                    <a:pt x="83" y="151"/>
                  </a:cubicBezTo>
                  <a:close/>
                  <a:moveTo>
                    <a:pt x="69" y="144"/>
                  </a:moveTo>
                  <a:cubicBezTo>
                    <a:pt x="83" y="144"/>
                    <a:pt x="83" y="144"/>
                    <a:pt x="83" y="144"/>
                  </a:cubicBezTo>
                  <a:cubicBezTo>
                    <a:pt x="85" y="129"/>
                    <a:pt x="85" y="129"/>
                    <a:pt x="85" y="129"/>
                  </a:cubicBezTo>
                  <a:cubicBezTo>
                    <a:pt x="86" y="126"/>
                    <a:pt x="88" y="124"/>
                    <a:pt x="91" y="123"/>
                  </a:cubicBezTo>
                  <a:cubicBezTo>
                    <a:pt x="94" y="122"/>
                    <a:pt x="96" y="121"/>
                    <a:pt x="98" y="120"/>
                  </a:cubicBezTo>
                  <a:cubicBezTo>
                    <a:pt x="101" y="118"/>
                    <a:pt x="105" y="118"/>
                    <a:pt x="107" y="120"/>
                  </a:cubicBezTo>
                  <a:cubicBezTo>
                    <a:pt x="119" y="129"/>
                    <a:pt x="119" y="129"/>
                    <a:pt x="119" y="129"/>
                  </a:cubicBezTo>
                  <a:cubicBezTo>
                    <a:pt x="129" y="119"/>
                    <a:pt x="129" y="119"/>
                    <a:pt x="129" y="119"/>
                  </a:cubicBezTo>
                  <a:cubicBezTo>
                    <a:pt x="121" y="107"/>
                    <a:pt x="121" y="107"/>
                    <a:pt x="121" y="107"/>
                  </a:cubicBezTo>
                  <a:cubicBezTo>
                    <a:pt x="119" y="104"/>
                    <a:pt x="118" y="101"/>
                    <a:pt x="120" y="98"/>
                  </a:cubicBezTo>
                  <a:cubicBezTo>
                    <a:pt x="121" y="95"/>
                    <a:pt x="122" y="93"/>
                    <a:pt x="123" y="90"/>
                  </a:cubicBezTo>
                  <a:cubicBezTo>
                    <a:pt x="124" y="87"/>
                    <a:pt x="127" y="85"/>
                    <a:pt x="130" y="85"/>
                  </a:cubicBezTo>
                  <a:cubicBezTo>
                    <a:pt x="144" y="82"/>
                    <a:pt x="144" y="82"/>
                    <a:pt x="144" y="82"/>
                  </a:cubicBezTo>
                  <a:cubicBezTo>
                    <a:pt x="144" y="68"/>
                    <a:pt x="144" y="68"/>
                    <a:pt x="144" y="68"/>
                  </a:cubicBezTo>
                  <a:cubicBezTo>
                    <a:pt x="130" y="66"/>
                    <a:pt x="130" y="66"/>
                    <a:pt x="130" y="66"/>
                  </a:cubicBezTo>
                  <a:cubicBezTo>
                    <a:pt x="127" y="65"/>
                    <a:pt x="124" y="63"/>
                    <a:pt x="123" y="60"/>
                  </a:cubicBezTo>
                  <a:cubicBezTo>
                    <a:pt x="122" y="57"/>
                    <a:pt x="121" y="55"/>
                    <a:pt x="120" y="52"/>
                  </a:cubicBezTo>
                  <a:cubicBezTo>
                    <a:pt x="119" y="50"/>
                    <a:pt x="119" y="46"/>
                    <a:pt x="121" y="43"/>
                  </a:cubicBezTo>
                  <a:cubicBezTo>
                    <a:pt x="129" y="32"/>
                    <a:pt x="129" y="32"/>
                    <a:pt x="129" y="32"/>
                  </a:cubicBezTo>
                  <a:cubicBezTo>
                    <a:pt x="119" y="22"/>
                    <a:pt x="119" y="22"/>
                    <a:pt x="119" y="22"/>
                  </a:cubicBezTo>
                  <a:cubicBezTo>
                    <a:pt x="107" y="30"/>
                    <a:pt x="107" y="30"/>
                    <a:pt x="107" y="30"/>
                  </a:cubicBezTo>
                  <a:cubicBezTo>
                    <a:pt x="105" y="32"/>
                    <a:pt x="101" y="32"/>
                    <a:pt x="98" y="31"/>
                  </a:cubicBezTo>
                  <a:cubicBezTo>
                    <a:pt x="96" y="30"/>
                    <a:pt x="94" y="29"/>
                    <a:pt x="91" y="28"/>
                  </a:cubicBezTo>
                  <a:cubicBezTo>
                    <a:pt x="88" y="27"/>
                    <a:pt x="86" y="24"/>
                    <a:pt x="85" y="21"/>
                  </a:cubicBezTo>
                  <a:cubicBezTo>
                    <a:pt x="83" y="6"/>
                    <a:pt x="83" y="6"/>
                    <a:pt x="83" y="6"/>
                  </a:cubicBezTo>
                  <a:cubicBezTo>
                    <a:pt x="69" y="6"/>
                    <a:pt x="69" y="6"/>
                    <a:pt x="69" y="6"/>
                  </a:cubicBezTo>
                  <a:cubicBezTo>
                    <a:pt x="66" y="21"/>
                    <a:pt x="66" y="21"/>
                    <a:pt x="66" y="21"/>
                  </a:cubicBezTo>
                  <a:cubicBezTo>
                    <a:pt x="66" y="24"/>
                    <a:pt x="64" y="27"/>
                    <a:pt x="60" y="28"/>
                  </a:cubicBezTo>
                  <a:cubicBezTo>
                    <a:pt x="58" y="29"/>
                    <a:pt x="55" y="30"/>
                    <a:pt x="53" y="31"/>
                  </a:cubicBezTo>
                  <a:cubicBezTo>
                    <a:pt x="50" y="32"/>
                    <a:pt x="47" y="32"/>
                    <a:pt x="44" y="30"/>
                  </a:cubicBezTo>
                  <a:cubicBezTo>
                    <a:pt x="32" y="22"/>
                    <a:pt x="32" y="22"/>
                    <a:pt x="32" y="22"/>
                  </a:cubicBezTo>
                  <a:cubicBezTo>
                    <a:pt x="22" y="32"/>
                    <a:pt x="22" y="32"/>
                    <a:pt x="22" y="32"/>
                  </a:cubicBezTo>
                  <a:cubicBezTo>
                    <a:pt x="31" y="43"/>
                    <a:pt x="31" y="43"/>
                    <a:pt x="31" y="43"/>
                  </a:cubicBezTo>
                  <a:cubicBezTo>
                    <a:pt x="33" y="46"/>
                    <a:pt x="33" y="50"/>
                    <a:pt x="31" y="52"/>
                  </a:cubicBezTo>
                  <a:cubicBezTo>
                    <a:pt x="30" y="55"/>
                    <a:pt x="29" y="57"/>
                    <a:pt x="28" y="60"/>
                  </a:cubicBezTo>
                  <a:cubicBezTo>
                    <a:pt x="27" y="63"/>
                    <a:pt x="25" y="65"/>
                    <a:pt x="21" y="66"/>
                  </a:cubicBezTo>
                  <a:cubicBezTo>
                    <a:pt x="7" y="68"/>
                    <a:pt x="7" y="68"/>
                    <a:pt x="7" y="68"/>
                  </a:cubicBezTo>
                  <a:cubicBezTo>
                    <a:pt x="7" y="82"/>
                    <a:pt x="7" y="82"/>
                    <a:pt x="7" y="82"/>
                  </a:cubicBezTo>
                  <a:cubicBezTo>
                    <a:pt x="21" y="85"/>
                    <a:pt x="21" y="85"/>
                    <a:pt x="21" y="85"/>
                  </a:cubicBezTo>
                  <a:cubicBezTo>
                    <a:pt x="25" y="85"/>
                    <a:pt x="27" y="87"/>
                    <a:pt x="28" y="90"/>
                  </a:cubicBezTo>
                  <a:cubicBezTo>
                    <a:pt x="29" y="93"/>
                    <a:pt x="30" y="96"/>
                    <a:pt x="31" y="98"/>
                  </a:cubicBezTo>
                  <a:cubicBezTo>
                    <a:pt x="33" y="101"/>
                    <a:pt x="33" y="104"/>
                    <a:pt x="31" y="107"/>
                  </a:cubicBezTo>
                  <a:cubicBezTo>
                    <a:pt x="22" y="119"/>
                    <a:pt x="22" y="119"/>
                    <a:pt x="22" y="119"/>
                  </a:cubicBezTo>
                  <a:cubicBezTo>
                    <a:pt x="32" y="129"/>
                    <a:pt x="32" y="129"/>
                    <a:pt x="32" y="129"/>
                  </a:cubicBezTo>
                  <a:cubicBezTo>
                    <a:pt x="44" y="120"/>
                    <a:pt x="44" y="120"/>
                    <a:pt x="44" y="120"/>
                  </a:cubicBezTo>
                  <a:cubicBezTo>
                    <a:pt x="47" y="118"/>
                    <a:pt x="50" y="118"/>
                    <a:pt x="53" y="120"/>
                  </a:cubicBezTo>
                  <a:cubicBezTo>
                    <a:pt x="55" y="121"/>
                    <a:pt x="58" y="122"/>
                    <a:pt x="60" y="123"/>
                  </a:cubicBezTo>
                  <a:cubicBezTo>
                    <a:pt x="64" y="124"/>
                    <a:pt x="66" y="126"/>
                    <a:pt x="66" y="129"/>
                  </a:cubicBezTo>
                  <a:lnTo>
                    <a:pt x="69" y="144"/>
                  </a:lnTo>
                  <a:close/>
                  <a:moveTo>
                    <a:pt x="22" y="119"/>
                  </a:moveTo>
                  <a:cubicBezTo>
                    <a:pt x="22" y="119"/>
                    <a:pt x="22" y="119"/>
                    <a:pt x="22" y="119"/>
                  </a:cubicBezTo>
                  <a:cubicBezTo>
                    <a:pt x="22" y="119"/>
                    <a:pt x="22" y="119"/>
                    <a:pt x="22" y="119"/>
                  </a:cubicBezTo>
                  <a:close/>
                  <a:moveTo>
                    <a:pt x="130" y="119"/>
                  </a:moveTo>
                  <a:cubicBezTo>
                    <a:pt x="130" y="119"/>
                    <a:pt x="130" y="119"/>
                    <a:pt x="130" y="119"/>
                  </a:cubicBezTo>
                  <a:close/>
                  <a:moveTo>
                    <a:pt x="144" y="83"/>
                  </a:moveTo>
                  <a:cubicBezTo>
                    <a:pt x="144" y="83"/>
                    <a:pt x="144" y="83"/>
                    <a:pt x="144" y="83"/>
                  </a:cubicBezTo>
                  <a:close/>
                  <a:moveTo>
                    <a:pt x="7" y="83"/>
                  </a:moveTo>
                  <a:cubicBezTo>
                    <a:pt x="7" y="83"/>
                    <a:pt x="7" y="83"/>
                    <a:pt x="7" y="83"/>
                  </a:cubicBezTo>
                  <a:cubicBezTo>
                    <a:pt x="7" y="83"/>
                    <a:pt x="7" y="83"/>
                    <a:pt x="7" y="83"/>
                  </a:cubicBezTo>
                  <a:close/>
                  <a:moveTo>
                    <a:pt x="145" y="82"/>
                  </a:moveTo>
                  <a:cubicBezTo>
                    <a:pt x="145" y="82"/>
                    <a:pt x="145" y="82"/>
                    <a:pt x="145" y="82"/>
                  </a:cubicBezTo>
                  <a:close/>
                  <a:moveTo>
                    <a:pt x="7" y="82"/>
                  </a:moveTo>
                  <a:cubicBezTo>
                    <a:pt x="7" y="82"/>
                    <a:pt x="7" y="82"/>
                    <a:pt x="7" y="82"/>
                  </a:cubicBezTo>
                  <a:cubicBezTo>
                    <a:pt x="7" y="82"/>
                    <a:pt x="7" y="82"/>
                    <a:pt x="7" y="82"/>
                  </a:cubicBezTo>
                  <a:close/>
                  <a:moveTo>
                    <a:pt x="120" y="21"/>
                  </a:moveTo>
                  <a:cubicBezTo>
                    <a:pt x="120" y="21"/>
                    <a:pt x="120" y="21"/>
                    <a:pt x="120" y="21"/>
                  </a:cubicBezTo>
                  <a:cubicBezTo>
                    <a:pt x="120" y="21"/>
                    <a:pt x="120" y="21"/>
                    <a:pt x="120" y="21"/>
                  </a:cubicBezTo>
                  <a:close/>
                  <a:moveTo>
                    <a:pt x="119" y="21"/>
                  </a:moveTo>
                  <a:cubicBezTo>
                    <a:pt x="119" y="21"/>
                    <a:pt x="119" y="21"/>
                    <a:pt x="119" y="21"/>
                  </a:cubicBezTo>
                  <a:close/>
                  <a:moveTo>
                    <a:pt x="76" y="105"/>
                  </a:moveTo>
                  <a:cubicBezTo>
                    <a:pt x="68" y="105"/>
                    <a:pt x="60" y="102"/>
                    <a:pt x="54" y="96"/>
                  </a:cubicBezTo>
                  <a:cubicBezTo>
                    <a:pt x="47" y="89"/>
                    <a:pt x="44" y="79"/>
                    <a:pt x="46" y="68"/>
                  </a:cubicBezTo>
                  <a:cubicBezTo>
                    <a:pt x="49" y="57"/>
                    <a:pt x="58" y="48"/>
                    <a:pt x="69" y="46"/>
                  </a:cubicBezTo>
                  <a:cubicBezTo>
                    <a:pt x="79" y="44"/>
                    <a:pt x="90" y="47"/>
                    <a:pt x="97" y="54"/>
                  </a:cubicBezTo>
                  <a:cubicBezTo>
                    <a:pt x="104" y="61"/>
                    <a:pt x="107" y="72"/>
                    <a:pt x="105" y="82"/>
                  </a:cubicBezTo>
                  <a:cubicBezTo>
                    <a:pt x="103" y="93"/>
                    <a:pt x="94" y="102"/>
                    <a:pt x="83" y="104"/>
                  </a:cubicBezTo>
                  <a:cubicBezTo>
                    <a:pt x="80" y="105"/>
                    <a:pt x="78" y="105"/>
                    <a:pt x="76" y="105"/>
                  </a:cubicBezTo>
                  <a:close/>
                  <a:moveTo>
                    <a:pt x="76" y="52"/>
                  </a:moveTo>
                  <a:cubicBezTo>
                    <a:pt x="74" y="52"/>
                    <a:pt x="72" y="52"/>
                    <a:pt x="70" y="53"/>
                  </a:cubicBezTo>
                  <a:cubicBezTo>
                    <a:pt x="62" y="54"/>
                    <a:pt x="55" y="61"/>
                    <a:pt x="53" y="70"/>
                  </a:cubicBezTo>
                  <a:cubicBezTo>
                    <a:pt x="51" y="78"/>
                    <a:pt x="54" y="86"/>
                    <a:pt x="59" y="92"/>
                  </a:cubicBezTo>
                  <a:cubicBezTo>
                    <a:pt x="65" y="97"/>
                    <a:pt x="73" y="100"/>
                    <a:pt x="81" y="98"/>
                  </a:cubicBezTo>
                  <a:cubicBezTo>
                    <a:pt x="81" y="98"/>
                    <a:pt x="81" y="98"/>
                    <a:pt x="81" y="98"/>
                  </a:cubicBezTo>
                  <a:cubicBezTo>
                    <a:pt x="90" y="96"/>
                    <a:pt x="96" y="89"/>
                    <a:pt x="98" y="81"/>
                  </a:cubicBezTo>
                  <a:cubicBezTo>
                    <a:pt x="100" y="73"/>
                    <a:pt x="98" y="64"/>
                    <a:pt x="92" y="59"/>
                  </a:cubicBezTo>
                  <a:cubicBezTo>
                    <a:pt x="88" y="54"/>
                    <a:pt x="82" y="52"/>
                    <a:pt x="76"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TextBox 47">
              <a:extLst>
                <a:ext uri="{FF2B5EF4-FFF2-40B4-BE49-F238E27FC236}">
                  <a16:creationId xmlns:a16="http://schemas.microsoft.com/office/drawing/2014/main" id="{CB7161A9-D1DA-4045-98E3-44B679AFFCBE}"/>
                </a:ext>
              </a:extLst>
            </p:cNvPr>
            <p:cNvSpPr txBox="1">
              <a:spLocks noChangeArrowheads="1"/>
            </p:cNvSpPr>
            <p:nvPr/>
          </p:nvSpPr>
          <p:spPr bwMode="auto">
            <a:xfrm>
              <a:off x="5277170" y="4645640"/>
              <a:ext cx="1638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Ödeme Tarihi</a:t>
              </a:r>
              <a:endParaRPr lang="en-US" altLang="en-US" sz="2400" dirty="0">
                <a:latin typeface="Open Sans" panose="020B0606030504020204" pitchFamily="34" charset="0"/>
                <a:cs typeface="Open Sans" panose="020B0606030504020204" pitchFamily="34" charset="0"/>
              </a:endParaRPr>
            </a:p>
          </p:txBody>
        </p:sp>
      </p:grpSp>
      <p:grpSp>
        <p:nvGrpSpPr>
          <p:cNvPr id="25" name="Группа 8">
            <a:extLst>
              <a:ext uri="{FF2B5EF4-FFF2-40B4-BE49-F238E27FC236}">
                <a16:creationId xmlns:a16="http://schemas.microsoft.com/office/drawing/2014/main" id="{0A48854E-36BE-4F08-B54B-623ED8513E0D}"/>
              </a:ext>
            </a:extLst>
          </p:cNvPr>
          <p:cNvGrpSpPr/>
          <p:nvPr/>
        </p:nvGrpSpPr>
        <p:grpSpPr>
          <a:xfrm>
            <a:off x="3198360" y="3571316"/>
            <a:ext cx="1660524" cy="3138387"/>
            <a:chOff x="8420102" y="2265363"/>
            <a:chExt cx="1660524" cy="4318000"/>
          </a:xfrm>
        </p:grpSpPr>
        <p:sp>
          <p:nvSpPr>
            <p:cNvPr id="26" name="Freeform 16">
              <a:extLst>
                <a:ext uri="{FF2B5EF4-FFF2-40B4-BE49-F238E27FC236}">
                  <a16:creationId xmlns:a16="http://schemas.microsoft.com/office/drawing/2014/main" id="{467B54A3-7C3A-43FD-B15B-0E24CA048C47}"/>
                </a:ext>
              </a:extLst>
            </p:cNvPr>
            <p:cNvSpPr>
              <a:spLocks/>
            </p:cNvSpPr>
            <p:nvPr/>
          </p:nvSpPr>
          <p:spPr bwMode="auto">
            <a:xfrm>
              <a:off x="8488363" y="2265363"/>
              <a:ext cx="1592263" cy="4318000"/>
            </a:xfrm>
            <a:custGeom>
              <a:avLst/>
              <a:gdLst>
                <a:gd name="T0" fmla="*/ 796132 w 360"/>
                <a:gd name="T1" fmla="*/ 0 h 975"/>
                <a:gd name="T2" fmla="*/ 0 w 360"/>
                <a:gd name="T3" fmla="*/ 797169 h 975"/>
                <a:gd name="T4" fmla="*/ 0 w 360"/>
                <a:gd name="T5" fmla="*/ 4318000 h 975"/>
                <a:gd name="T6" fmla="*/ 1592263 w 360"/>
                <a:gd name="T7" fmla="*/ 4318000 h 975"/>
                <a:gd name="T8" fmla="*/ 1592263 w 360"/>
                <a:gd name="T9" fmla="*/ 797169 h 975"/>
                <a:gd name="T10" fmla="*/ 796132 w 360"/>
                <a:gd name="T11" fmla="*/ 0 h 9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 h="975">
                  <a:moveTo>
                    <a:pt x="180" y="0"/>
                  </a:moveTo>
                  <a:cubicBezTo>
                    <a:pt x="80" y="0"/>
                    <a:pt x="0" y="80"/>
                    <a:pt x="0" y="180"/>
                  </a:cubicBezTo>
                  <a:cubicBezTo>
                    <a:pt x="0" y="975"/>
                    <a:pt x="0" y="975"/>
                    <a:pt x="0" y="975"/>
                  </a:cubicBezTo>
                  <a:cubicBezTo>
                    <a:pt x="360" y="975"/>
                    <a:pt x="360" y="975"/>
                    <a:pt x="360" y="975"/>
                  </a:cubicBezTo>
                  <a:cubicBezTo>
                    <a:pt x="360" y="180"/>
                    <a:pt x="360" y="180"/>
                    <a:pt x="360" y="180"/>
                  </a:cubicBezTo>
                  <a:cubicBezTo>
                    <a:pt x="360" y="80"/>
                    <a:pt x="279" y="0"/>
                    <a:pt x="180" y="0"/>
                  </a:cubicBezTo>
                  <a:close/>
                </a:path>
              </a:pathLst>
            </a:custGeom>
            <a:solidFill>
              <a:srgbClr val="04A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Oval 17">
              <a:extLst>
                <a:ext uri="{FF2B5EF4-FFF2-40B4-BE49-F238E27FC236}">
                  <a16:creationId xmlns:a16="http://schemas.microsoft.com/office/drawing/2014/main" id="{EB3678BB-E507-4F24-A934-43796CE2BC81}"/>
                </a:ext>
              </a:extLst>
            </p:cNvPr>
            <p:cNvSpPr>
              <a:spLocks noChangeArrowheads="1"/>
            </p:cNvSpPr>
            <p:nvPr/>
          </p:nvSpPr>
          <p:spPr bwMode="auto">
            <a:xfrm>
              <a:off x="8612188" y="2392363"/>
              <a:ext cx="1339850" cy="1343025"/>
            </a:xfrm>
            <a:prstGeom prst="ellipse">
              <a:avLst/>
            </a:prstGeom>
            <a:solidFill>
              <a:srgbClr val="0092B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 name="Freeform 42">
              <a:extLst>
                <a:ext uri="{FF2B5EF4-FFF2-40B4-BE49-F238E27FC236}">
                  <a16:creationId xmlns:a16="http://schemas.microsoft.com/office/drawing/2014/main" id="{89B9806D-8C46-4CD1-9E1E-959CEC24E4D5}"/>
                </a:ext>
              </a:extLst>
            </p:cNvPr>
            <p:cNvSpPr>
              <a:spLocks noEditPoints="1"/>
            </p:cNvSpPr>
            <p:nvPr/>
          </p:nvSpPr>
          <p:spPr bwMode="auto">
            <a:xfrm>
              <a:off x="8912225" y="2827338"/>
              <a:ext cx="744538" cy="469900"/>
            </a:xfrm>
            <a:custGeom>
              <a:avLst/>
              <a:gdLst>
                <a:gd name="T0" fmla="*/ 651471 w 168"/>
                <a:gd name="T1" fmla="*/ 469900 h 106"/>
                <a:gd name="T2" fmla="*/ 93067 w 168"/>
                <a:gd name="T3" fmla="*/ 469900 h 106"/>
                <a:gd name="T4" fmla="*/ 0 w 168"/>
                <a:gd name="T5" fmla="*/ 376807 h 106"/>
                <a:gd name="T6" fmla="*/ 0 w 168"/>
                <a:gd name="T7" fmla="*/ 93093 h 106"/>
                <a:gd name="T8" fmla="*/ 93067 w 168"/>
                <a:gd name="T9" fmla="*/ 0 h 106"/>
                <a:gd name="T10" fmla="*/ 651471 w 168"/>
                <a:gd name="T11" fmla="*/ 0 h 106"/>
                <a:gd name="T12" fmla="*/ 744538 w 168"/>
                <a:gd name="T13" fmla="*/ 93093 h 106"/>
                <a:gd name="T14" fmla="*/ 744538 w 168"/>
                <a:gd name="T15" fmla="*/ 376807 h 106"/>
                <a:gd name="T16" fmla="*/ 651471 w 168"/>
                <a:gd name="T17" fmla="*/ 469900 h 106"/>
                <a:gd name="T18" fmla="*/ 93067 w 168"/>
                <a:gd name="T19" fmla="*/ 31031 h 106"/>
                <a:gd name="T20" fmla="*/ 26591 w 168"/>
                <a:gd name="T21" fmla="*/ 93093 h 106"/>
                <a:gd name="T22" fmla="*/ 26591 w 168"/>
                <a:gd name="T23" fmla="*/ 376807 h 106"/>
                <a:gd name="T24" fmla="*/ 93067 w 168"/>
                <a:gd name="T25" fmla="*/ 438869 h 106"/>
                <a:gd name="T26" fmla="*/ 651471 w 168"/>
                <a:gd name="T27" fmla="*/ 438869 h 106"/>
                <a:gd name="T28" fmla="*/ 717947 w 168"/>
                <a:gd name="T29" fmla="*/ 376807 h 106"/>
                <a:gd name="T30" fmla="*/ 717947 w 168"/>
                <a:gd name="T31" fmla="*/ 93093 h 106"/>
                <a:gd name="T32" fmla="*/ 651471 w 168"/>
                <a:gd name="T33" fmla="*/ 31031 h 106"/>
                <a:gd name="T34" fmla="*/ 93067 w 168"/>
                <a:gd name="T35" fmla="*/ 31031 h 106"/>
                <a:gd name="T36" fmla="*/ 638175 w 168"/>
                <a:gd name="T37" fmla="*/ 394539 h 106"/>
                <a:gd name="T38" fmla="*/ 629312 w 168"/>
                <a:gd name="T39" fmla="*/ 394539 h 106"/>
                <a:gd name="T40" fmla="*/ 465336 w 168"/>
                <a:gd name="T41" fmla="*/ 257115 h 106"/>
                <a:gd name="T42" fmla="*/ 381133 w 168"/>
                <a:gd name="T43" fmla="*/ 323610 h 106"/>
                <a:gd name="T44" fmla="*/ 363405 w 168"/>
                <a:gd name="T45" fmla="*/ 323610 h 106"/>
                <a:gd name="T46" fmla="*/ 274770 w 168"/>
                <a:gd name="T47" fmla="*/ 257115 h 106"/>
                <a:gd name="T48" fmla="*/ 110794 w 168"/>
                <a:gd name="T49" fmla="*/ 394539 h 106"/>
                <a:gd name="T50" fmla="*/ 88635 w 168"/>
                <a:gd name="T51" fmla="*/ 390106 h 106"/>
                <a:gd name="T52" fmla="*/ 93067 w 168"/>
                <a:gd name="T53" fmla="*/ 372374 h 106"/>
                <a:gd name="T54" fmla="*/ 252611 w 168"/>
                <a:gd name="T55" fmla="*/ 239383 h 106"/>
                <a:gd name="T56" fmla="*/ 93067 w 168"/>
                <a:gd name="T57" fmla="*/ 110825 h 106"/>
                <a:gd name="T58" fmla="*/ 88635 w 168"/>
                <a:gd name="T59" fmla="*/ 93093 h 106"/>
                <a:gd name="T60" fmla="*/ 110794 w 168"/>
                <a:gd name="T61" fmla="*/ 88660 h 106"/>
                <a:gd name="T62" fmla="*/ 372269 w 168"/>
                <a:gd name="T63" fmla="*/ 292579 h 106"/>
                <a:gd name="T64" fmla="*/ 629312 w 168"/>
                <a:gd name="T65" fmla="*/ 88660 h 106"/>
                <a:gd name="T66" fmla="*/ 651471 w 168"/>
                <a:gd name="T67" fmla="*/ 93093 h 106"/>
                <a:gd name="T68" fmla="*/ 647039 w 168"/>
                <a:gd name="T69" fmla="*/ 110825 h 106"/>
                <a:gd name="T70" fmla="*/ 487495 w 168"/>
                <a:gd name="T71" fmla="*/ 239383 h 106"/>
                <a:gd name="T72" fmla="*/ 647039 w 168"/>
                <a:gd name="T73" fmla="*/ 372374 h 106"/>
                <a:gd name="T74" fmla="*/ 651471 w 168"/>
                <a:gd name="T75" fmla="*/ 390106 h 106"/>
                <a:gd name="T76" fmla="*/ 638175 w 168"/>
                <a:gd name="T77" fmla="*/ 39453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8" h="106">
                  <a:moveTo>
                    <a:pt x="147" y="106"/>
                  </a:moveTo>
                  <a:cubicBezTo>
                    <a:pt x="21" y="106"/>
                    <a:pt x="21" y="106"/>
                    <a:pt x="21" y="106"/>
                  </a:cubicBezTo>
                  <a:cubicBezTo>
                    <a:pt x="9" y="106"/>
                    <a:pt x="0" y="97"/>
                    <a:pt x="0" y="85"/>
                  </a:cubicBezTo>
                  <a:cubicBezTo>
                    <a:pt x="0" y="21"/>
                    <a:pt x="0" y="21"/>
                    <a:pt x="0" y="21"/>
                  </a:cubicBezTo>
                  <a:cubicBezTo>
                    <a:pt x="0" y="10"/>
                    <a:pt x="9" y="0"/>
                    <a:pt x="21" y="0"/>
                  </a:cubicBezTo>
                  <a:cubicBezTo>
                    <a:pt x="147" y="0"/>
                    <a:pt x="147" y="0"/>
                    <a:pt x="147" y="0"/>
                  </a:cubicBezTo>
                  <a:cubicBezTo>
                    <a:pt x="159" y="0"/>
                    <a:pt x="168" y="10"/>
                    <a:pt x="168" y="21"/>
                  </a:cubicBezTo>
                  <a:cubicBezTo>
                    <a:pt x="168" y="85"/>
                    <a:pt x="168" y="85"/>
                    <a:pt x="168" y="85"/>
                  </a:cubicBezTo>
                  <a:cubicBezTo>
                    <a:pt x="168" y="97"/>
                    <a:pt x="159" y="106"/>
                    <a:pt x="147" y="106"/>
                  </a:cubicBezTo>
                  <a:close/>
                  <a:moveTo>
                    <a:pt x="21" y="7"/>
                  </a:moveTo>
                  <a:cubicBezTo>
                    <a:pt x="13" y="7"/>
                    <a:pt x="6" y="13"/>
                    <a:pt x="6" y="21"/>
                  </a:cubicBezTo>
                  <a:cubicBezTo>
                    <a:pt x="6" y="85"/>
                    <a:pt x="6" y="85"/>
                    <a:pt x="6" y="85"/>
                  </a:cubicBezTo>
                  <a:cubicBezTo>
                    <a:pt x="6" y="93"/>
                    <a:pt x="13" y="99"/>
                    <a:pt x="21" y="99"/>
                  </a:cubicBezTo>
                  <a:cubicBezTo>
                    <a:pt x="147" y="99"/>
                    <a:pt x="147" y="99"/>
                    <a:pt x="147" y="99"/>
                  </a:cubicBezTo>
                  <a:cubicBezTo>
                    <a:pt x="155" y="99"/>
                    <a:pt x="162" y="93"/>
                    <a:pt x="162" y="85"/>
                  </a:cubicBezTo>
                  <a:cubicBezTo>
                    <a:pt x="162" y="21"/>
                    <a:pt x="162" y="21"/>
                    <a:pt x="162" y="21"/>
                  </a:cubicBezTo>
                  <a:cubicBezTo>
                    <a:pt x="162" y="13"/>
                    <a:pt x="155" y="7"/>
                    <a:pt x="147" y="7"/>
                  </a:cubicBezTo>
                  <a:lnTo>
                    <a:pt x="21" y="7"/>
                  </a:lnTo>
                  <a:close/>
                  <a:moveTo>
                    <a:pt x="144" y="89"/>
                  </a:moveTo>
                  <a:cubicBezTo>
                    <a:pt x="144" y="89"/>
                    <a:pt x="143" y="89"/>
                    <a:pt x="142" y="89"/>
                  </a:cubicBezTo>
                  <a:cubicBezTo>
                    <a:pt x="105" y="58"/>
                    <a:pt x="105" y="58"/>
                    <a:pt x="105" y="58"/>
                  </a:cubicBezTo>
                  <a:cubicBezTo>
                    <a:pt x="86" y="73"/>
                    <a:pt x="86" y="73"/>
                    <a:pt x="86" y="73"/>
                  </a:cubicBezTo>
                  <a:cubicBezTo>
                    <a:pt x="85" y="74"/>
                    <a:pt x="83" y="74"/>
                    <a:pt x="82" y="73"/>
                  </a:cubicBezTo>
                  <a:cubicBezTo>
                    <a:pt x="62" y="58"/>
                    <a:pt x="62" y="58"/>
                    <a:pt x="62" y="58"/>
                  </a:cubicBezTo>
                  <a:cubicBezTo>
                    <a:pt x="25" y="89"/>
                    <a:pt x="25" y="89"/>
                    <a:pt x="25" y="89"/>
                  </a:cubicBezTo>
                  <a:cubicBezTo>
                    <a:pt x="24" y="90"/>
                    <a:pt x="22" y="90"/>
                    <a:pt x="20" y="88"/>
                  </a:cubicBezTo>
                  <a:cubicBezTo>
                    <a:pt x="19" y="87"/>
                    <a:pt x="19" y="85"/>
                    <a:pt x="21" y="84"/>
                  </a:cubicBezTo>
                  <a:cubicBezTo>
                    <a:pt x="57" y="54"/>
                    <a:pt x="57" y="54"/>
                    <a:pt x="57" y="54"/>
                  </a:cubicBezTo>
                  <a:cubicBezTo>
                    <a:pt x="21" y="25"/>
                    <a:pt x="21" y="25"/>
                    <a:pt x="21" y="25"/>
                  </a:cubicBezTo>
                  <a:cubicBezTo>
                    <a:pt x="19" y="24"/>
                    <a:pt x="19" y="22"/>
                    <a:pt x="20" y="21"/>
                  </a:cubicBezTo>
                  <a:cubicBezTo>
                    <a:pt x="21" y="19"/>
                    <a:pt x="24" y="19"/>
                    <a:pt x="25" y="20"/>
                  </a:cubicBezTo>
                  <a:cubicBezTo>
                    <a:pt x="84" y="66"/>
                    <a:pt x="84" y="66"/>
                    <a:pt x="84" y="66"/>
                  </a:cubicBezTo>
                  <a:cubicBezTo>
                    <a:pt x="142" y="20"/>
                    <a:pt x="142" y="20"/>
                    <a:pt x="142" y="20"/>
                  </a:cubicBezTo>
                  <a:cubicBezTo>
                    <a:pt x="144" y="19"/>
                    <a:pt x="146" y="19"/>
                    <a:pt x="147" y="21"/>
                  </a:cubicBezTo>
                  <a:cubicBezTo>
                    <a:pt x="148" y="22"/>
                    <a:pt x="148" y="24"/>
                    <a:pt x="146" y="25"/>
                  </a:cubicBezTo>
                  <a:cubicBezTo>
                    <a:pt x="110" y="54"/>
                    <a:pt x="110" y="54"/>
                    <a:pt x="110" y="54"/>
                  </a:cubicBezTo>
                  <a:cubicBezTo>
                    <a:pt x="146" y="84"/>
                    <a:pt x="146" y="84"/>
                    <a:pt x="146" y="84"/>
                  </a:cubicBezTo>
                  <a:cubicBezTo>
                    <a:pt x="148" y="85"/>
                    <a:pt x="148" y="87"/>
                    <a:pt x="147" y="88"/>
                  </a:cubicBezTo>
                  <a:cubicBezTo>
                    <a:pt x="146" y="89"/>
                    <a:pt x="145" y="89"/>
                    <a:pt x="144"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TextBox 47">
              <a:extLst>
                <a:ext uri="{FF2B5EF4-FFF2-40B4-BE49-F238E27FC236}">
                  <a16:creationId xmlns:a16="http://schemas.microsoft.com/office/drawing/2014/main" id="{2C3A5E34-643F-48D8-A4D3-92F934319415}"/>
                </a:ext>
              </a:extLst>
            </p:cNvPr>
            <p:cNvSpPr txBox="1">
              <a:spLocks noChangeArrowheads="1"/>
            </p:cNvSpPr>
            <p:nvPr/>
          </p:nvSpPr>
          <p:spPr bwMode="auto">
            <a:xfrm>
              <a:off x="8420102" y="4482515"/>
              <a:ext cx="1639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Tescil Tarihi</a:t>
              </a:r>
              <a:endParaRPr lang="en-US" altLang="en-US" sz="2400" dirty="0">
                <a:latin typeface="Open Sans" panose="020B0606030504020204" pitchFamily="34" charset="0"/>
                <a:cs typeface="Open Sans" panose="020B0606030504020204" pitchFamily="34" charset="0"/>
              </a:endParaRPr>
            </a:p>
          </p:txBody>
        </p:sp>
      </p:grpSp>
      <p:sp>
        <p:nvSpPr>
          <p:cNvPr id="31" name="Metin kutusu 30">
            <a:extLst>
              <a:ext uri="{FF2B5EF4-FFF2-40B4-BE49-F238E27FC236}">
                <a16:creationId xmlns:a16="http://schemas.microsoft.com/office/drawing/2014/main" id="{F783ADF8-F5D0-4893-B476-702352BE7922}"/>
              </a:ext>
            </a:extLst>
          </p:cNvPr>
          <p:cNvSpPr txBox="1"/>
          <p:nvPr/>
        </p:nvSpPr>
        <p:spPr>
          <a:xfrm>
            <a:off x="2035090" y="1389917"/>
            <a:ext cx="9795484" cy="830997"/>
          </a:xfrm>
          <a:prstGeom prst="rect">
            <a:avLst/>
          </a:prstGeom>
          <a:noFill/>
        </p:spPr>
        <p:txBody>
          <a:bodyPr wrap="square" rtlCol="0">
            <a:spAutoFit/>
          </a:bodyPr>
          <a:lstStyle/>
          <a:p>
            <a:pPr marL="342900" indent="-342900">
              <a:buFont typeface="Wingdings" panose="05000000000000000000" pitchFamily="2" charset="2"/>
              <a:buChar char="ü"/>
            </a:pPr>
            <a:r>
              <a:rPr lang="en-US" sz="2400" dirty="0" err="1"/>
              <a:t>Parasal</a:t>
            </a:r>
            <a:r>
              <a:rPr lang="en-US" sz="2400" dirty="0"/>
              <a:t> olmayan </a:t>
            </a:r>
            <a:r>
              <a:rPr lang="en-US" sz="2400" dirty="0" err="1"/>
              <a:t>verilen</a:t>
            </a:r>
            <a:r>
              <a:rPr lang="en-US" sz="2400" dirty="0"/>
              <a:t> </a:t>
            </a:r>
            <a:r>
              <a:rPr lang="en-US" sz="2400" dirty="0" err="1"/>
              <a:t>depozito</a:t>
            </a:r>
            <a:r>
              <a:rPr lang="en-US" sz="2400" dirty="0"/>
              <a:t> </a:t>
            </a:r>
            <a:r>
              <a:rPr lang="en-US" sz="2400" dirty="0" err="1"/>
              <a:t>ve</a:t>
            </a:r>
            <a:r>
              <a:rPr lang="en-US" sz="2400" dirty="0"/>
              <a:t> </a:t>
            </a:r>
            <a:r>
              <a:rPr lang="en-US" sz="2400" dirty="0" err="1"/>
              <a:t>teminatlar</a:t>
            </a:r>
            <a:r>
              <a:rPr lang="en-US" sz="2400" dirty="0"/>
              <a:t> </a:t>
            </a:r>
            <a:r>
              <a:rPr lang="en-US" sz="2400" dirty="0" err="1"/>
              <a:t>ile</a:t>
            </a:r>
            <a:r>
              <a:rPr lang="en-US" sz="2400" dirty="0"/>
              <a:t> </a:t>
            </a:r>
            <a:r>
              <a:rPr lang="en-US" sz="2400" dirty="0" err="1"/>
              <a:t>avanslar</a:t>
            </a:r>
            <a:endParaRPr lang="tr-TR" sz="2400" dirty="0"/>
          </a:p>
          <a:p>
            <a:pPr marL="342900" indent="-342900">
              <a:buFont typeface="Wingdings" panose="05000000000000000000" pitchFamily="2" charset="2"/>
              <a:buChar char="ü"/>
            </a:pPr>
            <a:r>
              <a:rPr lang="en-US" sz="2400" dirty="0" err="1"/>
              <a:t>Nakdi</a:t>
            </a:r>
            <a:r>
              <a:rPr lang="en-US" sz="2400" dirty="0"/>
              <a:t> </a:t>
            </a:r>
            <a:r>
              <a:rPr lang="en-US" sz="2400" dirty="0" err="1"/>
              <a:t>sermaye</a:t>
            </a:r>
            <a:r>
              <a:rPr lang="en-US" sz="2400" dirty="0"/>
              <a:t> </a:t>
            </a:r>
            <a:r>
              <a:rPr lang="en-US" sz="2400" dirty="0" err="1"/>
              <a:t>karşılığı</a:t>
            </a:r>
            <a:r>
              <a:rPr lang="en-US" sz="2400" dirty="0"/>
              <a:t> </a:t>
            </a:r>
            <a:r>
              <a:rPr lang="en-US" sz="2400" dirty="0" err="1"/>
              <a:t>alınan</a:t>
            </a:r>
            <a:r>
              <a:rPr lang="en-US" sz="2400" dirty="0"/>
              <a:t> </a:t>
            </a:r>
            <a:r>
              <a:rPr lang="en-US" sz="2400" dirty="0" err="1"/>
              <a:t>hisse</a:t>
            </a:r>
            <a:r>
              <a:rPr lang="en-US" sz="2400" dirty="0"/>
              <a:t> </a:t>
            </a:r>
            <a:r>
              <a:rPr lang="en-US" sz="2400" dirty="0" err="1"/>
              <a:t>senetleri</a:t>
            </a:r>
            <a:endParaRPr lang="tr-TR" altLang="tr-TR" sz="2400" dirty="0"/>
          </a:p>
        </p:txBody>
      </p:sp>
      <p:pic>
        <p:nvPicPr>
          <p:cNvPr id="32" name="Resim 31">
            <a:extLst>
              <a:ext uri="{FF2B5EF4-FFF2-40B4-BE49-F238E27FC236}">
                <a16:creationId xmlns:a16="http://schemas.microsoft.com/office/drawing/2014/main" id="{3D6E75AE-1370-48D5-8289-B9265B90D37A}"/>
              </a:ext>
            </a:extLst>
          </p:cNvPr>
          <p:cNvPicPr>
            <a:picLocks noChangeAspect="1"/>
          </p:cNvPicPr>
          <p:nvPr/>
        </p:nvPicPr>
        <p:blipFill>
          <a:blip r:embed="rId2"/>
          <a:stretch>
            <a:fillRect/>
          </a:stretch>
        </p:blipFill>
        <p:spPr>
          <a:xfrm>
            <a:off x="4858883" y="3777471"/>
            <a:ext cx="7037647" cy="2912551"/>
          </a:xfrm>
          <a:prstGeom prst="rect">
            <a:avLst/>
          </a:prstGeom>
        </p:spPr>
      </p:pic>
      <p:sp>
        <p:nvSpPr>
          <p:cNvPr id="34" name="Metin kutusu 33">
            <a:extLst>
              <a:ext uri="{FF2B5EF4-FFF2-40B4-BE49-F238E27FC236}">
                <a16:creationId xmlns:a16="http://schemas.microsoft.com/office/drawing/2014/main" id="{E5212EC0-07F4-41AE-898D-670A400178D3}"/>
              </a:ext>
            </a:extLst>
          </p:cNvPr>
          <p:cNvSpPr txBox="1"/>
          <p:nvPr/>
        </p:nvSpPr>
        <p:spPr>
          <a:xfrm>
            <a:off x="4847587" y="4213279"/>
            <a:ext cx="7511133" cy="1938992"/>
          </a:xfrm>
          <a:prstGeom prst="rect">
            <a:avLst/>
          </a:prstGeom>
          <a:noFill/>
        </p:spPr>
        <p:txBody>
          <a:bodyPr wrap="square">
            <a:spAutoFit/>
          </a:bodyPr>
          <a:lstStyle/>
          <a:p>
            <a:pPr marL="342900" indent="-342900">
              <a:buFont typeface="Wingdings" panose="05000000000000000000" pitchFamily="2" charset="2"/>
              <a:buChar char="ü"/>
            </a:pPr>
            <a:r>
              <a:rPr lang="en-US" sz="2400" dirty="0" err="1"/>
              <a:t>Kâr</a:t>
            </a:r>
            <a:r>
              <a:rPr lang="en-US" sz="2400" dirty="0"/>
              <a:t> </a:t>
            </a:r>
            <a:r>
              <a:rPr lang="en-US" sz="2400" dirty="0" err="1"/>
              <a:t>yedekleri</a:t>
            </a:r>
            <a:endParaRPr lang="tr-TR" sz="2400" dirty="0"/>
          </a:p>
          <a:p>
            <a:pPr marL="342900" indent="-342900">
              <a:buFont typeface="Wingdings" panose="05000000000000000000" pitchFamily="2" charset="2"/>
              <a:buChar char="ü"/>
            </a:pPr>
            <a:r>
              <a:rPr lang="tr-TR" sz="2400" dirty="0"/>
              <a:t>G</a:t>
            </a:r>
            <a:r>
              <a:rPr lang="en-US" sz="2400" dirty="0" err="1"/>
              <a:t>eçmiş</a:t>
            </a:r>
            <a:r>
              <a:rPr lang="en-US" sz="2400" dirty="0"/>
              <a:t> </a:t>
            </a:r>
            <a:r>
              <a:rPr lang="en-US" sz="2400" dirty="0" err="1"/>
              <a:t>yıl</a:t>
            </a:r>
            <a:r>
              <a:rPr lang="en-US" sz="2400" dirty="0"/>
              <a:t> </a:t>
            </a:r>
            <a:r>
              <a:rPr lang="en-US" sz="2400" dirty="0" err="1"/>
              <a:t>karları</a:t>
            </a:r>
            <a:r>
              <a:rPr lang="en-US" sz="2400" dirty="0"/>
              <a:t> </a:t>
            </a:r>
            <a:r>
              <a:rPr lang="en-US" sz="2400" dirty="0" err="1"/>
              <a:t>ve</a:t>
            </a:r>
            <a:r>
              <a:rPr lang="en-US" sz="2400" dirty="0"/>
              <a:t> net </a:t>
            </a:r>
            <a:r>
              <a:rPr lang="en-US" sz="2400" dirty="0" err="1"/>
              <a:t>dönem</a:t>
            </a:r>
            <a:r>
              <a:rPr lang="en-US" sz="2400" dirty="0"/>
              <a:t> </a:t>
            </a:r>
            <a:r>
              <a:rPr lang="en-US" sz="2400" dirty="0" err="1"/>
              <a:t>karının</a:t>
            </a:r>
            <a:r>
              <a:rPr lang="en-US" sz="2400" dirty="0"/>
              <a:t>, </a:t>
            </a:r>
            <a:r>
              <a:rPr lang="en-US" sz="2400" dirty="0" err="1"/>
              <a:t>parasal</a:t>
            </a:r>
            <a:r>
              <a:rPr lang="en-US" sz="2400" dirty="0"/>
              <a:t> </a:t>
            </a:r>
            <a:r>
              <a:rPr lang="tr-TR" sz="2400" dirty="0"/>
              <a:t>         </a:t>
            </a:r>
            <a:r>
              <a:rPr lang="en-US" sz="2400" dirty="0"/>
              <a:t>olmayan </a:t>
            </a:r>
            <a:r>
              <a:rPr lang="en-US" sz="2400" dirty="0" err="1"/>
              <a:t>kıymet</a:t>
            </a:r>
            <a:r>
              <a:rPr lang="en-US" sz="2400" dirty="0"/>
              <a:t> olarak </a:t>
            </a:r>
            <a:r>
              <a:rPr lang="en-US" sz="2400" dirty="0" err="1"/>
              <a:t>kabul</a:t>
            </a:r>
            <a:r>
              <a:rPr lang="en-US" sz="2400" dirty="0"/>
              <a:t> </a:t>
            </a:r>
            <a:r>
              <a:rPr lang="en-US" sz="2400" dirty="0" err="1"/>
              <a:t>edilecek</a:t>
            </a:r>
            <a:r>
              <a:rPr lang="en-US" sz="2400" dirty="0"/>
              <a:t> </a:t>
            </a:r>
            <a:r>
              <a:rPr lang="en-US" sz="2400" dirty="0" err="1"/>
              <a:t>fonların</a:t>
            </a:r>
            <a:r>
              <a:rPr lang="en-US" sz="2400" dirty="0"/>
              <a:t>, </a:t>
            </a:r>
            <a:r>
              <a:rPr lang="en-US" sz="2400" dirty="0" err="1"/>
              <a:t>öz</a:t>
            </a:r>
            <a:r>
              <a:rPr lang="en-US" sz="2400" dirty="0"/>
              <a:t> </a:t>
            </a:r>
            <a:r>
              <a:rPr lang="en-US" sz="2400" dirty="0" err="1"/>
              <a:t>sermaye</a:t>
            </a:r>
            <a:r>
              <a:rPr lang="en-US" sz="2400" dirty="0"/>
              <a:t> </a:t>
            </a:r>
            <a:r>
              <a:rPr lang="en-US" sz="2400" dirty="0" err="1"/>
              <a:t>kalemlerine</a:t>
            </a:r>
            <a:r>
              <a:rPr lang="en-US" sz="2400" dirty="0"/>
              <a:t> ait fark </a:t>
            </a:r>
            <a:r>
              <a:rPr lang="en-US" sz="2400" dirty="0" err="1"/>
              <a:t>hesaplarının</a:t>
            </a:r>
            <a:r>
              <a:rPr lang="en-US" sz="2400" dirty="0"/>
              <a:t> </a:t>
            </a:r>
            <a:r>
              <a:rPr lang="tr-TR" sz="2400" dirty="0"/>
              <a:t>             </a:t>
            </a:r>
            <a:r>
              <a:rPr lang="en-US" sz="2400" dirty="0" err="1"/>
              <a:t>sermayeye</a:t>
            </a:r>
            <a:r>
              <a:rPr lang="en-US" sz="2400" dirty="0"/>
              <a:t> </a:t>
            </a:r>
            <a:r>
              <a:rPr lang="en-US" sz="2400" dirty="0" err="1"/>
              <a:t>ilave</a:t>
            </a:r>
            <a:r>
              <a:rPr lang="en-US" sz="2400" dirty="0"/>
              <a:t> </a:t>
            </a:r>
            <a:r>
              <a:rPr lang="en-US" sz="2400" dirty="0" err="1"/>
              <a:t>edilmesi</a:t>
            </a:r>
            <a:r>
              <a:rPr lang="en-US" sz="2400" dirty="0"/>
              <a:t> </a:t>
            </a:r>
            <a:r>
              <a:rPr lang="en-US" sz="2400" dirty="0" err="1"/>
              <a:t>dolayısıyla</a:t>
            </a:r>
            <a:r>
              <a:rPr lang="en-US" sz="2400" dirty="0"/>
              <a:t> </a:t>
            </a:r>
            <a:r>
              <a:rPr lang="en-US" sz="2400" dirty="0" err="1"/>
              <a:t>artırılan</a:t>
            </a:r>
            <a:r>
              <a:rPr lang="en-US" sz="2400" dirty="0"/>
              <a:t> </a:t>
            </a:r>
            <a:r>
              <a:rPr lang="en-US" sz="2400" dirty="0" err="1"/>
              <a:t>sermaye</a:t>
            </a:r>
            <a:endParaRPr lang="tr-TR" altLang="tr-TR" sz="2200" dirty="0"/>
          </a:p>
        </p:txBody>
      </p:sp>
      <p:grpSp>
        <p:nvGrpSpPr>
          <p:cNvPr id="22" name="Группа 7">
            <a:extLst>
              <a:ext uri="{FF2B5EF4-FFF2-40B4-BE49-F238E27FC236}">
                <a16:creationId xmlns:a16="http://schemas.microsoft.com/office/drawing/2014/main" id="{09149085-AE1D-49D4-B631-306F8D3FC85E}"/>
              </a:ext>
            </a:extLst>
          </p:cNvPr>
          <p:cNvGrpSpPr/>
          <p:nvPr/>
        </p:nvGrpSpPr>
        <p:grpSpPr>
          <a:xfrm>
            <a:off x="1551354" y="2334679"/>
            <a:ext cx="1766888" cy="4370162"/>
            <a:chOff x="6760211" y="2557463"/>
            <a:chExt cx="1766888" cy="4025900"/>
          </a:xfrm>
        </p:grpSpPr>
        <p:sp>
          <p:nvSpPr>
            <p:cNvPr id="28" name="Freeform 14">
              <a:extLst>
                <a:ext uri="{FF2B5EF4-FFF2-40B4-BE49-F238E27FC236}">
                  <a16:creationId xmlns:a16="http://schemas.microsoft.com/office/drawing/2014/main" id="{AEEDAC62-F421-4AEB-8833-0EC6C8A85326}"/>
                </a:ext>
              </a:extLst>
            </p:cNvPr>
            <p:cNvSpPr>
              <a:spLocks/>
            </p:cNvSpPr>
            <p:nvPr/>
          </p:nvSpPr>
          <p:spPr bwMode="auto">
            <a:xfrm>
              <a:off x="6889750" y="2557463"/>
              <a:ext cx="1598613" cy="4025900"/>
            </a:xfrm>
            <a:custGeom>
              <a:avLst/>
              <a:gdLst>
                <a:gd name="T0" fmla="*/ 797092 w 361"/>
                <a:gd name="T1" fmla="*/ 0 h 909"/>
                <a:gd name="T2" fmla="*/ 0 w 361"/>
                <a:gd name="T3" fmla="*/ 801637 h 909"/>
                <a:gd name="T4" fmla="*/ 0 w 361"/>
                <a:gd name="T5" fmla="*/ 4025900 h 909"/>
                <a:gd name="T6" fmla="*/ 1598613 w 361"/>
                <a:gd name="T7" fmla="*/ 4025900 h 909"/>
                <a:gd name="T8" fmla="*/ 1598613 w 361"/>
                <a:gd name="T9" fmla="*/ 801637 h 909"/>
                <a:gd name="T10" fmla="*/ 797092 w 361"/>
                <a:gd name="T11" fmla="*/ 0 h 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909">
                  <a:moveTo>
                    <a:pt x="180" y="0"/>
                  </a:moveTo>
                  <a:cubicBezTo>
                    <a:pt x="81" y="0"/>
                    <a:pt x="0" y="81"/>
                    <a:pt x="0" y="181"/>
                  </a:cubicBezTo>
                  <a:cubicBezTo>
                    <a:pt x="0" y="909"/>
                    <a:pt x="0" y="909"/>
                    <a:pt x="0" y="909"/>
                  </a:cubicBezTo>
                  <a:cubicBezTo>
                    <a:pt x="361" y="909"/>
                    <a:pt x="361" y="909"/>
                    <a:pt x="361" y="909"/>
                  </a:cubicBezTo>
                  <a:cubicBezTo>
                    <a:pt x="361" y="181"/>
                    <a:pt x="361" y="181"/>
                    <a:pt x="361" y="181"/>
                  </a:cubicBezTo>
                  <a:cubicBezTo>
                    <a:pt x="361" y="81"/>
                    <a:pt x="280" y="0"/>
                    <a:pt x="180" y="0"/>
                  </a:cubicBezTo>
                  <a:close/>
                </a:path>
              </a:pathLst>
            </a:custGeom>
            <a:solidFill>
              <a:srgbClr val="04CF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Oval 15">
              <a:extLst>
                <a:ext uri="{FF2B5EF4-FFF2-40B4-BE49-F238E27FC236}">
                  <a16:creationId xmlns:a16="http://schemas.microsoft.com/office/drawing/2014/main" id="{56E1514F-318A-42C5-A749-56753C68E2EB}"/>
                </a:ext>
              </a:extLst>
            </p:cNvPr>
            <p:cNvSpPr>
              <a:spLocks noChangeArrowheads="1"/>
            </p:cNvSpPr>
            <p:nvPr/>
          </p:nvSpPr>
          <p:spPr bwMode="auto">
            <a:xfrm>
              <a:off x="7018338" y="2686050"/>
              <a:ext cx="1341438" cy="1341437"/>
            </a:xfrm>
            <a:prstGeom prst="ellipse">
              <a:avLst/>
            </a:prstGeom>
            <a:solidFill>
              <a:srgbClr val="03B09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 name="Freeform 44">
              <a:extLst>
                <a:ext uri="{FF2B5EF4-FFF2-40B4-BE49-F238E27FC236}">
                  <a16:creationId xmlns:a16="http://schemas.microsoft.com/office/drawing/2014/main" id="{3878421B-4799-4182-9024-9B07F3CD9C6A}"/>
                </a:ext>
              </a:extLst>
            </p:cNvPr>
            <p:cNvSpPr>
              <a:spLocks noEditPoints="1"/>
            </p:cNvSpPr>
            <p:nvPr/>
          </p:nvSpPr>
          <p:spPr bwMode="auto">
            <a:xfrm>
              <a:off x="7354888" y="3030538"/>
              <a:ext cx="668338" cy="581025"/>
            </a:xfrm>
            <a:custGeom>
              <a:avLst/>
              <a:gdLst>
                <a:gd name="T0" fmla="*/ 75243 w 151"/>
                <a:gd name="T1" fmla="*/ 581025 h 131"/>
                <a:gd name="T2" fmla="*/ 0 w 151"/>
                <a:gd name="T3" fmla="*/ 377001 h 131"/>
                <a:gd name="T4" fmla="*/ 26556 w 151"/>
                <a:gd name="T5" fmla="*/ 377001 h 131"/>
                <a:gd name="T6" fmla="*/ 75243 w 151"/>
                <a:gd name="T7" fmla="*/ 554413 h 131"/>
                <a:gd name="T8" fmla="*/ 637355 w 151"/>
                <a:gd name="T9" fmla="*/ 505625 h 131"/>
                <a:gd name="T10" fmla="*/ 655060 w 151"/>
                <a:gd name="T11" fmla="*/ 363695 h 131"/>
                <a:gd name="T12" fmla="*/ 668338 w 151"/>
                <a:gd name="T13" fmla="*/ 505625 h 131"/>
                <a:gd name="T14" fmla="*/ 358512 w 151"/>
                <a:gd name="T15" fmla="*/ 416919 h 131"/>
                <a:gd name="T16" fmla="*/ 269991 w 151"/>
                <a:gd name="T17" fmla="*/ 377001 h 131"/>
                <a:gd name="T18" fmla="*/ 305399 w 151"/>
                <a:gd name="T19" fmla="*/ 270554 h 131"/>
                <a:gd name="T20" fmla="*/ 398347 w 151"/>
                <a:gd name="T21" fmla="*/ 310471 h 131"/>
                <a:gd name="T22" fmla="*/ 358512 w 151"/>
                <a:gd name="T23" fmla="*/ 416919 h 131"/>
                <a:gd name="T24" fmla="*/ 296547 w 151"/>
                <a:gd name="T25" fmla="*/ 310471 h 131"/>
                <a:gd name="T26" fmla="*/ 305399 w 151"/>
                <a:gd name="T27" fmla="*/ 390307 h 131"/>
                <a:gd name="T28" fmla="*/ 367365 w 151"/>
                <a:gd name="T29" fmla="*/ 377001 h 131"/>
                <a:gd name="T30" fmla="*/ 358512 w 151"/>
                <a:gd name="T31" fmla="*/ 297165 h 131"/>
                <a:gd name="T32" fmla="*/ 588669 w 151"/>
                <a:gd name="T33" fmla="*/ 359260 h 131"/>
                <a:gd name="T34" fmla="*/ 424904 w 151"/>
                <a:gd name="T35" fmla="*/ 341519 h 131"/>
                <a:gd name="T36" fmla="*/ 588669 w 151"/>
                <a:gd name="T37" fmla="*/ 328213 h 131"/>
                <a:gd name="T38" fmla="*/ 637355 w 151"/>
                <a:gd name="T39" fmla="*/ 181848 h 131"/>
                <a:gd name="T40" fmla="*/ 75243 w 151"/>
                <a:gd name="T41" fmla="*/ 133059 h 131"/>
                <a:gd name="T42" fmla="*/ 26556 w 151"/>
                <a:gd name="T43" fmla="*/ 279424 h 131"/>
                <a:gd name="T44" fmla="*/ 230156 w 151"/>
                <a:gd name="T45" fmla="*/ 328213 h 131"/>
                <a:gd name="T46" fmla="*/ 230156 w 151"/>
                <a:gd name="T47" fmla="*/ 359260 h 131"/>
                <a:gd name="T48" fmla="*/ 0 w 151"/>
                <a:gd name="T49" fmla="*/ 279424 h 131"/>
                <a:gd name="T50" fmla="*/ 75243 w 151"/>
                <a:gd name="T51" fmla="*/ 102012 h 131"/>
                <a:gd name="T52" fmla="*/ 668338 w 151"/>
                <a:gd name="T53" fmla="*/ 181848 h 131"/>
                <a:gd name="T54" fmla="*/ 663912 w 151"/>
                <a:gd name="T55" fmla="*/ 297165 h 131"/>
                <a:gd name="T56" fmla="*/ 442608 w 151"/>
                <a:gd name="T57" fmla="*/ 79835 h 131"/>
                <a:gd name="T58" fmla="*/ 389495 w 151"/>
                <a:gd name="T59" fmla="*/ 31047 h 131"/>
                <a:gd name="T60" fmla="*/ 239008 w 151"/>
                <a:gd name="T61" fmla="*/ 66530 h 131"/>
                <a:gd name="T62" fmla="*/ 208026 w 151"/>
                <a:gd name="T63" fmla="*/ 66530 h 131"/>
                <a:gd name="T64" fmla="*/ 389495 w 151"/>
                <a:gd name="T65" fmla="*/ 0 h 131"/>
                <a:gd name="T66" fmla="*/ 442608 w 151"/>
                <a:gd name="T67" fmla="*/ 79835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31">
                  <a:moveTo>
                    <a:pt x="133" y="131"/>
                  </a:moveTo>
                  <a:cubicBezTo>
                    <a:pt x="17" y="131"/>
                    <a:pt x="17" y="131"/>
                    <a:pt x="17" y="131"/>
                  </a:cubicBezTo>
                  <a:cubicBezTo>
                    <a:pt x="8" y="131"/>
                    <a:pt x="0" y="124"/>
                    <a:pt x="0" y="114"/>
                  </a:cubicBezTo>
                  <a:cubicBezTo>
                    <a:pt x="0" y="85"/>
                    <a:pt x="0" y="85"/>
                    <a:pt x="0" y="85"/>
                  </a:cubicBezTo>
                  <a:cubicBezTo>
                    <a:pt x="0" y="83"/>
                    <a:pt x="1" y="82"/>
                    <a:pt x="3" y="82"/>
                  </a:cubicBezTo>
                  <a:cubicBezTo>
                    <a:pt x="5" y="82"/>
                    <a:pt x="6" y="83"/>
                    <a:pt x="6" y="85"/>
                  </a:cubicBezTo>
                  <a:cubicBezTo>
                    <a:pt x="6" y="114"/>
                    <a:pt x="6" y="114"/>
                    <a:pt x="6" y="114"/>
                  </a:cubicBezTo>
                  <a:cubicBezTo>
                    <a:pt x="6" y="120"/>
                    <a:pt x="11" y="125"/>
                    <a:pt x="17" y="125"/>
                  </a:cubicBezTo>
                  <a:cubicBezTo>
                    <a:pt x="133" y="125"/>
                    <a:pt x="133" y="125"/>
                    <a:pt x="133" y="125"/>
                  </a:cubicBezTo>
                  <a:cubicBezTo>
                    <a:pt x="139" y="125"/>
                    <a:pt x="144" y="120"/>
                    <a:pt x="144" y="114"/>
                  </a:cubicBezTo>
                  <a:cubicBezTo>
                    <a:pt x="144" y="85"/>
                    <a:pt x="144" y="85"/>
                    <a:pt x="144" y="85"/>
                  </a:cubicBezTo>
                  <a:cubicBezTo>
                    <a:pt x="144" y="84"/>
                    <a:pt x="146" y="82"/>
                    <a:pt x="148" y="82"/>
                  </a:cubicBezTo>
                  <a:cubicBezTo>
                    <a:pt x="149" y="82"/>
                    <a:pt x="151" y="84"/>
                    <a:pt x="151" y="85"/>
                  </a:cubicBezTo>
                  <a:cubicBezTo>
                    <a:pt x="151" y="114"/>
                    <a:pt x="151" y="114"/>
                    <a:pt x="151" y="114"/>
                  </a:cubicBezTo>
                  <a:cubicBezTo>
                    <a:pt x="151" y="124"/>
                    <a:pt x="143" y="131"/>
                    <a:pt x="133" y="131"/>
                  </a:cubicBezTo>
                  <a:close/>
                  <a:moveTo>
                    <a:pt x="81" y="94"/>
                  </a:moveTo>
                  <a:cubicBezTo>
                    <a:pt x="69" y="94"/>
                    <a:pt x="69" y="94"/>
                    <a:pt x="69" y="94"/>
                  </a:cubicBezTo>
                  <a:cubicBezTo>
                    <a:pt x="64" y="94"/>
                    <a:pt x="61" y="90"/>
                    <a:pt x="61" y="85"/>
                  </a:cubicBezTo>
                  <a:cubicBezTo>
                    <a:pt x="61" y="70"/>
                    <a:pt x="61" y="70"/>
                    <a:pt x="61" y="70"/>
                  </a:cubicBezTo>
                  <a:cubicBezTo>
                    <a:pt x="61" y="65"/>
                    <a:pt x="64" y="61"/>
                    <a:pt x="69" y="61"/>
                  </a:cubicBezTo>
                  <a:cubicBezTo>
                    <a:pt x="81" y="61"/>
                    <a:pt x="81" y="61"/>
                    <a:pt x="81" y="61"/>
                  </a:cubicBezTo>
                  <a:cubicBezTo>
                    <a:pt x="86" y="61"/>
                    <a:pt x="90" y="65"/>
                    <a:pt x="90" y="70"/>
                  </a:cubicBezTo>
                  <a:cubicBezTo>
                    <a:pt x="90" y="85"/>
                    <a:pt x="90" y="85"/>
                    <a:pt x="90" y="85"/>
                  </a:cubicBezTo>
                  <a:cubicBezTo>
                    <a:pt x="90" y="90"/>
                    <a:pt x="86" y="94"/>
                    <a:pt x="81" y="94"/>
                  </a:cubicBezTo>
                  <a:close/>
                  <a:moveTo>
                    <a:pt x="69" y="67"/>
                  </a:moveTo>
                  <a:cubicBezTo>
                    <a:pt x="68" y="67"/>
                    <a:pt x="67" y="69"/>
                    <a:pt x="67" y="70"/>
                  </a:cubicBezTo>
                  <a:cubicBezTo>
                    <a:pt x="67" y="85"/>
                    <a:pt x="67" y="85"/>
                    <a:pt x="67" y="85"/>
                  </a:cubicBezTo>
                  <a:cubicBezTo>
                    <a:pt x="67" y="86"/>
                    <a:pt x="68" y="88"/>
                    <a:pt x="69" y="88"/>
                  </a:cubicBezTo>
                  <a:cubicBezTo>
                    <a:pt x="81" y="88"/>
                    <a:pt x="81" y="88"/>
                    <a:pt x="81" y="88"/>
                  </a:cubicBezTo>
                  <a:cubicBezTo>
                    <a:pt x="82" y="88"/>
                    <a:pt x="83" y="86"/>
                    <a:pt x="83" y="85"/>
                  </a:cubicBezTo>
                  <a:cubicBezTo>
                    <a:pt x="83" y="70"/>
                    <a:pt x="83" y="70"/>
                    <a:pt x="83" y="70"/>
                  </a:cubicBezTo>
                  <a:cubicBezTo>
                    <a:pt x="83" y="69"/>
                    <a:pt x="82" y="67"/>
                    <a:pt x="81" y="67"/>
                  </a:cubicBezTo>
                  <a:lnTo>
                    <a:pt x="69" y="67"/>
                  </a:lnTo>
                  <a:close/>
                  <a:moveTo>
                    <a:pt x="133" y="81"/>
                  </a:moveTo>
                  <a:cubicBezTo>
                    <a:pt x="99" y="81"/>
                    <a:pt x="99" y="81"/>
                    <a:pt x="99" y="81"/>
                  </a:cubicBezTo>
                  <a:cubicBezTo>
                    <a:pt x="97" y="81"/>
                    <a:pt x="96" y="79"/>
                    <a:pt x="96" y="77"/>
                  </a:cubicBezTo>
                  <a:cubicBezTo>
                    <a:pt x="96" y="76"/>
                    <a:pt x="97" y="74"/>
                    <a:pt x="99" y="74"/>
                  </a:cubicBezTo>
                  <a:cubicBezTo>
                    <a:pt x="133" y="74"/>
                    <a:pt x="133" y="74"/>
                    <a:pt x="133" y="74"/>
                  </a:cubicBezTo>
                  <a:cubicBezTo>
                    <a:pt x="139" y="74"/>
                    <a:pt x="144" y="69"/>
                    <a:pt x="144" y="63"/>
                  </a:cubicBezTo>
                  <a:cubicBezTo>
                    <a:pt x="144" y="41"/>
                    <a:pt x="144" y="41"/>
                    <a:pt x="144" y="41"/>
                  </a:cubicBezTo>
                  <a:cubicBezTo>
                    <a:pt x="144" y="35"/>
                    <a:pt x="139" y="30"/>
                    <a:pt x="133" y="30"/>
                  </a:cubicBezTo>
                  <a:cubicBezTo>
                    <a:pt x="17" y="30"/>
                    <a:pt x="17" y="30"/>
                    <a:pt x="17" y="30"/>
                  </a:cubicBezTo>
                  <a:cubicBezTo>
                    <a:pt x="11" y="30"/>
                    <a:pt x="6" y="35"/>
                    <a:pt x="6" y="41"/>
                  </a:cubicBezTo>
                  <a:cubicBezTo>
                    <a:pt x="6" y="63"/>
                    <a:pt x="6" y="63"/>
                    <a:pt x="6" y="63"/>
                  </a:cubicBezTo>
                  <a:cubicBezTo>
                    <a:pt x="6" y="69"/>
                    <a:pt x="11" y="74"/>
                    <a:pt x="17" y="74"/>
                  </a:cubicBezTo>
                  <a:cubicBezTo>
                    <a:pt x="52" y="74"/>
                    <a:pt x="52" y="74"/>
                    <a:pt x="52" y="74"/>
                  </a:cubicBezTo>
                  <a:cubicBezTo>
                    <a:pt x="53" y="74"/>
                    <a:pt x="55" y="76"/>
                    <a:pt x="55" y="77"/>
                  </a:cubicBezTo>
                  <a:cubicBezTo>
                    <a:pt x="55" y="79"/>
                    <a:pt x="53" y="81"/>
                    <a:pt x="52" y="81"/>
                  </a:cubicBezTo>
                  <a:cubicBezTo>
                    <a:pt x="17" y="81"/>
                    <a:pt x="17" y="81"/>
                    <a:pt x="17" y="81"/>
                  </a:cubicBezTo>
                  <a:cubicBezTo>
                    <a:pt x="8" y="81"/>
                    <a:pt x="0" y="73"/>
                    <a:pt x="0" y="63"/>
                  </a:cubicBezTo>
                  <a:cubicBezTo>
                    <a:pt x="0" y="41"/>
                    <a:pt x="0" y="41"/>
                    <a:pt x="0" y="41"/>
                  </a:cubicBezTo>
                  <a:cubicBezTo>
                    <a:pt x="0" y="31"/>
                    <a:pt x="8" y="23"/>
                    <a:pt x="17" y="23"/>
                  </a:cubicBezTo>
                  <a:cubicBezTo>
                    <a:pt x="133" y="23"/>
                    <a:pt x="133" y="23"/>
                    <a:pt x="133" y="23"/>
                  </a:cubicBezTo>
                  <a:cubicBezTo>
                    <a:pt x="143" y="23"/>
                    <a:pt x="151" y="31"/>
                    <a:pt x="151" y="41"/>
                  </a:cubicBezTo>
                  <a:cubicBezTo>
                    <a:pt x="151" y="66"/>
                    <a:pt x="151" y="66"/>
                    <a:pt x="151" y="66"/>
                  </a:cubicBezTo>
                  <a:cubicBezTo>
                    <a:pt x="151" y="66"/>
                    <a:pt x="151" y="67"/>
                    <a:pt x="150" y="67"/>
                  </a:cubicBezTo>
                  <a:cubicBezTo>
                    <a:pt x="148" y="75"/>
                    <a:pt x="142" y="81"/>
                    <a:pt x="133" y="81"/>
                  </a:cubicBezTo>
                  <a:close/>
                  <a:moveTo>
                    <a:pt x="100" y="18"/>
                  </a:moveTo>
                  <a:cubicBezTo>
                    <a:pt x="99" y="18"/>
                    <a:pt x="97" y="16"/>
                    <a:pt x="97" y="15"/>
                  </a:cubicBezTo>
                  <a:cubicBezTo>
                    <a:pt x="97" y="10"/>
                    <a:pt x="93" y="7"/>
                    <a:pt x="88" y="7"/>
                  </a:cubicBezTo>
                  <a:cubicBezTo>
                    <a:pt x="63" y="7"/>
                    <a:pt x="63" y="7"/>
                    <a:pt x="63" y="7"/>
                  </a:cubicBezTo>
                  <a:cubicBezTo>
                    <a:pt x="58" y="7"/>
                    <a:pt x="54" y="10"/>
                    <a:pt x="54" y="15"/>
                  </a:cubicBezTo>
                  <a:cubicBezTo>
                    <a:pt x="54" y="16"/>
                    <a:pt x="52" y="18"/>
                    <a:pt x="50" y="18"/>
                  </a:cubicBezTo>
                  <a:cubicBezTo>
                    <a:pt x="48" y="18"/>
                    <a:pt x="47" y="16"/>
                    <a:pt x="47" y="15"/>
                  </a:cubicBezTo>
                  <a:cubicBezTo>
                    <a:pt x="47" y="7"/>
                    <a:pt x="54" y="0"/>
                    <a:pt x="63" y="0"/>
                  </a:cubicBezTo>
                  <a:cubicBezTo>
                    <a:pt x="88" y="0"/>
                    <a:pt x="88" y="0"/>
                    <a:pt x="88" y="0"/>
                  </a:cubicBezTo>
                  <a:cubicBezTo>
                    <a:pt x="97" y="0"/>
                    <a:pt x="104" y="7"/>
                    <a:pt x="104" y="15"/>
                  </a:cubicBezTo>
                  <a:cubicBezTo>
                    <a:pt x="104" y="16"/>
                    <a:pt x="102" y="18"/>
                    <a:pt x="10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TextBox 47">
              <a:extLst>
                <a:ext uri="{FF2B5EF4-FFF2-40B4-BE49-F238E27FC236}">
                  <a16:creationId xmlns:a16="http://schemas.microsoft.com/office/drawing/2014/main" id="{B9549396-291B-4406-8887-F42741DB6145}"/>
                </a:ext>
              </a:extLst>
            </p:cNvPr>
            <p:cNvSpPr txBox="1">
              <a:spLocks noChangeArrowheads="1"/>
            </p:cNvSpPr>
            <p:nvPr/>
          </p:nvSpPr>
          <p:spPr bwMode="auto">
            <a:xfrm>
              <a:off x="6760211" y="4385013"/>
              <a:ext cx="1766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en-US" sz="2400" dirty="0">
                  <a:latin typeface="Open Sans" panose="020B0606030504020204" pitchFamily="34" charset="0"/>
                  <a:cs typeface="Open Sans" panose="020B0606030504020204" pitchFamily="34" charset="0"/>
                </a:rPr>
                <a:t>Mülkiyetin İntikal Ettiği Tarih</a:t>
              </a:r>
              <a:endParaRPr lang="en-US" altLang="en-US" sz="2400" dirty="0">
                <a:latin typeface="Open Sans" panose="020B0606030504020204" pitchFamily="34" charset="0"/>
                <a:cs typeface="Open Sans" panose="020B0606030504020204" pitchFamily="34" charset="0"/>
              </a:endParaRPr>
            </a:p>
          </p:txBody>
        </p:sp>
      </p:grpSp>
      <p:pic>
        <p:nvPicPr>
          <p:cNvPr id="38" name="Resim 37">
            <a:extLst>
              <a:ext uri="{FF2B5EF4-FFF2-40B4-BE49-F238E27FC236}">
                <a16:creationId xmlns:a16="http://schemas.microsoft.com/office/drawing/2014/main" id="{6DADB5A4-0A48-4EDF-B0D2-EC78D537C8AB}"/>
              </a:ext>
            </a:extLst>
          </p:cNvPr>
          <p:cNvPicPr>
            <a:picLocks noChangeAspect="1"/>
          </p:cNvPicPr>
          <p:nvPr/>
        </p:nvPicPr>
        <p:blipFill>
          <a:blip r:embed="rId2"/>
          <a:stretch>
            <a:fillRect/>
          </a:stretch>
        </p:blipFill>
        <p:spPr>
          <a:xfrm>
            <a:off x="3261860" y="2505404"/>
            <a:ext cx="8634670" cy="1065912"/>
          </a:xfrm>
          <a:prstGeom prst="rect">
            <a:avLst/>
          </a:prstGeom>
          <a:solidFill>
            <a:schemeClr val="accent1">
              <a:lumMod val="60000"/>
              <a:lumOff val="40000"/>
            </a:schemeClr>
          </a:solidFill>
        </p:spPr>
      </p:pic>
      <p:sp>
        <p:nvSpPr>
          <p:cNvPr id="39" name="Metin kutusu 38">
            <a:extLst>
              <a:ext uri="{FF2B5EF4-FFF2-40B4-BE49-F238E27FC236}">
                <a16:creationId xmlns:a16="http://schemas.microsoft.com/office/drawing/2014/main" id="{3BCB1735-69E8-4B62-B302-2BE0A5CD21B8}"/>
              </a:ext>
            </a:extLst>
          </p:cNvPr>
          <p:cNvSpPr txBox="1"/>
          <p:nvPr/>
        </p:nvSpPr>
        <p:spPr>
          <a:xfrm>
            <a:off x="3786900" y="2561114"/>
            <a:ext cx="6096000" cy="830997"/>
          </a:xfrm>
          <a:prstGeom prst="rect">
            <a:avLst/>
          </a:prstGeom>
          <a:noFill/>
        </p:spPr>
        <p:txBody>
          <a:bodyPr wrap="square">
            <a:spAutoFit/>
          </a:bodyPr>
          <a:lstStyle/>
          <a:p>
            <a:pPr marL="342900" indent="-342900">
              <a:buFont typeface="Wingdings" panose="05000000000000000000" pitchFamily="2" charset="2"/>
              <a:buChar char="ü"/>
            </a:pPr>
            <a:r>
              <a:rPr lang="en-US" sz="2400" dirty="0" err="1"/>
              <a:t>Ayni</a:t>
            </a:r>
            <a:r>
              <a:rPr lang="en-US" sz="2400" dirty="0"/>
              <a:t> </a:t>
            </a:r>
            <a:r>
              <a:rPr lang="en-US" sz="2400" dirty="0" err="1"/>
              <a:t>sermaye</a:t>
            </a:r>
            <a:r>
              <a:rPr lang="en-US" sz="2400" dirty="0"/>
              <a:t> olarak </a:t>
            </a:r>
            <a:r>
              <a:rPr lang="en-US" sz="2400" dirty="0" err="1"/>
              <a:t>konulan</a:t>
            </a:r>
            <a:r>
              <a:rPr lang="en-US" sz="2400" dirty="0"/>
              <a:t> </a:t>
            </a:r>
            <a:r>
              <a:rPr lang="en-US" sz="2400" dirty="0" err="1"/>
              <a:t>kıymetler</a:t>
            </a:r>
            <a:endParaRPr lang="tr-TR" sz="2400" dirty="0"/>
          </a:p>
          <a:p>
            <a:pPr marL="342900" indent="-342900">
              <a:buFont typeface="Wingdings" panose="05000000000000000000" pitchFamily="2" charset="2"/>
              <a:buChar char="ü"/>
            </a:pPr>
            <a:r>
              <a:rPr lang="tr-TR" sz="2400" dirty="0"/>
              <a:t>Ayni sermaye karşılığı alınan hisse senetleri</a:t>
            </a:r>
            <a:endParaRPr lang="en-US" sz="2400" dirty="0"/>
          </a:p>
        </p:txBody>
      </p:sp>
      <p:sp>
        <p:nvSpPr>
          <p:cNvPr id="3" name="Slayt Numarası Yer Tutucusu 2">
            <a:extLst>
              <a:ext uri="{FF2B5EF4-FFF2-40B4-BE49-F238E27FC236}">
                <a16:creationId xmlns:a16="http://schemas.microsoft.com/office/drawing/2014/main" id="{9BBCB394-CEA0-496B-A4CB-AFC8C26AA283}"/>
              </a:ext>
            </a:extLst>
          </p:cNvPr>
          <p:cNvSpPr>
            <a:spLocks noGrp="1"/>
          </p:cNvSpPr>
          <p:nvPr>
            <p:ph type="sldNum" sz="quarter" idx="12"/>
          </p:nvPr>
        </p:nvSpPr>
        <p:spPr/>
        <p:txBody>
          <a:bodyPr/>
          <a:lstStyle/>
          <a:p>
            <a:fld id="{74A6B242-B99F-4B56-9848-7DADBC0D860D}" type="slidenum">
              <a:rPr lang="en-US" smtClean="0"/>
              <a:t>25</a:t>
            </a:fld>
            <a:endParaRPr lang="en-US"/>
          </a:p>
        </p:txBody>
      </p:sp>
    </p:spTree>
    <p:extLst>
      <p:ext uri="{BB962C8B-B14F-4D97-AF65-F5344CB8AC3E}">
        <p14:creationId xmlns:p14="http://schemas.microsoft.com/office/powerpoint/2010/main" val="426625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13" name="Google Shape;813;p33"/>
          <p:cNvSpPr/>
          <p:nvPr/>
        </p:nvSpPr>
        <p:spPr>
          <a:xfrm>
            <a:off x="1373487" y="2008804"/>
            <a:ext cx="4599964" cy="1984001"/>
          </a:xfrm>
          <a:custGeom>
            <a:avLst/>
            <a:gdLst/>
            <a:ahLst/>
            <a:cxnLst/>
            <a:rect l="l" t="t" r="r" b="b"/>
            <a:pathLst>
              <a:path w="909" h="397" extrusionOk="0">
                <a:moveTo>
                  <a:pt x="9" y="397"/>
                </a:moveTo>
                <a:cubicBezTo>
                  <a:pt x="295" y="344"/>
                  <a:pt x="562" y="242"/>
                  <a:pt x="803" y="98"/>
                </a:cubicBezTo>
                <a:cubicBezTo>
                  <a:pt x="825" y="140"/>
                  <a:pt x="825" y="140"/>
                  <a:pt x="825" y="140"/>
                </a:cubicBezTo>
                <a:cubicBezTo>
                  <a:pt x="909" y="7"/>
                  <a:pt x="909" y="7"/>
                  <a:pt x="909" y="7"/>
                </a:cubicBezTo>
                <a:cubicBezTo>
                  <a:pt x="751" y="0"/>
                  <a:pt x="751" y="0"/>
                  <a:pt x="751" y="0"/>
                </a:cubicBezTo>
                <a:cubicBezTo>
                  <a:pt x="775" y="46"/>
                  <a:pt x="775" y="46"/>
                  <a:pt x="775" y="46"/>
                </a:cubicBezTo>
                <a:cubicBezTo>
                  <a:pt x="540" y="186"/>
                  <a:pt x="278" y="287"/>
                  <a:pt x="0" y="338"/>
                </a:cubicBezTo>
                <a:lnTo>
                  <a:pt x="9" y="397"/>
                </a:lnTo>
                <a:close/>
              </a:path>
            </a:pathLst>
          </a:custGeom>
          <a:solidFill>
            <a:schemeClr val="tx1"/>
          </a:solidFill>
          <a:ln w="133350" cap="flat" cmpd="sng">
            <a:solidFill>
              <a:srgbClr val="FFFFFF"/>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14" name="Google Shape;814;p33"/>
          <p:cNvSpPr/>
          <p:nvPr/>
        </p:nvSpPr>
        <p:spPr>
          <a:xfrm>
            <a:off x="503257" y="1635461"/>
            <a:ext cx="6340425" cy="4439901"/>
          </a:xfrm>
          <a:custGeom>
            <a:avLst/>
            <a:gdLst/>
            <a:ahLst/>
            <a:cxnLst/>
            <a:rect l="l" t="t" r="r" b="b"/>
            <a:pathLst>
              <a:path w="3211" h="2689" extrusionOk="0">
                <a:moveTo>
                  <a:pt x="3211" y="2502"/>
                </a:moveTo>
                <a:lnTo>
                  <a:pt x="2884" y="2312"/>
                </a:lnTo>
                <a:lnTo>
                  <a:pt x="2884" y="2430"/>
                </a:lnTo>
                <a:lnTo>
                  <a:pt x="262" y="2430"/>
                </a:lnTo>
                <a:lnTo>
                  <a:pt x="262" y="332"/>
                </a:lnTo>
                <a:lnTo>
                  <a:pt x="382" y="332"/>
                </a:lnTo>
                <a:lnTo>
                  <a:pt x="192" y="0"/>
                </a:lnTo>
                <a:lnTo>
                  <a:pt x="0" y="332"/>
                </a:lnTo>
                <a:lnTo>
                  <a:pt x="120" y="332"/>
                </a:lnTo>
                <a:lnTo>
                  <a:pt x="120" y="2430"/>
                </a:lnTo>
                <a:lnTo>
                  <a:pt x="120" y="2502"/>
                </a:lnTo>
                <a:lnTo>
                  <a:pt x="120" y="2572"/>
                </a:lnTo>
                <a:lnTo>
                  <a:pt x="2884" y="2572"/>
                </a:lnTo>
                <a:lnTo>
                  <a:pt x="2884" y="2689"/>
                </a:lnTo>
                <a:lnTo>
                  <a:pt x="3211" y="2502"/>
                </a:lnTo>
                <a:close/>
              </a:path>
            </a:pathLst>
          </a:custGeom>
          <a:solidFill>
            <a:schemeClr val="tx1"/>
          </a:solidFill>
          <a:ln w="133350" cap="flat" cmpd="sng">
            <a:solidFill>
              <a:srgbClr val="FFFFFF"/>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8" name="Группа 7">
            <a:extLst>
              <a:ext uri="{FF2B5EF4-FFF2-40B4-BE49-F238E27FC236}">
                <a16:creationId xmlns:a16="http://schemas.microsoft.com/office/drawing/2014/main" id="{E281258C-60F3-2F4C-969A-EB62C4942CB5}"/>
              </a:ext>
            </a:extLst>
          </p:cNvPr>
          <p:cNvGrpSpPr/>
          <p:nvPr/>
        </p:nvGrpSpPr>
        <p:grpSpPr>
          <a:xfrm>
            <a:off x="2168004" y="4032448"/>
            <a:ext cx="617537" cy="1553135"/>
            <a:chOff x="5192712" y="3657600"/>
            <a:chExt cx="617537" cy="1895475"/>
          </a:xfrm>
        </p:grpSpPr>
        <p:sp>
          <p:nvSpPr>
            <p:cNvPr id="810" name="Google Shape;810;p33"/>
            <p:cNvSpPr/>
            <p:nvPr/>
          </p:nvSpPr>
          <p:spPr>
            <a:xfrm>
              <a:off x="5192712" y="3657600"/>
              <a:ext cx="617537" cy="1895475"/>
            </a:xfrm>
            <a:custGeom>
              <a:avLst/>
              <a:gdLst/>
              <a:ahLst/>
              <a:cxnLst/>
              <a:rect l="l" t="t" r="r" b="b"/>
              <a:pathLst>
                <a:path w="162" h="497" extrusionOk="0">
                  <a:moveTo>
                    <a:pt x="44" y="0"/>
                  </a:moveTo>
                  <a:cubicBezTo>
                    <a:pt x="20" y="0"/>
                    <a:pt x="0" y="20"/>
                    <a:pt x="0" y="44"/>
                  </a:cubicBezTo>
                  <a:cubicBezTo>
                    <a:pt x="0" y="453"/>
                    <a:pt x="0" y="453"/>
                    <a:pt x="0" y="453"/>
                  </a:cubicBezTo>
                  <a:cubicBezTo>
                    <a:pt x="0" y="477"/>
                    <a:pt x="20" y="497"/>
                    <a:pt x="44" y="497"/>
                  </a:cubicBezTo>
                  <a:cubicBezTo>
                    <a:pt x="118" y="497"/>
                    <a:pt x="118" y="497"/>
                    <a:pt x="118" y="497"/>
                  </a:cubicBezTo>
                  <a:cubicBezTo>
                    <a:pt x="142" y="497"/>
                    <a:pt x="162" y="477"/>
                    <a:pt x="162" y="453"/>
                  </a:cubicBezTo>
                  <a:cubicBezTo>
                    <a:pt x="162" y="44"/>
                    <a:pt x="162" y="44"/>
                    <a:pt x="162" y="44"/>
                  </a:cubicBezTo>
                  <a:cubicBezTo>
                    <a:pt x="162" y="20"/>
                    <a:pt x="142" y="0"/>
                    <a:pt x="118" y="0"/>
                  </a:cubicBezTo>
                  <a:lnTo>
                    <a:pt x="44" y="0"/>
                  </a:lnTo>
                  <a:close/>
                </a:path>
              </a:pathLst>
            </a:custGeom>
            <a:solidFill>
              <a:srgbClr val="E2495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16" name="Google Shape;816;p33"/>
            <p:cNvSpPr txBox="1"/>
            <p:nvPr/>
          </p:nvSpPr>
          <p:spPr>
            <a:xfrm rot="16200000">
              <a:off x="4860924" y="4195202"/>
              <a:ext cx="1281112" cy="399432"/>
            </a:xfrm>
            <a:prstGeom prst="rect">
              <a:avLst/>
            </a:prstGeom>
            <a:noFill/>
            <a:ln>
              <a:noFill/>
            </a:ln>
          </p:spPr>
          <p:txBody>
            <a:bodyPr spcFirstLastPara="1" wrap="square" lIns="0" tIns="0" rIns="0" bIns="0" anchor="t" anchorCtr="0">
              <a:noAutofit/>
            </a:bodyPr>
            <a:lstStyle/>
            <a:p>
              <a:pPr lvl="0">
                <a:spcBef>
                  <a:spcPts val="0"/>
                </a:spcBef>
                <a:spcAft>
                  <a:spcPts val="0"/>
                </a:spcAft>
                <a:buClr>
                  <a:srgbClr val="FFFFFF"/>
                </a:buClr>
                <a:buSzPts val="2600"/>
              </a:pPr>
              <a:r>
                <a:rPr lang="tr-TR" sz="2600" b="1" i="0" u="none" dirty="0">
                  <a:latin typeface="Open Sans Semibold"/>
                  <a:ea typeface="Open Sans Semibold"/>
                  <a:cs typeface="Open Sans Semibold"/>
                  <a:sym typeface="Open Sans SemiBold"/>
                </a:rPr>
                <a:t>TEFE</a:t>
              </a:r>
              <a:endParaRPr dirty="0"/>
            </a:p>
          </p:txBody>
        </p:sp>
      </p:grpSp>
      <p:grpSp>
        <p:nvGrpSpPr>
          <p:cNvPr id="9" name="Группа 8">
            <a:extLst>
              <a:ext uri="{FF2B5EF4-FFF2-40B4-BE49-F238E27FC236}">
                <a16:creationId xmlns:a16="http://schemas.microsoft.com/office/drawing/2014/main" id="{F9FD08F3-5021-CF4D-97CB-303B6019FC61}"/>
              </a:ext>
            </a:extLst>
          </p:cNvPr>
          <p:cNvGrpSpPr/>
          <p:nvPr/>
        </p:nvGrpSpPr>
        <p:grpSpPr>
          <a:xfrm>
            <a:off x="3727708" y="3492325"/>
            <a:ext cx="617537" cy="2133599"/>
            <a:chOff x="6210300" y="3305175"/>
            <a:chExt cx="617537" cy="2247900"/>
          </a:xfrm>
        </p:grpSpPr>
        <p:sp>
          <p:nvSpPr>
            <p:cNvPr id="811" name="Google Shape;811;p33"/>
            <p:cNvSpPr/>
            <p:nvPr/>
          </p:nvSpPr>
          <p:spPr>
            <a:xfrm>
              <a:off x="6210300" y="3305175"/>
              <a:ext cx="617537" cy="2247900"/>
            </a:xfrm>
            <a:custGeom>
              <a:avLst/>
              <a:gdLst/>
              <a:ahLst/>
              <a:cxnLst/>
              <a:rect l="l" t="t" r="r" b="b"/>
              <a:pathLst>
                <a:path w="162" h="589" extrusionOk="0">
                  <a:moveTo>
                    <a:pt x="44" y="0"/>
                  </a:moveTo>
                  <a:cubicBezTo>
                    <a:pt x="20" y="0"/>
                    <a:pt x="0" y="20"/>
                    <a:pt x="0" y="44"/>
                  </a:cubicBezTo>
                  <a:cubicBezTo>
                    <a:pt x="0" y="545"/>
                    <a:pt x="0" y="545"/>
                    <a:pt x="0" y="545"/>
                  </a:cubicBezTo>
                  <a:cubicBezTo>
                    <a:pt x="0" y="569"/>
                    <a:pt x="20" y="589"/>
                    <a:pt x="44" y="589"/>
                  </a:cubicBezTo>
                  <a:cubicBezTo>
                    <a:pt x="118" y="589"/>
                    <a:pt x="118" y="589"/>
                    <a:pt x="118" y="589"/>
                  </a:cubicBezTo>
                  <a:cubicBezTo>
                    <a:pt x="142" y="589"/>
                    <a:pt x="162" y="569"/>
                    <a:pt x="162" y="545"/>
                  </a:cubicBezTo>
                  <a:cubicBezTo>
                    <a:pt x="162" y="44"/>
                    <a:pt x="162" y="44"/>
                    <a:pt x="162" y="44"/>
                  </a:cubicBezTo>
                  <a:cubicBezTo>
                    <a:pt x="162" y="20"/>
                    <a:pt x="142" y="0"/>
                    <a:pt x="118" y="0"/>
                  </a:cubicBezTo>
                  <a:lnTo>
                    <a:pt x="44" y="0"/>
                  </a:lnTo>
                  <a:close/>
                </a:path>
              </a:pathLst>
            </a:custGeom>
            <a:solidFill>
              <a:srgbClr val="FF912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17" name="Google Shape;817;p33"/>
            <p:cNvSpPr txBox="1"/>
            <p:nvPr/>
          </p:nvSpPr>
          <p:spPr>
            <a:xfrm rot="16200000">
              <a:off x="5878512" y="4067894"/>
              <a:ext cx="1281112" cy="399432"/>
            </a:xfrm>
            <a:prstGeom prst="rect">
              <a:avLst/>
            </a:prstGeom>
            <a:noFill/>
            <a:ln>
              <a:noFill/>
            </a:ln>
          </p:spPr>
          <p:txBody>
            <a:bodyPr spcFirstLastPara="1" wrap="square" lIns="0" tIns="0" rIns="0" bIns="0" anchor="t" anchorCtr="0">
              <a:noAutofit/>
            </a:bodyPr>
            <a:lstStyle/>
            <a:p>
              <a:pPr lvl="0">
                <a:spcBef>
                  <a:spcPts val="0"/>
                </a:spcBef>
                <a:spcAft>
                  <a:spcPts val="0"/>
                </a:spcAft>
                <a:buClr>
                  <a:srgbClr val="FFFFFF"/>
                </a:buClr>
                <a:buSzPts val="2600"/>
              </a:pPr>
              <a:r>
                <a:rPr lang="tr-TR" sz="2600" b="1" i="0" u="none" dirty="0">
                  <a:latin typeface="Open Sans Semibold"/>
                  <a:ea typeface="Open Sans Semibold"/>
                  <a:cs typeface="Open Sans Semibold"/>
                  <a:sym typeface="Open Sans SemiBold"/>
                </a:rPr>
                <a:t>ÜFE</a:t>
              </a:r>
              <a:endParaRPr dirty="0"/>
            </a:p>
          </p:txBody>
        </p:sp>
      </p:grpSp>
      <p:grpSp>
        <p:nvGrpSpPr>
          <p:cNvPr id="10" name="Группа 9">
            <a:extLst>
              <a:ext uri="{FF2B5EF4-FFF2-40B4-BE49-F238E27FC236}">
                <a16:creationId xmlns:a16="http://schemas.microsoft.com/office/drawing/2014/main" id="{A5FFF01C-F517-4944-8102-45A2AA1A9C1D}"/>
              </a:ext>
            </a:extLst>
          </p:cNvPr>
          <p:cNvGrpSpPr/>
          <p:nvPr/>
        </p:nvGrpSpPr>
        <p:grpSpPr>
          <a:xfrm>
            <a:off x="5338379" y="3041569"/>
            <a:ext cx="614362" cy="2605087"/>
            <a:chOff x="7232650" y="2947987"/>
            <a:chExt cx="614362" cy="2605087"/>
          </a:xfrm>
        </p:grpSpPr>
        <p:sp>
          <p:nvSpPr>
            <p:cNvPr id="812" name="Google Shape;812;p33"/>
            <p:cNvSpPr/>
            <p:nvPr/>
          </p:nvSpPr>
          <p:spPr>
            <a:xfrm>
              <a:off x="7232650" y="2947987"/>
              <a:ext cx="614362" cy="2605087"/>
            </a:xfrm>
            <a:custGeom>
              <a:avLst/>
              <a:gdLst/>
              <a:ahLst/>
              <a:cxnLst/>
              <a:rect l="l" t="t" r="r" b="b"/>
              <a:pathLst>
                <a:path w="161" h="683" extrusionOk="0">
                  <a:moveTo>
                    <a:pt x="44" y="0"/>
                  </a:moveTo>
                  <a:cubicBezTo>
                    <a:pt x="20" y="0"/>
                    <a:pt x="0" y="19"/>
                    <a:pt x="0" y="44"/>
                  </a:cubicBezTo>
                  <a:cubicBezTo>
                    <a:pt x="0" y="639"/>
                    <a:pt x="0" y="639"/>
                    <a:pt x="0" y="639"/>
                  </a:cubicBezTo>
                  <a:cubicBezTo>
                    <a:pt x="0" y="663"/>
                    <a:pt x="20" y="683"/>
                    <a:pt x="44" y="683"/>
                  </a:cubicBezTo>
                  <a:cubicBezTo>
                    <a:pt x="118" y="683"/>
                    <a:pt x="118" y="683"/>
                    <a:pt x="118" y="683"/>
                  </a:cubicBezTo>
                  <a:cubicBezTo>
                    <a:pt x="142" y="683"/>
                    <a:pt x="161" y="663"/>
                    <a:pt x="161" y="639"/>
                  </a:cubicBezTo>
                  <a:cubicBezTo>
                    <a:pt x="161" y="44"/>
                    <a:pt x="161" y="44"/>
                    <a:pt x="161" y="44"/>
                  </a:cubicBezTo>
                  <a:cubicBezTo>
                    <a:pt x="161" y="19"/>
                    <a:pt x="142" y="0"/>
                    <a:pt x="118" y="0"/>
                  </a:cubicBezTo>
                  <a:lnTo>
                    <a:pt x="44" y="0"/>
                  </a:lnTo>
                  <a:close/>
                </a:path>
              </a:pathLst>
            </a:custGeom>
            <a:solidFill>
              <a:srgbClr val="FFC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18" name="Google Shape;818;p33"/>
            <p:cNvSpPr txBox="1"/>
            <p:nvPr/>
          </p:nvSpPr>
          <p:spPr>
            <a:xfrm rot="16200000">
              <a:off x="6899275" y="4020208"/>
              <a:ext cx="1281112" cy="399432"/>
            </a:xfrm>
            <a:prstGeom prst="rect">
              <a:avLst/>
            </a:prstGeom>
            <a:noFill/>
            <a:ln>
              <a:noFill/>
            </a:ln>
          </p:spPr>
          <p:txBody>
            <a:bodyPr spcFirstLastPara="1" wrap="square" lIns="0" tIns="0" rIns="0" bIns="0" anchor="t" anchorCtr="0">
              <a:noAutofit/>
            </a:bodyPr>
            <a:lstStyle/>
            <a:p>
              <a:pPr lvl="0">
                <a:spcBef>
                  <a:spcPts val="0"/>
                </a:spcBef>
                <a:spcAft>
                  <a:spcPts val="0"/>
                </a:spcAft>
                <a:buClr>
                  <a:srgbClr val="FFFFFF"/>
                </a:buClr>
                <a:buSzPts val="2600"/>
              </a:pPr>
              <a:r>
                <a:rPr lang="tr-TR" sz="2600" b="1" i="0" u="none" dirty="0">
                  <a:latin typeface="Open Sans Semibold"/>
                  <a:ea typeface="Open Sans Semibold"/>
                  <a:cs typeface="Open Sans Semibold"/>
                  <a:sym typeface="Open Sans SemiBold"/>
                </a:rPr>
                <a:t>Yİ-ÜFE</a:t>
              </a:r>
              <a:endParaRPr dirty="0"/>
            </a:p>
          </p:txBody>
        </p:sp>
      </p:grpSp>
      <p:sp>
        <p:nvSpPr>
          <p:cNvPr id="819" name="Google Shape;819;p33"/>
          <p:cNvSpPr txBox="1"/>
          <p:nvPr/>
        </p:nvSpPr>
        <p:spPr>
          <a:xfrm>
            <a:off x="618771" y="447773"/>
            <a:ext cx="9654146" cy="832474"/>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Katsayının Hesaplanması I</a:t>
            </a:r>
            <a:endParaRPr sz="2800" b="1" dirty="0">
              <a:solidFill>
                <a:srgbClr val="FF0000"/>
              </a:solidFill>
              <a:latin typeface="Montserrat" panose="02000505000000020004" pitchFamily="2" charset="77"/>
            </a:endParaRPr>
          </a:p>
        </p:txBody>
      </p:sp>
      <p:sp>
        <p:nvSpPr>
          <p:cNvPr id="824" name="Google Shape;824;p33"/>
          <p:cNvSpPr txBox="1"/>
          <p:nvPr/>
        </p:nvSpPr>
        <p:spPr>
          <a:xfrm>
            <a:off x="1968642" y="5942607"/>
            <a:ext cx="1495365" cy="3776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C103D"/>
              </a:buClr>
              <a:buSzPts val="2500"/>
              <a:buFont typeface="Open Sans SemiBold"/>
              <a:buNone/>
            </a:pPr>
            <a:r>
              <a:rPr lang="tr-TR" sz="1600" b="1" i="0" u="none" dirty="0">
                <a:solidFill>
                  <a:srgbClr val="FF0000"/>
                </a:solidFill>
                <a:latin typeface="Montserrat" panose="02000505000000020004" pitchFamily="2" charset="77"/>
                <a:ea typeface="Open Sans Semibold"/>
                <a:cs typeface="Open Sans Semibold"/>
                <a:sym typeface="Open Sans SemiBold"/>
              </a:rPr>
              <a:t>01.01.2006</a:t>
            </a:r>
            <a:endParaRPr sz="1600" dirty="0">
              <a:solidFill>
                <a:srgbClr val="FF0000"/>
              </a:solidFill>
              <a:latin typeface="Montserrat" panose="02000505000000020004" pitchFamily="2" charset="77"/>
            </a:endParaRPr>
          </a:p>
        </p:txBody>
      </p:sp>
      <p:sp>
        <p:nvSpPr>
          <p:cNvPr id="38" name="Google Shape;824;p33">
            <a:extLst>
              <a:ext uri="{FF2B5EF4-FFF2-40B4-BE49-F238E27FC236}">
                <a16:creationId xmlns:a16="http://schemas.microsoft.com/office/drawing/2014/main" id="{1C2D2C5C-B1B2-4F81-8E6D-DCBDDE0A7C75}"/>
              </a:ext>
            </a:extLst>
          </p:cNvPr>
          <p:cNvSpPr txBox="1"/>
          <p:nvPr/>
        </p:nvSpPr>
        <p:spPr>
          <a:xfrm>
            <a:off x="3877801" y="5975342"/>
            <a:ext cx="1495365" cy="3776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C103D"/>
              </a:buClr>
              <a:buSzPts val="2500"/>
              <a:buFont typeface="Open Sans SemiBold"/>
              <a:buNone/>
            </a:pPr>
            <a:r>
              <a:rPr lang="tr-TR" sz="1600" b="1" i="0" u="none" dirty="0">
                <a:solidFill>
                  <a:srgbClr val="FF0000"/>
                </a:solidFill>
                <a:latin typeface="Montserrat" panose="02000505000000020004" pitchFamily="2" charset="77"/>
                <a:ea typeface="Open Sans Semibold"/>
                <a:cs typeface="Open Sans Semibold"/>
                <a:sym typeface="Open Sans SemiBold"/>
              </a:rPr>
              <a:t>31.12.2013</a:t>
            </a:r>
            <a:endParaRPr sz="1600" dirty="0">
              <a:solidFill>
                <a:srgbClr val="FF0000"/>
              </a:solidFill>
              <a:latin typeface="Montserrat" panose="02000505000000020004" pitchFamily="2" charset="77"/>
            </a:endParaRPr>
          </a:p>
        </p:txBody>
      </p:sp>
      <p:grpSp>
        <p:nvGrpSpPr>
          <p:cNvPr id="52" name="Группа 1">
            <a:extLst>
              <a:ext uri="{FF2B5EF4-FFF2-40B4-BE49-F238E27FC236}">
                <a16:creationId xmlns:a16="http://schemas.microsoft.com/office/drawing/2014/main" id="{5E261BE9-0E4D-468F-A9C1-20E68066182E}"/>
              </a:ext>
            </a:extLst>
          </p:cNvPr>
          <p:cNvGrpSpPr/>
          <p:nvPr/>
        </p:nvGrpSpPr>
        <p:grpSpPr>
          <a:xfrm>
            <a:off x="7643914" y="5302390"/>
            <a:ext cx="4254906" cy="1180896"/>
            <a:chOff x="1509713" y="1659349"/>
            <a:chExt cx="12196762" cy="2219015"/>
          </a:xfrm>
          <a:solidFill>
            <a:srgbClr val="00B0F0"/>
          </a:solidFill>
        </p:grpSpPr>
        <p:sp>
          <p:nvSpPr>
            <p:cNvPr id="53" name="Freeform 2">
              <a:extLst>
                <a:ext uri="{FF2B5EF4-FFF2-40B4-BE49-F238E27FC236}">
                  <a16:creationId xmlns:a16="http://schemas.microsoft.com/office/drawing/2014/main" id="{A740AEC0-A918-465C-9F97-B00ED4DABAF4}"/>
                </a:ext>
              </a:extLst>
            </p:cNvPr>
            <p:cNvSpPr>
              <a:spLocks noChangeArrowheads="1"/>
            </p:cNvSpPr>
            <p:nvPr/>
          </p:nvSpPr>
          <p:spPr bwMode="auto">
            <a:xfrm>
              <a:off x="1509713" y="1797152"/>
              <a:ext cx="12196762" cy="2081212"/>
            </a:xfrm>
            <a:custGeom>
              <a:avLst/>
              <a:gdLst>
                <a:gd name="T0" fmla="*/ 12258 w 33879"/>
                <a:gd name="T1" fmla="*/ 267 h 5782"/>
                <a:gd name="T2" fmla="*/ 22887 w 33879"/>
                <a:gd name="T3" fmla="*/ 162 h 5782"/>
                <a:gd name="T4" fmla="*/ 23573 w 33879"/>
                <a:gd name="T5" fmla="*/ 66 h 5782"/>
                <a:gd name="T6" fmla="*/ 24335 w 33879"/>
                <a:gd name="T7" fmla="*/ 171 h 5782"/>
                <a:gd name="T8" fmla="*/ 28259 w 33879"/>
                <a:gd name="T9" fmla="*/ 447 h 5782"/>
                <a:gd name="T10" fmla="*/ 32555 w 33879"/>
                <a:gd name="T11" fmla="*/ 771 h 5782"/>
                <a:gd name="T12" fmla="*/ 14944 w 33879"/>
                <a:gd name="T13" fmla="*/ 752 h 5782"/>
                <a:gd name="T14" fmla="*/ 20572 w 33879"/>
                <a:gd name="T15" fmla="*/ 705 h 5782"/>
                <a:gd name="T16" fmla="*/ 21354 w 33879"/>
                <a:gd name="T17" fmla="*/ 733 h 5782"/>
                <a:gd name="T18" fmla="*/ 23297 w 33879"/>
                <a:gd name="T19" fmla="*/ 724 h 5782"/>
                <a:gd name="T20" fmla="*/ 25525 w 33879"/>
                <a:gd name="T21" fmla="*/ 733 h 5782"/>
                <a:gd name="T22" fmla="*/ 26363 w 33879"/>
                <a:gd name="T23" fmla="*/ 705 h 5782"/>
                <a:gd name="T24" fmla="*/ 26925 w 33879"/>
                <a:gd name="T25" fmla="*/ 781 h 5782"/>
                <a:gd name="T26" fmla="*/ 28697 w 33879"/>
                <a:gd name="T27" fmla="*/ 838 h 5782"/>
                <a:gd name="T28" fmla="*/ 32154 w 33879"/>
                <a:gd name="T29" fmla="*/ 1105 h 5782"/>
                <a:gd name="T30" fmla="*/ 12106 w 33879"/>
                <a:gd name="T31" fmla="*/ 1352 h 5782"/>
                <a:gd name="T32" fmla="*/ 23506 w 33879"/>
                <a:gd name="T33" fmla="*/ 1333 h 5782"/>
                <a:gd name="T34" fmla="*/ 26611 w 33879"/>
                <a:gd name="T35" fmla="*/ 1372 h 5782"/>
                <a:gd name="T36" fmla="*/ 30164 w 33879"/>
                <a:gd name="T37" fmla="*/ 1514 h 5782"/>
                <a:gd name="T38" fmla="*/ 29078 w 33879"/>
                <a:gd name="T39" fmla="*/ 1791 h 5782"/>
                <a:gd name="T40" fmla="*/ 27383 w 33879"/>
                <a:gd name="T41" fmla="*/ 2124 h 5782"/>
                <a:gd name="T42" fmla="*/ 29811 w 33879"/>
                <a:gd name="T43" fmla="*/ 2610 h 5782"/>
                <a:gd name="T44" fmla="*/ 28021 w 33879"/>
                <a:gd name="T45" fmla="*/ 2857 h 5782"/>
                <a:gd name="T46" fmla="*/ 25906 w 33879"/>
                <a:gd name="T47" fmla="*/ 3048 h 5782"/>
                <a:gd name="T48" fmla="*/ 30964 w 33879"/>
                <a:gd name="T49" fmla="*/ 3533 h 5782"/>
                <a:gd name="T50" fmla="*/ 30040 w 33879"/>
                <a:gd name="T51" fmla="*/ 3819 h 5782"/>
                <a:gd name="T52" fmla="*/ 15382 w 33879"/>
                <a:gd name="T53" fmla="*/ 3886 h 5782"/>
                <a:gd name="T54" fmla="*/ 28887 w 33879"/>
                <a:gd name="T55" fmla="*/ 4324 h 5782"/>
                <a:gd name="T56" fmla="*/ 29326 w 33879"/>
                <a:gd name="T57" fmla="*/ 4696 h 5782"/>
                <a:gd name="T58" fmla="*/ 28573 w 33879"/>
                <a:gd name="T59" fmla="*/ 4962 h 5782"/>
                <a:gd name="T60" fmla="*/ 27363 w 33879"/>
                <a:gd name="T61" fmla="*/ 5105 h 5782"/>
                <a:gd name="T62" fmla="*/ 20944 w 33879"/>
                <a:gd name="T63" fmla="*/ 5267 h 5782"/>
                <a:gd name="T64" fmla="*/ 18524 w 33879"/>
                <a:gd name="T65" fmla="*/ 5420 h 5782"/>
                <a:gd name="T66" fmla="*/ 5105 w 33879"/>
                <a:gd name="T67" fmla="*/ 5096 h 5782"/>
                <a:gd name="T68" fmla="*/ 3553 w 33879"/>
                <a:gd name="T69" fmla="*/ 4743 h 5782"/>
                <a:gd name="T70" fmla="*/ 1048 w 33879"/>
                <a:gd name="T71" fmla="*/ 5048 h 5782"/>
                <a:gd name="T72" fmla="*/ 1133 w 33879"/>
                <a:gd name="T73" fmla="*/ 4572 h 5782"/>
                <a:gd name="T74" fmla="*/ 3857 w 33879"/>
                <a:gd name="T75" fmla="*/ 4248 h 5782"/>
                <a:gd name="T76" fmla="*/ 1114 w 33879"/>
                <a:gd name="T77" fmla="*/ 4124 h 5782"/>
                <a:gd name="T78" fmla="*/ 5486 w 33879"/>
                <a:gd name="T79" fmla="*/ 3324 h 5782"/>
                <a:gd name="T80" fmla="*/ 543 w 33879"/>
                <a:gd name="T81" fmla="*/ 3600 h 5782"/>
                <a:gd name="T82" fmla="*/ 591 w 33879"/>
                <a:gd name="T83" fmla="*/ 3229 h 5782"/>
                <a:gd name="T84" fmla="*/ 552 w 33879"/>
                <a:gd name="T85" fmla="*/ 2981 h 5782"/>
                <a:gd name="T86" fmla="*/ 2115 w 33879"/>
                <a:gd name="T87" fmla="*/ 2333 h 5782"/>
                <a:gd name="T88" fmla="*/ 1686 w 33879"/>
                <a:gd name="T89" fmla="*/ 1619 h 5782"/>
                <a:gd name="T90" fmla="*/ 562 w 33879"/>
                <a:gd name="T91" fmla="*/ 1505 h 5782"/>
                <a:gd name="T92" fmla="*/ 695 w 33879"/>
                <a:gd name="T93" fmla="*/ 638 h 5782"/>
                <a:gd name="T94" fmla="*/ 1505 w 33879"/>
                <a:gd name="T95" fmla="*/ 314 h 5782"/>
                <a:gd name="T96" fmla="*/ 18401 w 33879"/>
                <a:gd name="T97" fmla="*/ 47 h 5782"/>
                <a:gd name="T98" fmla="*/ 12277 w 33879"/>
                <a:gd name="T99" fmla="*/ 3038 h 5782"/>
                <a:gd name="T100" fmla="*/ 15582 w 33879"/>
                <a:gd name="T101" fmla="*/ 1886 h 5782"/>
                <a:gd name="T102" fmla="*/ 21420 w 33879"/>
                <a:gd name="T103" fmla="*/ 3486 h 5782"/>
                <a:gd name="T104" fmla="*/ 10115 w 33879"/>
                <a:gd name="T105" fmla="*/ 3791 h 5782"/>
                <a:gd name="T106" fmla="*/ 20306 w 33879"/>
                <a:gd name="T107" fmla="*/ 4943 h 5782"/>
                <a:gd name="T108" fmla="*/ 21858 w 33879"/>
                <a:gd name="T109" fmla="*/ 1838 h 5782"/>
                <a:gd name="T110" fmla="*/ 8086 w 33879"/>
                <a:gd name="T111" fmla="*/ 2495 h 5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79" h="5782">
                  <a:moveTo>
                    <a:pt x="20477" y="66"/>
                  </a:moveTo>
                  <a:lnTo>
                    <a:pt x="20477" y="66"/>
                  </a:lnTo>
                  <a:cubicBezTo>
                    <a:pt x="20477" y="76"/>
                    <a:pt x="20477" y="86"/>
                    <a:pt x="20477" y="95"/>
                  </a:cubicBezTo>
                  <a:cubicBezTo>
                    <a:pt x="20525" y="114"/>
                    <a:pt x="20572" y="143"/>
                    <a:pt x="20630" y="143"/>
                  </a:cubicBezTo>
                  <a:cubicBezTo>
                    <a:pt x="20839" y="162"/>
                    <a:pt x="21058" y="171"/>
                    <a:pt x="21277" y="171"/>
                  </a:cubicBezTo>
                  <a:cubicBezTo>
                    <a:pt x="21525" y="171"/>
                    <a:pt x="21763" y="171"/>
                    <a:pt x="22011" y="171"/>
                  </a:cubicBezTo>
                  <a:cubicBezTo>
                    <a:pt x="22011" y="190"/>
                    <a:pt x="22011" y="200"/>
                    <a:pt x="22011" y="219"/>
                  </a:cubicBezTo>
                  <a:cubicBezTo>
                    <a:pt x="18763" y="219"/>
                    <a:pt x="15506" y="219"/>
                    <a:pt x="12258" y="219"/>
                  </a:cubicBezTo>
                  <a:cubicBezTo>
                    <a:pt x="12258" y="229"/>
                    <a:pt x="12258" y="247"/>
                    <a:pt x="12258" y="267"/>
                  </a:cubicBezTo>
                  <a:cubicBezTo>
                    <a:pt x="16363" y="267"/>
                    <a:pt x="20467" y="276"/>
                    <a:pt x="24573" y="286"/>
                  </a:cubicBezTo>
                  <a:cubicBezTo>
                    <a:pt x="24420" y="267"/>
                    <a:pt x="24268" y="257"/>
                    <a:pt x="24106" y="247"/>
                  </a:cubicBezTo>
                  <a:cubicBezTo>
                    <a:pt x="23620" y="238"/>
                    <a:pt x="23125" y="219"/>
                    <a:pt x="22639" y="209"/>
                  </a:cubicBezTo>
                  <a:cubicBezTo>
                    <a:pt x="22515" y="200"/>
                    <a:pt x="22496" y="181"/>
                    <a:pt x="22544" y="57"/>
                  </a:cubicBezTo>
                  <a:cubicBezTo>
                    <a:pt x="22573" y="95"/>
                    <a:pt x="22601" y="133"/>
                    <a:pt x="22630" y="181"/>
                  </a:cubicBezTo>
                  <a:cubicBezTo>
                    <a:pt x="22639" y="133"/>
                    <a:pt x="22649" y="104"/>
                    <a:pt x="22658" y="47"/>
                  </a:cubicBezTo>
                  <a:cubicBezTo>
                    <a:pt x="22696" y="95"/>
                    <a:pt x="22725" y="124"/>
                    <a:pt x="22763" y="152"/>
                  </a:cubicBezTo>
                  <a:cubicBezTo>
                    <a:pt x="22773" y="124"/>
                    <a:pt x="22782" y="95"/>
                    <a:pt x="22801" y="57"/>
                  </a:cubicBezTo>
                  <a:cubicBezTo>
                    <a:pt x="22830" y="95"/>
                    <a:pt x="22858" y="124"/>
                    <a:pt x="22887" y="162"/>
                  </a:cubicBezTo>
                  <a:cubicBezTo>
                    <a:pt x="22896" y="124"/>
                    <a:pt x="22916" y="95"/>
                    <a:pt x="22925" y="57"/>
                  </a:cubicBezTo>
                  <a:cubicBezTo>
                    <a:pt x="22963" y="95"/>
                    <a:pt x="22982" y="114"/>
                    <a:pt x="23011" y="143"/>
                  </a:cubicBezTo>
                  <a:cubicBezTo>
                    <a:pt x="23030" y="114"/>
                    <a:pt x="23039" y="95"/>
                    <a:pt x="23058" y="66"/>
                  </a:cubicBezTo>
                  <a:cubicBezTo>
                    <a:pt x="23087" y="95"/>
                    <a:pt x="23116" y="114"/>
                    <a:pt x="23144" y="133"/>
                  </a:cubicBezTo>
                  <a:cubicBezTo>
                    <a:pt x="23182" y="19"/>
                    <a:pt x="23220" y="104"/>
                    <a:pt x="23268" y="133"/>
                  </a:cubicBezTo>
                  <a:cubicBezTo>
                    <a:pt x="23325" y="0"/>
                    <a:pt x="23354" y="133"/>
                    <a:pt x="23401" y="143"/>
                  </a:cubicBezTo>
                  <a:cubicBezTo>
                    <a:pt x="23411" y="114"/>
                    <a:pt x="23430" y="95"/>
                    <a:pt x="23458" y="57"/>
                  </a:cubicBezTo>
                  <a:cubicBezTo>
                    <a:pt x="23487" y="95"/>
                    <a:pt x="23496" y="124"/>
                    <a:pt x="23525" y="162"/>
                  </a:cubicBezTo>
                  <a:cubicBezTo>
                    <a:pt x="23544" y="114"/>
                    <a:pt x="23553" y="95"/>
                    <a:pt x="23573" y="66"/>
                  </a:cubicBezTo>
                  <a:cubicBezTo>
                    <a:pt x="23611" y="95"/>
                    <a:pt x="23630" y="124"/>
                    <a:pt x="23658" y="152"/>
                  </a:cubicBezTo>
                  <a:cubicBezTo>
                    <a:pt x="23678" y="124"/>
                    <a:pt x="23687" y="95"/>
                    <a:pt x="23696" y="66"/>
                  </a:cubicBezTo>
                  <a:cubicBezTo>
                    <a:pt x="23735" y="95"/>
                    <a:pt x="23763" y="124"/>
                    <a:pt x="23782" y="152"/>
                  </a:cubicBezTo>
                  <a:cubicBezTo>
                    <a:pt x="23801" y="124"/>
                    <a:pt x="23820" y="95"/>
                    <a:pt x="23849" y="47"/>
                  </a:cubicBezTo>
                  <a:cubicBezTo>
                    <a:pt x="23868" y="104"/>
                    <a:pt x="23887" y="143"/>
                    <a:pt x="23906" y="181"/>
                  </a:cubicBezTo>
                  <a:cubicBezTo>
                    <a:pt x="23916" y="171"/>
                    <a:pt x="23925" y="152"/>
                    <a:pt x="23934" y="143"/>
                  </a:cubicBezTo>
                  <a:cubicBezTo>
                    <a:pt x="23944" y="124"/>
                    <a:pt x="23954" y="104"/>
                    <a:pt x="23954" y="76"/>
                  </a:cubicBezTo>
                  <a:cubicBezTo>
                    <a:pt x="24077" y="190"/>
                    <a:pt x="24173" y="190"/>
                    <a:pt x="24220" y="95"/>
                  </a:cubicBezTo>
                  <a:cubicBezTo>
                    <a:pt x="24258" y="114"/>
                    <a:pt x="24287" y="162"/>
                    <a:pt x="24335" y="171"/>
                  </a:cubicBezTo>
                  <a:cubicBezTo>
                    <a:pt x="24411" y="190"/>
                    <a:pt x="24497" y="200"/>
                    <a:pt x="24573" y="200"/>
                  </a:cubicBezTo>
                  <a:cubicBezTo>
                    <a:pt x="24925" y="209"/>
                    <a:pt x="25278" y="219"/>
                    <a:pt x="25630" y="229"/>
                  </a:cubicBezTo>
                  <a:cubicBezTo>
                    <a:pt x="26220" y="247"/>
                    <a:pt x="26821" y="267"/>
                    <a:pt x="27411" y="286"/>
                  </a:cubicBezTo>
                  <a:cubicBezTo>
                    <a:pt x="27935" y="295"/>
                    <a:pt x="28468" y="314"/>
                    <a:pt x="29002" y="324"/>
                  </a:cubicBezTo>
                  <a:cubicBezTo>
                    <a:pt x="29030" y="324"/>
                    <a:pt x="29059" y="362"/>
                    <a:pt x="29078" y="371"/>
                  </a:cubicBezTo>
                  <a:cubicBezTo>
                    <a:pt x="28945" y="390"/>
                    <a:pt x="28821" y="390"/>
                    <a:pt x="28707" y="390"/>
                  </a:cubicBezTo>
                  <a:cubicBezTo>
                    <a:pt x="28554" y="390"/>
                    <a:pt x="28402" y="400"/>
                    <a:pt x="28259" y="400"/>
                  </a:cubicBezTo>
                  <a:cubicBezTo>
                    <a:pt x="28230" y="400"/>
                    <a:pt x="28202" y="409"/>
                    <a:pt x="28173" y="409"/>
                  </a:cubicBezTo>
                  <a:cubicBezTo>
                    <a:pt x="28202" y="419"/>
                    <a:pt x="28230" y="447"/>
                    <a:pt x="28259" y="447"/>
                  </a:cubicBezTo>
                  <a:cubicBezTo>
                    <a:pt x="28602" y="457"/>
                    <a:pt x="28954" y="467"/>
                    <a:pt x="29306" y="485"/>
                  </a:cubicBezTo>
                  <a:cubicBezTo>
                    <a:pt x="29945" y="505"/>
                    <a:pt x="30583" y="524"/>
                    <a:pt x="31221" y="543"/>
                  </a:cubicBezTo>
                  <a:cubicBezTo>
                    <a:pt x="31630" y="562"/>
                    <a:pt x="32031" y="562"/>
                    <a:pt x="32431" y="581"/>
                  </a:cubicBezTo>
                  <a:cubicBezTo>
                    <a:pt x="32631" y="590"/>
                    <a:pt x="32821" y="610"/>
                    <a:pt x="33021" y="610"/>
                  </a:cubicBezTo>
                  <a:cubicBezTo>
                    <a:pt x="33259" y="619"/>
                    <a:pt x="33488" y="610"/>
                    <a:pt x="33726" y="610"/>
                  </a:cubicBezTo>
                  <a:cubicBezTo>
                    <a:pt x="33774" y="610"/>
                    <a:pt x="33831" y="619"/>
                    <a:pt x="33878" y="628"/>
                  </a:cubicBezTo>
                  <a:cubicBezTo>
                    <a:pt x="33878" y="638"/>
                    <a:pt x="33878" y="648"/>
                    <a:pt x="33878" y="657"/>
                  </a:cubicBezTo>
                  <a:cubicBezTo>
                    <a:pt x="33764" y="657"/>
                    <a:pt x="33659" y="667"/>
                    <a:pt x="33545" y="667"/>
                  </a:cubicBezTo>
                  <a:cubicBezTo>
                    <a:pt x="33040" y="667"/>
                    <a:pt x="33050" y="762"/>
                    <a:pt x="32555" y="771"/>
                  </a:cubicBezTo>
                  <a:cubicBezTo>
                    <a:pt x="32193" y="771"/>
                    <a:pt x="31583" y="819"/>
                    <a:pt x="31221" y="809"/>
                  </a:cubicBezTo>
                  <a:cubicBezTo>
                    <a:pt x="29964" y="790"/>
                    <a:pt x="29430" y="800"/>
                    <a:pt x="28173" y="771"/>
                  </a:cubicBezTo>
                  <a:cubicBezTo>
                    <a:pt x="26935" y="733"/>
                    <a:pt x="24592" y="686"/>
                    <a:pt x="23354" y="686"/>
                  </a:cubicBezTo>
                  <a:cubicBezTo>
                    <a:pt x="21068" y="686"/>
                    <a:pt x="18982" y="590"/>
                    <a:pt x="16696" y="628"/>
                  </a:cubicBezTo>
                  <a:cubicBezTo>
                    <a:pt x="15421" y="657"/>
                    <a:pt x="14068" y="695"/>
                    <a:pt x="12792" y="752"/>
                  </a:cubicBezTo>
                  <a:cubicBezTo>
                    <a:pt x="12744" y="752"/>
                    <a:pt x="12696" y="762"/>
                    <a:pt x="12649" y="762"/>
                  </a:cubicBezTo>
                  <a:cubicBezTo>
                    <a:pt x="12611" y="771"/>
                    <a:pt x="12563" y="771"/>
                    <a:pt x="12525" y="771"/>
                  </a:cubicBezTo>
                  <a:cubicBezTo>
                    <a:pt x="12534" y="790"/>
                    <a:pt x="12544" y="800"/>
                    <a:pt x="12544" y="800"/>
                  </a:cubicBezTo>
                  <a:cubicBezTo>
                    <a:pt x="13344" y="781"/>
                    <a:pt x="14144" y="762"/>
                    <a:pt x="14944" y="752"/>
                  </a:cubicBezTo>
                  <a:cubicBezTo>
                    <a:pt x="15211" y="743"/>
                    <a:pt x="15487" y="752"/>
                    <a:pt x="15763" y="752"/>
                  </a:cubicBezTo>
                  <a:cubicBezTo>
                    <a:pt x="16258" y="743"/>
                    <a:pt x="16601" y="628"/>
                    <a:pt x="17096" y="628"/>
                  </a:cubicBezTo>
                  <a:cubicBezTo>
                    <a:pt x="17420" y="619"/>
                    <a:pt x="17877" y="628"/>
                    <a:pt x="18201" y="638"/>
                  </a:cubicBezTo>
                  <a:cubicBezTo>
                    <a:pt x="18344" y="638"/>
                    <a:pt x="18572" y="619"/>
                    <a:pt x="18715" y="610"/>
                  </a:cubicBezTo>
                  <a:cubicBezTo>
                    <a:pt x="18867" y="610"/>
                    <a:pt x="18944" y="714"/>
                    <a:pt x="19096" y="714"/>
                  </a:cubicBezTo>
                  <a:cubicBezTo>
                    <a:pt x="19286" y="714"/>
                    <a:pt x="19477" y="714"/>
                    <a:pt x="19667" y="714"/>
                  </a:cubicBezTo>
                  <a:cubicBezTo>
                    <a:pt x="19858" y="705"/>
                    <a:pt x="20048" y="676"/>
                    <a:pt x="20239" y="686"/>
                  </a:cubicBezTo>
                  <a:cubicBezTo>
                    <a:pt x="20287" y="686"/>
                    <a:pt x="20344" y="676"/>
                    <a:pt x="20391" y="686"/>
                  </a:cubicBezTo>
                  <a:cubicBezTo>
                    <a:pt x="20458" y="695"/>
                    <a:pt x="20544" y="724"/>
                    <a:pt x="20572" y="705"/>
                  </a:cubicBezTo>
                  <a:cubicBezTo>
                    <a:pt x="20639" y="638"/>
                    <a:pt x="20658" y="695"/>
                    <a:pt x="20706" y="724"/>
                  </a:cubicBezTo>
                  <a:cubicBezTo>
                    <a:pt x="20744" y="619"/>
                    <a:pt x="20791" y="695"/>
                    <a:pt x="20830" y="733"/>
                  </a:cubicBezTo>
                  <a:cubicBezTo>
                    <a:pt x="20877" y="619"/>
                    <a:pt x="20925" y="695"/>
                    <a:pt x="20953" y="733"/>
                  </a:cubicBezTo>
                  <a:cubicBezTo>
                    <a:pt x="20982" y="705"/>
                    <a:pt x="20991" y="686"/>
                    <a:pt x="21020" y="648"/>
                  </a:cubicBezTo>
                  <a:cubicBezTo>
                    <a:pt x="21049" y="686"/>
                    <a:pt x="21058" y="714"/>
                    <a:pt x="21077" y="743"/>
                  </a:cubicBezTo>
                  <a:cubicBezTo>
                    <a:pt x="21106" y="705"/>
                    <a:pt x="21125" y="686"/>
                    <a:pt x="21144" y="667"/>
                  </a:cubicBezTo>
                  <a:cubicBezTo>
                    <a:pt x="21172" y="686"/>
                    <a:pt x="21191" y="714"/>
                    <a:pt x="21220" y="733"/>
                  </a:cubicBezTo>
                  <a:cubicBezTo>
                    <a:pt x="21239" y="705"/>
                    <a:pt x="21249" y="686"/>
                    <a:pt x="21268" y="667"/>
                  </a:cubicBezTo>
                  <a:cubicBezTo>
                    <a:pt x="21296" y="695"/>
                    <a:pt x="21325" y="714"/>
                    <a:pt x="21354" y="733"/>
                  </a:cubicBezTo>
                  <a:cubicBezTo>
                    <a:pt x="21392" y="619"/>
                    <a:pt x="21439" y="714"/>
                    <a:pt x="21487" y="714"/>
                  </a:cubicBezTo>
                  <a:cubicBezTo>
                    <a:pt x="21515" y="705"/>
                    <a:pt x="21553" y="714"/>
                    <a:pt x="21582" y="714"/>
                  </a:cubicBezTo>
                  <a:cubicBezTo>
                    <a:pt x="21601" y="714"/>
                    <a:pt x="21610" y="714"/>
                    <a:pt x="21630" y="714"/>
                  </a:cubicBezTo>
                  <a:cubicBezTo>
                    <a:pt x="21696" y="714"/>
                    <a:pt x="21763" y="705"/>
                    <a:pt x="21830" y="705"/>
                  </a:cubicBezTo>
                  <a:cubicBezTo>
                    <a:pt x="21887" y="705"/>
                    <a:pt x="21953" y="724"/>
                    <a:pt x="22011" y="724"/>
                  </a:cubicBezTo>
                  <a:cubicBezTo>
                    <a:pt x="22125" y="714"/>
                    <a:pt x="22239" y="705"/>
                    <a:pt x="22344" y="705"/>
                  </a:cubicBezTo>
                  <a:cubicBezTo>
                    <a:pt x="22449" y="705"/>
                    <a:pt x="22553" y="714"/>
                    <a:pt x="22668" y="714"/>
                  </a:cubicBezTo>
                  <a:cubicBezTo>
                    <a:pt x="22773" y="714"/>
                    <a:pt x="22877" y="695"/>
                    <a:pt x="22982" y="695"/>
                  </a:cubicBezTo>
                  <a:cubicBezTo>
                    <a:pt x="23087" y="705"/>
                    <a:pt x="23192" y="724"/>
                    <a:pt x="23297" y="724"/>
                  </a:cubicBezTo>
                  <a:cubicBezTo>
                    <a:pt x="23401" y="724"/>
                    <a:pt x="23515" y="695"/>
                    <a:pt x="23620" y="695"/>
                  </a:cubicBezTo>
                  <a:cubicBezTo>
                    <a:pt x="23792" y="686"/>
                    <a:pt x="23954" y="686"/>
                    <a:pt x="24125" y="695"/>
                  </a:cubicBezTo>
                  <a:cubicBezTo>
                    <a:pt x="24182" y="705"/>
                    <a:pt x="24230" y="705"/>
                    <a:pt x="24287" y="705"/>
                  </a:cubicBezTo>
                  <a:cubicBezTo>
                    <a:pt x="24344" y="695"/>
                    <a:pt x="24411" y="733"/>
                    <a:pt x="24468" y="724"/>
                  </a:cubicBezTo>
                  <a:cubicBezTo>
                    <a:pt x="24554" y="705"/>
                    <a:pt x="24630" y="714"/>
                    <a:pt x="24706" y="724"/>
                  </a:cubicBezTo>
                  <a:cubicBezTo>
                    <a:pt x="24773" y="733"/>
                    <a:pt x="24830" y="705"/>
                    <a:pt x="24897" y="705"/>
                  </a:cubicBezTo>
                  <a:cubicBezTo>
                    <a:pt x="24954" y="705"/>
                    <a:pt x="25011" y="705"/>
                    <a:pt x="25077" y="714"/>
                  </a:cubicBezTo>
                  <a:cubicBezTo>
                    <a:pt x="25144" y="714"/>
                    <a:pt x="25211" y="714"/>
                    <a:pt x="25278" y="714"/>
                  </a:cubicBezTo>
                  <a:cubicBezTo>
                    <a:pt x="25354" y="714"/>
                    <a:pt x="25430" y="724"/>
                    <a:pt x="25525" y="733"/>
                  </a:cubicBezTo>
                  <a:cubicBezTo>
                    <a:pt x="25544" y="676"/>
                    <a:pt x="25592" y="714"/>
                    <a:pt x="25639" y="752"/>
                  </a:cubicBezTo>
                  <a:cubicBezTo>
                    <a:pt x="25659" y="733"/>
                    <a:pt x="25678" y="724"/>
                    <a:pt x="25697" y="705"/>
                  </a:cubicBezTo>
                  <a:cubicBezTo>
                    <a:pt x="25716" y="724"/>
                    <a:pt x="25735" y="733"/>
                    <a:pt x="25763" y="752"/>
                  </a:cubicBezTo>
                  <a:cubicBezTo>
                    <a:pt x="25782" y="743"/>
                    <a:pt x="25821" y="714"/>
                    <a:pt x="25830" y="714"/>
                  </a:cubicBezTo>
                  <a:cubicBezTo>
                    <a:pt x="25868" y="743"/>
                    <a:pt x="25906" y="762"/>
                    <a:pt x="25944" y="714"/>
                  </a:cubicBezTo>
                  <a:cubicBezTo>
                    <a:pt x="25992" y="762"/>
                    <a:pt x="26049" y="724"/>
                    <a:pt x="26106" y="724"/>
                  </a:cubicBezTo>
                  <a:cubicBezTo>
                    <a:pt x="26144" y="724"/>
                    <a:pt x="26173" y="733"/>
                    <a:pt x="26182" y="733"/>
                  </a:cubicBezTo>
                  <a:cubicBezTo>
                    <a:pt x="26259" y="733"/>
                    <a:pt x="26306" y="733"/>
                    <a:pt x="26344" y="733"/>
                  </a:cubicBezTo>
                  <a:cubicBezTo>
                    <a:pt x="26354" y="724"/>
                    <a:pt x="26354" y="714"/>
                    <a:pt x="26363" y="705"/>
                  </a:cubicBezTo>
                  <a:cubicBezTo>
                    <a:pt x="26373" y="733"/>
                    <a:pt x="26383" y="752"/>
                    <a:pt x="26401" y="790"/>
                  </a:cubicBezTo>
                  <a:cubicBezTo>
                    <a:pt x="26440" y="752"/>
                    <a:pt x="26459" y="733"/>
                    <a:pt x="26487" y="695"/>
                  </a:cubicBezTo>
                  <a:cubicBezTo>
                    <a:pt x="26506" y="733"/>
                    <a:pt x="26516" y="762"/>
                    <a:pt x="26535" y="790"/>
                  </a:cubicBezTo>
                  <a:cubicBezTo>
                    <a:pt x="26563" y="752"/>
                    <a:pt x="26583" y="733"/>
                    <a:pt x="26611" y="705"/>
                  </a:cubicBezTo>
                  <a:cubicBezTo>
                    <a:pt x="26630" y="733"/>
                    <a:pt x="26649" y="762"/>
                    <a:pt x="26668" y="790"/>
                  </a:cubicBezTo>
                  <a:cubicBezTo>
                    <a:pt x="26697" y="752"/>
                    <a:pt x="26716" y="733"/>
                    <a:pt x="26735" y="705"/>
                  </a:cubicBezTo>
                  <a:cubicBezTo>
                    <a:pt x="26754" y="743"/>
                    <a:pt x="26773" y="762"/>
                    <a:pt x="26792" y="800"/>
                  </a:cubicBezTo>
                  <a:cubicBezTo>
                    <a:pt x="26830" y="762"/>
                    <a:pt x="26840" y="743"/>
                    <a:pt x="26868" y="714"/>
                  </a:cubicBezTo>
                  <a:cubicBezTo>
                    <a:pt x="26887" y="743"/>
                    <a:pt x="26906" y="762"/>
                    <a:pt x="26925" y="781"/>
                  </a:cubicBezTo>
                  <a:cubicBezTo>
                    <a:pt x="26954" y="762"/>
                    <a:pt x="26973" y="752"/>
                    <a:pt x="27002" y="724"/>
                  </a:cubicBezTo>
                  <a:cubicBezTo>
                    <a:pt x="27020" y="752"/>
                    <a:pt x="27030" y="781"/>
                    <a:pt x="27049" y="809"/>
                  </a:cubicBezTo>
                  <a:cubicBezTo>
                    <a:pt x="27087" y="771"/>
                    <a:pt x="27106" y="752"/>
                    <a:pt x="27135" y="724"/>
                  </a:cubicBezTo>
                  <a:cubicBezTo>
                    <a:pt x="27145" y="752"/>
                    <a:pt x="27163" y="781"/>
                    <a:pt x="27183" y="809"/>
                  </a:cubicBezTo>
                  <a:cubicBezTo>
                    <a:pt x="27221" y="771"/>
                    <a:pt x="27230" y="752"/>
                    <a:pt x="27259" y="724"/>
                  </a:cubicBezTo>
                  <a:cubicBezTo>
                    <a:pt x="27297" y="809"/>
                    <a:pt x="27335" y="819"/>
                    <a:pt x="27383" y="724"/>
                  </a:cubicBezTo>
                  <a:cubicBezTo>
                    <a:pt x="27421" y="819"/>
                    <a:pt x="27468" y="771"/>
                    <a:pt x="27516" y="771"/>
                  </a:cubicBezTo>
                  <a:cubicBezTo>
                    <a:pt x="27630" y="771"/>
                    <a:pt x="27744" y="809"/>
                    <a:pt x="27859" y="809"/>
                  </a:cubicBezTo>
                  <a:cubicBezTo>
                    <a:pt x="28135" y="819"/>
                    <a:pt x="28421" y="828"/>
                    <a:pt x="28697" y="838"/>
                  </a:cubicBezTo>
                  <a:cubicBezTo>
                    <a:pt x="29335" y="857"/>
                    <a:pt x="29973" y="876"/>
                    <a:pt x="30612" y="905"/>
                  </a:cubicBezTo>
                  <a:cubicBezTo>
                    <a:pt x="31078" y="914"/>
                    <a:pt x="31545" y="924"/>
                    <a:pt x="32002" y="943"/>
                  </a:cubicBezTo>
                  <a:cubicBezTo>
                    <a:pt x="32307" y="952"/>
                    <a:pt x="32612" y="971"/>
                    <a:pt x="32907" y="981"/>
                  </a:cubicBezTo>
                  <a:cubicBezTo>
                    <a:pt x="32936" y="981"/>
                    <a:pt x="32964" y="1000"/>
                    <a:pt x="32983" y="1000"/>
                  </a:cubicBezTo>
                  <a:cubicBezTo>
                    <a:pt x="32964" y="1009"/>
                    <a:pt x="32936" y="1029"/>
                    <a:pt x="32916" y="1029"/>
                  </a:cubicBezTo>
                  <a:cubicBezTo>
                    <a:pt x="32678" y="1029"/>
                    <a:pt x="32440" y="1029"/>
                    <a:pt x="32202" y="1019"/>
                  </a:cubicBezTo>
                  <a:cubicBezTo>
                    <a:pt x="31745" y="1019"/>
                    <a:pt x="31278" y="1009"/>
                    <a:pt x="30821" y="1009"/>
                  </a:cubicBezTo>
                  <a:cubicBezTo>
                    <a:pt x="30526" y="1009"/>
                    <a:pt x="30231" y="1009"/>
                    <a:pt x="29926" y="1009"/>
                  </a:cubicBezTo>
                  <a:cubicBezTo>
                    <a:pt x="30669" y="1038"/>
                    <a:pt x="31412" y="1076"/>
                    <a:pt x="32154" y="1105"/>
                  </a:cubicBezTo>
                  <a:cubicBezTo>
                    <a:pt x="32545" y="1114"/>
                    <a:pt x="32936" y="1114"/>
                    <a:pt x="33326" y="1124"/>
                  </a:cubicBezTo>
                  <a:cubicBezTo>
                    <a:pt x="33355" y="1124"/>
                    <a:pt x="33383" y="1143"/>
                    <a:pt x="33431" y="1162"/>
                  </a:cubicBezTo>
                  <a:cubicBezTo>
                    <a:pt x="33392" y="1181"/>
                    <a:pt x="33383" y="1190"/>
                    <a:pt x="33374" y="1190"/>
                  </a:cubicBezTo>
                  <a:cubicBezTo>
                    <a:pt x="33250" y="1200"/>
                    <a:pt x="33126" y="1200"/>
                    <a:pt x="33002" y="1209"/>
                  </a:cubicBezTo>
                  <a:cubicBezTo>
                    <a:pt x="32735" y="1229"/>
                    <a:pt x="32459" y="1267"/>
                    <a:pt x="32193" y="1276"/>
                  </a:cubicBezTo>
                  <a:cubicBezTo>
                    <a:pt x="31450" y="1276"/>
                    <a:pt x="30564" y="1457"/>
                    <a:pt x="29821" y="1448"/>
                  </a:cubicBezTo>
                  <a:cubicBezTo>
                    <a:pt x="27383" y="1410"/>
                    <a:pt x="25097" y="1352"/>
                    <a:pt x="22658" y="1324"/>
                  </a:cubicBezTo>
                  <a:cubicBezTo>
                    <a:pt x="19229" y="1286"/>
                    <a:pt x="15935" y="1381"/>
                    <a:pt x="12373" y="1324"/>
                  </a:cubicBezTo>
                  <a:cubicBezTo>
                    <a:pt x="12287" y="1333"/>
                    <a:pt x="12201" y="1343"/>
                    <a:pt x="12106" y="1352"/>
                  </a:cubicBezTo>
                  <a:cubicBezTo>
                    <a:pt x="12106" y="1362"/>
                    <a:pt x="12106" y="1372"/>
                    <a:pt x="12106" y="1390"/>
                  </a:cubicBezTo>
                  <a:cubicBezTo>
                    <a:pt x="12439" y="1390"/>
                    <a:pt x="12763" y="1390"/>
                    <a:pt x="13087" y="1381"/>
                  </a:cubicBezTo>
                  <a:cubicBezTo>
                    <a:pt x="13401" y="1381"/>
                    <a:pt x="13716" y="1362"/>
                    <a:pt x="14030" y="1362"/>
                  </a:cubicBezTo>
                  <a:cubicBezTo>
                    <a:pt x="15058" y="1352"/>
                    <a:pt x="16078" y="1343"/>
                    <a:pt x="17105" y="1333"/>
                  </a:cubicBezTo>
                  <a:cubicBezTo>
                    <a:pt x="17629" y="1333"/>
                    <a:pt x="18143" y="1314"/>
                    <a:pt x="18667" y="1314"/>
                  </a:cubicBezTo>
                  <a:cubicBezTo>
                    <a:pt x="19344" y="1314"/>
                    <a:pt x="20020" y="1314"/>
                    <a:pt x="20687" y="1324"/>
                  </a:cubicBezTo>
                  <a:cubicBezTo>
                    <a:pt x="21030" y="1324"/>
                    <a:pt x="21363" y="1324"/>
                    <a:pt x="21696" y="1324"/>
                  </a:cubicBezTo>
                  <a:cubicBezTo>
                    <a:pt x="22011" y="1324"/>
                    <a:pt x="22334" y="1324"/>
                    <a:pt x="22658" y="1324"/>
                  </a:cubicBezTo>
                  <a:cubicBezTo>
                    <a:pt x="22934" y="1324"/>
                    <a:pt x="23220" y="1333"/>
                    <a:pt x="23506" y="1333"/>
                  </a:cubicBezTo>
                  <a:cubicBezTo>
                    <a:pt x="23687" y="1343"/>
                    <a:pt x="23877" y="1343"/>
                    <a:pt x="24059" y="1343"/>
                  </a:cubicBezTo>
                  <a:cubicBezTo>
                    <a:pt x="24220" y="1343"/>
                    <a:pt x="24373" y="1343"/>
                    <a:pt x="24535" y="1343"/>
                  </a:cubicBezTo>
                  <a:cubicBezTo>
                    <a:pt x="24678" y="1343"/>
                    <a:pt x="24821" y="1352"/>
                    <a:pt x="24963" y="1352"/>
                  </a:cubicBezTo>
                  <a:cubicBezTo>
                    <a:pt x="25125" y="1362"/>
                    <a:pt x="25287" y="1362"/>
                    <a:pt x="25458" y="1362"/>
                  </a:cubicBezTo>
                  <a:cubicBezTo>
                    <a:pt x="25563" y="1362"/>
                    <a:pt x="25659" y="1352"/>
                    <a:pt x="25763" y="1352"/>
                  </a:cubicBezTo>
                  <a:cubicBezTo>
                    <a:pt x="25868" y="1352"/>
                    <a:pt x="25973" y="1352"/>
                    <a:pt x="26078" y="1352"/>
                  </a:cubicBezTo>
                  <a:cubicBezTo>
                    <a:pt x="26135" y="1352"/>
                    <a:pt x="26202" y="1372"/>
                    <a:pt x="26259" y="1372"/>
                  </a:cubicBezTo>
                  <a:cubicBezTo>
                    <a:pt x="26325" y="1381"/>
                    <a:pt x="26383" y="1362"/>
                    <a:pt x="26449" y="1362"/>
                  </a:cubicBezTo>
                  <a:cubicBezTo>
                    <a:pt x="26497" y="1362"/>
                    <a:pt x="26554" y="1362"/>
                    <a:pt x="26611" y="1372"/>
                  </a:cubicBezTo>
                  <a:cubicBezTo>
                    <a:pt x="26668" y="1372"/>
                    <a:pt x="26725" y="1381"/>
                    <a:pt x="26792" y="1381"/>
                  </a:cubicBezTo>
                  <a:cubicBezTo>
                    <a:pt x="26859" y="1381"/>
                    <a:pt x="26925" y="1362"/>
                    <a:pt x="26982" y="1362"/>
                  </a:cubicBezTo>
                  <a:cubicBezTo>
                    <a:pt x="27049" y="1372"/>
                    <a:pt x="27106" y="1400"/>
                    <a:pt x="27163" y="1400"/>
                  </a:cubicBezTo>
                  <a:cubicBezTo>
                    <a:pt x="27230" y="1400"/>
                    <a:pt x="27297" y="1372"/>
                    <a:pt x="27363" y="1372"/>
                  </a:cubicBezTo>
                  <a:cubicBezTo>
                    <a:pt x="27468" y="1372"/>
                    <a:pt x="27573" y="1410"/>
                    <a:pt x="27678" y="1400"/>
                  </a:cubicBezTo>
                  <a:cubicBezTo>
                    <a:pt x="27878" y="1372"/>
                    <a:pt x="28078" y="1419"/>
                    <a:pt x="28278" y="1400"/>
                  </a:cubicBezTo>
                  <a:cubicBezTo>
                    <a:pt x="28411" y="1400"/>
                    <a:pt x="28544" y="1419"/>
                    <a:pt x="28669" y="1419"/>
                  </a:cubicBezTo>
                  <a:cubicBezTo>
                    <a:pt x="28935" y="1438"/>
                    <a:pt x="29192" y="1448"/>
                    <a:pt x="29449" y="1467"/>
                  </a:cubicBezTo>
                  <a:cubicBezTo>
                    <a:pt x="29687" y="1476"/>
                    <a:pt x="29926" y="1505"/>
                    <a:pt x="30164" y="1514"/>
                  </a:cubicBezTo>
                  <a:cubicBezTo>
                    <a:pt x="30612" y="1543"/>
                    <a:pt x="31050" y="1552"/>
                    <a:pt x="31497" y="1571"/>
                  </a:cubicBezTo>
                  <a:cubicBezTo>
                    <a:pt x="31945" y="1590"/>
                    <a:pt x="30240" y="1600"/>
                    <a:pt x="30688" y="1610"/>
                  </a:cubicBezTo>
                  <a:cubicBezTo>
                    <a:pt x="31269" y="1628"/>
                    <a:pt x="31850" y="1648"/>
                    <a:pt x="32431" y="1657"/>
                  </a:cubicBezTo>
                  <a:cubicBezTo>
                    <a:pt x="32459" y="1657"/>
                    <a:pt x="32488" y="1667"/>
                    <a:pt x="32517" y="1676"/>
                  </a:cubicBezTo>
                  <a:cubicBezTo>
                    <a:pt x="32497" y="1705"/>
                    <a:pt x="32488" y="1714"/>
                    <a:pt x="32469" y="1714"/>
                  </a:cubicBezTo>
                  <a:cubicBezTo>
                    <a:pt x="31773" y="1714"/>
                    <a:pt x="31069" y="1714"/>
                    <a:pt x="30373" y="1705"/>
                  </a:cubicBezTo>
                  <a:cubicBezTo>
                    <a:pt x="29783" y="1695"/>
                    <a:pt x="29192" y="1676"/>
                    <a:pt x="28611" y="1743"/>
                  </a:cubicBezTo>
                  <a:cubicBezTo>
                    <a:pt x="28583" y="1743"/>
                    <a:pt x="28554" y="1753"/>
                    <a:pt x="28535" y="1753"/>
                  </a:cubicBezTo>
                  <a:cubicBezTo>
                    <a:pt x="28716" y="1771"/>
                    <a:pt x="28897" y="1781"/>
                    <a:pt x="29078" y="1791"/>
                  </a:cubicBezTo>
                  <a:cubicBezTo>
                    <a:pt x="29897" y="1810"/>
                    <a:pt x="30726" y="1829"/>
                    <a:pt x="31554" y="1857"/>
                  </a:cubicBezTo>
                  <a:cubicBezTo>
                    <a:pt x="31678" y="1857"/>
                    <a:pt x="31793" y="1876"/>
                    <a:pt x="31916" y="1886"/>
                  </a:cubicBezTo>
                  <a:cubicBezTo>
                    <a:pt x="31916" y="1895"/>
                    <a:pt x="31916" y="1914"/>
                    <a:pt x="31916" y="1924"/>
                  </a:cubicBezTo>
                  <a:cubicBezTo>
                    <a:pt x="31107" y="1943"/>
                    <a:pt x="30307" y="1971"/>
                    <a:pt x="29507" y="1971"/>
                  </a:cubicBezTo>
                  <a:cubicBezTo>
                    <a:pt x="28707" y="1971"/>
                    <a:pt x="30050" y="1952"/>
                    <a:pt x="29249" y="1933"/>
                  </a:cubicBezTo>
                  <a:cubicBezTo>
                    <a:pt x="29249" y="1943"/>
                    <a:pt x="29249" y="1952"/>
                    <a:pt x="29249" y="1971"/>
                  </a:cubicBezTo>
                  <a:cubicBezTo>
                    <a:pt x="31011" y="2086"/>
                    <a:pt x="30621" y="2076"/>
                    <a:pt x="32383" y="2181"/>
                  </a:cubicBezTo>
                  <a:cubicBezTo>
                    <a:pt x="32383" y="2200"/>
                    <a:pt x="32383" y="2219"/>
                    <a:pt x="32383" y="2238"/>
                  </a:cubicBezTo>
                  <a:cubicBezTo>
                    <a:pt x="30002" y="2200"/>
                    <a:pt x="29764" y="2162"/>
                    <a:pt x="27383" y="2124"/>
                  </a:cubicBezTo>
                  <a:cubicBezTo>
                    <a:pt x="27383" y="2134"/>
                    <a:pt x="27383" y="2152"/>
                    <a:pt x="27383" y="2162"/>
                  </a:cubicBezTo>
                  <a:cubicBezTo>
                    <a:pt x="29030" y="2209"/>
                    <a:pt x="28535" y="2267"/>
                    <a:pt x="30183" y="2314"/>
                  </a:cubicBezTo>
                  <a:cubicBezTo>
                    <a:pt x="30183" y="2333"/>
                    <a:pt x="30183" y="2352"/>
                    <a:pt x="30183" y="2362"/>
                  </a:cubicBezTo>
                  <a:cubicBezTo>
                    <a:pt x="29306" y="2381"/>
                    <a:pt x="29354" y="2410"/>
                    <a:pt x="28478" y="2429"/>
                  </a:cubicBezTo>
                  <a:cubicBezTo>
                    <a:pt x="28478" y="2438"/>
                    <a:pt x="28478" y="2448"/>
                    <a:pt x="28478" y="2448"/>
                  </a:cubicBezTo>
                  <a:cubicBezTo>
                    <a:pt x="28526" y="2457"/>
                    <a:pt x="26411" y="2467"/>
                    <a:pt x="26459" y="2467"/>
                  </a:cubicBezTo>
                  <a:cubicBezTo>
                    <a:pt x="27030" y="2486"/>
                    <a:pt x="27611" y="2505"/>
                    <a:pt x="28183" y="2524"/>
                  </a:cubicBezTo>
                  <a:cubicBezTo>
                    <a:pt x="28678" y="2543"/>
                    <a:pt x="29183" y="2553"/>
                    <a:pt x="29687" y="2572"/>
                  </a:cubicBezTo>
                  <a:cubicBezTo>
                    <a:pt x="29726" y="2572"/>
                    <a:pt x="29773" y="2600"/>
                    <a:pt x="29811" y="2610"/>
                  </a:cubicBezTo>
                  <a:cubicBezTo>
                    <a:pt x="29811" y="2619"/>
                    <a:pt x="29802" y="2638"/>
                    <a:pt x="29802" y="2648"/>
                  </a:cubicBezTo>
                  <a:cubicBezTo>
                    <a:pt x="28068" y="2619"/>
                    <a:pt x="28487" y="2591"/>
                    <a:pt x="26754" y="2562"/>
                  </a:cubicBezTo>
                  <a:cubicBezTo>
                    <a:pt x="26754" y="2581"/>
                    <a:pt x="26754" y="2591"/>
                    <a:pt x="26754" y="2600"/>
                  </a:cubicBezTo>
                  <a:cubicBezTo>
                    <a:pt x="26897" y="2610"/>
                    <a:pt x="27040" y="2619"/>
                    <a:pt x="27183" y="2629"/>
                  </a:cubicBezTo>
                  <a:cubicBezTo>
                    <a:pt x="27897" y="2657"/>
                    <a:pt x="26459" y="2676"/>
                    <a:pt x="27183" y="2705"/>
                  </a:cubicBezTo>
                  <a:cubicBezTo>
                    <a:pt x="28202" y="2753"/>
                    <a:pt x="29230" y="2791"/>
                    <a:pt x="30259" y="2829"/>
                  </a:cubicBezTo>
                  <a:cubicBezTo>
                    <a:pt x="30316" y="2829"/>
                    <a:pt x="30364" y="2838"/>
                    <a:pt x="30421" y="2848"/>
                  </a:cubicBezTo>
                  <a:cubicBezTo>
                    <a:pt x="30402" y="2876"/>
                    <a:pt x="30392" y="2886"/>
                    <a:pt x="30383" y="2886"/>
                  </a:cubicBezTo>
                  <a:cubicBezTo>
                    <a:pt x="29592" y="2876"/>
                    <a:pt x="28802" y="2867"/>
                    <a:pt x="28021" y="2857"/>
                  </a:cubicBezTo>
                  <a:cubicBezTo>
                    <a:pt x="27630" y="2848"/>
                    <a:pt x="27240" y="2848"/>
                    <a:pt x="26849" y="2838"/>
                  </a:cubicBezTo>
                  <a:cubicBezTo>
                    <a:pt x="26782" y="2838"/>
                    <a:pt x="26716" y="2867"/>
                    <a:pt x="26659" y="2876"/>
                  </a:cubicBezTo>
                  <a:cubicBezTo>
                    <a:pt x="26659" y="2886"/>
                    <a:pt x="26659" y="2896"/>
                    <a:pt x="26659" y="2905"/>
                  </a:cubicBezTo>
                  <a:cubicBezTo>
                    <a:pt x="26678" y="2914"/>
                    <a:pt x="26687" y="2914"/>
                    <a:pt x="26697" y="2924"/>
                  </a:cubicBezTo>
                  <a:cubicBezTo>
                    <a:pt x="27059" y="2962"/>
                    <a:pt x="27421" y="2905"/>
                    <a:pt x="27773" y="3019"/>
                  </a:cubicBezTo>
                  <a:cubicBezTo>
                    <a:pt x="27897" y="3057"/>
                    <a:pt x="28040" y="3038"/>
                    <a:pt x="28173" y="3048"/>
                  </a:cubicBezTo>
                  <a:cubicBezTo>
                    <a:pt x="28259" y="3057"/>
                    <a:pt x="28345" y="3067"/>
                    <a:pt x="28430" y="3076"/>
                  </a:cubicBezTo>
                  <a:cubicBezTo>
                    <a:pt x="28430" y="3086"/>
                    <a:pt x="28430" y="3105"/>
                    <a:pt x="28430" y="3114"/>
                  </a:cubicBezTo>
                  <a:cubicBezTo>
                    <a:pt x="26459" y="3152"/>
                    <a:pt x="27868" y="3048"/>
                    <a:pt x="25906" y="3048"/>
                  </a:cubicBezTo>
                  <a:cubicBezTo>
                    <a:pt x="25916" y="3057"/>
                    <a:pt x="25935" y="3057"/>
                    <a:pt x="25954" y="3057"/>
                  </a:cubicBezTo>
                  <a:cubicBezTo>
                    <a:pt x="26697" y="3086"/>
                    <a:pt x="26211" y="3105"/>
                    <a:pt x="26954" y="3124"/>
                  </a:cubicBezTo>
                  <a:cubicBezTo>
                    <a:pt x="27354" y="3143"/>
                    <a:pt x="27744" y="3162"/>
                    <a:pt x="28145" y="3181"/>
                  </a:cubicBezTo>
                  <a:cubicBezTo>
                    <a:pt x="28163" y="3181"/>
                    <a:pt x="28183" y="3191"/>
                    <a:pt x="28202" y="3200"/>
                  </a:cubicBezTo>
                  <a:cubicBezTo>
                    <a:pt x="28202" y="3210"/>
                    <a:pt x="28202" y="3219"/>
                    <a:pt x="28202" y="3229"/>
                  </a:cubicBezTo>
                  <a:cubicBezTo>
                    <a:pt x="27802" y="3229"/>
                    <a:pt x="27411" y="3229"/>
                    <a:pt x="27011" y="3229"/>
                  </a:cubicBezTo>
                  <a:cubicBezTo>
                    <a:pt x="27011" y="3248"/>
                    <a:pt x="27011" y="3257"/>
                    <a:pt x="27011" y="3277"/>
                  </a:cubicBezTo>
                  <a:cubicBezTo>
                    <a:pt x="29049" y="3353"/>
                    <a:pt x="28925" y="3429"/>
                    <a:pt x="30964" y="3505"/>
                  </a:cubicBezTo>
                  <a:cubicBezTo>
                    <a:pt x="30964" y="3515"/>
                    <a:pt x="30964" y="3524"/>
                    <a:pt x="30964" y="3533"/>
                  </a:cubicBezTo>
                  <a:cubicBezTo>
                    <a:pt x="29306" y="3591"/>
                    <a:pt x="29811" y="3495"/>
                    <a:pt x="28163" y="3486"/>
                  </a:cubicBezTo>
                  <a:cubicBezTo>
                    <a:pt x="28354" y="3495"/>
                    <a:pt x="26392" y="3505"/>
                    <a:pt x="26573" y="3515"/>
                  </a:cubicBezTo>
                  <a:cubicBezTo>
                    <a:pt x="27383" y="3533"/>
                    <a:pt x="28192" y="3553"/>
                    <a:pt x="29002" y="3581"/>
                  </a:cubicBezTo>
                  <a:cubicBezTo>
                    <a:pt x="29059" y="3581"/>
                    <a:pt x="29126" y="3591"/>
                    <a:pt x="29183" y="3600"/>
                  </a:cubicBezTo>
                  <a:cubicBezTo>
                    <a:pt x="29183" y="3619"/>
                    <a:pt x="29183" y="3629"/>
                    <a:pt x="29173" y="3638"/>
                  </a:cubicBezTo>
                  <a:cubicBezTo>
                    <a:pt x="28049" y="3686"/>
                    <a:pt x="29068" y="3619"/>
                    <a:pt x="27945" y="3667"/>
                  </a:cubicBezTo>
                  <a:cubicBezTo>
                    <a:pt x="27964" y="3667"/>
                    <a:pt x="27983" y="3676"/>
                    <a:pt x="28002" y="3676"/>
                  </a:cubicBezTo>
                  <a:cubicBezTo>
                    <a:pt x="28830" y="3705"/>
                    <a:pt x="27516" y="3724"/>
                    <a:pt x="28345" y="3753"/>
                  </a:cubicBezTo>
                  <a:cubicBezTo>
                    <a:pt x="28907" y="3772"/>
                    <a:pt x="29478" y="3800"/>
                    <a:pt x="30040" y="3819"/>
                  </a:cubicBezTo>
                  <a:cubicBezTo>
                    <a:pt x="30078" y="3819"/>
                    <a:pt x="30116" y="3838"/>
                    <a:pt x="30145" y="3857"/>
                  </a:cubicBezTo>
                  <a:cubicBezTo>
                    <a:pt x="30078" y="3876"/>
                    <a:pt x="30021" y="3886"/>
                    <a:pt x="29973" y="3886"/>
                  </a:cubicBezTo>
                  <a:cubicBezTo>
                    <a:pt x="29773" y="3886"/>
                    <a:pt x="29564" y="3876"/>
                    <a:pt x="29364" y="3876"/>
                  </a:cubicBezTo>
                  <a:cubicBezTo>
                    <a:pt x="28649" y="3876"/>
                    <a:pt x="27925" y="3876"/>
                    <a:pt x="27211" y="3867"/>
                  </a:cubicBezTo>
                  <a:cubicBezTo>
                    <a:pt x="25258" y="3829"/>
                    <a:pt x="26773" y="4038"/>
                    <a:pt x="24821" y="3991"/>
                  </a:cubicBezTo>
                  <a:cubicBezTo>
                    <a:pt x="22620" y="3943"/>
                    <a:pt x="20229" y="3924"/>
                    <a:pt x="18029" y="3981"/>
                  </a:cubicBezTo>
                  <a:cubicBezTo>
                    <a:pt x="16991" y="4000"/>
                    <a:pt x="16040" y="3829"/>
                    <a:pt x="15001" y="3857"/>
                  </a:cubicBezTo>
                  <a:cubicBezTo>
                    <a:pt x="14801" y="3867"/>
                    <a:pt x="14601" y="3876"/>
                    <a:pt x="14459" y="3886"/>
                  </a:cubicBezTo>
                  <a:cubicBezTo>
                    <a:pt x="14735" y="3886"/>
                    <a:pt x="15058" y="3886"/>
                    <a:pt x="15382" y="3886"/>
                  </a:cubicBezTo>
                  <a:cubicBezTo>
                    <a:pt x="18286" y="3886"/>
                    <a:pt x="21191" y="3876"/>
                    <a:pt x="24097" y="3972"/>
                  </a:cubicBezTo>
                  <a:cubicBezTo>
                    <a:pt x="25716" y="4029"/>
                    <a:pt x="26097" y="4057"/>
                    <a:pt x="27706" y="4115"/>
                  </a:cubicBezTo>
                  <a:cubicBezTo>
                    <a:pt x="28973" y="4143"/>
                    <a:pt x="29306" y="4191"/>
                    <a:pt x="30564" y="4229"/>
                  </a:cubicBezTo>
                  <a:cubicBezTo>
                    <a:pt x="30840" y="4238"/>
                    <a:pt x="31107" y="4267"/>
                    <a:pt x="31374" y="4286"/>
                  </a:cubicBezTo>
                  <a:cubicBezTo>
                    <a:pt x="31402" y="4286"/>
                    <a:pt x="31431" y="4305"/>
                    <a:pt x="31459" y="4315"/>
                  </a:cubicBezTo>
                  <a:cubicBezTo>
                    <a:pt x="31459" y="4324"/>
                    <a:pt x="31450" y="4334"/>
                    <a:pt x="31450" y="4343"/>
                  </a:cubicBezTo>
                  <a:cubicBezTo>
                    <a:pt x="31412" y="4343"/>
                    <a:pt x="31383" y="4334"/>
                    <a:pt x="31345" y="4334"/>
                  </a:cubicBezTo>
                  <a:cubicBezTo>
                    <a:pt x="31069" y="4343"/>
                    <a:pt x="30783" y="4353"/>
                    <a:pt x="30497" y="4353"/>
                  </a:cubicBezTo>
                  <a:cubicBezTo>
                    <a:pt x="29240" y="4362"/>
                    <a:pt x="30135" y="4324"/>
                    <a:pt x="28887" y="4324"/>
                  </a:cubicBezTo>
                  <a:cubicBezTo>
                    <a:pt x="27183" y="4334"/>
                    <a:pt x="25849" y="4400"/>
                    <a:pt x="24144" y="4343"/>
                  </a:cubicBezTo>
                  <a:cubicBezTo>
                    <a:pt x="22087" y="4277"/>
                    <a:pt x="19687" y="4343"/>
                    <a:pt x="17610" y="4200"/>
                  </a:cubicBezTo>
                  <a:cubicBezTo>
                    <a:pt x="17410" y="4200"/>
                    <a:pt x="17220" y="4210"/>
                    <a:pt x="17020" y="4219"/>
                  </a:cubicBezTo>
                  <a:cubicBezTo>
                    <a:pt x="17058" y="4238"/>
                    <a:pt x="17086" y="4238"/>
                    <a:pt x="17115" y="4238"/>
                  </a:cubicBezTo>
                  <a:cubicBezTo>
                    <a:pt x="18353" y="4257"/>
                    <a:pt x="19591" y="4267"/>
                    <a:pt x="20830" y="4286"/>
                  </a:cubicBezTo>
                  <a:cubicBezTo>
                    <a:pt x="21934" y="4305"/>
                    <a:pt x="23039" y="4305"/>
                    <a:pt x="24144" y="4343"/>
                  </a:cubicBezTo>
                  <a:cubicBezTo>
                    <a:pt x="25697" y="4391"/>
                    <a:pt x="27249" y="4467"/>
                    <a:pt x="28802" y="4524"/>
                  </a:cubicBezTo>
                  <a:cubicBezTo>
                    <a:pt x="29430" y="4553"/>
                    <a:pt x="27897" y="4562"/>
                    <a:pt x="28516" y="4591"/>
                  </a:cubicBezTo>
                  <a:cubicBezTo>
                    <a:pt x="28783" y="4610"/>
                    <a:pt x="29049" y="4705"/>
                    <a:pt x="29326" y="4696"/>
                  </a:cubicBezTo>
                  <a:cubicBezTo>
                    <a:pt x="29354" y="4696"/>
                    <a:pt x="29392" y="4705"/>
                    <a:pt x="29430" y="4705"/>
                  </a:cubicBezTo>
                  <a:cubicBezTo>
                    <a:pt x="29421" y="4715"/>
                    <a:pt x="29421" y="4724"/>
                    <a:pt x="29421" y="4734"/>
                  </a:cubicBezTo>
                  <a:cubicBezTo>
                    <a:pt x="29183" y="4743"/>
                    <a:pt x="28935" y="4753"/>
                    <a:pt x="28697" y="4762"/>
                  </a:cubicBezTo>
                  <a:cubicBezTo>
                    <a:pt x="28697" y="4772"/>
                    <a:pt x="28697" y="4772"/>
                    <a:pt x="28697" y="4781"/>
                  </a:cubicBezTo>
                  <a:cubicBezTo>
                    <a:pt x="29145" y="4800"/>
                    <a:pt x="29592" y="4819"/>
                    <a:pt x="30040" y="4839"/>
                  </a:cubicBezTo>
                  <a:cubicBezTo>
                    <a:pt x="30030" y="4857"/>
                    <a:pt x="30030" y="4877"/>
                    <a:pt x="30030" y="4896"/>
                  </a:cubicBezTo>
                  <a:cubicBezTo>
                    <a:pt x="28192" y="4905"/>
                    <a:pt x="28506" y="4810"/>
                    <a:pt x="26659" y="4800"/>
                  </a:cubicBezTo>
                  <a:cubicBezTo>
                    <a:pt x="26868" y="4810"/>
                    <a:pt x="27068" y="4819"/>
                    <a:pt x="27268" y="4829"/>
                  </a:cubicBezTo>
                  <a:cubicBezTo>
                    <a:pt x="28421" y="4877"/>
                    <a:pt x="27421" y="4915"/>
                    <a:pt x="28573" y="4962"/>
                  </a:cubicBezTo>
                  <a:cubicBezTo>
                    <a:pt x="28992" y="4972"/>
                    <a:pt x="31573" y="4991"/>
                    <a:pt x="31993" y="5010"/>
                  </a:cubicBezTo>
                  <a:cubicBezTo>
                    <a:pt x="32021" y="5010"/>
                    <a:pt x="32040" y="5039"/>
                    <a:pt x="32069" y="5048"/>
                  </a:cubicBezTo>
                  <a:cubicBezTo>
                    <a:pt x="32040" y="5067"/>
                    <a:pt x="32011" y="5096"/>
                    <a:pt x="31983" y="5096"/>
                  </a:cubicBezTo>
                  <a:cubicBezTo>
                    <a:pt x="31878" y="5096"/>
                    <a:pt x="31773" y="5086"/>
                    <a:pt x="31669" y="5077"/>
                  </a:cubicBezTo>
                  <a:cubicBezTo>
                    <a:pt x="31297" y="5077"/>
                    <a:pt x="30926" y="5067"/>
                    <a:pt x="30554" y="5057"/>
                  </a:cubicBezTo>
                  <a:cubicBezTo>
                    <a:pt x="30278" y="5057"/>
                    <a:pt x="30011" y="5057"/>
                    <a:pt x="29783" y="5057"/>
                  </a:cubicBezTo>
                  <a:cubicBezTo>
                    <a:pt x="29878" y="5067"/>
                    <a:pt x="30021" y="5086"/>
                    <a:pt x="30164" y="5096"/>
                  </a:cubicBezTo>
                  <a:cubicBezTo>
                    <a:pt x="30164" y="5105"/>
                    <a:pt x="30164" y="5115"/>
                    <a:pt x="30164" y="5124"/>
                  </a:cubicBezTo>
                  <a:cubicBezTo>
                    <a:pt x="29230" y="5172"/>
                    <a:pt x="28297" y="5124"/>
                    <a:pt x="27363" y="5105"/>
                  </a:cubicBezTo>
                  <a:cubicBezTo>
                    <a:pt x="26430" y="5086"/>
                    <a:pt x="25497" y="5057"/>
                    <a:pt x="24563" y="5039"/>
                  </a:cubicBezTo>
                  <a:cubicBezTo>
                    <a:pt x="24563" y="5048"/>
                    <a:pt x="24563" y="5057"/>
                    <a:pt x="24563" y="5067"/>
                  </a:cubicBezTo>
                  <a:cubicBezTo>
                    <a:pt x="26878" y="5153"/>
                    <a:pt x="29192" y="5238"/>
                    <a:pt x="31516" y="5324"/>
                  </a:cubicBezTo>
                  <a:cubicBezTo>
                    <a:pt x="31516" y="5343"/>
                    <a:pt x="31516" y="5362"/>
                    <a:pt x="31516" y="5381"/>
                  </a:cubicBezTo>
                  <a:cubicBezTo>
                    <a:pt x="31211" y="5381"/>
                    <a:pt x="30907" y="5381"/>
                    <a:pt x="30612" y="5381"/>
                  </a:cubicBezTo>
                  <a:cubicBezTo>
                    <a:pt x="30612" y="5391"/>
                    <a:pt x="30612" y="5400"/>
                    <a:pt x="30602" y="5420"/>
                  </a:cubicBezTo>
                  <a:cubicBezTo>
                    <a:pt x="30659" y="5429"/>
                    <a:pt x="30716" y="5448"/>
                    <a:pt x="30764" y="5458"/>
                  </a:cubicBezTo>
                  <a:cubicBezTo>
                    <a:pt x="30764" y="5467"/>
                    <a:pt x="30764" y="5486"/>
                    <a:pt x="30764" y="5496"/>
                  </a:cubicBezTo>
                  <a:cubicBezTo>
                    <a:pt x="27487" y="5486"/>
                    <a:pt x="24220" y="5296"/>
                    <a:pt x="20944" y="5267"/>
                  </a:cubicBezTo>
                  <a:cubicBezTo>
                    <a:pt x="22182" y="5324"/>
                    <a:pt x="23420" y="5362"/>
                    <a:pt x="24658" y="5410"/>
                  </a:cubicBezTo>
                  <a:cubicBezTo>
                    <a:pt x="25897" y="5458"/>
                    <a:pt x="27135" y="5505"/>
                    <a:pt x="28383" y="5562"/>
                  </a:cubicBezTo>
                  <a:cubicBezTo>
                    <a:pt x="29602" y="5619"/>
                    <a:pt x="30830" y="5677"/>
                    <a:pt x="32059" y="5734"/>
                  </a:cubicBezTo>
                  <a:cubicBezTo>
                    <a:pt x="32059" y="5743"/>
                    <a:pt x="32059" y="5753"/>
                    <a:pt x="32059" y="5762"/>
                  </a:cubicBezTo>
                  <a:cubicBezTo>
                    <a:pt x="32040" y="5762"/>
                    <a:pt x="32021" y="5772"/>
                    <a:pt x="32002" y="5772"/>
                  </a:cubicBezTo>
                  <a:cubicBezTo>
                    <a:pt x="31602" y="5772"/>
                    <a:pt x="31202" y="5781"/>
                    <a:pt x="30811" y="5772"/>
                  </a:cubicBezTo>
                  <a:cubicBezTo>
                    <a:pt x="29507" y="5734"/>
                    <a:pt x="28192" y="5677"/>
                    <a:pt x="26887" y="5629"/>
                  </a:cubicBezTo>
                  <a:cubicBezTo>
                    <a:pt x="25458" y="5581"/>
                    <a:pt x="24030" y="5524"/>
                    <a:pt x="22601" y="5486"/>
                  </a:cubicBezTo>
                  <a:cubicBezTo>
                    <a:pt x="21239" y="5448"/>
                    <a:pt x="19887" y="5438"/>
                    <a:pt x="18524" y="5420"/>
                  </a:cubicBezTo>
                  <a:cubicBezTo>
                    <a:pt x="17372" y="5410"/>
                    <a:pt x="16220" y="5420"/>
                    <a:pt x="15068" y="5410"/>
                  </a:cubicBezTo>
                  <a:cubicBezTo>
                    <a:pt x="13411" y="5400"/>
                    <a:pt x="11763" y="5391"/>
                    <a:pt x="10106" y="5381"/>
                  </a:cubicBezTo>
                  <a:cubicBezTo>
                    <a:pt x="9982" y="5381"/>
                    <a:pt x="9858" y="5410"/>
                    <a:pt x="9734" y="5420"/>
                  </a:cubicBezTo>
                  <a:cubicBezTo>
                    <a:pt x="9696" y="5429"/>
                    <a:pt x="9658" y="5429"/>
                    <a:pt x="9629" y="5420"/>
                  </a:cubicBezTo>
                  <a:cubicBezTo>
                    <a:pt x="9582" y="5410"/>
                    <a:pt x="9534" y="5381"/>
                    <a:pt x="9487" y="5381"/>
                  </a:cubicBezTo>
                  <a:cubicBezTo>
                    <a:pt x="9372" y="5372"/>
                    <a:pt x="9267" y="5372"/>
                    <a:pt x="9163" y="5372"/>
                  </a:cubicBezTo>
                  <a:cubicBezTo>
                    <a:pt x="8086" y="5400"/>
                    <a:pt x="7010" y="5420"/>
                    <a:pt x="5934" y="5458"/>
                  </a:cubicBezTo>
                  <a:cubicBezTo>
                    <a:pt x="5086" y="5496"/>
                    <a:pt x="6896" y="4905"/>
                    <a:pt x="6039" y="4962"/>
                  </a:cubicBezTo>
                  <a:cubicBezTo>
                    <a:pt x="5410" y="5000"/>
                    <a:pt x="5743" y="5057"/>
                    <a:pt x="5105" y="5096"/>
                  </a:cubicBezTo>
                  <a:cubicBezTo>
                    <a:pt x="4362" y="5143"/>
                    <a:pt x="4029" y="5191"/>
                    <a:pt x="3286" y="5229"/>
                  </a:cubicBezTo>
                  <a:cubicBezTo>
                    <a:pt x="2848" y="5258"/>
                    <a:pt x="3324" y="5267"/>
                    <a:pt x="2876" y="5277"/>
                  </a:cubicBezTo>
                  <a:cubicBezTo>
                    <a:pt x="2791" y="5286"/>
                    <a:pt x="2076" y="5258"/>
                    <a:pt x="1981" y="5248"/>
                  </a:cubicBezTo>
                  <a:cubicBezTo>
                    <a:pt x="1981" y="5229"/>
                    <a:pt x="1981" y="5220"/>
                    <a:pt x="1981" y="5210"/>
                  </a:cubicBezTo>
                  <a:cubicBezTo>
                    <a:pt x="2010" y="5191"/>
                    <a:pt x="2038" y="5162"/>
                    <a:pt x="2076" y="5153"/>
                  </a:cubicBezTo>
                  <a:cubicBezTo>
                    <a:pt x="2381" y="5067"/>
                    <a:pt x="3314" y="4981"/>
                    <a:pt x="3629" y="4915"/>
                  </a:cubicBezTo>
                  <a:cubicBezTo>
                    <a:pt x="3867" y="4867"/>
                    <a:pt x="3191" y="4848"/>
                    <a:pt x="3438" y="4810"/>
                  </a:cubicBezTo>
                  <a:cubicBezTo>
                    <a:pt x="3476" y="4810"/>
                    <a:pt x="3524" y="4791"/>
                    <a:pt x="3562" y="4772"/>
                  </a:cubicBezTo>
                  <a:cubicBezTo>
                    <a:pt x="3562" y="4762"/>
                    <a:pt x="3562" y="4753"/>
                    <a:pt x="3553" y="4743"/>
                  </a:cubicBezTo>
                  <a:cubicBezTo>
                    <a:pt x="3514" y="4743"/>
                    <a:pt x="3467" y="4743"/>
                    <a:pt x="3429" y="4743"/>
                  </a:cubicBezTo>
                  <a:cubicBezTo>
                    <a:pt x="3067" y="4734"/>
                    <a:pt x="3619" y="4724"/>
                    <a:pt x="3257" y="4705"/>
                  </a:cubicBezTo>
                  <a:cubicBezTo>
                    <a:pt x="3219" y="4705"/>
                    <a:pt x="3181" y="4686"/>
                    <a:pt x="3133" y="4676"/>
                  </a:cubicBezTo>
                  <a:cubicBezTo>
                    <a:pt x="3133" y="4667"/>
                    <a:pt x="3133" y="4658"/>
                    <a:pt x="3133" y="4648"/>
                  </a:cubicBezTo>
                  <a:cubicBezTo>
                    <a:pt x="3181" y="4629"/>
                    <a:pt x="3229" y="4610"/>
                    <a:pt x="3276" y="4610"/>
                  </a:cubicBezTo>
                  <a:cubicBezTo>
                    <a:pt x="3581" y="4591"/>
                    <a:pt x="2972" y="4572"/>
                    <a:pt x="3276" y="4543"/>
                  </a:cubicBezTo>
                  <a:cubicBezTo>
                    <a:pt x="3353" y="4543"/>
                    <a:pt x="781" y="5229"/>
                    <a:pt x="791" y="5115"/>
                  </a:cubicBezTo>
                  <a:cubicBezTo>
                    <a:pt x="791" y="5105"/>
                    <a:pt x="829" y="5096"/>
                    <a:pt x="857" y="5086"/>
                  </a:cubicBezTo>
                  <a:cubicBezTo>
                    <a:pt x="914" y="5077"/>
                    <a:pt x="981" y="5057"/>
                    <a:pt x="1048" y="5048"/>
                  </a:cubicBezTo>
                  <a:cubicBezTo>
                    <a:pt x="1857" y="4896"/>
                    <a:pt x="2276" y="4848"/>
                    <a:pt x="3095" y="4791"/>
                  </a:cubicBezTo>
                  <a:cubicBezTo>
                    <a:pt x="3229" y="4781"/>
                    <a:pt x="3314" y="4724"/>
                    <a:pt x="3410" y="4658"/>
                  </a:cubicBezTo>
                  <a:cubicBezTo>
                    <a:pt x="3305" y="4658"/>
                    <a:pt x="3200" y="4667"/>
                    <a:pt x="3105" y="4667"/>
                  </a:cubicBezTo>
                  <a:cubicBezTo>
                    <a:pt x="2772" y="4696"/>
                    <a:pt x="2438" y="4715"/>
                    <a:pt x="2105" y="4734"/>
                  </a:cubicBezTo>
                  <a:cubicBezTo>
                    <a:pt x="1476" y="4762"/>
                    <a:pt x="1238" y="4781"/>
                    <a:pt x="600" y="4800"/>
                  </a:cubicBezTo>
                  <a:cubicBezTo>
                    <a:pt x="562" y="4800"/>
                    <a:pt x="524" y="4781"/>
                    <a:pt x="486" y="4781"/>
                  </a:cubicBezTo>
                  <a:cubicBezTo>
                    <a:pt x="486" y="4762"/>
                    <a:pt x="486" y="4753"/>
                    <a:pt x="486" y="4743"/>
                  </a:cubicBezTo>
                  <a:cubicBezTo>
                    <a:pt x="524" y="4734"/>
                    <a:pt x="571" y="4715"/>
                    <a:pt x="609" y="4705"/>
                  </a:cubicBezTo>
                  <a:cubicBezTo>
                    <a:pt x="914" y="4658"/>
                    <a:pt x="819" y="4600"/>
                    <a:pt x="1133" y="4572"/>
                  </a:cubicBezTo>
                  <a:cubicBezTo>
                    <a:pt x="1848" y="4505"/>
                    <a:pt x="2562" y="4448"/>
                    <a:pt x="3276" y="4391"/>
                  </a:cubicBezTo>
                  <a:cubicBezTo>
                    <a:pt x="3943" y="4334"/>
                    <a:pt x="3629" y="4286"/>
                    <a:pt x="4296" y="4257"/>
                  </a:cubicBezTo>
                  <a:cubicBezTo>
                    <a:pt x="4981" y="4219"/>
                    <a:pt x="5658" y="4172"/>
                    <a:pt x="6334" y="4067"/>
                  </a:cubicBezTo>
                  <a:cubicBezTo>
                    <a:pt x="6448" y="4057"/>
                    <a:pt x="6553" y="4029"/>
                    <a:pt x="6667" y="4010"/>
                  </a:cubicBezTo>
                  <a:cubicBezTo>
                    <a:pt x="6667" y="4000"/>
                    <a:pt x="6667" y="4000"/>
                    <a:pt x="6667" y="3991"/>
                  </a:cubicBezTo>
                  <a:cubicBezTo>
                    <a:pt x="6591" y="3991"/>
                    <a:pt x="6524" y="3991"/>
                    <a:pt x="6448" y="4000"/>
                  </a:cubicBezTo>
                  <a:cubicBezTo>
                    <a:pt x="6191" y="4029"/>
                    <a:pt x="5924" y="4067"/>
                    <a:pt x="5667" y="4086"/>
                  </a:cubicBezTo>
                  <a:cubicBezTo>
                    <a:pt x="5334" y="4124"/>
                    <a:pt x="5000" y="4153"/>
                    <a:pt x="4667" y="4181"/>
                  </a:cubicBezTo>
                  <a:cubicBezTo>
                    <a:pt x="4400" y="4200"/>
                    <a:pt x="4124" y="4229"/>
                    <a:pt x="3857" y="4248"/>
                  </a:cubicBezTo>
                  <a:cubicBezTo>
                    <a:pt x="3448" y="4277"/>
                    <a:pt x="4000" y="4305"/>
                    <a:pt x="3591" y="4334"/>
                  </a:cubicBezTo>
                  <a:cubicBezTo>
                    <a:pt x="3143" y="4353"/>
                    <a:pt x="2695" y="4362"/>
                    <a:pt x="2248" y="4372"/>
                  </a:cubicBezTo>
                  <a:cubicBezTo>
                    <a:pt x="2210" y="4372"/>
                    <a:pt x="2181" y="4362"/>
                    <a:pt x="2143" y="4353"/>
                  </a:cubicBezTo>
                  <a:cubicBezTo>
                    <a:pt x="2143" y="4343"/>
                    <a:pt x="2143" y="4334"/>
                    <a:pt x="2133" y="4324"/>
                  </a:cubicBezTo>
                  <a:cubicBezTo>
                    <a:pt x="2181" y="4305"/>
                    <a:pt x="2229" y="4286"/>
                    <a:pt x="2267" y="4277"/>
                  </a:cubicBezTo>
                  <a:cubicBezTo>
                    <a:pt x="2429" y="4248"/>
                    <a:pt x="1962" y="4219"/>
                    <a:pt x="2124" y="4200"/>
                  </a:cubicBezTo>
                  <a:cubicBezTo>
                    <a:pt x="2200" y="4191"/>
                    <a:pt x="2248" y="4162"/>
                    <a:pt x="2248" y="4086"/>
                  </a:cubicBezTo>
                  <a:cubicBezTo>
                    <a:pt x="2210" y="4086"/>
                    <a:pt x="2181" y="4077"/>
                    <a:pt x="2143" y="4086"/>
                  </a:cubicBezTo>
                  <a:cubicBezTo>
                    <a:pt x="1800" y="4095"/>
                    <a:pt x="1457" y="4115"/>
                    <a:pt x="1114" y="4124"/>
                  </a:cubicBezTo>
                  <a:cubicBezTo>
                    <a:pt x="1076" y="4134"/>
                    <a:pt x="1019" y="4134"/>
                    <a:pt x="990" y="4115"/>
                  </a:cubicBezTo>
                  <a:cubicBezTo>
                    <a:pt x="895" y="4048"/>
                    <a:pt x="800" y="4077"/>
                    <a:pt x="695" y="4067"/>
                  </a:cubicBezTo>
                  <a:cubicBezTo>
                    <a:pt x="657" y="4067"/>
                    <a:pt x="619" y="4057"/>
                    <a:pt x="581" y="4048"/>
                  </a:cubicBezTo>
                  <a:cubicBezTo>
                    <a:pt x="581" y="4038"/>
                    <a:pt x="581" y="4019"/>
                    <a:pt x="581" y="4010"/>
                  </a:cubicBezTo>
                  <a:cubicBezTo>
                    <a:pt x="657" y="3991"/>
                    <a:pt x="390" y="3972"/>
                    <a:pt x="476" y="3962"/>
                  </a:cubicBezTo>
                  <a:cubicBezTo>
                    <a:pt x="1190" y="3886"/>
                    <a:pt x="819" y="3800"/>
                    <a:pt x="1533" y="3743"/>
                  </a:cubicBezTo>
                  <a:cubicBezTo>
                    <a:pt x="2772" y="3657"/>
                    <a:pt x="4010" y="3572"/>
                    <a:pt x="5248" y="3400"/>
                  </a:cubicBezTo>
                  <a:cubicBezTo>
                    <a:pt x="5353" y="3381"/>
                    <a:pt x="5467" y="3362"/>
                    <a:pt x="5582" y="3343"/>
                  </a:cubicBezTo>
                  <a:cubicBezTo>
                    <a:pt x="5543" y="3324"/>
                    <a:pt x="5515" y="3324"/>
                    <a:pt x="5486" y="3324"/>
                  </a:cubicBezTo>
                  <a:cubicBezTo>
                    <a:pt x="5096" y="3353"/>
                    <a:pt x="4705" y="3381"/>
                    <a:pt x="4315" y="3400"/>
                  </a:cubicBezTo>
                  <a:cubicBezTo>
                    <a:pt x="4000" y="3419"/>
                    <a:pt x="3686" y="3419"/>
                    <a:pt x="3372" y="3438"/>
                  </a:cubicBezTo>
                  <a:cubicBezTo>
                    <a:pt x="2695" y="3486"/>
                    <a:pt x="2010" y="3543"/>
                    <a:pt x="1333" y="3581"/>
                  </a:cubicBezTo>
                  <a:cubicBezTo>
                    <a:pt x="1238" y="3591"/>
                    <a:pt x="1143" y="3562"/>
                    <a:pt x="1048" y="3553"/>
                  </a:cubicBezTo>
                  <a:cubicBezTo>
                    <a:pt x="1019" y="3543"/>
                    <a:pt x="1000" y="3543"/>
                    <a:pt x="972" y="3543"/>
                  </a:cubicBezTo>
                  <a:cubicBezTo>
                    <a:pt x="791" y="3562"/>
                    <a:pt x="619" y="3572"/>
                    <a:pt x="438" y="3591"/>
                  </a:cubicBezTo>
                  <a:cubicBezTo>
                    <a:pt x="162" y="3610"/>
                    <a:pt x="962" y="3638"/>
                    <a:pt x="686" y="3657"/>
                  </a:cubicBezTo>
                  <a:cubicBezTo>
                    <a:pt x="638" y="3657"/>
                    <a:pt x="591" y="3648"/>
                    <a:pt x="543" y="3638"/>
                  </a:cubicBezTo>
                  <a:cubicBezTo>
                    <a:pt x="543" y="3629"/>
                    <a:pt x="543" y="3610"/>
                    <a:pt x="543" y="3600"/>
                  </a:cubicBezTo>
                  <a:cubicBezTo>
                    <a:pt x="591" y="3591"/>
                    <a:pt x="638" y="3572"/>
                    <a:pt x="686" y="3562"/>
                  </a:cubicBezTo>
                  <a:cubicBezTo>
                    <a:pt x="886" y="3533"/>
                    <a:pt x="0" y="3524"/>
                    <a:pt x="200" y="3486"/>
                  </a:cubicBezTo>
                  <a:cubicBezTo>
                    <a:pt x="591" y="3429"/>
                    <a:pt x="981" y="3372"/>
                    <a:pt x="1371" y="3314"/>
                  </a:cubicBezTo>
                  <a:cubicBezTo>
                    <a:pt x="1676" y="3267"/>
                    <a:pt x="1990" y="3238"/>
                    <a:pt x="2295" y="3200"/>
                  </a:cubicBezTo>
                  <a:cubicBezTo>
                    <a:pt x="2086" y="3200"/>
                    <a:pt x="1876" y="3219"/>
                    <a:pt x="1667" y="3229"/>
                  </a:cubicBezTo>
                  <a:cubicBezTo>
                    <a:pt x="1276" y="3267"/>
                    <a:pt x="876" y="3305"/>
                    <a:pt x="486" y="3333"/>
                  </a:cubicBezTo>
                  <a:cubicBezTo>
                    <a:pt x="438" y="3333"/>
                    <a:pt x="381" y="3324"/>
                    <a:pt x="333" y="3324"/>
                  </a:cubicBezTo>
                  <a:cubicBezTo>
                    <a:pt x="333" y="3305"/>
                    <a:pt x="333" y="3295"/>
                    <a:pt x="333" y="3277"/>
                  </a:cubicBezTo>
                  <a:cubicBezTo>
                    <a:pt x="419" y="3257"/>
                    <a:pt x="505" y="3238"/>
                    <a:pt x="591" y="3229"/>
                  </a:cubicBezTo>
                  <a:cubicBezTo>
                    <a:pt x="1353" y="3143"/>
                    <a:pt x="2124" y="3067"/>
                    <a:pt x="2886" y="2991"/>
                  </a:cubicBezTo>
                  <a:cubicBezTo>
                    <a:pt x="3448" y="2934"/>
                    <a:pt x="4010" y="2867"/>
                    <a:pt x="4572" y="2810"/>
                  </a:cubicBezTo>
                  <a:cubicBezTo>
                    <a:pt x="4772" y="2781"/>
                    <a:pt x="4981" y="2753"/>
                    <a:pt x="5181" y="2724"/>
                  </a:cubicBezTo>
                  <a:cubicBezTo>
                    <a:pt x="5124" y="2705"/>
                    <a:pt x="5058" y="2714"/>
                    <a:pt x="5000" y="2714"/>
                  </a:cubicBezTo>
                  <a:cubicBezTo>
                    <a:pt x="4800" y="2714"/>
                    <a:pt x="4610" y="2762"/>
                    <a:pt x="4410" y="2705"/>
                  </a:cubicBezTo>
                  <a:cubicBezTo>
                    <a:pt x="4315" y="2676"/>
                    <a:pt x="4191" y="2714"/>
                    <a:pt x="4076" y="2724"/>
                  </a:cubicBezTo>
                  <a:cubicBezTo>
                    <a:pt x="3343" y="2781"/>
                    <a:pt x="2610" y="2848"/>
                    <a:pt x="1867" y="2914"/>
                  </a:cubicBezTo>
                  <a:cubicBezTo>
                    <a:pt x="1495" y="2953"/>
                    <a:pt x="1124" y="3000"/>
                    <a:pt x="752" y="3038"/>
                  </a:cubicBezTo>
                  <a:cubicBezTo>
                    <a:pt x="695" y="3038"/>
                    <a:pt x="619" y="3076"/>
                    <a:pt x="552" y="2981"/>
                  </a:cubicBezTo>
                  <a:cubicBezTo>
                    <a:pt x="1714" y="2753"/>
                    <a:pt x="2886" y="2638"/>
                    <a:pt x="4038" y="2467"/>
                  </a:cubicBezTo>
                  <a:cubicBezTo>
                    <a:pt x="3886" y="2438"/>
                    <a:pt x="3734" y="2495"/>
                    <a:pt x="3581" y="2438"/>
                  </a:cubicBezTo>
                  <a:cubicBezTo>
                    <a:pt x="4058" y="2305"/>
                    <a:pt x="1981" y="2276"/>
                    <a:pt x="2476" y="2191"/>
                  </a:cubicBezTo>
                  <a:cubicBezTo>
                    <a:pt x="2438" y="2162"/>
                    <a:pt x="2400" y="2134"/>
                    <a:pt x="2371" y="2134"/>
                  </a:cubicBezTo>
                  <a:cubicBezTo>
                    <a:pt x="1838" y="2191"/>
                    <a:pt x="3877" y="2248"/>
                    <a:pt x="3343" y="2295"/>
                  </a:cubicBezTo>
                  <a:cubicBezTo>
                    <a:pt x="2943" y="2343"/>
                    <a:pt x="2543" y="2381"/>
                    <a:pt x="2143" y="2419"/>
                  </a:cubicBezTo>
                  <a:cubicBezTo>
                    <a:pt x="2095" y="2429"/>
                    <a:pt x="2048" y="2419"/>
                    <a:pt x="1990" y="2419"/>
                  </a:cubicBezTo>
                  <a:cubicBezTo>
                    <a:pt x="1990" y="2410"/>
                    <a:pt x="1990" y="2390"/>
                    <a:pt x="1990" y="2381"/>
                  </a:cubicBezTo>
                  <a:cubicBezTo>
                    <a:pt x="2029" y="2362"/>
                    <a:pt x="2067" y="2343"/>
                    <a:pt x="2115" y="2333"/>
                  </a:cubicBezTo>
                  <a:cubicBezTo>
                    <a:pt x="2314" y="2295"/>
                    <a:pt x="2505" y="2267"/>
                    <a:pt x="2705" y="2238"/>
                  </a:cubicBezTo>
                  <a:cubicBezTo>
                    <a:pt x="3257" y="2134"/>
                    <a:pt x="1238" y="2038"/>
                    <a:pt x="1800" y="1933"/>
                  </a:cubicBezTo>
                  <a:cubicBezTo>
                    <a:pt x="1829" y="1924"/>
                    <a:pt x="1886" y="1914"/>
                    <a:pt x="1895" y="1895"/>
                  </a:cubicBezTo>
                  <a:cubicBezTo>
                    <a:pt x="1924" y="1781"/>
                    <a:pt x="2029" y="1800"/>
                    <a:pt x="2115" y="1781"/>
                  </a:cubicBezTo>
                  <a:cubicBezTo>
                    <a:pt x="2381" y="1724"/>
                    <a:pt x="2248" y="1667"/>
                    <a:pt x="2514" y="1610"/>
                  </a:cubicBezTo>
                  <a:cubicBezTo>
                    <a:pt x="2734" y="1562"/>
                    <a:pt x="2953" y="1524"/>
                    <a:pt x="3172" y="1486"/>
                  </a:cubicBezTo>
                  <a:cubicBezTo>
                    <a:pt x="3353" y="1457"/>
                    <a:pt x="3524" y="1438"/>
                    <a:pt x="3705" y="1419"/>
                  </a:cubicBezTo>
                  <a:cubicBezTo>
                    <a:pt x="3381" y="1429"/>
                    <a:pt x="3067" y="1457"/>
                    <a:pt x="2743" y="1486"/>
                  </a:cubicBezTo>
                  <a:cubicBezTo>
                    <a:pt x="2391" y="1524"/>
                    <a:pt x="2038" y="1571"/>
                    <a:pt x="1686" y="1619"/>
                  </a:cubicBezTo>
                  <a:cubicBezTo>
                    <a:pt x="1629" y="1619"/>
                    <a:pt x="1581" y="1619"/>
                    <a:pt x="1533" y="1619"/>
                  </a:cubicBezTo>
                  <a:cubicBezTo>
                    <a:pt x="1533" y="1600"/>
                    <a:pt x="1524" y="1581"/>
                    <a:pt x="1524" y="1571"/>
                  </a:cubicBezTo>
                  <a:cubicBezTo>
                    <a:pt x="1571" y="1552"/>
                    <a:pt x="1619" y="1533"/>
                    <a:pt x="1667" y="1524"/>
                  </a:cubicBezTo>
                  <a:cubicBezTo>
                    <a:pt x="1886" y="1486"/>
                    <a:pt x="2105" y="1457"/>
                    <a:pt x="2324" y="1419"/>
                  </a:cubicBezTo>
                  <a:cubicBezTo>
                    <a:pt x="2448" y="1400"/>
                    <a:pt x="2572" y="1381"/>
                    <a:pt x="2686" y="1362"/>
                  </a:cubicBezTo>
                  <a:cubicBezTo>
                    <a:pt x="2648" y="1343"/>
                    <a:pt x="2600" y="1343"/>
                    <a:pt x="2562" y="1352"/>
                  </a:cubicBezTo>
                  <a:cubicBezTo>
                    <a:pt x="1962" y="1410"/>
                    <a:pt x="1362" y="1476"/>
                    <a:pt x="762" y="1543"/>
                  </a:cubicBezTo>
                  <a:cubicBezTo>
                    <a:pt x="695" y="1552"/>
                    <a:pt x="638" y="1543"/>
                    <a:pt x="571" y="1543"/>
                  </a:cubicBezTo>
                  <a:cubicBezTo>
                    <a:pt x="571" y="1533"/>
                    <a:pt x="571" y="1514"/>
                    <a:pt x="562" y="1505"/>
                  </a:cubicBezTo>
                  <a:cubicBezTo>
                    <a:pt x="638" y="1486"/>
                    <a:pt x="705" y="1457"/>
                    <a:pt x="771" y="1448"/>
                  </a:cubicBezTo>
                  <a:cubicBezTo>
                    <a:pt x="1276" y="1362"/>
                    <a:pt x="1781" y="1276"/>
                    <a:pt x="2286" y="1181"/>
                  </a:cubicBezTo>
                  <a:cubicBezTo>
                    <a:pt x="2524" y="1133"/>
                    <a:pt x="2762" y="1086"/>
                    <a:pt x="2972" y="952"/>
                  </a:cubicBezTo>
                  <a:cubicBezTo>
                    <a:pt x="3067" y="886"/>
                    <a:pt x="3200" y="838"/>
                    <a:pt x="3324" y="819"/>
                  </a:cubicBezTo>
                  <a:cubicBezTo>
                    <a:pt x="3686" y="771"/>
                    <a:pt x="1762" y="714"/>
                    <a:pt x="2133" y="714"/>
                  </a:cubicBezTo>
                  <a:cubicBezTo>
                    <a:pt x="2505" y="714"/>
                    <a:pt x="2838" y="581"/>
                    <a:pt x="3200" y="533"/>
                  </a:cubicBezTo>
                  <a:cubicBezTo>
                    <a:pt x="3181" y="524"/>
                    <a:pt x="3153" y="514"/>
                    <a:pt x="3124" y="514"/>
                  </a:cubicBezTo>
                  <a:cubicBezTo>
                    <a:pt x="2686" y="524"/>
                    <a:pt x="2248" y="533"/>
                    <a:pt x="1810" y="552"/>
                  </a:cubicBezTo>
                  <a:cubicBezTo>
                    <a:pt x="1438" y="571"/>
                    <a:pt x="1067" y="610"/>
                    <a:pt x="695" y="638"/>
                  </a:cubicBezTo>
                  <a:cubicBezTo>
                    <a:pt x="638" y="638"/>
                    <a:pt x="571" y="628"/>
                    <a:pt x="514" y="619"/>
                  </a:cubicBezTo>
                  <a:cubicBezTo>
                    <a:pt x="514" y="610"/>
                    <a:pt x="514" y="590"/>
                    <a:pt x="514" y="581"/>
                  </a:cubicBezTo>
                  <a:cubicBezTo>
                    <a:pt x="571" y="562"/>
                    <a:pt x="629" y="543"/>
                    <a:pt x="695" y="533"/>
                  </a:cubicBezTo>
                  <a:cubicBezTo>
                    <a:pt x="981" y="505"/>
                    <a:pt x="1267" y="476"/>
                    <a:pt x="1552" y="447"/>
                  </a:cubicBezTo>
                  <a:cubicBezTo>
                    <a:pt x="1609" y="447"/>
                    <a:pt x="1657" y="438"/>
                    <a:pt x="1705" y="428"/>
                  </a:cubicBezTo>
                  <a:cubicBezTo>
                    <a:pt x="1705" y="419"/>
                    <a:pt x="1695" y="409"/>
                    <a:pt x="1695" y="400"/>
                  </a:cubicBezTo>
                  <a:cubicBezTo>
                    <a:pt x="1581" y="400"/>
                    <a:pt x="1467" y="400"/>
                    <a:pt x="1353" y="400"/>
                  </a:cubicBezTo>
                  <a:cubicBezTo>
                    <a:pt x="1353" y="381"/>
                    <a:pt x="1353" y="371"/>
                    <a:pt x="1343" y="352"/>
                  </a:cubicBezTo>
                  <a:cubicBezTo>
                    <a:pt x="1400" y="343"/>
                    <a:pt x="1448" y="314"/>
                    <a:pt x="1505" y="314"/>
                  </a:cubicBezTo>
                  <a:cubicBezTo>
                    <a:pt x="2038" y="247"/>
                    <a:pt x="2562" y="171"/>
                    <a:pt x="3095" y="133"/>
                  </a:cubicBezTo>
                  <a:cubicBezTo>
                    <a:pt x="3772" y="86"/>
                    <a:pt x="4457" y="66"/>
                    <a:pt x="5143" y="57"/>
                  </a:cubicBezTo>
                  <a:cubicBezTo>
                    <a:pt x="5820" y="38"/>
                    <a:pt x="12830" y="57"/>
                    <a:pt x="13506" y="66"/>
                  </a:cubicBezTo>
                  <a:cubicBezTo>
                    <a:pt x="14220" y="66"/>
                    <a:pt x="14935" y="66"/>
                    <a:pt x="15649" y="66"/>
                  </a:cubicBezTo>
                  <a:cubicBezTo>
                    <a:pt x="16153" y="66"/>
                    <a:pt x="16658" y="66"/>
                    <a:pt x="17153" y="66"/>
                  </a:cubicBezTo>
                  <a:cubicBezTo>
                    <a:pt x="17353" y="66"/>
                    <a:pt x="17544" y="57"/>
                    <a:pt x="17734" y="47"/>
                  </a:cubicBezTo>
                  <a:cubicBezTo>
                    <a:pt x="17829" y="47"/>
                    <a:pt x="17915" y="38"/>
                    <a:pt x="18001" y="47"/>
                  </a:cubicBezTo>
                  <a:cubicBezTo>
                    <a:pt x="18086" y="47"/>
                    <a:pt x="18172" y="66"/>
                    <a:pt x="18258" y="76"/>
                  </a:cubicBezTo>
                  <a:cubicBezTo>
                    <a:pt x="18306" y="76"/>
                    <a:pt x="18382" y="38"/>
                    <a:pt x="18401" y="47"/>
                  </a:cubicBezTo>
                  <a:cubicBezTo>
                    <a:pt x="18458" y="104"/>
                    <a:pt x="18486" y="66"/>
                    <a:pt x="18524" y="28"/>
                  </a:cubicBezTo>
                  <a:cubicBezTo>
                    <a:pt x="18563" y="95"/>
                    <a:pt x="18610" y="95"/>
                    <a:pt x="18658" y="28"/>
                  </a:cubicBezTo>
                  <a:cubicBezTo>
                    <a:pt x="18658" y="38"/>
                    <a:pt x="18658" y="57"/>
                    <a:pt x="18658" y="66"/>
                  </a:cubicBezTo>
                  <a:cubicBezTo>
                    <a:pt x="18705" y="66"/>
                    <a:pt x="18744" y="57"/>
                    <a:pt x="18801" y="57"/>
                  </a:cubicBezTo>
                  <a:cubicBezTo>
                    <a:pt x="18829" y="104"/>
                    <a:pt x="18867" y="95"/>
                    <a:pt x="18905" y="66"/>
                  </a:cubicBezTo>
                  <a:cubicBezTo>
                    <a:pt x="19429" y="66"/>
                    <a:pt x="19953" y="66"/>
                    <a:pt x="20477" y="66"/>
                  </a:cubicBezTo>
                  <a:close/>
                  <a:moveTo>
                    <a:pt x="9049" y="3114"/>
                  </a:moveTo>
                  <a:lnTo>
                    <a:pt x="9049" y="3114"/>
                  </a:lnTo>
                  <a:cubicBezTo>
                    <a:pt x="9791" y="3095"/>
                    <a:pt x="11544" y="3048"/>
                    <a:pt x="12277" y="3038"/>
                  </a:cubicBezTo>
                  <a:cubicBezTo>
                    <a:pt x="12725" y="3029"/>
                    <a:pt x="13192" y="3038"/>
                    <a:pt x="13639" y="3048"/>
                  </a:cubicBezTo>
                  <a:cubicBezTo>
                    <a:pt x="14258" y="3057"/>
                    <a:pt x="15154" y="3038"/>
                    <a:pt x="15773" y="3038"/>
                  </a:cubicBezTo>
                  <a:cubicBezTo>
                    <a:pt x="16801" y="3029"/>
                    <a:pt x="17991" y="3048"/>
                    <a:pt x="19020" y="3038"/>
                  </a:cubicBezTo>
                  <a:cubicBezTo>
                    <a:pt x="20106" y="3038"/>
                    <a:pt x="20706" y="3076"/>
                    <a:pt x="21801" y="3076"/>
                  </a:cubicBezTo>
                  <a:cubicBezTo>
                    <a:pt x="22239" y="3076"/>
                    <a:pt x="22982" y="3162"/>
                    <a:pt x="23420" y="3152"/>
                  </a:cubicBezTo>
                  <a:cubicBezTo>
                    <a:pt x="22506" y="2981"/>
                    <a:pt x="9372" y="3010"/>
                    <a:pt x="7658" y="3172"/>
                  </a:cubicBezTo>
                  <a:cubicBezTo>
                    <a:pt x="7658" y="3181"/>
                    <a:pt x="7658" y="3191"/>
                    <a:pt x="7658" y="3200"/>
                  </a:cubicBezTo>
                  <a:cubicBezTo>
                    <a:pt x="8191" y="3210"/>
                    <a:pt x="8515" y="3124"/>
                    <a:pt x="9049" y="3114"/>
                  </a:cubicBezTo>
                  <a:close/>
                  <a:moveTo>
                    <a:pt x="15582" y="1886"/>
                  </a:moveTo>
                  <a:lnTo>
                    <a:pt x="15582" y="1886"/>
                  </a:lnTo>
                  <a:cubicBezTo>
                    <a:pt x="17544" y="1867"/>
                    <a:pt x="19515" y="1848"/>
                    <a:pt x="21477" y="1838"/>
                  </a:cubicBezTo>
                  <a:cubicBezTo>
                    <a:pt x="21477" y="1829"/>
                    <a:pt x="21477" y="1819"/>
                    <a:pt x="21477" y="1810"/>
                  </a:cubicBezTo>
                  <a:cubicBezTo>
                    <a:pt x="19515" y="1781"/>
                    <a:pt x="17544" y="1838"/>
                    <a:pt x="15582" y="1886"/>
                  </a:cubicBezTo>
                  <a:close/>
                  <a:moveTo>
                    <a:pt x="9430" y="4238"/>
                  </a:moveTo>
                  <a:lnTo>
                    <a:pt x="9430" y="4238"/>
                  </a:lnTo>
                  <a:cubicBezTo>
                    <a:pt x="8582" y="4238"/>
                    <a:pt x="7725" y="4277"/>
                    <a:pt x="6877" y="4448"/>
                  </a:cubicBezTo>
                  <a:cubicBezTo>
                    <a:pt x="7734" y="4381"/>
                    <a:pt x="8591" y="4305"/>
                    <a:pt x="9430" y="4238"/>
                  </a:cubicBezTo>
                  <a:close/>
                  <a:moveTo>
                    <a:pt x="21420" y="3486"/>
                  </a:moveTo>
                  <a:lnTo>
                    <a:pt x="21420" y="3486"/>
                  </a:lnTo>
                  <a:cubicBezTo>
                    <a:pt x="21420" y="3476"/>
                    <a:pt x="21420" y="3476"/>
                    <a:pt x="21420" y="3476"/>
                  </a:cubicBezTo>
                  <a:cubicBezTo>
                    <a:pt x="20134" y="3476"/>
                    <a:pt x="18858" y="3476"/>
                    <a:pt x="17572" y="3476"/>
                  </a:cubicBezTo>
                  <a:cubicBezTo>
                    <a:pt x="17572" y="3476"/>
                    <a:pt x="17572" y="3476"/>
                    <a:pt x="17572" y="3486"/>
                  </a:cubicBezTo>
                  <a:cubicBezTo>
                    <a:pt x="18848" y="3486"/>
                    <a:pt x="20134" y="3486"/>
                    <a:pt x="21420" y="3486"/>
                  </a:cubicBezTo>
                  <a:close/>
                  <a:moveTo>
                    <a:pt x="8277" y="3838"/>
                  </a:moveTo>
                  <a:lnTo>
                    <a:pt x="8277" y="3838"/>
                  </a:lnTo>
                  <a:cubicBezTo>
                    <a:pt x="8277" y="3848"/>
                    <a:pt x="8277" y="3857"/>
                    <a:pt x="8277" y="3867"/>
                  </a:cubicBezTo>
                  <a:cubicBezTo>
                    <a:pt x="8896" y="3953"/>
                    <a:pt x="9506" y="3819"/>
                    <a:pt x="10115" y="3791"/>
                  </a:cubicBezTo>
                  <a:cubicBezTo>
                    <a:pt x="9506" y="3810"/>
                    <a:pt x="8886" y="3819"/>
                    <a:pt x="8277" y="3838"/>
                  </a:cubicBezTo>
                  <a:close/>
                  <a:moveTo>
                    <a:pt x="12058" y="1981"/>
                  </a:moveTo>
                  <a:lnTo>
                    <a:pt x="12058" y="1981"/>
                  </a:lnTo>
                  <a:lnTo>
                    <a:pt x="12058" y="1991"/>
                  </a:lnTo>
                  <a:cubicBezTo>
                    <a:pt x="12487" y="1991"/>
                    <a:pt x="12906" y="1991"/>
                    <a:pt x="13335" y="1991"/>
                  </a:cubicBezTo>
                  <a:cubicBezTo>
                    <a:pt x="13335" y="1971"/>
                    <a:pt x="13335" y="1962"/>
                    <a:pt x="13335" y="1943"/>
                  </a:cubicBezTo>
                  <a:cubicBezTo>
                    <a:pt x="12906" y="1952"/>
                    <a:pt x="12487" y="1962"/>
                    <a:pt x="12058" y="1981"/>
                  </a:cubicBezTo>
                  <a:close/>
                  <a:moveTo>
                    <a:pt x="20306" y="4943"/>
                  </a:moveTo>
                  <a:lnTo>
                    <a:pt x="20306" y="4943"/>
                  </a:lnTo>
                  <a:cubicBezTo>
                    <a:pt x="20306" y="4953"/>
                    <a:pt x="20296" y="4953"/>
                    <a:pt x="20296" y="4962"/>
                  </a:cubicBezTo>
                  <a:cubicBezTo>
                    <a:pt x="21106" y="4981"/>
                    <a:pt x="21906" y="4991"/>
                    <a:pt x="22706" y="5010"/>
                  </a:cubicBezTo>
                  <a:cubicBezTo>
                    <a:pt x="22706" y="5000"/>
                    <a:pt x="22706" y="5000"/>
                    <a:pt x="22706" y="4991"/>
                  </a:cubicBezTo>
                  <a:cubicBezTo>
                    <a:pt x="21906" y="4972"/>
                    <a:pt x="21106" y="4962"/>
                    <a:pt x="20306" y="4943"/>
                  </a:cubicBezTo>
                  <a:close/>
                  <a:moveTo>
                    <a:pt x="23896" y="1838"/>
                  </a:moveTo>
                  <a:lnTo>
                    <a:pt x="23896" y="1838"/>
                  </a:lnTo>
                  <a:lnTo>
                    <a:pt x="23896" y="1838"/>
                  </a:lnTo>
                  <a:cubicBezTo>
                    <a:pt x="23220" y="1829"/>
                    <a:pt x="22544" y="1819"/>
                    <a:pt x="21868" y="1810"/>
                  </a:cubicBezTo>
                  <a:cubicBezTo>
                    <a:pt x="21868" y="1819"/>
                    <a:pt x="21868" y="1829"/>
                    <a:pt x="21858" y="1838"/>
                  </a:cubicBezTo>
                  <a:cubicBezTo>
                    <a:pt x="22544" y="1838"/>
                    <a:pt x="23220" y="1838"/>
                    <a:pt x="23896" y="1838"/>
                  </a:cubicBezTo>
                  <a:close/>
                  <a:moveTo>
                    <a:pt x="15249" y="3495"/>
                  </a:moveTo>
                  <a:lnTo>
                    <a:pt x="15249" y="3495"/>
                  </a:lnTo>
                  <a:cubicBezTo>
                    <a:pt x="15249" y="3495"/>
                    <a:pt x="15249" y="3495"/>
                    <a:pt x="15249" y="3505"/>
                  </a:cubicBezTo>
                  <a:cubicBezTo>
                    <a:pt x="15802" y="3505"/>
                    <a:pt x="16353" y="3505"/>
                    <a:pt x="16896" y="3505"/>
                  </a:cubicBezTo>
                  <a:cubicBezTo>
                    <a:pt x="16896" y="3495"/>
                    <a:pt x="16896" y="3495"/>
                    <a:pt x="16896" y="3495"/>
                  </a:cubicBezTo>
                  <a:cubicBezTo>
                    <a:pt x="16353" y="3495"/>
                    <a:pt x="15802" y="3495"/>
                    <a:pt x="15249" y="3495"/>
                  </a:cubicBezTo>
                  <a:close/>
                  <a:moveTo>
                    <a:pt x="8086" y="2495"/>
                  </a:moveTo>
                  <a:lnTo>
                    <a:pt x="8086" y="2495"/>
                  </a:lnTo>
                  <a:cubicBezTo>
                    <a:pt x="8201" y="2543"/>
                    <a:pt x="8401" y="2533"/>
                    <a:pt x="8753" y="2467"/>
                  </a:cubicBezTo>
                  <a:cubicBezTo>
                    <a:pt x="8534" y="2476"/>
                    <a:pt x="8315" y="2486"/>
                    <a:pt x="8086" y="2495"/>
                  </a:cubicBezTo>
                  <a:close/>
                  <a:moveTo>
                    <a:pt x="23487" y="5019"/>
                  </a:moveTo>
                  <a:lnTo>
                    <a:pt x="23487" y="5019"/>
                  </a:lnTo>
                  <a:lnTo>
                    <a:pt x="23487" y="5010"/>
                  </a:lnTo>
                  <a:cubicBezTo>
                    <a:pt x="23277" y="5010"/>
                    <a:pt x="23077" y="5010"/>
                    <a:pt x="22877" y="5010"/>
                  </a:cubicBezTo>
                  <a:lnTo>
                    <a:pt x="22877" y="5019"/>
                  </a:lnTo>
                  <a:cubicBezTo>
                    <a:pt x="23077" y="5019"/>
                    <a:pt x="23287" y="5019"/>
                    <a:pt x="23487" y="501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UA" sz="1167"/>
            </a:p>
          </p:txBody>
        </p:sp>
        <p:sp>
          <p:nvSpPr>
            <p:cNvPr id="54" name="Прямоугольник 3">
              <a:extLst>
                <a:ext uri="{FF2B5EF4-FFF2-40B4-BE49-F238E27FC236}">
                  <a16:creationId xmlns:a16="http://schemas.microsoft.com/office/drawing/2014/main" id="{FB16730E-F81A-453F-A60D-927A85161C02}"/>
                </a:ext>
              </a:extLst>
            </p:cNvPr>
            <p:cNvSpPr/>
            <p:nvPr/>
          </p:nvSpPr>
          <p:spPr>
            <a:xfrm>
              <a:off x="2625975" y="1659349"/>
              <a:ext cx="790411" cy="1619355"/>
            </a:xfrm>
            <a:prstGeom prst="rect">
              <a:avLst/>
            </a:prstGeom>
            <a:grpFill/>
          </p:spPr>
          <p:txBody>
            <a:bodyPr wrap="square">
              <a:spAutoFit/>
            </a:bodyPr>
            <a:lstStyle/>
            <a:p>
              <a:r>
                <a:rPr lang="tr-TR" sz="5000" b="1" dirty="0">
                  <a:solidFill>
                    <a:srgbClr val="FF0000"/>
                  </a:solidFill>
                  <a:latin typeface="Montserrat" pitchFamily="2" charset="0"/>
                </a:rPr>
                <a:t>4</a:t>
              </a:r>
              <a:endParaRPr lang="ru-UA" sz="5000" dirty="0">
                <a:solidFill>
                  <a:srgbClr val="FF0000"/>
                </a:solidFill>
                <a:latin typeface="Montserrat" pitchFamily="2" charset="0"/>
              </a:endParaRPr>
            </a:p>
          </p:txBody>
        </p:sp>
        <p:sp>
          <p:nvSpPr>
            <p:cNvPr id="55" name="Прямоугольник 5">
              <a:extLst>
                <a:ext uri="{FF2B5EF4-FFF2-40B4-BE49-F238E27FC236}">
                  <a16:creationId xmlns:a16="http://schemas.microsoft.com/office/drawing/2014/main" id="{C1EA44BE-2A27-4B8F-B60B-547E2EC4E93D}"/>
                </a:ext>
              </a:extLst>
            </p:cNvPr>
            <p:cNvSpPr/>
            <p:nvPr/>
          </p:nvSpPr>
          <p:spPr>
            <a:xfrm>
              <a:off x="4324848" y="2081615"/>
              <a:ext cx="7758464" cy="1561522"/>
            </a:xfrm>
            <a:prstGeom prst="rect">
              <a:avLst/>
            </a:prstGeom>
            <a:grpFill/>
          </p:spPr>
          <p:txBody>
            <a:bodyPr wrap="square">
              <a:spAutoFit/>
            </a:bodyPr>
            <a:lstStyle/>
            <a:p>
              <a:r>
                <a:rPr lang="tr-TR" sz="1600" b="1" dirty="0">
                  <a:latin typeface="Open Sans" panose="020B0606030504020204" pitchFamily="34" charset="0"/>
                </a:rPr>
                <a:t>Toplulaştırılmış Yöntemler Düzeltme Katsayısı Hesabında</a:t>
              </a:r>
              <a:endParaRPr lang="en" sz="1600" dirty="0">
                <a:latin typeface="Open Sans Semibold" panose="020B0606030504020204" pitchFamily="34" charset="0"/>
              </a:endParaRPr>
            </a:p>
          </p:txBody>
        </p:sp>
      </p:grpSp>
      <p:grpSp>
        <p:nvGrpSpPr>
          <p:cNvPr id="56" name="Группа 1">
            <a:extLst>
              <a:ext uri="{FF2B5EF4-FFF2-40B4-BE49-F238E27FC236}">
                <a16:creationId xmlns:a16="http://schemas.microsoft.com/office/drawing/2014/main" id="{12EEFBC7-7AAB-4752-AB5B-0FE3CBA0BFDE}"/>
              </a:ext>
            </a:extLst>
          </p:cNvPr>
          <p:cNvGrpSpPr/>
          <p:nvPr/>
        </p:nvGrpSpPr>
        <p:grpSpPr>
          <a:xfrm>
            <a:off x="7584921" y="1409030"/>
            <a:ext cx="4254906" cy="1107561"/>
            <a:chOff x="1391303" y="1824713"/>
            <a:chExt cx="12196762" cy="2081212"/>
          </a:xfrm>
        </p:grpSpPr>
        <p:sp>
          <p:nvSpPr>
            <p:cNvPr id="57" name="Freeform 2">
              <a:extLst>
                <a:ext uri="{FF2B5EF4-FFF2-40B4-BE49-F238E27FC236}">
                  <a16:creationId xmlns:a16="http://schemas.microsoft.com/office/drawing/2014/main" id="{042D1086-A0D9-45E7-93A2-8F0F58630357}"/>
                </a:ext>
              </a:extLst>
            </p:cNvPr>
            <p:cNvSpPr>
              <a:spLocks noChangeArrowheads="1"/>
            </p:cNvSpPr>
            <p:nvPr/>
          </p:nvSpPr>
          <p:spPr bwMode="auto">
            <a:xfrm>
              <a:off x="1391303" y="1824713"/>
              <a:ext cx="12196762" cy="2081212"/>
            </a:xfrm>
            <a:custGeom>
              <a:avLst/>
              <a:gdLst>
                <a:gd name="T0" fmla="*/ 12258 w 33879"/>
                <a:gd name="T1" fmla="*/ 267 h 5782"/>
                <a:gd name="T2" fmla="*/ 22887 w 33879"/>
                <a:gd name="T3" fmla="*/ 162 h 5782"/>
                <a:gd name="T4" fmla="*/ 23573 w 33879"/>
                <a:gd name="T5" fmla="*/ 66 h 5782"/>
                <a:gd name="T6" fmla="*/ 24335 w 33879"/>
                <a:gd name="T7" fmla="*/ 171 h 5782"/>
                <a:gd name="T8" fmla="*/ 28259 w 33879"/>
                <a:gd name="T9" fmla="*/ 447 h 5782"/>
                <a:gd name="T10" fmla="*/ 32555 w 33879"/>
                <a:gd name="T11" fmla="*/ 771 h 5782"/>
                <a:gd name="T12" fmla="*/ 14944 w 33879"/>
                <a:gd name="T13" fmla="*/ 752 h 5782"/>
                <a:gd name="T14" fmla="*/ 20572 w 33879"/>
                <a:gd name="T15" fmla="*/ 705 h 5782"/>
                <a:gd name="T16" fmla="*/ 21354 w 33879"/>
                <a:gd name="T17" fmla="*/ 733 h 5782"/>
                <a:gd name="T18" fmla="*/ 23297 w 33879"/>
                <a:gd name="T19" fmla="*/ 724 h 5782"/>
                <a:gd name="T20" fmla="*/ 25525 w 33879"/>
                <a:gd name="T21" fmla="*/ 733 h 5782"/>
                <a:gd name="T22" fmla="*/ 26363 w 33879"/>
                <a:gd name="T23" fmla="*/ 705 h 5782"/>
                <a:gd name="T24" fmla="*/ 26925 w 33879"/>
                <a:gd name="T25" fmla="*/ 781 h 5782"/>
                <a:gd name="T26" fmla="*/ 28697 w 33879"/>
                <a:gd name="T27" fmla="*/ 838 h 5782"/>
                <a:gd name="T28" fmla="*/ 32154 w 33879"/>
                <a:gd name="T29" fmla="*/ 1105 h 5782"/>
                <a:gd name="T30" fmla="*/ 12106 w 33879"/>
                <a:gd name="T31" fmla="*/ 1352 h 5782"/>
                <a:gd name="T32" fmla="*/ 23506 w 33879"/>
                <a:gd name="T33" fmla="*/ 1333 h 5782"/>
                <a:gd name="T34" fmla="*/ 26611 w 33879"/>
                <a:gd name="T35" fmla="*/ 1372 h 5782"/>
                <a:gd name="T36" fmla="*/ 30164 w 33879"/>
                <a:gd name="T37" fmla="*/ 1514 h 5782"/>
                <a:gd name="T38" fmla="*/ 29078 w 33879"/>
                <a:gd name="T39" fmla="*/ 1791 h 5782"/>
                <a:gd name="T40" fmla="*/ 27383 w 33879"/>
                <a:gd name="T41" fmla="*/ 2124 h 5782"/>
                <a:gd name="T42" fmla="*/ 29811 w 33879"/>
                <a:gd name="T43" fmla="*/ 2610 h 5782"/>
                <a:gd name="T44" fmla="*/ 28021 w 33879"/>
                <a:gd name="T45" fmla="*/ 2857 h 5782"/>
                <a:gd name="T46" fmla="*/ 25906 w 33879"/>
                <a:gd name="T47" fmla="*/ 3048 h 5782"/>
                <a:gd name="T48" fmla="*/ 30964 w 33879"/>
                <a:gd name="T49" fmla="*/ 3533 h 5782"/>
                <a:gd name="T50" fmla="*/ 30040 w 33879"/>
                <a:gd name="T51" fmla="*/ 3819 h 5782"/>
                <a:gd name="T52" fmla="*/ 15382 w 33879"/>
                <a:gd name="T53" fmla="*/ 3886 h 5782"/>
                <a:gd name="T54" fmla="*/ 28887 w 33879"/>
                <a:gd name="T55" fmla="*/ 4324 h 5782"/>
                <a:gd name="T56" fmla="*/ 29326 w 33879"/>
                <a:gd name="T57" fmla="*/ 4696 h 5782"/>
                <a:gd name="T58" fmla="*/ 28573 w 33879"/>
                <a:gd name="T59" fmla="*/ 4962 h 5782"/>
                <a:gd name="T60" fmla="*/ 27363 w 33879"/>
                <a:gd name="T61" fmla="*/ 5105 h 5782"/>
                <a:gd name="T62" fmla="*/ 20944 w 33879"/>
                <a:gd name="T63" fmla="*/ 5267 h 5782"/>
                <a:gd name="T64" fmla="*/ 18524 w 33879"/>
                <a:gd name="T65" fmla="*/ 5420 h 5782"/>
                <a:gd name="T66" fmla="*/ 5105 w 33879"/>
                <a:gd name="T67" fmla="*/ 5096 h 5782"/>
                <a:gd name="T68" fmla="*/ 3553 w 33879"/>
                <a:gd name="T69" fmla="*/ 4743 h 5782"/>
                <a:gd name="T70" fmla="*/ 1048 w 33879"/>
                <a:gd name="T71" fmla="*/ 5048 h 5782"/>
                <a:gd name="T72" fmla="*/ 1133 w 33879"/>
                <a:gd name="T73" fmla="*/ 4572 h 5782"/>
                <a:gd name="T74" fmla="*/ 3857 w 33879"/>
                <a:gd name="T75" fmla="*/ 4248 h 5782"/>
                <a:gd name="T76" fmla="*/ 1114 w 33879"/>
                <a:gd name="T77" fmla="*/ 4124 h 5782"/>
                <a:gd name="T78" fmla="*/ 5486 w 33879"/>
                <a:gd name="T79" fmla="*/ 3324 h 5782"/>
                <a:gd name="T80" fmla="*/ 543 w 33879"/>
                <a:gd name="T81" fmla="*/ 3600 h 5782"/>
                <a:gd name="T82" fmla="*/ 591 w 33879"/>
                <a:gd name="T83" fmla="*/ 3229 h 5782"/>
                <a:gd name="T84" fmla="*/ 552 w 33879"/>
                <a:gd name="T85" fmla="*/ 2981 h 5782"/>
                <a:gd name="T86" fmla="*/ 2115 w 33879"/>
                <a:gd name="T87" fmla="*/ 2333 h 5782"/>
                <a:gd name="T88" fmla="*/ 1686 w 33879"/>
                <a:gd name="T89" fmla="*/ 1619 h 5782"/>
                <a:gd name="T90" fmla="*/ 562 w 33879"/>
                <a:gd name="T91" fmla="*/ 1505 h 5782"/>
                <a:gd name="T92" fmla="*/ 695 w 33879"/>
                <a:gd name="T93" fmla="*/ 638 h 5782"/>
                <a:gd name="T94" fmla="*/ 1505 w 33879"/>
                <a:gd name="T95" fmla="*/ 314 h 5782"/>
                <a:gd name="T96" fmla="*/ 18401 w 33879"/>
                <a:gd name="T97" fmla="*/ 47 h 5782"/>
                <a:gd name="T98" fmla="*/ 12277 w 33879"/>
                <a:gd name="T99" fmla="*/ 3038 h 5782"/>
                <a:gd name="T100" fmla="*/ 15582 w 33879"/>
                <a:gd name="T101" fmla="*/ 1886 h 5782"/>
                <a:gd name="T102" fmla="*/ 21420 w 33879"/>
                <a:gd name="T103" fmla="*/ 3486 h 5782"/>
                <a:gd name="T104" fmla="*/ 10115 w 33879"/>
                <a:gd name="T105" fmla="*/ 3791 h 5782"/>
                <a:gd name="T106" fmla="*/ 20306 w 33879"/>
                <a:gd name="T107" fmla="*/ 4943 h 5782"/>
                <a:gd name="T108" fmla="*/ 21858 w 33879"/>
                <a:gd name="T109" fmla="*/ 1838 h 5782"/>
                <a:gd name="T110" fmla="*/ 8086 w 33879"/>
                <a:gd name="T111" fmla="*/ 2495 h 5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79" h="5782">
                  <a:moveTo>
                    <a:pt x="20477" y="66"/>
                  </a:moveTo>
                  <a:lnTo>
                    <a:pt x="20477" y="66"/>
                  </a:lnTo>
                  <a:cubicBezTo>
                    <a:pt x="20477" y="76"/>
                    <a:pt x="20477" y="86"/>
                    <a:pt x="20477" y="95"/>
                  </a:cubicBezTo>
                  <a:cubicBezTo>
                    <a:pt x="20525" y="114"/>
                    <a:pt x="20572" y="143"/>
                    <a:pt x="20630" y="143"/>
                  </a:cubicBezTo>
                  <a:cubicBezTo>
                    <a:pt x="20839" y="162"/>
                    <a:pt x="21058" y="171"/>
                    <a:pt x="21277" y="171"/>
                  </a:cubicBezTo>
                  <a:cubicBezTo>
                    <a:pt x="21525" y="171"/>
                    <a:pt x="21763" y="171"/>
                    <a:pt x="22011" y="171"/>
                  </a:cubicBezTo>
                  <a:cubicBezTo>
                    <a:pt x="22011" y="190"/>
                    <a:pt x="22011" y="200"/>
                    <a:pt x="22011" y="219"/>
                  </a:cubicBezTo>
                  <a:cubicBezTo>
                    <a:pt x="18763" y="219"/>
                    <a:pt x="15506" y="219"/>
                    <a:pt x="12258" y="219"/>
                  </a:cubicBezTo>
                  <a:cubicBezTo>
                    <a:pt x="12258" y="229"/>
                    <a:pt x="12258" y="247"/>
                    <a:pt x="12258" y="267"/>
                  </a:cubicBezTo>
                  <a:cubicBezTo>
                    <a:pt x="16363" y="267"/>
                    <a:pt x="20467" y="276"/>
                    <a:pt x="24573" y="286"/>
                  </a:cubicBezTo>
                  <a:cubicBezTo>
                    <a:pt x="24420" y="267"/>
                    <a:pt x="24268" y="257"/>
                    <a:pt x="24106" y="247"/>
                  </a:cubicBezTo>
                  <a:cubicBezTo>
                    <a:pt x="23620" y="238"/>
                    <a:pt x="23125" y="219"/>
                    <a:pt x="22639" y="209"/>
                  </a:cubicBezTo>
                  <a:cubicBezTo>
                    <a:pt x="22515" y="200"/>
                    <a:pt x="22496" y="181"/>
                    <a:pt x="22544" y="57"/>
                  </a:cubicBezTo>
                  <a:cubicBezTo>
                    <a:pt x="22573" y="95"/>
                    <a:pt x="22601" y="133"/>
                    <a:pt x="22630" y="181"/>
                  </a:cubicBezTo>
                  <a:cubicBezTo>
                    <a:pt x="22639" y="133"/>
                    <a:pt x="22649" y="104"/>
                    <a:pt x="22658" y="47"/>
                  </a:cubicBezTo>
                  <a:cubicBezTo>
                    <a:pt x="22696" y="95"/>
                    <a:pt x="22725" y="124"/>
                    <a:pt x="22763" y="152"/>
                  </a:cubicBezTo>
                  <a:cubicBezTo>
                    <a:pt x="22773" y="124"/>
                    <a:pt x="22782" y="95"/>
                    <a:pt x="22801" y="57"/>
                  </a:cubicBezTo>
                  <a:cubicBezTo>
                    <a:pt x="22830" y="95"/>
                    <a:pt x="22858" y="124"/>
                    <a:pt x="22887" y="162"/>
                  </a:cubicBezTo>
                  <a:cubicBezTo>
                    <a:pt x="22896" y="124"/>
                    <a:pt x="22916" y="95"/>
                    <a:pt x="22925" y="57"/>
                  </a:cubicBezTo>
                  <a:cubicBezTo>
                    <a:pt x="22963" y="95"/>
                    <a:pt x="22982" y="114"/>
                    <a:pt x="23011" y="143"/>
                  </a:cubicBezTo>
                  <a:cubicBezTo>
                    <a:pt x="23030" y="114"/>
                    <a:pt x="23039" y="95"/>
                    <a:pt x="23058" y="66"/>
                  </a:cubicBezTo>
                  <a:cubicBezTo>
                    <a:pt x="23087" y="95"/>
                    <a:pt x="23116" y="114"/>
                    <a:pt x="23144" y="133"/>
                  </a:cubicBezTo>
                  <a:cubicBezTo>
                    <a:pt x="23182" y="19"/>
                    <a:pt x="23220" y="104"/>
                    <a:pt x="23268" y="133"/>
                  </a:cubicBezTo>
                  <a:cubicBezTo>
                    <a:pt x="23325" y="0"/>
                    <a:pt x="23354" y="133"/>
                    <a:pt x="23401" y="143"/>
                  </a:cubicBezTo>
                  <a:cubicBezTo>
                    <a:pt x="23411" y="114"/>
                    <a:pt x="23430" y="95"/>
                    <a:pt x="23458" y="57"/>
                  </a:cubicBezTo>
                  <a:cubicBezTo>
                    <a:pt x="23487" y="95"/>
                    <a:pt x="23496" y="124"/>
                    <a:pt x="23525" y="162"/>
                  </a:cubicBezTo>
                  <a:cubicBezTo>
                    <a:pt x="23544" y="114"/>
                    <a:pt x="23553" y="95"/>
                    <a:pt x="23573" y="66"/>
                  </a:cubicBezTo>
                  <a:cubicBezTo>
                    <a:pt x="23611" y="95"/>
                    <a:pt x="23630" y="124"/>
                    <a:pt x="23658" y="152"/>
                  </a:cubicBezTo>
                  <a:cubicBezTo>
                    <a:pt x="23678" y="124"/>
                    <a:pt x="23687" y="95"/>
                    <a:pt x="23696" y="66"/>
                  </a:cubicBezTo>
                  <a:cubicBezTo>
                    <a:pt x="23735" y="95"/>
                    <a:pt x="23763" y="124"/>
                    <a:pt x="23782" y="152"/>
                  </a:cubicBezTo>
                  <a:cubicBezTo>
                    <a:pt x="23801" y="124"/>
                    <a:pt x="23820" y="95"/>
                    <a:pt x="23849" y="47"/>
                  </a:cubicBezTo>
                  <a:cubicBezTo>
                    <a:pt x="23868" y="104"/>
                    <a:pt x="23887" y="143"/>
                    <a:pt x="23906" y="181"/>
                  </a:cubicBezTo>
                  <a:cubicBezTo>
                    <a:pt x="23916" y="171"/>
                    <a:pt x="23925" y="152"/>
                    <a:pt x="23934" y="143"/>
                  </a:cubicBezTo>
                  <a:cubicBezTo>
                    <a:pt x="23944" y="124"/>
                    <a:pt x="23954" y="104"/>
                    <a:pt x="23954" y="76"/>
                  </a:cubicBezTo>
                  <a:cubicBezTo>
                    <a:pt x="24077" y="190"/>
                    <a:pt x="24173" y="190"/>
                    <a:pt x="24220" y="95"/>
                  </a:cubicBezTo>
                  <a:cubicBezTo>
                    <a:pt x="24258" y="114"/>
                    <a:pt x="24287" y="162"/>
                    <a:pt x="24335" y="171"/>
                  </a:cubicBezTo>
                  <a:cubicBezTo>
                    <a:pt x="24411" y="190"/>
                    <a:pt x="24497" y="200"/>
                    <a:pt x="24573" y="200"/>
                  </a:cubicBezTo>
                  <a:cubicBezTo>
                    <a:pt x="24925" y="209"/>
                    <a:pt x="25278" y="219"/>
                    <a:pt x="25630" y="229"/>
                  </a:cubicBezTo>
                  <a:cubicBezTo>
                    <a:pt x="26220" y="247"/>
                    <a:pt x="26821" y="267"/>
                    <a:pt x="27411" y="286"/>
                  </a:cubicBezTo>
                  <a:cubicBezTo>
                    <a:pt x="27935" y="295"/>
                    <a:pt x="28468" y="314"/>
                    <a:pt x="29002" y="324"/>
                  </a:cubicBezTo>
                  <a:cubicBezTo>
                    <a:pt x="29030" y="324"/>
                    <a:pt x="29059" y="362"/>
                    <a:pt x="29078" y="371"/>
                  </a:cubicBezTo>
                  <a:cubicBezTo>
                    <a:pt x="28945" y="390"/>
                    <a:pt x="28821" y="390"/>
                    <a:pt x="28707" y="390"/>
                  </a:cubicBezTo>
                  <a:cubicBezTo>
                    <a:pt x="28554" y="390"/>
                    <a:pt x="28402" y="400"/>
                    <a:pt x="28259" y="400"/>
                  </a:cubicBezTo>
                  <a:cubicBezTo>
                    <a:pt x="28230" y="400"/>
                    <a:pt x="28202" y="409"/>
                    <a:pt x="28173" y="409"/>
                  </a:cubicBezTo>
                  <a:cubicBezTo>
                    <a:pt x="28202" y="419"/>
                    <a:pt x="28230" y="447"/>
                    <a:pt x="28259" y="447"/>
                  </a:cubicBezTo>
                  <a:cubicBezTo>
                    <a:pt x="28602" y="457"/>
                    <a:pt x="28954" y="467"/>
                    <a:pt x="29306" y="485"/>
                  </a:cubicBezTo>
                  <a:cubicBezTo>
                    <a:pt x="29945" y="505"/>
                    <a:pt x="30583" y="524"/>
                    <a:pt x="31221" y="543"/>
                  </a:cubicBezTo>
                  <a:cubicBezTo>
                    <a:pt x="31630" y="562"/>
                    <a:pt x="32031" y="562"/>
                    <a:pt x="32431" y="581"/>
                  </a:cubicBezTo>
                  <a:cubicBezTo>
                    <a:pt x="32631" y="590"/>
                    <a:pt x="32821" y="610"/>
                    <a:pt x="33021" y="610"/>
                  </a:cubicBezTo>
                  <a:cubicBezTo>
                    <a:pt x="33259" y="619"/>
                    <a:pt x="33488" y="610"/>
                    <a:pt x="33726" y="610"/>
                  </a:cubicBezTo>
                  <a:cubicBezTo>
                    <a:pt x="33774" y="610"/>
                    <a:pt x="33831" y="619"/>
                    <a:pt x="33878" y="628"/>
                  </a:cubicBezTo>
                  <a:cubicBezTo>
                    <a:pt x="33878" y="638"/>
                    <a:pt x="33878" y="648"/>
                    <a:pt x="33878" y="657"/>
                  </a:cubicBezTo>
                  <a:cubicBezTo>
                    <a:pt x="33764" y="657"/>
                    <a:pt x="33659" y="667"/>
                    <a:pt x="33545" y="667"/>
                  </a:cubicBezTo>
                  <a:cubicBezTo>
                    <a:pt x="33040" y="667"/>
                    <a:pt x="33050" y="762"/>
                    <a:pt x="32555" y="771"/>
                  </a:cubicBezTo>
                  <a:cubicBezTo>
                    <a:pt x="32193" y="771"/>
                    <a:pt x="31583" y="819"/>
                    <a:pt x="31221" y="809"/>
                  </a:cubicBezTo>
                  <a:cubicBezTo>
                    <a:pt x="29964" y="790"/>
                    <a:pt x="29430" y="800"/>
                    <a:pt x="28173" y="771"/>
                  </a:cubicBezTo>
                  <a:cubicBezTo>
                    <a:pt x="26935" y="733"/>
                    <a:pt x="24592" y="686"/>
                    <a:pt x="23354" y="686"/>
                  </a:cubicBezTo>
                  <a:cubicBezTo>
                    <a:pt x="21068" y="686"/>
                    <a:pt x="18982" y="590"/>
                    <a:pt x="16696" y="628"/>
                  </a:cubicBezTo>
                  <a:cubicBezTo>
                    <a:pt x="15421" y="657"/>
                    <a:pt x="14068" y="695"/>
                    <a:pt x="12792" y="752"/>
                  </a:cubicBezTo>
                  <a:cubicBezTo>
                    <a:pt x="12744" y="752"/>
                    <a:pt x="12696" y="762"/>
                    <a:pt x="12649" y="762"/>
                  </a:cubicBezTo>
                  <a:cubicBezTo>
                    <a:pt x="12611" y="771"/>
                    <a:pt x="12563" y="771"/>
                    <a:pt x="12525" y="771"/>
                  </a:cubicBezTo>
                  <a:cubicBezTo>
                    <a:pt x="12534" y="790"/>
                    <a:pt x="12544" y="800"/>
                    <a:pt x="12544" y="800"/>
                  </a:cubicBezTo>
                  <a:cubicBezTo>
                    <a:pt x="13344" y="781"/>
                    <a:pt x="14144" y="762"/>
                    <a:pt x="14944" y="752"/>
                  </a:cubicBezTo>
                  <a:cubicBezTo>
                    <a:pt x="15211" y="743"/>
                    <a:pt x="15487" y="752"/>
                    <a:pt x="15763" y="752"/>
                  </a:cubicBezTo>
                  <a:cubicBezTo>
                    <a:pt x="16258" y="743"/>
                    <a:pt x="16601" y="628"/>
                    <a:pt x="17096" y="628"/>
                  </a:cubicBezTo>
                  <a:cubicBezTo>
                    <a:pt x="17420" y="619"/>
                    <a:pt x="17877" y="628"/>
                    <a:pt x="18201" y="638"/>
                  </a:cubicBezTo>
                  <a:cubicBezTo>
                    <a:pt x="18344" y="638"/>
                    <a:pt x="18572" y="619"/>
                    <a:pt x="18715" y="610"/>
                  </a:cubicBezTo>
                  <a:cubicBezTo>
                    <a:pt x="18867" y="610"/>
                    <a:pt x="18944" y="714"/>
                    <a:pt x="19096" y="714"/>
                  </a:cubicBezTo>
                  <a:cubicBezTo>
                    <a:pt x="19286" y="714"/>
                    <a:pt x="19477" y="714"/>
                    <a:pt x="19667" y="714"/>
                  </a:cubicBezTo>
                  <a:cubicBezTo>
                    <a:pt x="19858" y="705"/>
                    <a:pt x="20048" y="676"/>
                    <a:pt x="20239" y="686"/>
                  </a:cubicBezTo>
                  <a:cubicBezTo>
                    <a:pt x="20287" y="686"/>
                    <a:pt x="20344" y="676"/>
                    <a:pt x="20391" y="686"/>
                  </a:cubicBezTo>
                  <a:cubicBezTo>
                    <a:pt x="20458" y="695"/>
                    <a:pt x="20544" y="724"/>
                    <a:pt x="20572" y="705"/>
                  </a:cubicBezTo>
                  <a:cubicBezTo>
                    <a:pt x="20639" y="638"/>
                    <a:pt x="20658" y="695"/>
                    <a:pt x="20706" y="724"/>
                  </a:cubicBezTo>
                  <a:cubicBezTo>
                    <a:pt x="20744" y="619"/>
                    <a:pt x="20791" y="695"/>
                    <a:pt x="20830" y="733"/>
                  </a:cubicBezTo>
                  <a:cubicBezTo>
                    <a:pt x="20877" y="619"/>
                    <a:pt x="20925" y="695"/>
                    <a:pt x="20953" y="733"/>
                  </a:cubicBezTo>
                  <a:cubicBezTo>
                    <a:pt x="20982" y="705"/>
                    <a:pt x="20991" y="686"/>
                    <a:pt x="21020" y="648"/>
                  </a:cubicBezTo>
                  <a:cubicBezTo>
                    <a:pt x="21049" y="686"/>
                    <a:pt x="21058" y="714"/>
                    <a:pt x="21077" y="743"/>
                  </a:cubicBezTo>
                  <a:cubicBezTo>
                    <a:pt x="21106" y="705"/>
                    <a:pt x="21125" y="686"/>
                    <a:pt x="21144" y="667"/>
                  </a:cubicBezTo>
                  <a:cubicBezTo>
                    <a:pt x="21172" y="686"/>
                    <a:pt x="21191" y="714"/>
                    <a:pt x="21220" y="733"/>
                  </a:cubicBezTo>
                  <a:cubicBezTo>
                    <a:pt x="21239" y="705"/>
                    <a:pt x="21249" y="686"/>
                    <a:pt x="21268" y="667"/>
                  </a:cubicBezTo>
                  <a:cubicBezTo>
                    <a:pt x="21296" y="695"/>
                    <a:pt x="21325" y="714"/>
                    <a:pt x="21354" y="733"/>
                  </a:cubicBezTo>
                  <a:cubicBezTo>
                    <a:pt x="21392" y="619"/>
                    <a:pt x="21439" y="714"/>
                    <a:pt x="21487" y="714"/>
                  </a:cubicBezTo>
                  <a:cubicBezTo>
                    <a:pt x="21515" y="705"/>
                    <a:pt x="21553" y="714"/>
                    <a:pt x="21582" y="714"/>
                  </a:cubicBezTo>
                  <a:cubicBezTo>
                    <a:pt x="21601" y="714"/>
                    <a:pt x="21610" y="714"/>
                    <a:pt x="21630" y="714"/>
                  </a:cubicBezTo>
                  <a:cubicBezTo>
                    <a:pt x="21696" y="714"/>
                    <a:pt x="21763" y="705"/>
                    <a:pt x="21830" y="705"/>
                  </a:cubicBezTo>
                  <a:cubicBezTo>
                    <a:pt x="21887" y="705"/>
                    <a:pt x="21953" y="724"/>
                    <a:pt x="22011" y="724"/>
                  </a:cubicBezTo>
                  <a:cubicBezTo>
                    <a:pt x="22125" y="714"/>
                    <a:pt x="22239" y="705"/>
                    <a:pt x="22344" y="705"/>
                  </a:cubicBezTo>
                  <a:cubicBezTo>
                    <a:pt x="22449" y="705"/>
                    <a:pt x="22553" y="714"/>
                    <a:pt x="22668" y="714"/>
                  </a:cubicBezTo>
                  <a:cubicBezTo>
                    <a:pt x="22773" y="714"/>
                    <a:pt x="22877" y="695"/>
                    <a:pt x="22982" y="695"/>
                  </a:cubicBezTo>
                  <a:cubicBezTo>
                    <a:pt x="23087" y="705"/>
                    <a:pt x="23192" y="724"/>
                    <a:pt x="23297" y="724"/>
                  </a:cubicBezTo>
                  <a:cubicBezTo>
                    <a:pt x="23401" y="724"/>
                    <a:pt x="23515" y="695"/>
                    <a:pt x="23620" y="695"/>
                  </a:cubicBezTo>
                  <a:cubicBezTo>
                    <a:pt x="23792" y="686"/>
                    <a:pt x="23954" y="686"/>
                    <a:pt x="24125" y="695"/>
                  </a:cubicBezTo>
                  <a:cubicBezTo>
                    <a:pt x="24182" y="705"/>
                    <a:pt x="24230" y="705"/>
                    <a:pt x="24287" y="705"/>
                  </a:cubicBezTo>
                  <a:cubicBezTo>
                    <a:pt x="24344" y="695"/>
                    <a:pt x="24411" y="733"/>
                    <a:pt x="24468" y="724"/>
                  </a:cubicBezTo>
                  <a:cubicBezTo>
                    <a:pt x="24554" y="705"/>
                    <a:pt x="24630" y="714"/>
                    <a:pt x="24706" y="724"/>
                  </a:cubicBezTo>
                  <a:cubicBezTo>
                    <a:pt x="24773" y="733"/>
                    <a:pt x="24830" y="705"/>
                    <a:pt x="24897" y="705"/>
                  </a:cubicBezTo>
                  <a:cubicBezTo>
                    <a:pt x="24954" y="705"/>
                    <a:pt x="25011" y="705"/>
                    <a:pt x="25077" y="714"/>
                  </a:cubicBezTo>
                  <a:cubicBezTo>
                    <a:pt x="25144" y="714"/>
                    <a:pt x="25211" y="714"/>
                    <a:pt x="25278" y="714"/>
                  </a:cubicBezTo>
                  <a:cubicBezTo>
                    <a:pt x="25354" y="714"/>
                    <a:pt x="25430" y="724"/>
                    <a:pt x="25525" y="733"/>
                  </a:cubicBezTo>
                  <a:cubicBezTo>
                    <a:pt x="25544" y="676"/>
                    <a:pt x="25592" y="714"/>
                    <a:pt x="25639" y="752"/>
                  </a:cubicBezTo>
                  <a:cubicBezTo>
                    <a:pt x="25659" y="733"/>
                    <a:pt x="25678" y="724"/>
                    <a:pt x="25697" y="705"/>
                  </a:cubicBezTo>
                  <a:cubicBezTo>
                    <a:pt x="25716" y="724"/>
                    <a:pt x="25735" y="733"/>
                    <a:pt x="25763" y="752"/>
                  </a:cubicBezTo>
                  <a:cubicBezTo>
                    <a:pt x="25782" y="743"/>
                    <a:pt x="25821" y="714"/>
                    <a:pt x="25830" y="714"/>
                  </a:cubicBezTo>
                  <a:cubicBezTo>
                    <a:pt x="25868" y="743"/>
                    <a:pt x="25906" y="762"/>
                    <a:pt x="25944" y="714"/>
                  </a:cubicBezTo>
                  <a:cubicBezTo>
                    <a:pt x="25992" y="762"/>
                    <a:pt x="26049" y="724"/>
                    <a:pt x="26106" y="724"/>
                  </a:cubicBezTo>
                  <a:cubicBezTo>
                    <a:pt x="26144" y="724"/>
                    <a:pt x="26173" y="733"/>
                    <a:pt x="26182" y="733"/>
                  </a:cubicBezTo>
                  <a:cubicBezTo>
                    <a:pt x="26259" y="733"/>
                    <a:pt x="26306" y="733"/>
                    <a:pt x="26344" y="733"/>
                  </a:cubicBezTo>
                  <a:cubicBezTo>
                    <a:pt x="26354" y="724"/>
                    <a:pt x="26354" y="714"/>
                    <a:pt x="26363" y="705"/>
                  </a:cubicBezTo>
                  <a:cubicBezTo>
                    <a:pt x="26373" y="733"/>
                    <a:pt x="26383" y="752"/>
                    <a:pt x="26401" y="790"/>
                  </a:cubicBezTo>
                  <a:cubicBezTo>
                    <a:pt x="26440" y="752"/>
                    <a:pt x="26459" y="733"/>
                    <a:pt x="26487" y="695"/>
                  </a:cubicBezTo>
                  <a:cubicBezTo>
                    <a:pt x="26506" y="733"/>
                    <a:pt x="26516" y="762"/>
                    <a:pt x="26535" y="790"/>
                  </a:cubicBezTo>
                  <a:cubicBezTo>
                    <a:pt x="26563" y="752"/>
                    <a:pt x="26583" y="733"/>
                    <a:pt x="26611" y="705"/>
                  </a:cubicBezTo>
                  <a:cubicBezTo>
                    <a:pt x="26630" y="733"/>
                    <a:pt x="26649" y="762"/>
                    <a:pt x="26668" y="790"/>
                  </a:cubicBezTo>
                  <a:cubicBezTo>
                    <a:pt x="26697" y="752"/>
                    <a:pt x="26716" y="733"/>
                    <a:pt x="26735" y="705"/>
                  </a:cubicBezTo>
                  <a:cubicBezTo>
                    <a:pt x="26754" y="743"/>
                    <a:pt x="26773" y="762"/>
                    <a:pt x="26792" y="800"/>
                  </a:cubicBezTo>
                  <a:cubicBezTo>
                    <a:pt x="26830" y="762"/>
                    <a:pt x="26840" y="743"/>
                    <a:pt x="26868" y="714"/>
                  </a:cubicBezTo>
                  <a:cubicBezTo>
                    <a:pt x="26887" y="743"/>
                    <a:pt x="26906" y="762"/>
                    <a:pt x="26925" y="781"/>
                  </a:cubicBezTo>
                  <a:cubicBezTo>
                    <a:pt x="26954" y="762"/>
                    <a:pt x="26973" y="752"/>
                    <a:pt x="27002" y="724"/>
                  </a:cubicBezTo>
                  <a:cubicBezTo>
                    <a:pt x="27020" y="752"/>
                    <a:pt x="27030" y="781"/>
                    <a:pt x="27049" y="809"/>
                  </a:cubicBezTo>
                  <a:cubicBezTo>
                    <a:pt x="27087" y="771"/>
                    <a:pt x="27106" y="752"/>
                    <a:pt x="27135" y="724"/>
                  </a:cubicBezTo>
                  <a:cubicBezTo>
                    <a:pt x="27145" y="752"/>
                    <a:pt x="27163" y="781"/>
                    <a:pt x="27183" y="809"/>
                  </a:cubicBezTo>
                  <a:cubicBezTo>
                    <a:pt x="27221" y="771"/>
                    <a:pt x="27230" y="752"/>
                    <a:pt x="27259" y="724"/>
                  </a:cubicBezTo>
                  <a:cubicBezTo>
                    <a:pt x="27297" y="809"/>
                    <a:pt x="27335" y="819"/>
                    <a:pt x="27383" y="724"/>
                  </a:cubicBezTo>
                  <a:cubicBezTo>
                    <a:pt x="27421" y="819"/>
                    <a:pt x="27468" y="771"/>
                    <a:pt x="27516" y="771"/>
                  </a:cubicBezTo>
                  <a:cubicBezTo>
                    <a:pt x="27630" y="771"/>
                    <a:pt x="27744" y="809"/>
                    <a:pt x="27859" y="809"/>
                  </a:cubicBezTo>
                  <a:cubicBezTo>
                    <a:pt x="28135" y="819"/>
                    <a:pt x="28421" y="828"/>
                    <a:pt x="28697" y="838"/>
                  </a:cubicBezTo>
                  <a:cubicBezTo>
                    <a:pt x="29335" y="857"/>
                    <a:pt x="29973" y="876"/>
                    <a:pt x="30612" y="905"/>
                  </a:cubicBezTo>
                  <a:cubicBezTo>
                    <a:pt x="31078" y="914"/>
                    <a:pt x="31545" y="924"/>
                    <a:pt x="32002" y="943"/>
                  </a:cubicBezTo>
                  <a:cubicBezTo>
                    <a:pt x="32307" y="952"/>
                    <a:pt x="32612" y="971"/>
                    <a:pt x="32907" y="981"/>
                  </a:cubicBezTo>
                  <a:cubicBezTo>
                    <a:pt x="32936" y="981"/>
                    <a:pt x="32964" y="1000"/>
                    <a:pt x="32983" y="1000"/>
                  </a:cubicBezTo>
                  <a:cubicBezTo>
                    <a:pt x="32964" y="1009"/>
                    <a:pt x="32936" y="1029"/>
                    <a:pt x="32916" y="1029"/>
                  </a:cubicBezTo>
                  <a:cubicBezTo>
                    <a:pt x="32678" y="1029"/>
                    <a:pt x="32440" y="1029"/>
                    <a:pt x="32202" y="1019"/>
                  </a:cubicBezTo>
                  <a:cubicBezTo>
                    <a:pt x="31745" y="1019"/>
                    <a:pt x="31278" y="1009"/>
                    <a:pt x="30821" y="1009"/>
                  </a:cubicBezTo>
                  <a:cubicBezTo>
                    <a:pt x="30526" y="1009"/>
                    <a:pt x="30231" y="1009"/>
                    <a:pt x="29926" y="1009"/>
                  </a:cubicBezTo>
                  <a:cubicBezTo>
                    <a:pt x="30669" y="1038"/>
                    <a:pt x="31412" y="1076"/>
                    <a:pt x="32154" y="1105"/>
                  </a:cubicBezTo>
                  <a:cubicBezTo>
                    <a:pt x="32545" y="1114"/>
                    <a:pt x="32936" y="1114"/>
                    <a:pt x="33326" y="1124"/>
                  </a:cubicBezTo>
                  <a:cubicBezTo>
                    <a:pt x="33355" y="1124"/>
                    <a:pt x="33383" y="1143"/>
                    <a:pt x="33431" y="1162"/>
                  </a:cubicBezTo>
                  <a:cubicBezTo>
                    <a:pt x="33392" y="1181"/>
                    <a:pt x="33383" y="1190"/>
                    <a:pt x="33374" y="1190"/>
                  </a:cubicBezTo>
                  <a:cubicBezTo>
                    <a:pt x="33250" y="1200"/>
                    <a:pt x="33126" y="1200"/>
                    <a:pt x="33002" y="1209"/>
                  </a:cubicBezTo>
                  <a:cubicBezTo>
                    <a:pt x="32735" y="1229"/>
                    <a:pt x="32459" y="1267"/>
                    <a:pt x="32193" y="1276"/>
                  </a:cubicBezTo>
                  <a:cubicBezTo>
                    <a:pt x="31450" y="1276"/>
                    <a:pt x="30564" y="1457"/>
                    <a:pt x="29821" y="1448"/>
                  </a:cubicBezTo>
                  <a:cubicBezTo>
                    <a:pt x="27383" y="1410"/>
                    <a:pt x="25097" y="1352"/>
                    <a:pt x="22658" y="1324"/>
                  </a:cubicBezTo>
                  <a:cubicBezTo>
                    <a:pt x="19229" y="1286"/>
                    <a:pt x="15935" y="1381"/>
                    <a:pt x="12373" y="1324"/>
                  </a:cubicBezTo>
                  <a:cubicBezTo>
                    <a:pt x="12287" y="1333"/>
                    <a:pt x="12201" y="1343"/>
                    <a:pt x="12106" y="1352"/>
                  </a:cubicBezTo>
                  <a:cubicBezTo>
                    <a:pt x="12106" y="1362"/>
                    <a:pt x="12106" y="1372"/>
                    <a:pt x="12106" y="1390"/>
                  </a:cubicBezTo>
                  <a:cubicBezTo>
                    <a:pt x="12439" y="1390"/>
                    <a:pt x="12763" y="1390"/>
                    <a:pt x="13087" y="1381"/>
                  </a:cubicBezTo>
                  <a:cubicBezTo>
                    <a:pt x="13401" y="1381"/>
                    <a:pt x="13716" y="1362"/>
                    <a:pt x="14030" y="1362"/>
                  </a:cubicBezTo>
                  <a:cubicBezTo>
                    <a:pt x="15058" y="1352"/>
                    <a:pt x="16078" y="1343"/>
                    <a:pt x="17105" y="1333"/>
                  </a:cubicBezTo>
                  <a:cubicBezTo>
                    <a:pt x="17629" y="1333"/>
                    <a:pt x="18143" y="1314"/>
                    <a:pt x="18667" y="1314"/>
                  </a:cubicBezTo>
                  <a:cubicBezTo>
                    <a:pt x="19344" y="1314"/>
                    <a:pt x="20020" y="1314"/>
                    <a:pt x="20687" y="1324"/>
                  </a:cubicBezTo>
                  <a:cubicBezTo>
                    <a:pt x="21030" y="1324"/>
                    <a:pt x="21363" y="1324"/>
                    <a:pt x="21696" y="1324"/>
                  </a:cubicBezTo>
                  <a:cubicBezTo>
                    <a:pt x="22011" y="1324"/>
                    <a:pt x="22334" y="1324"/>
                    <a:pt x="22658" y="1324"/>
                  </a:cubicBezTo>
                  <a:cubicBezTo>
                    <a:pt x="22934" y="1324"/>
                    <a:pt x="23220" y="1333"/>
                    <a:pt x="23506" y="1333"/>
                  </a:cubicBezTo>
                  <a:cubicBezTo>
                    <a:pt x="23687" y="1343"/>
                    <a:pt x="23877" y="1343"/>
                    <a:pt x="24059" y="1343"/>
                  </a:cubicBezTo>
                  <a:cubicBezTo>
                    <a:pt x="24220" y="1343"/>
                    <a:pt x="24373" y="1343"/>
                    <a:pt x="24535" y="1343"/>
                  </a:cubicBezTo>
                  <a:cubicBezTo>
                    <a:pt x="24678" y="1343"/>
                    <a:pt x="24821" y="1352"/>
                    <a:pt x="24963" y="1352"/>
                  </a:cubicBezTo>
                  <a:cubicBezTo>
                    <a:pt x="25125" y="1362"/>
                    <a:pt x="25287" y="1362"/>
                    <a:pt x="25458" y="1362"/>
                  </a:cubicBezTo>
                  <a:cubicBezTo>
                    <a:pt x="25563" y="1362"/>
                    <a:pt x="25659" y="1352"/>
                    <a:pt x="25763" y="1352"/>
                  </a:cubicBezTo>
                  <a:cubicBezTo>
                    <a:pt x="25868" y="1352"/>
                    <a:pt x="25973" y="1352"/>
                    <a:pt x="26078" y="1352"/>
                  </a:cubicBezTo>
                  <a:cubicBezTo>
                    <a:pt x="26135" y="1352"/>
                    <a:pt x="26202" y="1372"/>
                    <a:pt x="26259" y="1372"/>
                  </a:cubicBezTo>
                  <a:cubicBezTo>
                    <a:pt x="26325" y="1381"/>
                    <a:pt x="26383" y="1362"/>
                    <a:pt x="26449" y="1362"/>
                  </a:cubicBezTo>
                  <a:cubicBezTo>
                    <a:pt x="26497" y="1362"/>
                    <a:pt x="26554" y="1362"/>
                    <a:pt x="26611" y="1372"/>
                  </a:cubicBezTo>
                  <a:cubicBezTo>
                    <a:pt x="26668" y="1372"/>
                    <a:pt x="26725" y="1381"/>
                    <a:pt x="26792" y="1381"/>
                  </a:cubicBezTo>
                  <a:cubicBezTo>
                    <a:pt x="26859" y="1381"/>
                    <a:pt x="26925" y="1362"/>
                    <a:pt x="26982" y="1362"/>
                  </a:cubicBezTo>
                  <a:cubicBezTo>
                    <a:pt x="27049" y="1372"/>
                    <a:pt x="27106" y="1400"/>
                    <a:pt x="27163" y="1400"/>
                  </a:cubicBezTo>
                  <a:cubicBezTo>
                    <a:pt x="27230" y="1400"/>
                    <a:pt x="27297" y="1372"/>
                    <a:pt x="27363" y="1372"/>
                  </a:cubicBezTo>
                  <a:cubicBezTo>
                    <a:pt x="27468" y="1372"/>
                    <a:pt x="27573" y="1410"/>
                    <a:pt x="27678" y="1400"/>
                  </a:cubicBezTo>
                  <a:cubicBezTo>
                    <a:pt x="27878" y="1372"/>
                    <a:pt x="28078" y="1419"/>
                    <a:pt x="28278" y="1400"/>
                  </a:cubicBezTo>
                  <a:cubicBezTo>
                    <a:pt x="28411" y="1400"/>
                    <a:pt x="28544" y="1419"/>
                    <a:pt x="28669" y="1419"/>
                  </a:cubicBezTo>
                  <a:cubicBezTo>
                    <a:pt x="28935" y="1438"/>
                    <a:pt x="29192" y="1448"/>
                    <a:pt x="29449" y="1467"/>
                  </a:cubicBezTo>
                  <a:cubicBezTo>
                    <a:pt x="29687" y="1476"/>
                    <a:pt x="29926" y="1505"/>
                    <a:pt x="30164" y="1514"/>
                  </a:cubicBezTo>
                  <a:cubicBezTo>
                    <a:pt x="30612" y="1543"/>
                    <a:pt x="31050" y="1552"/>
                    <a:pt x="31497" y="1571"/>
                  </a:cubicBezTo>
                  <a:cubicBezTo>
                    <a:pt x="31945" y="1590"/>
                    <a:pt x="30240" y="1600"/>
                    <a:pt x="30688" y="1610"/>
                  </a:cubicBezTo>
                  <a:cubicBezTo>
                    <a:pt x="31269" y="1628"/>
                    <a:pt x="31850" y="1648"/>
                    <a:pt x="32431" y="1657"/>
                  </a:cubicBezTo>
                  <a:cubicBezTo>
                    <a:pt x="32459" y="1657"/>
                    <a:pt x="32488" y="1667"/>
                    <a:pt x="32517" y="1676"/>
                  </a:cubicBezTo>
                  <a:cubicBezTo>
                    <a:pt x="32497" y="1705"/>
                    <a:pt x="32488" y="1714"/>
                    <a:pt x="32469" y="1714"/>
                  </a:cubicBezTo>
                  <a:cubicBezTo>
                    <a:pt x="31773" y="1714"/>
                    <a:pt x="31069" y="1714"/>
                    <a:pt x="30373" y="1705"/>
                  </a:cubicBezTo>
                  <a:cubicBezTo>
                    <a:pt x="29783" y="1695"/>
                    <a:pt x="29192" y="1676"/>
                    <a:pt x="28611" y="1743"/>
                  </a:cubicBezTo>
                  <a:cubicBezTo>
                    <a:pt x="28583" y="1743"/>
                    <a:pt x="28554" y="1753"/>
                    <a:pt x="28535" y="1753"/>
                  </a:cubicBezTo>
                  <a:cubicBezTo>
                    <a:pt x="28716" y="1771"/>
                    <a:pt x="28897" y="1781"/>
                    <a:pt x="29078" y="1791"/>
                  </a:cubicBezTo>
                  <a:cubicBezTo>
                    <a:pt x="29897" y="1810"/>
                    <a:pt x="30726" y="1829"/>
                    <a:pt x="31554" y="1857"/>
                  </a:cubicBezTo>
                  <a:cubicBezTo>
                    <a:pt x="31678" y="1857"/>
                    <a:pt x="31793" y="1876"/>
                    <a:pt x="31916" y="1886"/>
                  </a:cubicBezTo>
                  <a:cubicBezTo>
                    <a:pt x="31916" y="1895"/>
                    <a:pt x="31916" y="1914"/>
                    <a:pt x="31916" y="1924"/>
                  </a:cubicBezTo>
                  <a:cubicBezTo>
                    <a:pt x="31107" y="1943"/>
                    <a:pt x="30307" y="1971"/>
                    <a:pt x="29507" y="1971"/>
                  </a:cubicBezTo>
                  <a:cubicBezTo>
                    <a:pt x="28707" y="1971"/>
                    <a:pt x="30050" y="1952"/>
                    <a:pt x="29249" y="1933"/>
                  </a:cubicBezTo>
                  <a:cubicBezTo>
                    <a:pt x="29249" y="1943"/>
                    <a:pt x="29249" y="1952"/>
                    <a:pt x="29249" y="1971"/>
                  </a:cubicBezTo>
                  <a:cubicBezTo>
                    <a:pt x="31011" y="2086"/>
                    <a:pt x="30621" y="2076"/>
                    <a:pt x="32383" y="2181"/>
                  </a:cubicBezTo>
                  <a:cubicBezTo>
                    <a:pt x="32383" y="2200"/>
                    <a:pt x="32383" y="2219"/>
                    <a:pt x="32383" y="2238"/>
                  </a:cubicBezTo>
                  <a:cubicBezTo>
                    <a:pt x="30002" y="2200"/>
                    <a:pt x="29764" y="2162"/>
                    <a:pt x="27383" y="2124"/>
                  </a:cubicBezTo>
                  <a:cubicBezTo>
                    <a:pt x="27383" y="2134"/>
                    <a:pt x="27383" y="2152"/>
                    <a:pt x="27383" y="2162"/>
                  </a:cubicBezTo>
                  <a:cubicBezTo>
                    <a:pt x="29030" y="2209"/>
                    <a:pt x="28535" y="2267"/>
                    <a:pt x="30183" y="2314"/>
                  </a:cubicBezTo>
                  <a:cubicBezTo>
                    <a:pt x="30183" y="2333"/>
                    <a:pt x="30183" y="2352"/>
                    <a:pt x="30183" y="2362"/>
                  </a:cubicBezTo>
                  <a:cubicBezTo>
                    <a:pt x="29306" y="2381"/>
                    <a:pt x="29354" y="2410"/>
                    <a:pt x="28478" y="2429"/>
                  </a:cubicBezTo>
                  <a:cubicBezTo>
                    <a:pt x="28478" y="2438"/>
                    <a:pt x="28478" y="2448"/>
                    <a:pt x="28478" y="2448"/>
                  </a:cubicBezTo>
                  <a:cubicBezTo>
                    <a:pt x="28526" y="2457"/>
                    <a:pt x="26411" y="2467"/>
                    <a:pt x="26459" y="2467"/>
                  </a:cubicBezTo>
                  <a:cubicBezTo>
                    <a:pt x="27030" y="2486"/>
                    <a:pt x="27611" y="2505"/>
                    <a:pt x="28183" y="2524"/>
                  </a:cubicBezTo>
                  <a:cubicBezTo>
                    <a:pt x="28678" y="2543"/>
                    <a:pt x="29183" y="2553"/>
                    <a:pt x="29687" y="2572"/>
                  </a:cubicBezTo>
                  <a:cubicBezTo>
                    <a:pt x="29726" y="2572"/>
                    <a:pt x="29773" y="2600"/>
                    <a:pt x="29811" y="2610"/>
                  </a:cubicBezTo>
                  <a:cubicBezTo>
                    <a:pt x="29811" y="2619"/>
                    <a:pt x="29802" y="2638"/>
                    <a:pt x="29802" y="2648"/>
                  </a:cubicBezTo>
                  <a:cubicBezTo>
                    <a:pt x="28068" y="2619"/>
                    <a:pt x="28487" y="2591"/>
                    <a:pt x="26754" y="2562"/>
                  </a:cubicBezTo>
                  <a:cubicBezTo>
                    <a:pt x="26754" y="2581"/>
                    <a:pt x="26754" y="2591"/>
                    <a:pt x="26754" y="2600"/>
                  </a:cubicBezTo>
                  <a:cubicBezTo>
                    <a:pt x="26897" y="2610"/>
                    <a:pt x="27040" y="2619"/>
                    <a:pt x="27183" y="2629"/>
                  </a:cubicBezTo>
                  <a:cubicBezTo>
                    <a:pt x="27897" y="2657"/>
                    <a:pt x="26459" y="2676"/>
                    <a:pt x="27183" y="2705"/>
                  </a:cubicBezTo>
                  <a:cubicBezTo>
                    <a:pt x="28202" y="2753"/>
                    <a:pt x="29230" y="2791"/>
                    <a:pt x="30259" y="2829"/>
                  </a:cubicBezTo>
                  <a:cubicBezTo>
                    <a:pt x="30316" y="2829"/>
                    <a:pt x="30364" y="2838"/>
                    <a:pt x="30421" y="2848"/>
                  </a:cubicBezTo>
                  <a:cubicBezTo>
                    <a:pt x="30402" y="2876"/>
                    <a:pt x="30392" y="2886"/>
                    <a:pt x="30383" y="2886"/>
                  </a:cubicBezTo>
                  <a:cubicBezTo>
                    <a:pt x="29592" y="2876"/>
                    <a:pt x="28802" y="2867"/>
                    <a:pt x="28021" y="2857"/>
                  </a:cubicBezTo>
                  <a:cubicBezTo>
                    <a:pt x="27630" y="2848"/>
                    <a:pt x="27240" y="2848"/>
                    <a:pt x="26849" y="2838"/>
                  </a:cubicBezTo>
                  <a:cubicBezTo>
                    <a:pt x="26782" y="2838"/>
                    <a:pt x="26716" y="2867"/>
                    <a:pt x="26659" y="2876"/>
                  </a:cubicBezTo>
                  <a:cubicBezTo>
                    <a:pt x="26659" y="2886"/>
                    <a:pt x="26659" y="2896"/>
                    <a:pt x="26659" y="2905"/>
                  </a:cubicBezTo>
                  <a:cubicBezTo>
                    <a:pt x="26678" y="2914"/>
                    <a:pt x="26687" y="2914"/>
                    <a:pt x="26697" y="2924"/>
                  </a:cubicBezTo>
                  <a:cubicBezTo>
                    <a:pt x="27059" y="2962"/>
                    <a:pt x="27421" y="2905"/>
                    <a:pt x="27773" y="3019"/>
                  </a:cubicBezTo>
                  <a:cubicBezTo>
                    <a:pt x="27897" y="3057"/>
                    <a:pt x="28040" y="3038"/>
                    <a:pt x="28173" y="3048"/>
                  </a:cubicBezTo>
                  <a:cubicBezTo>
                    <a:pt x="28259" y="3057"/>
                    <a:pt x="28345" y="3067"/>
                    <a:pt x="28430" y="3076"/>
                  </a:cubicBezTo>
                  <a:cubicBezTo>
                    <a:pt x="28430" y="3086"/>
                    <a:pt x="28430" y="3105"/>
                    <a:pt x="28430" y="3114"/>
                  </a:cubicBezTo>
                  <a:cubicBezTo>
                    <a:pt x="26459" y="3152"/>
                    <a:pt x="27868" y="3048"/>
                    <a:pt x="25906" y="3048"/>
                  </a:cubicBezTo>
                  <a:cubicBezTo>
                    <a:pt x="25916" y="3057"/>
                    <a:pt x="25935" y="3057"/>
                    <a:pt x="25954" y="3057"/>
                  </a:cubicBezTo>
                  <a:cubicBezTo>
                    <a:pt x="26697" y="3086"/>
                    <a:pt x="26211" y="3105"/>
                    <a:pt x="26954" y="3124"/>
                  </a:cubicBezTo>
                  <a:cubicBezTo>
                    <a:pt x="27354" y="3143"/>
                    <a:pt x="27744" y="3162"/>
                    <a:pt x="28145" y="3181"/>
                  </a:cubicBezTo>
                  <a:cubicBezTo>
                    <a:pt x="28163" y="3181"/>
                    <a:pt x="28183" y="3191"/>
                    <a:pt x="28202" y="3200"/>
                  </a:cubicBezTo>
                  <a:cubicBezTo>
                    <a:pt x="28202" y="3210"/>
                    <a:pt x="28202" y="3219"/>
                    <a:pt x="28202" y="3229"/>
                  </a:cubicBezTo>
                  <a:cubicBezTo>
                    <a:pt x="27802" y="3229"/>
                    <a:pt x="27411" y="3229"/>
                    <a:pt x="27011" y="3229"/>
                  </a:cubicBezTo>
                  <a:cubicBezTo>
                    <a:pt x="27011" y="3248"/>
                    <a:pt x="27011" y="3257"/>
                    <a:pt x="27011" y="3277"/>
                  </a:cubicBezTo>
                  <a:cubicBezTo>
                    <a:pt x="29049" y="3353"/>
                    <a:pt x="28925" y="3429"/>
                    <a:pt x="30964" y="3505"/>
                  </a:cubicBezTo>
                  <a:cubicBezTo>
                    <a:pt x="30964" y="3515"/>
                    <a:pt x="30964" y="3524"/>
                    <a:pt x="30964" y="3533"/>
                  </a:cubicBezTo>
                  <a:cubicBezTo>
                    <a:pt x="29306" y="3591"/>
                    <a:pt x="29811" y="3495"/>
                    <a:pt x="28163" y="3486"/>
                  </a:cubicBezTo>
                  <a:cubicBezTo>
                    <a:pt x="28354" y="3495"/>
                    <a:pt x="26392" y="3505"/>
                    <a:pt x="26573" y="3515"/>
                  </a:cubicBezTo>
                  <a:cubicBezTo>
                    <a:pt x="27383" y="3533"/>
                    <a:pt x="28192" y="3553"/>
                    <a:pt x="29002" y="3581"/>
                  </a:cubicBezTo>
                  <a:cubicBezTo>
                    <a:pt x="29059" y="3581"/>
                    <a:pt x="29126" y="3591"/>
                    <a:pt x="29183" y="3600"/>
                  </a:cubicBezTo>
                  <a:cubicBezTo>
                    <a:pt x="29183" y="3619"/>
                    <a:pt x="29183" y="3629"/>
                    <a:pt x="29173" y="3638"/>
                  </a:cubicBezTo>
                  <a:cubicBezTo>
                    <a:pt x="28049" y="3686"/>
                    <a:pt x="29068" y="3619"/>
                    <a:pt x="27945" y="3667"/>
                  </a:cubicBezTo>
                  <a:cubicBezTo>
                    <a:pt x="27964" y="3667"/>
                    <a:pt x="27983" y="3676"/>
                    <a:pt x="28002" y="3676"/>
                  </a:cubicBezTo>
                  <a:cubicBezTo>
                    <a:pt x="28830" y="3705"/>
                    <a:pt x="27516" y="3724"/>
                    <a:pt x="28345" y="3753"/>
                  </a:cubicBezTo>
                  <a:cubicBezTo>
                    <a:pt x="28907" y="3772"/>
                    <a:pt x="29478" y="3800"/>
                    <a:pt x="30040" y="3819"/>
                  </a:cubicBezTo>
                  <a:cubicBezTo>
                    <a:pt x="30078" y="3819"/>
                    <a:pt x="30116" y="3838"/>
                    <a:pt x="30145" y="3857"/>
                  </a:cubicBezTo>
                  <a:cubicBezTo>
                    <a:pt x="30078" y="3876"/>
                    <a:pt x="30021" y="3886"/>
                    <a:pt x="29973" y="3886"/>
                  </a:cubicBezTo>
                  <a:cubicBezTo>
                    <a:pt x="29773" y="3886"/>
                    <a:pt x="29564" y="3876"/>
                    <a:pt x="29364" y="3876"/>
                  </a:cubicBezTo>
                  <a:cubicBezTo>
                    <a:pt x="28649" y="3876"/>
                    <a:pt x="27925" y="3876"/>
                    <a:pt x="27211" y="3867"/>
                  </a:cubicBezTo>
                  <a:cubicBezTo>
                    <a:pt x="25258" y="3829"/>
                    <a:pt x="26773" y="4038"/>
                    <a:pt x="24821" y="3991"/>
                  </a:cubicBezTo>
                  <a:cubicBezTo>
                    <a:pt x="22620" y="3943"/>
                    <a:pt x="20229" y="3924"/>
                    <a:pt x="18029" y="3981"/>
                  </a:cubicBezTo>
                  <a:cubicBezTo>
                    <a:pt x="16991" y="4000"/>
                    <a:pt x="16040" y="3829"/>
                    <a:pt x="15001" y="3857"/>
                  </a:cubicBezTo>
                  <a:cubicBezTo>
                    <a:pt x="14801" y="3867"/>
                    <a:pt x="14601" y="3876"/>
                    <a:pt x="14459" y="3886"/>
                  </a:cubicBezTo>
                  <a:cubicBezTo>
                    <a:pt x="14735" y="3886"/>
                    <a:pt x="15058" y="3886"/>
                    <a:pt x="15382" y="3886"/>
                  </a:cubicBezTo>
                  <a:cubicBezTo>
                    <a:pt x="18286" y="3886"/>
                    <a:pt x="21191" y="3876"/>
                    <a:pt x="24097" y="3972"/>
                  </a:cubicBezTo>
                  <a:cubicBezTo>
                    <a:pt x="25716" y="4029"/>
                    <a:pt x="26097" y="4057"/>
                    <a:pt x="27706" y="4115"/>
                  </a:cubicBezTo>
                  <a:cubicBezTo>
                    <a:pt x="28973" y="4143"/>
                    <a:pt x="29306" y="4191"/>
                    <a:pt x="30564" y="4229"/>
                  </a:cubicBezTo>
                  <a:cubicBezTo>
                    <a:pt x="30840" y="4238"/>
                    <a:pt x="31107" y="4267"/>
                    <a:pt x="31374" y="4286"/>
                  </a:cubicBezTo>
                  <a:cubicBezTo>
                    <a:pt x="31402" y="4286"/>
                    <a:pt x="31431" y="4305"/>
                    <a:pt x="31459" y="4315"/>
                  </a:cubicBezTo>
                  <a:cubicBezTo>
                    <a:pt x="31459" y="4324"/>
                    <a:pt x="31450" y="4334"/>
                    <a:pt x="31450" y="4343"/>
                  </a:cubicBezTo>
                  <a:cubicBezTo>
                    <a:pt x="31412" y="4343"/>
                    <a:pt x="31383" y="4334"/>
                    <a:pt x="31345" y="4334"/>
                  </a:cubicBezTo>
                  <a:cubicBezTo>
                    <a:pt x="31069" y="4343"/>
                    <a:pt x="30783" y="4353"/>
                    <a:pt x="30497" y="4353"/>
                  </a:cubicBezTo>
                  <a:cubicBezTo>
                    <a:pt x="29240" y="4362"/>
                    <a:pt x="30135" y="4324"/>
                    <a:pt x="28887" y="4324"/>
                  </a:cubicBezTo>
                  <a:cubicBezTo>
                    <a:pt x="27183" y="4334"/>
                    <a:pt x="25849" y="4400"/>
                    <a:pt x="24144" y="4343"/>
                  </a:cubicBezTo>
                  <a:cubicBezTo>
                    <a:pt x="22087" y="4277"/>
                    <a:pt x="19687" y="4343"/>
                    <a:pt x="17610" y="4200"/>
                  </a:cubicBezTo>
                  <a:cubicBezTo>
                    <a:pt x="17410" y="4200"/>
                    <a:pt x="17220" y="4210"/>
                    <a:pt x="17020" y="4219"/>
                  </a:cubicBezTo>
                  <a:cubicBezTo>
                    <a:pt x="17058" y="4238"/>
                    <a:pt x="17086" y="4238"/>
                    <a:pt x="17115" y="4238"/>
                  </a:cubicBezTo>
                  <a:cubicBezTo>
                    <a:pt x="18353" y="4257"/>
                    <a:pt x="19591" y="4267"/>
                    <a:pt x="20830" y="4286"/>
                  </a:cubicBezTo>
                  <a:cubicBezTo>
                    <a:pt x="21934" y="4305"/>
                    <a:pt x="23039" y="4305"/>
                    <a:pt x="24144" y="4343"/>
                  </a:cubicBezTo>
                  <a:cubicBezTo>
                    <a:pt x="25697" y="4391"/>
                    <a:pt x="27249" y="4467"/>
                    <a:pt x="28802" y="4524"/>
                  </a:cubicBezTo>
                  <a:cubicBezTo>
                    <a:pt x="29430" y="4553"/>
                    <a:pt x="27897" y="4562"/>
                    <a:pt x="28516" y="4591"/>
                  </a:cubicBezTo>
                  <a:cubicBezTo>
                    <a:pt x="28783" y="4610"/>
                    <a:pt x="29049" y="4705"/>
                    <a:pt x="29326" y="4696"/>
                  </a:cubicBezTo>
                  <a:cubicBezTo>
                    <a:pt x="29354" y="4696"/>
                    <a:pt x="29392" y="4705"/>
                    <a:pt x="29430" y="4705"/>
                  </a:cubicBezTo>
                  <a:cubicBezTo>
                    <a:pt x="29421" y="4715"/>
                    <a:pt x="29421" y="4724"/>
                    <a:pt x="29421" y="4734"/>
                  </a:cubicBezTo>
                  <a:cubicBezTo>
                    <a:pt x="29183" y="4743"/>
                    <a:pt x="28935" y="4753"/>
                    <a:pt x="28697" y="4762"/>
                  </a:cubicBezTo>
                  <a:cubicBezTo>
                    <a:pt x="28697" y="4772"/>
                    <a:pt x="28697" y="4772"/>
                    <a:pt x="28697" y="4781"/>
                  </a:cubicBezTo>
                  <a:cubicBezTo>
                    <a:pt x="29145" y="4800"/>
                    <a:pt x="29592" y="4819"/>
                    <a:pt x="30040" y="4839"/>
                  </a:cubicBezTo>
                  <a:cubicBezTo>
                    <a:pt x="30030" y="4857"/>
                    <a:pt x="30030" y="4877"/>
                    <a:pt x="30030" y="4896"/>
                  </a:cubicBezTo>
                  <a:cubicBezTo>
                    <a:pt x="28192" y="4905"/>
                    <a:pt x="28506" y="4810"/>
                    <a:pt x="26659" y="4800"/>
                  </a:cubicBezTo>
                  <a:cubicBezTo>
                    <a:pt x="26868" y="4810"/>
                    <a:pt x="27068" y="4819"/>
                    <a:pt x="27268" y="4829"/>
                  </a:cubicBezTo>
                  <a:cubicBezTo>
                    <a:pt x="28421" y="4877"/>
                    <a:pt x="27421" y="4915"/>
                    <a:pt x="28573" y="4962"/>
                  </a:cubicBezTo>
                  <a:cubicBezTo>
                    <a:pt x="28992" y="4972"/>
                    <a:pt x="31573" y="4991"/>
                    <a:pt x="31993" y="5010"/>
                  </a:cubicBezTo>
                  <a:cubicBezTo>
                    <a:pt x="32021" y="5010"/>
                    <a:pt x="32040" y="5039"/>
                    <a:pt x="32069" y="5048"/>
                  </a:cubicBezTo>
                  <a:cubicBezTo>
                    <a:pt x="32040" y="5067"/>
                    <a:pt x="32011" y="5096"/>
                    <a:pt x="31983" y="5096"/>
                  </a:cubicBezTo>
                  <a:cubicBezTo>
                    <a:pt x="31878" y="5096"/>
                    <a:pt x="31773" y="5086"/>
                    <a:pt x="31669" y="5077"/>
                  </a:cubicBezTo>
                  <a:cubicBezTo>
                    <a:pt x="31297" y="5077"/>
                    <a:pt x="30926" y="5067"/>
                    <a:pt x="30554" y="5057"/>
                  </a:cubicBezTo>
                  <a:cubicBezTo>
                    <a:pt x="30278" y="5057"/>
                    <a:pt x="30011" y="5057"/>
                    <a:pt x="29783" y="5057"/>
                  </a:cubicBezTo>
                  <a:cubicBezTo>
                    <a:pt x="29878" y="5067"/>
                    <a:pt x="30021" y="5086"/>
                    <a:pt x="30164" y="5096"/>
                  </a:cubicBezTo>
                  <a:cubicBezTo>
                    <a:pt x="30164" y="5105"/>
                    <a:pt x="30164" y="5115"/>
                    <a:pt x="30164" y="5124"/>
                  </a:cubicBezTo>
                  <a:cubicBezTo>
                    <a:pt x="29230" y="5172"/>
                    <a:pt x="28297" y="5124"/>
                    <a:pt x="27363" y="5105"/>
                  </a:cubicBezTo>
                  <a:cubicBezTo>
                    <a:pt x="26430" y="5086"/>
                    <a:pt x="25497" y="5057"/>
                    <a:pt x="24563" y="5039"/>
                  </a:cubicBezTo>
                  <a:cubicBezTo>
                    <a:pt x="24563" y="5048"/>
                    <a:pt x="24563" y="5057"/>
                    <a:pt x="24563" y="5067"/>
                  </a:cubicBezTo>
                  <a:cubicBezTo>
                    <a:pt x="26878" y="5153"/>
                    <a:pt x="29192" y="5238"/>
                    <a:pt x="31516" y="5324"/>
                  </a:cubicBezTo>
                  <a:cubicBezTo>
                    <a:pt x="31516" y="5343"/>
                    <a:pt x="31516" y="5362"/>
                    <a:pt x="31516" y="5381"/>
                  </a:cubicBezTo>
                  <a:cubicBezTo>
                    <a:pt x="31211" y="5381"/>
                    <a:pt x="30907" y="5381"/>
                    <a:pt x="30612" y="5381"/>
                  </a:cubicBezTo>
                  <a:cubicBezTo>
                    <a:pt x="30612" y="5391"/>
                    <a:pt x="30612" y="5400"/>
                    <a:pt x="30602" y="5420"/>
                  </a:cubicBezTo>
                  <a:cubicBezTo>
                    <a:pt x="30659" y="5429"/>
                    <a:pt x="30716" y="5448"/>
                    <a:pt x="30764" y="5458"/>
                  </a:cubicBezTo>
                  <a:cubicBezTo>
                    <a:pt x="30764" y="5467"/>
                    <a:pt x="30764" y="5486"/>
                    <a:pt x="30764" y="5496"/>
                  </a:cubicBezTo>
                  <a:cubicBezTo>
                    <a:pt x="27487" y="5486"/>
                    <a:pt x="24220" y="5296"/>
                    <a:pt x="20944" y="5267"/>
                  </a:cubicBezTo>
                  <a:cubicBezTo>
                    <a:pt x="22182" y="5324"/>
                    <a:pt x="23420" y="5362"/>
                    <a:pt x="24658" y="5410"/>
                  </a:cubicBezTo>
                  <a:cubicBezTo>
                    <a:pt x="25897" y="5458"/>
                    <a:pt x="27135" y="5505"/>
                    <a:pt x="28383" y="5562"/>
                  </a:cubicBezTo>
                  <a:cubicBezTo>
                    <a:pt x="29602" y="5619"/>
                    <a:pt x="30830" y="5677"/>
                    <a:pt x="32059" y="5734"/>
                  </a:cubicBezTo>
                  <a:cubicBezTo>
                    <a:pt x="32059" y="5743"/>
                    <a:pt x="32059" y="5753"/>
                    <a:pt x="32059" y="5762"/>
                  </a:cubicBezTo>
                  <a:cubicBezTo>
                    <a:pt x="32040" y="5762"/>
                    <a:pt x="32021" y="5772"/>
                    <a:pt x="32002" y="5772"/>
                  </a:cubicBezTo>
                  <a:cubicBezTo>
                    <a:pt x="31602" y="5772"/>
                    <a:pt x="31202" y="5781"/>
                    <a:pt x="30811" y="5772"/>
                  </a:cubicBezTo>
                  <a:cubicBezTo>
                    <a:pt x="29507" y="5734"/>
                    <a:pt x="28192" y="5677"/>
                    <a:pt x="26887" y="5629"/>
                  </a:cubicBezTo>
                  <a:cubicBezTo>
                    <a:pt x="25458" y="5581"/>
                    <a:pt x="24030" y="5524"/>
                    <a:pt x="22601" y="5486"/>
                  </a:cubicBezTo>
                  <a:cubicBezTo>
                    <a:pt x="21239" y="5448"/>
                    <a:pt x="19887" y="5438"/>
                    <a:pt x="18524" y="5420"/>
                  </a:cubicBezTo>
                  <a:cubicBezTo>
                    <a:pt x="17372" y="5410"/>
                    <a:pt x="16220" y="5420"/>
                    <a:pt x="15068" y="5410"/>
                  </a:cubicBezTo>
                  <a:cubicBezTo>
                    <a:pt x="13411" y="5400"/>
                    <a:pt x="11763" y="5391"/>
                    <a:pt x="10106" y="5381"/>
                  </a:cubicBezTo>
                  <a:cubicBezTo>
                    <a:pt x="9982" y="5381"/>
                    <a:pt x="9858" y="5410"/>
                    <a:pt x="9734" y="5420"/>
                  </a:cubicBezTo>
                  <a:cubicBezTo>
                    <a:pt x="9696" y="5429"/>
                    <a:pt x="9658" y="5429"/>
                    <a:pt x="9629" y="5420"/>
                  </a:cubicBezTo>
                  <a:cubicBezTo>
                    <a:pt x="9582" y="5410"/>
                    <a:pt x="9534" y="5381"/>
                    <a:pt x="9487" y="5381"/>
                  </a:cubicBezTo>
                  <a:cubicBezTo>
                    <a:pt x="9372" y="5372"/>
                    <a:pt x="9267" y="5372"/>
                    <a:pt x="9163" y="5372"/>
                  </a:cubicBezTo>
                  <a:cubicBezTo>
                    <a:pt x="8086" y="5400"/>
                    <a:pt x="7010" y="5420"/>
                    <a:pt x="5934" y="5458"/>
                  </a:cubicBezTo>
                  <a:cubicBezTo>
                    <a:pt x="5086" y="5496"/>
                    <a:pt x="6896" y="4905"/>
                    <a:pt x="6039" y="4962"/>
                  </a:cubicBezTo>
                  <a:cubicBezTo>
                    <a:pt x="5410" y="5000"/>
                    <a:pt x="5743" y="5057"/>
                    <a:pt x="5105" y="5096"/>
                  </a:cubicBezTo>
                  <a:cubicBezTo>
                    <a:pt x="4362" y="5143"/>
                    <a:pt x="4029" y="5191"/>
                    <a:pt x="3286" y="5229"/>
                  </a:cubicBezTo>
                  <a:cubicBezTo>
                    <a:pt x="2848" y="5258"/>
                    <a:pt x="3324" y="5267"/>
                    <a:pt x="2876" y="5277"/>
                  </a:cubicBezTo>
                  <a:cubicBezTo>
                    <a:pt x="2791" y="5286"/>
                    <a:pt x="2076" y="5258"/>
                    <a:pt x="1981" y="5248"/>
                  </a:cubicBezTo>
                  <a:cubicBezTo>
                    <a:pt x="1981" y="5229"/>
                    <a:pt x="1981" y="5220"/>
                    <a:pt x="1981" y="5210"/>
                  </a:cubicBezTo>
                  <a:cubicBezTo>
                    <a:pt x="2010" y="5191"/>
                    <a:pt x="2038" y="5162"/>
                    <a:pt x="2076" y="5153"/>
                  </a:cubicBezTo>
                  <a:cubicBezTo>
                    <a:pt x="2381" y="5067"/>
                    <a:pt x="3314" y="4981"/>
                    <a:pt x="3629" y="4915"/>
                  </a:cubicBezTo>
                  <a:cubicBezTo>
                    <a:pt x="3867" y="4867"/>
                    <a:pt x="3191" y="4848"/>
                    <a:pt x="3438" y="4810"/>
                  </a:cubicBezTo>
                  <a:cubicBezTo>
                    <a:pt x="3476" y="4810"/>
                    <a:pt x="3524" y="4791"/>
                    <a:pt x="3562" y="4772"/>
                  </a:cubicBezTo>
                  <a:cubicBezTo>
                    <a:pt x="3562" y="4762"/>
                    <a:pt x="3562" y="4753"/>
                    <a:pt x="3553" y="4743"/>
                  </a:cubicBezTo>
                  <a:cubicBezTo>
                    <a:pt x="3514" y="4743"/>
                    <a:pt x="3467" y="4743"/>
                    <a:pt x="3429" y="4743"/>
                  </a:cubicBezTo>
                  <a:cubicBezTo>
                    <a:pt x="3067" y="4734"/>
                    <a:pt x="3619" y="4724"/>
                    <a:pt x="3257" y="4705"/>
                  </a:cubicBezTo>
                  <a:cubicBezTo>
                    <a:pt x="3219" y="4705"/>
                    <a:pt x="3181" y="4686"/>
                    <a:pt x="3133" y="4676"/>
                  </a:cubicBezTo>
                  <a:cubicBezTo>
                    <a:pt x="3133" y="4667"/>
                    <a:pt x="3133" y="4658"/>
                    <a:pt x="3133" y="4648"/>
                  </a:cubicBezTo>
                  <a:cubicBezTo>
                    <a:pt x="3181" y="4629"/>
                    <a:pt x="3229" y="4610"/>
                    <a:pt x="3276" y="4610"/>
                  </a:cubicBezTo>
                  <a:cubicBezTo>
                    <a:pt x="3581" y="4591"/>
                    <a:pt x="2972" y="4572"/>
                    <a:pt x="3276" y="4543"/>
                  </a:cubicBezTo>
                  <a:cubicBezTo>
                    <a:pt x="3353" y="4543"/>
                    <a:pt x="781" y="5229"/>
                    <a:pt x="791" y="5115"/>
                  </a:cubicBezTo>
                  <a:cubicBezTo>
                    <a:pt x="791" y="5105"/>
                    <a:pt x="829" y="5096"/>
                    <a:pt x="857" y="5086"/>
                  </a:cubicBezTo>
                  <a:cubicBezTo>
                    <a:pt x="914" y="5077"/>
                    <a:pt x="981" y="5057"/>
                    <a:pt x="1048" y="5048"/>
                  </a:cubicBezTo>
                  <a:cubicBezTo>
                    <a:pt x="1857" y="4896"/>
                    <a:pt x="2276" y="4848"/>
                    <a:pt x="3095" y="4791"/>
                  </a:cubicBezTo>
                  <a:cubicBezTo>
                    <a:pt x="3229" y="4781"/>
                    <a:pt x="3314" y="4724"/>
                    <a:pt x="3410" y="4658"/>
                  </a:cubicBezTo>
                  <a:cubicBezTo>
                    <a:pt x="3305" y="4658"/>
                    <a:pt x="3200" y="4667"/>
                    <a:pt x="3105" y="4667"/>
                  </a:cubicBezTo>
                  <a:cubicBezTo>
                    <a:pt x="2772" y="4696"/>
                    <a:pt x="2438" y="4715"/>
                    <a:pt x="2105" y="4734"/>
                  </a:cubicBezTo>
                  <a:cubicBezTo>
                    <a:pt x="1476" y="4762"/>
                    <a:pt x="1238" y="4781"/>
                    <a:pt x="600" y="4800"/>
                  </a:cubicBezTo>
                  <a:cubicBezTo>
                    <a:pt x="562" y="4800"/>
                    <a:pt x="524" y="4781"/>
                    <a:pt x="486" y="4781"/>
                  </a:cubicBezTo>
                  <a:cubicBezTo>
                    <a:pt x="486" y="4762"/>
                    <a:pt x="486" y="4753"/>
                    <a:pt x="486" y="4743"/>
                  </a:cubicBezTo>
                  <a:cubicBezTo>
                    <a:pt x="524" y="4734"/>
                    <a:pt x="571" y="4715"/>
                    <a:pt x="609" y="4705"/>
                  </a:cubicBezTo>
                  <a:cubicBezTo>
                    <a:pt x="914" y="4658"/>
                    <a:pt x="819" y="4600"/>
                    <a:pt x="1133" y="4572"/>
                  </a:cubicBezTo>
                  <a:cubicBezTo>
                    <a:pt x="1848" y="4505"/>
                    <a:pt x="2562" y="4448"/>
                    <a:pt x="3276" y="4391"/>
                  </a:cubicBezTo>
                  <a:cubicBezTo>
                    <a:pt x="3943" y="4334"/>
                    <a:pt x="3629" y="4286"/>
                    <a:pt x="4296" y="4257"/>
                  </a:cubicBezTo>
                  <a:cubicBezTo>
                    <a:pt x="4981" y="4219"/>
                    <a:pt x="5658" y="4172"/>
                    <a:pt x="6334" y="4067"/>
                  </a:cubicBezTo>
                  <a:cubicBezTo>
                    <a:pt x="6448" y="4057"/>
                    <a:pt x="6553" y="4029"/>
                    <a:pt x="6667" y="4010"/>
                  </a:cubicBezTo>
                  <a:cubicBezTo>
                    <a:pt x="6667" y="4000"/>
                    <a:pt x="6667" y="4000"/>
                    <a:pt x="6667" y="3991"/>
                  </a:cubicBezTo>
                  <a:cubicBezTo>
                    <a:pt x="6591" y="3991"/>
                    <a:pt x="6524" y="3991"/>
                    <a:pt x="6448" y="4000"/>
                  </a:cubicBezTo>
                  <a:cubicBezTo>
                    <a:pt x="6191" y="4029"/>
                    <a:pt x="5924" y="4067"/>
                    <a:pt x="5667" y="4086"/>
                  </a:cubicBezTo>
                  <a:cubicBezTo>
                    <a:pt x="5334" y="4124"/>
                    <a:pt x="5000" y="4153"/>
                    <a:pt x="4667" y="4181"/>
                  </a:cubicBezTo>
                  <a:cubicBezTo>
                    <a:pt x="4400" y="4200"/>
                    <a:pt x="4124" y="4229"/>
                    <a:pt x="3857" y="4248"/>
                  </a:cubicBezTo>
                  <a:cubicBezTo>
                    <a:pt x="3448" y="4277"/>
                    <a:pt x="4000" y="4305"/>
                    <a:pt x="3591" y="4334"/>
                  </a:cubicBezTo>
                  <a:cubicBezTo>
                    <a:pt x="3143" y="4353"/>
                    <a:pt x="2695" y="4362"/>
                    <a:pt x="2248" y="4372"/>
                  </a:cubicBezTo>
                  <a:cubicBezTo>
                    <a:pt x="2210" y="4372"/>
                    <a:pt x="2181" y="4362"/>
                    <a:pt x="2143" y="4353"/>
                  </a:cubicBezTo>
                  <a:cubicBezTo>
                    <a:pt x="2143" y="4343"/>
                    <a:pt x="2143" y="4334"/>
                    <a:pt x="2133" y="4324"/>
                  </a:cubicBezTo>
                  <a:cubicBezTo>
                    <a:pt x="2181" y="4305"/>
                    <a:pt x="2229" y="4286"/>
                    <a:pt x="2267" y="4277"/>
                  </a:cubicBezTo>
                  <a:cubicBezTo>
                    <a:pt x="2429" y="4248"/>
                    <a:pt x="1962" y="4219"/>
                    <a:pt x="2124" y="4200"/>
                  </a:cubicBezTo>
                  <a:cubicBezTo>
                    <a:pt x="2200" y="4191"/>
                    <a:pt x="2248" y="4162"/>
                    <a:pt x="2248" y="4086"/>
                  </a:cubicBezTo>
                  <a:cubicBezTo>
                    <a:pt x="2210" y="4086"/>
                    <a:pt x="2181" y="4077"/>
                    <a:pt x="2143" y="4086"/>
                  </a:cubicBezTo>
                  <a:cubicBezTo>
                    <a:pt x="1800" y="4095"/>
                    <a:pt x="1457" y="4115"/>
                    <a:pt x="1114" y="4124"/>
                  </a:cubicBezTo>
                  <a:cubicBezTo>
                    <a:pt x="1076" y="4134"/>
                    <a:pt x="1019" y="4134"/>
                    <a:pt x="990" y="4115"/>
                  </a:cubicBezTo>
                  <a:cubicBezTo>
                    <a:pt x="895" y="4048"/>
                    <a:pt x="800" y="4077"/>
                    <a:pt x="695" y="4067"/>
                  </a:cubicBezTo>
                  <a:cubicBezTo>
                    <a:pt x="657" y="4067"/>
                    <a:pt x="619" y="4057"/>
                    <a:pt x="581" y="4048"/>
                  </a:cubicBezTo>
                  <a:cubicBezTo>
                    <a:pt x="581" y="4038"/>
                    <a:pt x="581" y="4019"/>
                    <a:pt x="581" y="4010"/>
                  </a:cubicBezTo>
                  <a:cubicBezTo>
                    <a:pt x="657" y="3991"/>
                    <a:pt x="390" y="3972"/>
                    <a:pt x="476" y="3962"/>
                  </a:cubicBezTo>
                  <a:cubicBezTo>
                    <a:pt x="1190" y="3886"/>
                    <a:pt x="819" y="3800"/>
                    <a:pt x="1533" y="3743"/>
                  </a:cubicBezTo>
                  <a:cubicBezTo>
                    <a:pt x="2772" y="3657"/>
                    <a:pt x="4010" y="3572"/>
                    <a:pt x="5248" y="3400"/>
                  </a:cubicBezTo>
                  <a:cubicBezTo>
                    <a:pt x="5353" y="3381"/>
                    <a:pt x="5467" y="3362"/>
                    <a:pt x="5582" y="3343"/>
                  </a:cubicBezTo>
                  <a:cubicBezTo>
                    <a:pt x="5543" y="3324"/>
                    <a:pt x="5515" y="3324"/>
                    <a:pt x="5486" y="3324"/>
                  </a:cubicBezTo>
                  <a:cubicBezTo>
                    <a:pt x="5096" y="3353"/>
                    <a:pt x="4705" y="3381"/>
                    <a:pt x="4315" y="3400"/>
                  </a:cubicBezTo>
                  <a:cubicBezTo>
                    <a:pt x="4000" y="3419"/>
                    <a:pt x="3686" y="3419"/>
                    <a:pt x="3372" y="3438"/>
                  </a:cubicBezTo>
                  <a:cubicBezTo>
                    <a:pt x="2695" y="3486"/>
                    <a:pt x="2010" y="3543"/>
                    <a:pt x="1333" y="3581"/>
                  </a:cubicBezTo>
                  <a:cubicBezTo>
                    <a:pt x="1238" y="3591"/>
                    <a:pt x="1143" y="3562"/>
                    <a:pt x="1048" y="3553"/>
                  </a:cubicBezTo>
                  <a:cubicBezTo>
                    <a:pt x="1019" y="3543"/>
                    <a:pt x="1000" y="3543"/>
                    <a:pt x="972" y="3543"/>
                  </a:cubicBezTo>
                  <a:cubicBezTo>
                    <a:pt x="791" y="3562"/>
                    <a:pt x="619" y="3572"/>
                    <a:pt x="438" y="3591"/>
                  </a:cubicBezTo>
                  <a:cubicBezTo>
                    <a:pt x="162" y="3610"/>
                    <a:pt x="962" y="3638"/>
                    <a:pt x="686" y="3657"/>
                  </a:cubicBezTo>
                  <a:cubicBezTo>
                    <a:pt x="638" y="3657"/>
                    <a:pt x="591" y="3648"/>
                    <a:pt x="543" y="3638"/>
                  </a:cubicBezTo>
                  <a:cubicBezTo>
                    <a:pt x="543" y="3629"/>
                    <a:pt x="543" y="3610"/>
                    <a:pt x="543" y="3600"/>
                  </a:cubicBezTo>
                  <a:cubicBezTo>
                    <a:pt x="591" y="3591"/>
                    <a:pt x="638" y="3572"/>
                    <a:pt x="686" y="3562"/>
                  </a:cubicBezTo>
                  <a:cubicBezTo>
                    <a:pt x="886" y="3533"/>
                    <a:pt x="0" y="3524"/>
                    <a:pt x="200" y="3486"/>
                  </a:cubicBezTo>
                  <a:cubicBezTo>
                    <a:pt x="591" y="3429"/>
                    <a:pt x="981" y="3372"/>
                    <a:pt x="1371" y="3314"/>
                  </a:cubicBezTo>
                  <a:cubicBezTo>
                    <a:pt x="1676" y="3267"/>
                    <a:pt x="1990" y="3238"/>
                    <a:pt x="2295" y="3200"/>
                  </a:cubicBezTo>
                  <a:cubicBezTo>
                    <a:pt x="2086" y="3200"/>
                    <a:pt x="1876" y="3219"/>
                    <a:pt x="1667" y="3229"/>
                  </a:cubicBezTo>
                  <a:cubicBezTo>
                    <a:pt x="1276" y="3267"/>
                    <a:pt x="876" y="3305"/>
                    <a:pt x="486" y="3333"/>
                  </a:cubicBezTo>
                  <a:cubicBezTo>
                    <a:pt x="438" y="3333"/>
                    <a:pt x="381" y="3324"/>
                    <a:pt x="333" y="3324"/>
                  </a:cubicBezTo>
                  <a:cubicBezTo>
                    <a:pt x="333" y="3305"/>
                    <a:pt x="333" y="3295"/>
                    <a:pt x="333" y="3277"/>
                  </a:cubicBezTo>
                  <a:cubicBezTo>
                    <a:pt x="419" y="3257"/>
                    <a:pt x="505" y="3238"/>
                    <a:pt x="591" y="3229"/>
                  </a:cubicBezTo>
                  <a:cubicBezTo>
                    <a:pt x="1353" y="3143"/>
                    <a:pt x="2124" y="3067"/>
                    <a:pt x="2886" y="2991"/>
                  </a:cubicBezTo>
                  <a:cubicBezTo>
                    <a:pt x="3448" y="2934"/>
                    <a:pt x="4010" y="2867"/>
                    <a:pt x="4572" y="2810"/>
                  </a:cubicBezTo>
                  <a:cubicBezTo>
                    <a:pt x="4772" y="2781"/>
                    <a:pt x="4981" y="2753"/>
                    <a:pt x="5181" y="2724"/>
                  </a:cubicBezTo>
                  <a:cubicBezTo>
                    <a:pt x="5124" y="2705"/>
                    <a:pt x="5058" y="2714"/>
                    <a:pt x="5000" y="2714"/>
                  </a:cubicBezTo>
                  <a:cubicBezTo>
                    <a:pt x="4800" y="2714"/>
                    <a:pt x="4610" y="2762"/>
                    <a:pt x="4410" y="2705"/>
                  </a:cubicBezTo>
                  <a:cubicBezTo>
                    <a:pt x="4315" y="2676"/>
                    <a:pt x="4191" y="2714"/>
                    <a:pt x="4076" y="2724"/>
                  </a:cubicBezTo>
                  <a:cubicBezTo>
                    <a:pt x="3343" y="2781"/>
                    <a:pt x="2610" y="2848"/>
                    <a:pt x="1867" y="2914"/>
                  </a:cubicBezTo>
                  <a:cubicBezTo>
                    <a:pt x="1495" y="2953"/>
                    <a:pt x="1124" y="3000"/>
                    <a:pt x="752" y="3038"/>
                  </a:cubicBezTo>
                  <a:cubicBezTo>
                    <a:pt x="695" y="3038"/>
                    <a:pt x="619" y="3076"/>
                    <a:pt x="552" y="2981"/>
                  </a:cubicBezTo>
                  <a:cubicBezTo>
                    <a:pt x="1714" y="2753"/>
                    <a:pt x="2886" y="2638"/>
                    <a:pt x="4038" y="2467"/>
                  </a:cubicBezTo>
                  <a:cubicBezTo>
                    <a:pt x="3886" y="2438"/>
                    <a:pt x="3734" y="2495"/>
                    <a:pt x="3581" y="2438"/>
                  </a:cubicBezTo>
                  <a:cubicBezTo>
                    <a:pt x="4058" y="2305"/>
                    <a:pt x="1981" y="2276"/>
                    <a:pt x="2476" y="2191"/>
                  </a:cubicBezTo>
                  <a:cubicBezTo>
                    <a:pt x="2438" y="2162"/>
                    <a:pt x="2400" y="2134"/>
                    <a:pt x="2371" y="2134"/>
                  </a:cubicBezTo>
                  <a:cubicBezTo>
                    <a:pt x="1838" y="2191"/>
                    <a:pt x="3877" y="2248"/>
                    <a:pt x="3343" y="2295"/>
                  </a:cubicBezTo>
                  <a:cubicBezTo>
                    <a:pt x="2943" y="2343"/>
                    <a:pt x="2543" y="2381"/>
                    <a:pt x="2143" y="2419"/>
                  </a:cubicBezTo>
                  <a:cubicBezTo>
                    <a:pt x="2095" y="2429"/>
                    <a:pt x="2048" y="2419"/>
                    <a:pt x="1990" y="2419"/>
                  </a:cubicBezTo>
                  <a:cubicBezTo>
                    <a:pt x="1990" y="2410"/>
                    <a:pt x="1990" y="2390"/>
                    <a:pt x="1990" y="2381"/>
                  </a:cubicBezTo>
                  <a:cubicBezTo>
                    <a:pt x="2029" y="2362"/>
                    <a:pt x="2067" y="2343"/>
                    <a:pt x="2115" y="2333"/>
                  </a:cubicBezTo>
                  <a:cubicBezTo>
                    <a:pt x="2314" y="2295"/>
                    <a:pt x="2505" y="2267"/>
                    <a:pt x="2705" y="2238"/>
                  </a:cubicBezTo>
                  <a:cubicBezTo>
                    <a:pt x="3257" y="2134"/>
                    <a:pt x="1238" y="2038"/>
                    <a:pt x="1800" y="1933"/>
                  </a:cubicBezTo>
                  <a:cubicBezTo>
                    <a:pt x="1829" y="1924"/>
                    <a:pt x="1886" y="1914"/>
                    <a:pt x="1895" y="1895"/>
                  </a:cubicBezTo>
                  <a:cubicBezTo>
                    <a:pt x="1924" y="1781"/>
                    <a:pt x="2029" y="1800"/>
                    <a:pt x="2115" y="1781"/>
                  </a:cubicBezTo>
                  <a:cubicBezTo>
                    <a:pt x="2381" y="1724"/>
                    <a:pt x="2248" y="1667"/>
                    <a:pt x="2514" y="1610"/>
                  </a:cubicBezTo>
                  <a:cubicBezTo>
                    <a:pt x="2734" y="1562"/>
                    <a:pt x="2953" y="1524"/>
                    <a:pt x="3172" y="1486"/>
                  </a:cubicBezTo>
                  <a:cubicBezTo>
                    <a:pt x="3353" y="1457"/>
                    <a:pt x="3524" y="1438"/>
                    <a:pt x="3705" y="1419"/>
                  </a:cubicBezTo>
                  <a:cubicBezTo>
                    <a:pt x="3381" y="1429"/>
                    <a:pt x="3067" y="1457"/>
                    <a:pt x="2743" y="1486"/>
                  </a:cubicBezTo>
                  <a:cubicBezTo>
                    <a:pt x="2391" y="1524"/>
                    <a:pt x="2038" y="1571"/>
                    <a:pt x="1686" y="1619"/>
                  </a:cubicBezTo>
                  <a:cubicBezTo>
                    <a:pt x="1629" y="1619"/>
                    <a:pt x="1581" y="1619"/>
                    <a:pt x="1533" y="1619"/>
                  </a:cubicBezTo>
                  <a:cubicBezTo>
                    <a:pt x="1533" y="1600"/>
                    <a:pt x="1524" y="1581"/>
                    <a:pt x="1524" y="1571"/>
                  </a:cubicBezTo>
                  <a:cubicBezTo>
                    <a:pt x="1571" y="1552"/>
                    <a:pt x="1619" y="1533"/>
                    <a:pt x="1667" y="1524"/>
                  </a:cubicBezTo>
                  <a:cubicBezTo>
                    <a:pt x="1886" y="1486"/>
                    <a:pt x="2105" y="1457"/>
                    <a:pt x="2324" y="1419"/>
                  </a:cubicBezTo>
                  <a:cubicBezTo>
                    <a:pt x="2448" y="1400"/>
                    <a:pt x="2572" y="1381"/>
                    <a:pt x="2686" y="1362"/>
                  </a:cubicBezTo>
                  <a:cubicBezTo>
                    <a:pt x="2648" y="1343"/>
                    <a:pt x="2600" y="1343"/>
                    <a:pt x="2562" y="1352"/>
                  </a:cubicBezTo>
                  <a:cubicBezTo>
                    <a:pt x="1962" y="1410"/>
                    <a:pt x="1362" y="1476"/>
                    <a:pt x="762" y="1543"/>
                  </a:cubicBezTo>
                  <a:cubicBezTo>
                    <a:pt x="695" y="1552"/>
                    <a:pt x="638" y="1543"/>
                    <a:pt x="571" y="1543"/>
                  </a:cubicBezTo>
                  <a:cubicBezTo>
                    <a:pt x="571" y="1533"/>
                    <a:pt x="571" y="1514"/>
                    <a:pt x="562" y="1505"/>
                  </a:cubicBezTo>
                  <a:cubicBezTo>
                    <a:pt x="638" y="1486"/>
                    <a:pt x="705" y="1457"/>
                    <a:pt x="771" y="1448"/>
                  </a:cubicBezTo>
                  <a:cubicBezTo>
                    <a:pt x="1276" y="1362"/>
                    <a:pt x="1781" y="1276"/>
                    <a:pt x="2286" y="1181"/>
                  </a:cubicBezTo>
                  <a:cubicBezTo>
                    <a:pt x="2524" y="1133"/>
                    <a:pt x="2762" y="1086"/>
                    <a:pt x="2972" y="952"/>
                  </a:cubicBezTo>
                  <a:cubicBezTo>
                    <a:pt x="3067" y="886"/>
                    <a:pt x="3200" y="838"/>
                    <a:pt x="3324" y="819"/>
                  </a:cubicBezTo>
                  <a:cubicBezTo>
                    <a:pt x="3686" y="771"/>
                    <a:pt x="1762" y="714"/>
                    <a:pt x="2133" y="714"/>
                  </a:cubicBezTo>
                  <a:cubicBezTo>
                    <a:pt x="2505" y="714"/>
                    <a:pt x="2838" y="581"/>
                    <a:pt x="3200" y="533"/>
                  </a:cubicBezTo>
                  <a:cubicBezTo>
                    <a:pt x="3181" y="524"/>
                    <a:pt x="3153" y="514"/>
                    <a:pt x="3124" y="514"/>
                  </a:cubicBezTo>
                  <a:cubicBezTo>
                    <a:pt x="2686" y="524"/>
                    <a:pt x="2248" y="533"/>
                    <a:pt x="1810" y="552"/>
                  </a:cubicBezTo>
                  <a:cubicBezTo>
                    <a:pt x="1438" y="571"/>
                    <a:pt x="1067" y="610"/>
                    <a:pt x="695" y="638"/>
                  </a:cubicBezTo>
                  <a:cubicBezTo>
                    <a:pt x="638" y="638"/>
                    <a:pt x="571" y="628"/>
                    <a:pt x="514" y="619"/>
                  </a:cubicBezTo>
                  <a:cubicBezTo>
                    <a:pt x="514" y="610"/>
                    <a:pt x="514" y="590"/>
                    <a:pt x="514" y="581"/>
                  </a:cubicBezTo>
                  <a:cubicBezTo>
                    <a:pt x="571" y="562"/>
                    <a:pt x="629" y="543"/>
                    <a:pt x="695" y="533"/>
                  </a:cubicBezTo>
                  <a:cubicBezTo>
                    <a:pt x="981" y="505"/>
                    <a:pt x="1267" y="476"/>
                    <a:pt x="1552" y="447"/>
                  </a:cubicBezTo>
                  <a:cubicBezTo>
                    <a:pt x="1609" y="447"/>
                    <a:pt x="1657" y="438"/>
                    <a:pt x="1705" y="428"/>
                  </a:cubicBezTo>
                  <a:cubicBezTo>
                    <a:pt x="1705" y="419"/>
                    <a:pt x="1695" y="409"/>
                    <a:pt x="1695" y="400"/>
                  </a:cubicBezTo>
                  <a:cubicBezTo>
                    <a:pt x="1581" y="400"/>
                    <a:pt x="1467" y="400"/>
                    <a:pt x="1353" y="400"/>
                  </a:cubicBezTo>
                  <a:cubicBezTo>
                    <a:pt x="1353" y="381"/>
                    <a:pt x="1353" y="371"/>
                    <a:pt x="1343" y="352"/>
                  </a:cubicBezTo>
                  <a:cubicBezTo>
                    <a:pt x="1400" y="343"/>
                    <a:pt x="1448" y="314"/>
                    <a:pt x="1505" y="314"/>
                  </a:cubicBezTo>
                  <a:cubicBezTo>
                    <a:pt x="2038" y="247"/>
                    <a:pt x="2562" y="171"/>
                    <a:pt x="3095" y="133"/>
                  </a:cubicBezTo>
                  <a:cubicBezTo>
                    <a:pt x="3772" y="86"/>
                    <a:pt x="4457" y="66"/>
                    <a:pt x="5143" y="57"/>
                  </a:cubicBezTo>
                  <a:cubicBezTo>
                    <a:pt x="5820" y="38"/>
                    <a:pt x="12830" y="57"/>
                    <a:pt x="13506" y="66"/>
                  </a:cubicBezTo>
                  <a:cubicBezTo>
                    <a:pt x="14220" y="66"/>
                    <a:pt x="14935" y="66"/>
                    <a:pt x="15649" y="66"/>
                  </a:cubicBezTo>
                  <a:cubicBezTo>
                    <a:pt x="16153" y="66"/>
                    <a:pt x="16658" y="66"/>
                    <a:pt x="17153" y="66"/>
                  </a:cubicBezTo>
                  <a:cubicBezTo>
                    <a:pt x="17353" y="66"/>
                    <a:pt x="17544" y="57"/>
                    <a:pt x="17734" y="47"/>
                  </a:cubicBezTo>
                  <a:cubicBezTo>
                    <a:pt x="17829" y="47"/>
                    <a:pt x="17915" y="38"/>
                    <a:pt x="18001" y="47"/>
                  </a:cubicBezTo>
                  <a:cubicBezTo>
                    <a:pt x="18086" y="47"/>
                    <a:pt x="18172" y="66"/>
                    <a:pt x="18258" y="76"/>
                  </a:cubicBezTo>
                  <a:cubicBezTo>
                    <a:pt x="18306" y="76"/>
                    <a:pt x="18382" y="38"/>
                    <a:pt x="18401" y="47"/>
                  </a:cubicBezTo>
                  <a:cubicBezTo>
                    <a:pt x="18458" y="104"/>
                    <a:pt x="18486" y="66"/>
                    <a:pt x="18524" y="28"/>
                  </a:cubicBezTo>
                  <a:cubicBezTo>
                    <a:pt x="18563" y="95"/>
                    <a:pt x="18610" y="95"/>
                    <a:pt x="18658" y="28"/>
                  </a:cubicBezTo>
                  <a:cubicBezTo>
                    <a:pt x="18658" y="38"/>
                    <a:pt x="18658" y="57"/>
                    <a:pt x="18658" y="66"/>
                  </a:cubicBezTo>
                  <a:cubicBezTo>
                    <a:pt x="18705" y="66"/>
                    <a:pt x="18744" y="57"/>
                    <a:pt x="18801" y="57"/>
                  </a:cubicBezTo>
                  <a:cubicBezTo>
                    <a:pt x="18829" y="104"/>
                    <a:pt x="18867" y="95"/>
                    <a:pt x="18905" y="66"/>
                  </a:cubicBezTo>
                  <a:cubicBezTo>
                    <a:pt x="19429" y="66"/>
                    <a:pt x="19953" y="66"/>
                    <a:pt x="20477" y="66"/>
                  </a:cubicBezTo>
                  <a:close/>
                  <a:moveTo>
                    <a:pt x="9049" y="3114"/>
                  </a:moveTo>
                  <a:lnTo>
                    <a:pt x="9049" y="3114"/>
                  </a:lnTo>
                  <a:cubicBezTo>
                    <a:pt x="9791" y="3095"/>
                    <a:pt x="11544" y="3048"/>
                    <a:pt x="12277" y="3038"/>
                  </a:cubicBezTo>
                  <a:cubicBezTo>
                    <a:pt x="12725" y="3029"/>
                    <a:pt x="13192" y="3038"/>
                    <a:pt x="13639" y="3048"/>
                  </a:cubicBezTo>
                  <a:cubicBezTo>
                    <a:pt x="14258" y="3057"/>
                    <a:pt x="15154" y="3038"/>
                    <a:pt x="15773" y="3038"/>
                  </a:cubicBezTo>
                  <a:cubicBezTo>
                    <a:pt x="16801" y="3029"/>
                    <a:pt x="17991" y="3048"/>
                    <a:pt x="19020" y="3038"/>
                  </a:cubicBezTo>
                  <a:cubicBezTo>
                    <a:pt x="20106" y="3038"/>
                    <a:pt x="20706" y="3076"/>
                    <a:pt x="21801" y="3076"/>
                  </a:cubicBezTo>
                  <a:cubicBezTo>
                    <a:pt x="22239" y="3076"/>
                    <a:pt x="22982" y="3162"/>
                    <a:pt x="23420" y="3152"/>
                  </a:cubicBezTo>
                  <a:cubicBezTo>
                    <a:pt x="22506" y="2981"/>
                    <a:pt x="9372" y="3010"/>
                    <a:pt x="7658" y="3172"/>
                  </a:cubicBezTo>
                  <a:cubicBezTo>
                    <a:pt x="7658" y="3181"/>
                    <a:pt x="7658" y="3191"/>
                    <a:pt x="7658" y="3200"/>
                  </a:cubicBezTo>
                  <a:cubicBezTo>
                    <a:pt x="8191" y="3210"/>
                    <a:pt x="8515" y="3124"/>
                    <a:pt x="9049" y="3114"/>
                  </a:cubicBezTo>
                  <a:close/>
                  <a:moveTo>
                    <a:pt x="15582" y="1886"/>
                  </a:moveTo>
                  <a:lnTo>
                    <a:pt x="15582" y="1886"/>
                  </a:lnTo>
                  <a:cubicBezTo>
                    <a:pt x="17544" y="1867"/>
                    <a:pt x="19515" y="1848"/>
                    <a:pt x="21477" y="1838"/>
                  </a:cubicBezTo>
                  <a:cubicBezTo>
                    <a:pt x="21477" y="1829"/>
                    <a:pt x="21477" y="1819"/>
                    <a:pt x="21477" y="1810"/>
                  </a:cubicBezTo>
                  <a:cubicBezTo>
                    <a:pt x="19515" y="1781"/>
                    <a:pt x="17544" y="1838"/>
                    <a:pt x="15582" y="1886"/>
                  </a:cubicBezTo>
                  <a:close/>
                  <a:moveTo>
                    <a:pt x="9430" y="4238"/>
                  </a:moveTo>
                  <a:lnTo>
                    <a:pt x="9430" y="4238"/>
                  </a:lnTo>
                  <a:cubicBezTo>
                    <a:pt x="8582" y="4238"/>
                    <a:pt x="7725" y="4277"/>
                    <a:pt x="6877" y="4448"/>
                  </a:cubicBezTo>
                  <a:cubicBezTo>
                    <a:pt x="7734" y="4381"/>
                    <a:pt x="8591" y="4305"/>
                    <a:pt x="9430" y="4238"/>
                  </a:cubicBezTo>
                  <a:close/>
                  <a:moveTo>
                    <a:pt x="21420" y="3486"/>
                  </a:moveTo>
                  <a:lnTo>
                    <a:pt x="21420" y="3486"/>
                  </a:lnTo>
                  <a:cubicBezTo>
                    <a:pt x="21420" y="3476"/>
                    <a:pt x="21420" y="3476"/>
                    <a:pt x="21420" y="3476"/>
                  </a:cubicBezTo>
                  <a:cubicBezTo>
                    <a:pt x="20134" y="3476"/>
                    <a:pt x="18858" y="3476"/>
                    <a:pt x="17572" y="3476"/>
                  </a:cubicBezTo>
                  <a:cubicBezTo>
                    <a:pt x="17572" y="3476"/>
                    <a:pt x="17572" y="3476"/>
                    <a:pt x="17572" y="3486"/>
                  </a:cubicBezTo>
                  <a:cubicBezTo>
                    <a:pt x="18848" y="3486"/>
                    <a:pt x="20134" y="3486"/>
                    <a:pt x="21420" y="3486"/>
                  </a:cubicBezTo>
                  <a:close/>
                  <a:moveTo>
                    <a:pt x="8277" y="3838"/>
                  </a:moveTo>
                  <a:lnTo>
                    <a:pt x="8277" y="3838"/>
                  </a:lnTo>
                  <a:cubicBezTo>
                    <a:pt x="8277" y="3848"/>
                    <a:pt x="8277" y="3857"/>
                    <a:pt x="8277" y="3867"/>
                  </a:cubicBezTo>
                  <a:cubicBezTo>
                    <a:pt x="8896" y="3953"/>
                    <a:pt x="9506" y="3819"/>
                    <a:pt x="10115" y="3791"/>
                  </a:cubicBezTo>
                  <a:cubicBezTo>
                    <a:pt x="9506" y="3810"/>
                    <a:pt x="8886" y="3819"/>
                    <a:pt x="8277" y="3838"/>
                  </a:cubicBezTo>
                  <a:close/>
                  <a:moveTo>
                    <a:pt x="12058" y="1981"/>
                  </a:moveTo>
                  <a:lnTo>
                    <a:pt x="12058" y="1981"/>
                  </a:lnTo>
                  <a:lnTo>
                    <a:pt x="12058" y="1991"/>
                  </a:lnTo>
                  <a:cubicBezTo>
                    <a:pt x="12487" y="1991"/>
                    <a:pt x="12906" y="1991"/>
                    <a:pt x="13335" y="1991"/>
                  </a:cubicBezTo>
                  <a:cubicBezTo>
                    <a:pt x="13335" y="1971"/>
                    <a:pt x="13335" y="1962"/>
                    <a:pt x="13335" y="1943"/>
                  </a:cubicBezTo>
                  <a:cubicBezTo>
                    <a:pt x="12906" y="1952"/>
                    <a:pt x="12487" y="1962"/>
                    <a:pt x="12058" y="1981"/>
                  </a:cubicBezTo>
                  <a:close/>
                  <a:moveTo>
                    <a:pt x="20306" y="4943"/>
                  </a:moveTo>
                  <a:lnTo>
                    <a:pt x="20306" y="4943"/>
                  </a:lnTo>
                  <a:cubicBezTo>
                    <a:pt x="20306" y="4953"/>
                    <a:pt x="20296" y="4953"/>
                    <a:pt x="20296" y="4962"/>
                  </a:cubicBezTo>
                  <a:cubicBezTo>
                    <a:pt x="21106" y="4981"/>
                    <a:pt x="21906" y="4991"/>
                    <a:pt x="22706" y="5010"/>
                  </a:cubicBezTo>
                  <a:cubicBezTo>
                    <a:pt x="22706" y="5000"/>
                    <a:pt x="22706" y="5000"/>
                    <a:pt x="22706" y="4991"/>
                  </a:cubicBezTo>
                  <a:cubicBezTo>
                    <a:pt x="21906" y="4972"/>
                    <a:pt x="21106" y="4962"/>
                    <a:pt x="20306" y="4943"/>
                  </a:cubicBezTo>
                  <a:close/>
                  <a:moveTo>
                    <a:pt x="23896" y="1838"/>
                  </a:moveTo>
                  <a:lnTo>
                    <a:pt x="23896" y="1838"/>
                  </a:lnTo>
                  <a:lnTo>
                    <a:pt x="23896" y="1838"/>
                  </a:lnTo>
                  <a:cubicBezTo>
                    <a:pt x="23220" y="1829"/>
                    <a:pt x="22544" y="1819"/>
                    <a:pt x="21868" y="1810"/>
                  </a:cubicBezTo>
                  <a:cubicBezTo>
                    <a:pt x="21868" y="1819"/>
                    <a:pt x="21868" y="1829"/>
                    <a:pt x="21858" y="1838"/>
                  </a:cubicBezTo>
                  <a:cubicBezTo>
                    <a:pt x="22544" y="1838"/>
                    <a:pt x="23220" y="1838"/>
                    <a:pt x="23896" y="1838"/>
                  </a:cubicBezTo>
                  <a:close/>
                  <a:moveTo>
                    <a:pt x="15249" y="3495"/>
                  </a:moveTo>
                  <a:lnTo>
                    <a:pt x="15249" y="3495"/>
                  </a:lnTo>
                  <a:cubicBezTo>
                    <a:pt x="15249" y="3495"/>
                    <a:pt x="15249" y="3495"/>
                    <a:pt x="15249" y="3505"/>
                  </a:cubicBezTo>
                  <a:cubicBezTo>
                    <a:pt x="15802" y="3505"/>
                    <a:pt x="16353" y="3505"/>
                    <a:pt x="16896" y="3505"/>
                  </a:cubicBezTo>
                  <a:cubicBezTo>
                    <a:pt x="16896" y="3495"/>
                    <a:pt x="16896" y="3495"/>
                    <a:pt x="16896" y="3495"/>
                  </a:cubicBezTo>
                  <a:cubicBezTo>
                    <a:pt x="16353" y="3495"/>
                    <a:pt x="15802" y="3495"/>
                    <a:pt x="15249" y="3495"/>
                  </a:cubicBezTo>
                  <a:close/>
                  <a:moveTo>
                    <a:pt x="8086" y="2495"/>
                  </a:moveTo>
                  <a:lnTo>
                    <a:pt x="8086" y="2495"/>
                  </a:lnTo>
                  <a:cubicBezTo>
                    <a:pt x="8201" y="2543"/>
                    <a:pt x="8401" y="2533"/>
                    <a:pt x="8753" y="2467"/>
                  </a:cubicBezTo>
                  <a:cubicBezTo>
                    <a:pt x="8534" y="2476"/>
                    <a:pt x="8315" y="2486"/>
                    <a:pt x="8086" y="2495"/>
                  </a:cubicBezTo>
                  <a:close/>
                  <a:moveTo>
                    <a:pt x="23487" y="5019"/>
                  </a:moveTo>
                  <a:lnTo>
                    <a:pt x="23487" y="5019"/>
                  </a:lnTo>
                  <a:lnTo>
                    <a:pt x="23487" y="5010"/>
                  </a:lnTo>
                  <a:cubicBezTo>
                    <a:pt x="23277" y="5010"/>
                    <a:pt x="23077" y="5010"/>
                    <a:pt x="22877" y="5010"/>
                  </a:cubicBezTo>
                  <a:lnTo>
                    <a:pt x="22877" y="5019"/>
                  </a:lnTo>
                  <a:cubicBezTo>
                    <a:pt x="23077" y="5019"/>
                    <a:pt x="23287" y="5019"/>
                    <a:pt x="23487" y="5019"/>
                  </a:cubicBezTo>
                  <a:close/>
                </a:path>
              </a:pathLst>
            </a:custGeom>
            <a:solidFill>
              <a:srgbClr val="FF8C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UA" sz="1167"/>
            </a:p>
          </p:txBody>
        </p:sp>
        <p:sp>
          <p:nvSpPr>
            <p:cNvPr id="58" name="Прямоугольник 3">
              <a:extLst>
                <a:ext uri="{FF2B5EF4-FFF2-40B4-BE49-F238E27FC236}">
                  <a16:creationId xmlns:a16="http://schemas.microsoft.com/office/drawing/2014/main" id="{77A9D77F-1A5B-4D37-B4A7-5DA58E476B4D}"/>
                </a:ext>
              </a:extLst>
            </p:cNvPr>
            <p:cNvSpPr/>
            <p:nvPr/>
          </p:nvSpPr>
          <p:spPr>
            <a:xfrm>
              <a:off x="2810364" y="1824713"/>
              <a:ext cx="1328336" cy="1619355"/>
            </a:xfrm>
            <a:prstGeom prst="rect">
              <a:avLst/>
            </a:prstGeom>
          </p:spPr>
          <p:txBody>
            <a:bodyPr wrap="square">
              <a:spAutoFit/>
            </a:bodyPr>
            <a:lstStyle/>
            <a:p>
              <a:r>
                <a:rPr lang="ru-UA" sz="5000" b="1" dirty="0">
                  <a:solidFill>
                    <a:srgbClr val="FF0000"/>
                  </a:solidFill>
                  <a:latin typeface="Montserrat" pitchFamily="2" charset="0"/>
                </a:rPr>
                <a:t>1</a:t>
              </a:r>
              <a:endParaRPr lang="ru-UA" sz="5000" dirty="0">
                <a:solidFill>
                  <a:srgbClr val="FF0000"/>
                </a:solidFill>
                <a:latin typeface="Montserrat" pitchFamily="2" charset="0"/>
              </a:endParaRPr>
            </a:p>
          </p:txBody>
        </p:sp>
        <p:sp>
          <p:nvSpPr>
            <p:cNvPr id="59" name="Прямоугольник 5">
              <a:extLst>
                <a:ext uri="{FF2B5EF4-FFF2-40B4-BE49-F238E27FC236}">
                  <a16:creationId xmlns:a16="http://schemas.microsoft.com/office/drawing/2014/main" id="{16A2A238-9E0F-4997-879A-331746D8DB19}"/>
                </a:ext>
              </a:extLst>
            </p:cNvPr>
            <p:cNvSpPr/>
            <p:nvPr/>
          </p:nvSpPr>
          <p:spPr>
            <a:xfrm>
              <a:off x="4189394" y="2224675"/>
              <a:ext cx="7944613" cy="1098848"/>
            </a:xfrm>
            <a:prstGeom prst="rect">
              <a:avLst/>
            </a:prstGeom>
          </p:spPr>
          <p:txBody>
            <a:bodyPr wrap="square">
              <a:spAutoFit/>
            </a:bodyPr>
            <a:lstStyle/>
            <a:p>
              <a:r>
                <a:rPr lang="tr-TR" sz="1600" b="1" dirty="0">
                  <a:latin typeface="Open Sans" panose="020B0606030504020204" pitchFamily="34" charset="0"/>
                </a:rPr>
                <a:t>Enflasyon Düzeltmesi Şartlarının Kontrolü</a:t>
              </a:r>
              <a:endParaRPr lang="en" sz="1600" dirty="0">
                <a:latin typeface="Open Sans Semibold" panose="020B0606030504020204" pitchFamily="34" charset="0"/>
              </a:endParaRPr>
            </a:p>
          </p:txBody>
        </p:sp>
      </p:grpSp>
      <p:grpSp>
        <p:nvGrpSpPr>
          <p:cNvPr id="60" name="Группа 1">
            <a:extLst>
              <a:ext uri="{FF2B5EF4-FFF2-40B4-BE49-F238E27FC236}">
                <a16:creationId xmlns:a16="http://schemas.microsoft.com/office/drawing/2014/main" id="{ECFA30EF-DA57-4BCE-99E6-5C604425D059}"/>
              </a:ext>
            </a:extLst>
          </p:cNvPr>
          <p:cNvGrpSpPr/>
          <p:nvPr/>
        </p:nvGrpSpPr>
        <p:grpSpPr>
          <a:xfrm>
            <a:off x="7584921" y="2748227"/>
            <a:ext cx="4254906" cy="1180896"/>
            <a:chOff x="1509713" y="1659349"/>
            <a:chExt cx="12196762" cy="2219015"/>
          </a:xfrm>
          <a:solidFill>
            <a:schemeClr val="accent1"/>
          </a:solidFill>
        </p:grpSpPr>
        <p:sp>
          <p:nvSpPr>
            <p:cNvPr id="61" name="Freeform 2">
              <a:extLst>
                <a:ext uri="{FF2B5EF4-FFF2-40B4-BE49-F238E27FC236}">
                  <a16:creationId xmlns:a16="http://schemas.microsoft.com/office/drawing/2014/main" id="{31652F9B-EA22-49B9-B253-6CE8B9FFCDB6}"/>
                </a:ext>
              </a:extLst>
            </p:cNvPr>
            <p:cNvSpPr>
              <a:spLocks noChangeArrowheads="1"/>
            </p:cNvSpPr>
            <p:nvPr/>
          </p:nvSpPr>
          <p:spPr bwMode="auto">
            <a:xfrm>
              <a:off x="1509713" y="1797152"/>
              <a:ext cx="12196762" cy="2081212"/>
            </a:xfrm>
            <a:custGeom>
              <a:avLst/>
              <a:gdLst>
                <a:gd name="T0" fmla="*/ 12258 w 33879"/>
                <a:gd name="T1" fmla="*/ 267 h 5782"/>
                <a:gd name="T2" fmla="*/ 22887 w 33879"/>
                <a:gd name="T3" fmla="*/ 162 h 5782"/>
                <a:gd name="T4" fmla="*/ 23573 w 33879"/>
                <a:gd name="T5" fmla="*/ 66 h 5782"/>
                <a:gd name="T6" fmla="*/ 24335 w 33879"/>
                <a:gd name="T7" fmla="*/ 171 h 5782"/>
                <a:gd name="T8" fmla="*/ 28259 w 33879"/>
                <a:gd name="T9" fmla="*/ 447 h 5782"/>
                <a:gd name="T10" fmla="*/ 32555 w 33879"/>
                <a:gd name="T11" fmla="*/ 771 h 5782"/>
                <a:gd name="T12" fmla="*/ 14944 w 33879"/>
                <a:gd name="T13" fmla="*/ 752 h 5782"/>
                <a:gd name="T14" fmla="*/ 20572 w 33879"/>
                <a:gd name="T15" fmla="*/ 705 h 5782"/>
                <a:gd name="T16" fmla="*/ 21354 w 33879"/>
                <a:gd name="T17" fmla="*/ 733 h 5782"/>
                <a:gd name="T18" fmla="*/ 23297 w 33879"/>
                <a:gd name="T19" fmla="*/ 724 h 5782"/>
                <a:gd name="T20" fmla="*/ 25525 w 33879"/>
                <a:gd name="T21" fmla="*/ 733 h 5782"/>
                <a:gd name="T22" fmla="*/ 26363 w 33879"/>
                <a:gd name="T23" fmla="*/ 705 h 5782"/>
                <a:gd name="T24" fmla="*/ 26925 w 33879"/>
                <a:gd name="T25" fmla="*/ 781 h 5782"/>
                <a:gd name="T26" fmla="*/ 28697 w 33879"/>
                <a:gd name="T27" fmla="*/ 838 h 5782"/>
                <a:gd name="T28" fmla="*/ 32154 w 33879"/>
                <a:gd name="T29" fmla="*/ 1105 h 5782"/>
                <a:gd name="T30" fmla="*/ 12106 w 33879"/>
                <a:gd name="T31" fmla="*/ 1352 h 5782"/>
                <a:gd name="T32" fmla="*/ 23506 w 33879"/>
                <a:gd name="T33" fmla="*/ 1333 h 5782"/>
                <a:gd name="T34" fmla="*/ 26611 w 33879"/>
                <a:gd name="T35" fmla="*/ 1372 h 5782"/>
                <a:gd name="T36" fmla="*/ 30164 w 33879"/>
                <a:gd name="T37" fmla="*/ 1514 h 5782"/>
                <a:gd name="T38" fmla="*/ 29078 w 33879"/>
                <a:gd name="T39" fmla="*/ 1791 h 5782"/>
                <a:gd name="T40" fmla="*/ 27383 w 33879"/>
                <a:gd name="T41" fmla="*/ 2124 h 5782"/>
                <a:gd name="T42" fmla="*/ 29811 w 33879"/>
                <a:gd name="T43" fmla="*/ 2610 h 5782"/>
                <a:gd name="T44" fmla="*/ 28021 w 33879"/>
                <a:gd name="T45" fmla="*/ 2857 h 5782"/>
                <a:gd name="T46" fmla="*/ 25906 w 33879"/>
                <a:gd name="T47" fmla="*/ 3048 h 5782"/>
                <a:gd name="T48" fmla="*/ 30964 w 33879"/>
                <a:gd name="T49" fmla="*/ 3533 h 5782"/>
                <a:gd name="T50" fmla="*/ 30040 w 33879"/>
                <a:gd name="T51" fmla="*/ 3819 h 5782"/>
                <a:gd name="T52" fmla="*/ 15382 w 33879"/>
                <a:gd name="T53" fmla="*/ 3886 h 5782"/>
                <a:gd name="T54" fmla="*/ 28887 w 33879"/>
                <a:gd name="T55" fmla="*/ 4324 h 5782"/>
                <a:gd name="T56" fmla="*/ 29326 w 33879"/>
                <a:gd name="T57" fmla="*/ 4696 h 5782"/>
                <a:gd name="T58" fmla="*/ 28573 w 33879"/>
                <a:gd name="T59" fmla="*/ 4962 h 5782"/>
                <a:gd name="T60" fmla="*/ 27363 w 33879"/>
                <a:gd name="T61" fmla="*/ 5105 h 5782"/>
                <a:gd name="T62" fmla="*/ 20944 w 33879"/>
                <a:gd name="T63" fmla="*/ 5267 h 5782"/>
                <a:gd name="T64" fmla="*/ 18524 w 33879"/>
                <a:gd name="T65" fmla="*/ 5420 h 5782"/>
                <a:gd name="T66" fmla="*/ 5105 w 33879"/>
                <a:gd name="T67" fmla="*/ 5096 h 5782"/>
                <a:gd name="T68" fmla="*/ 3553 w 33879"/>
                <a:gd name="T69" fmla="*/ 4743 h 5782"/>
                <a:gd name="T70" fmla="*/ 1048 w 33879"/>
                <a:gd name="T71" fmla="*/ 5048 h 5782"/>
                <a:gd name="T72" fmla="*/ 1133 w 33879"/>
                <a:gd name="T73" fmla="*/ 4572 h 5782"/>
                <a:gd name="T74" fmla="*/ 3857 w 33879"/>
                <a:gd name="T75" fmla="*/ 4248 h 5782"/>
                <a:gd name="T76" fmla="*/ 1114 w 33879"/>
                <a:gd name="T77" fmla="*/ 4124 h 5782"/>
                <a:gd name="T78" fmla="*/ 5486 w 33879"/>
                <a:gd name="T79" fmla="*/ 3324 h 5782"/>
                <a:gd name="T80" fmla="*/ 543 w 33879"/>
                <a:gd name="T81" fmla="*/ 3600 h 5782"/>
                <a:gd name="T82" fmla="*/ 591 w 33879"/>
                <a:gd name="T83" fmla="*/ 3229 h 5782"/>
                <a:gd name="T84" fmla="*/ 552 w 33879"/>
                <a:gd name="T85" fmla="*/ 2981 h 5782"/>
                <a:gd name="T86" fmla="*/ 2115 w 33879"/>
                <a:gd name="T87" fmla="*/ 2333 h 5782"/>
                <a:gd name="T88" fmla="*/ 1686 w 33879"/>
                <a:gd name="T89" fmla="*/ 1619 h 5782"/>
                <a:gd name="T90" fmla="*/ 562 w 33879"/>
                <a:gd name="T91" fmla="*/ 1505 h 5782"/>
                <a:gd name="T92" fmla="*/ 695 w 33879"/>
                <a:gd name="T93" fmla="*/ 638 h 5782"/>
                <a:gd name="T94" fmla="*/ 1505 w 33879"/>
                <a:gd name="T95" fmla="*/ 314 h 5782"/>
                <a:gd name="T96" fmla="*/ 18401 w 33879"/>
                <a:gd name="T97" fmla="*/ 47 h 5782"/>
                <a:gd name="T98" fmla="*/ 12277 w 33879"/>
                <a:gd name="T99" fmla="*/ 3038 h 5782"/>
                <a:gd name="T100" fmla="*/ 15582 w 33879"/>
                <a:gd name="T101" fmla="*/ 1886 h 5782"/>
                <a:gd name="T102" fmla="*/ 21420 w 33879"/>
                <a:gd name="T103" fmla="*/ 3486 h 5782"/>
                <a:gd name="T104" fmla="*/ 10115 w 33879"/>
                <a:gd name="T105" fmla="*/ 3791 h 5782"/>
                <a:gd name="T106" fmla="*/ 20306 w 33879"/>
                <a:gd name="T107" fmla="*/ 4943 h 5782"/>
                <a:gd name="T108" fmla="*/ 21858 w 33879"/>
                <a:gd name="T109" fmla="*/ 1838 h 5782"/>
                <a:gd name="T110" fmla="*/ 8086 w 33879"/>
                <a:gd name="T111" fmla="*/ 2495 h 5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79" h="5782">
                  <a:moveTo>
                    <a:pt x="20477" y="66"/>
                  </a:moveTo>
                  <a:lnTo>
                    <a:pt x="20477" y="66"/>
                  </a:lnTo>
                  <a:cubicBezTo>
                    <a:pt x="20477" y="76"/>
                    <a:pt x="20477" y="86"/>
                    <a:pt x="20477" y="95"/>
                  </a:cubicBezTo>
                  <a:cubicBezTo>
                    <a:pt x="20525" y="114"/>
                    <a:pt x="20572" y="143"/>
                    <a:pt x="20630" y="143"/>
                  </a:cubicBezTo>
                  <a:cubicBezTo>
                    <a:pt x="20839" y="162"/>
                    <a:pt x="21058" y="171"/>
                    <a:pt x="21277" y="171"/>
                  </a:cubicBezTo>
                  <a:cubicBezTo>
                    <a:pt x="21525" y="171"/>
                    <a:pt x="21763" y="171"/>
                    <a:pt x="22011" y="171"/>
                  </a:cubicBezTo>
                  <a:cubicBezTo>
                    <a:pt x="22011" y="190"/>
                    <a:pt x="22011" y="200"/>
                    <a:pt x="22011" y="219"/>
                  </a:cubicBezTo>
                  <a:cubicBezTo>
                    <a:pt x="18763" y="219"/>
                    <a:pt x="15506" y="219"/>
                    <a:pt x="12258" y="219"/>
                  </a:cubicBezTo>
                  <a:cubicBezTo>
                    <a:pt x="12258" y="229"/>
                    <a:pt x="12258" y="247"/>
                    <a:pt x="12258" y="267"/>
                  </a:cubicBezTo>
                  <a:cubicBezTo>
                    <a:pt x="16363" y="267"/>
                    <a:pt x="20467" y="276"/>
                    <a:pt x="24573" y="286"/>
                  </a:cubicBezTo>
                  <a:cubicBezTo>
                    <a:pt x="24420" y="267"/>
                    <a:pt x="24268" y="257"/>
                    <a:pt x="24106" y="247"/>
                  </a:cubicBezTo>
                  <a:cubicBezTo>
                    <a:pt x="23620" y="238"/>
                    <a:pt x="23125" y="219"/>
                    <a:pt x="22639" y="209"/>
                  </a:cubicBezTo>
                  <a:cubicBezTo>
                    <a:pt x="22515" y="200"/>
                    <a:pt x="22496" y="181"/>
                    <a:pt x="22544" y="57"/>
                  </a:cubicBezTo>
                  <a:cubicBezTo>
                    <a:pt x="22573" y="95"/>
                    <a:pt x="22601" y="133"/>
                    <a:pt x="22630" y="181"/>
                  </a:cubicBezTo>
                  <a:cubicBezTo>
                    <a:pt x="22639" y="133"/>
                    <a:pt x="22649" y="104"/>
                    <a:pt x="22658" y="47"/>
                  </a:cubicBezTo>
                  <a:cubicBezTo>
                    <a:pt x="22696" y="95"/>
                    <a:pt x="22725" y="124"/>
                    <a:pt x="22763" y="152"/>
                  </a:cubicBezTo>
                  <a:cubicBezTo>
                    <a:pt x="22773" y="124"/>
                    <a:pt x="22782" y="95"/>
                    <a:pt x="22801" y="57"/>
                  </a:cubicBezTo>
                  <a:cubicBezTo>
                    <a:pt x="22830" y="95"/>
                    <a:pt x="22858" y="124"/>
                    <a:pt x="22887" y="162"/>
                  </a:cubicBezTo>
                  <a:cubicBezTo>
                    <a:pt x="22896" y="124"/>
                    <a:pt x="22916" y="95"/>
                    <a:pt x="22925" y="57"/>
                  </a:cubicBezTo>
                  <a:cubicBezTo>
                    <a:pt x="22963" y="95"/>
                    <a:pt x="22982" y="114"/>
                    <a:pt x="23011" y="143"/>
                  </a:cubicBezTo>
                  <a:cubicBezTo>
                    <a:pt x="23030" y="114"/>
                    <a:pt x="23039" y="95"/>
                    <a:pt x="23058" y="66"/>
                  </a:cubicBezTo>
                  <a:cubicBezTo>
                    <a:pt x="23087" y="95"/>
                    <a:pt x="23116" y="114"/>
                    <a:pt x="23144" y="133"/>
                  </a:cubicBezTo>
                  <a:cubicBezTo>
                    <a:pt x="23182" y="19"/>
                    <a:pt x="23220" y="104"/>
                    <a:pt x="23268" y="133"/>
                  </a:cubicBezTo>
                  <a:cubicBezTo>
                    <a:pt x="23325" y="0"/>
                    <a:pt x="23354" y="133"/>
                    <a:pt x="23401" y="143"/>
                  </a:cubicBezTo>
                  <a:cubicBezTo>
                    <a:pt x="23411" y="114"/>
                    <a:pt x="23430" y="95"/>
                    <a:pt x="23458" y="57"/>
                  </a:cubicBezTo>
                  <a:cubicBezTo>
                    <a:pt x="23487" y="95"/>
                    <a:pt x="23496" y="124"/>
                    <a:pt x="23525" y="162"/>
                  </a:cubicBezTo>
                  <a:cubicBezTo>
                    <a:pt x="23544" y="114"/>
                    <a:pt x="23553" y="95"/>
                    <a:pt x="23573" y="66"/>
                  </a:cubicBezTo>
                  <a:cubicBezTo>
                    <a:pt x="23611" y="95"/>
                    <a:pt x="23630" y="124"/>
                    <a:pt x="23658" y="152"/>
                  </a:cubicBezTo>
                  <a:cubicBezTo>
                    <a:pt x="23678" y="124"/>
                    <a:pt x="23687" y="95"/>
                    <a:pt x="23696" y="66"/>
                  </a:cubicBezTo>
                  <a:cubicBezTo>
                    <a:pt x="23735" y="95"/>
                    <a:pt x="23763" y="124"/>
                    <a:pt x="23782" y="152"/>
                  </a:cubicBezTo>
                  <a:cubicBezTo>
                    <a:pt x="23801" y="124"/>
                    <a:pt x="23820" y="95"/>
                    <a:pt x="23849" y="47"/>
                  </a:cubicBezTo>
                  <a:cubicBezTo>
                    <a:pt x="23868" y="104"/>
                    <a:pt x="23887" y="143"/>
                    <a:pt x="23906" y="181"/>
                  </a:cubicBezTo>
                  <a:cubicBezTo>
                    <a:pt x="23916" y="171"/>
                    <a:pt x="23925" y="152"/>
                    <a:pt x="23934" y="143"/>
                  </a:cubicBezTo>
                  <a:cubicBezTo>
                    <a:pt x="23944" y="124"/>
                    <a:pt x="23954" y="104"/>
                    <a:pt x="23954" y="76"/>
                  </a:cubicBezTo>
                  <a:cubicBezTo>
                    <a:pt x="24077" y="190"/>
                    <a:pt x="24173" y="190"/>
                    <a:pt x="24220" y="95"/>
                  </a:cubicBezTo>
                  <a:cubicBezTo>
                    <a:pt x="24258" y="114"/>
                    <a:pt x="24287" y="162"/>
                    <a:pt x="24335" y="171"/>
                  </a:cubicBezTo>
                  <a:cubicBezTo>
                    <a:pt x="24411" y="190"/>
                    <a:pt x="24497" y="200"/>
                    <a:pt x="24573" y="200"/>
                  </a:cubicBezTo>
                  <a:cubicBezTo>
                    <a:pt x="24925" y="209"/>
                    <a:pt x="25278" y="219"/>
                    <a:pt x="25630" y="229"/>
                  </a:cubicBezTo>
                  <a:cubicBezTo>
                    <a:pt x="26220" y="247"/>
                    <a:pt x="26821" y="267"/>
                    <a:pt x="27411" y="286"/>
                  </a:cubicBezTo>
                  <a:cubicBezTo>
                    <a:pt x="27935" y="295"/>
                    <a:pt x="28468" y="314"/>
                    <a:pt x="29002" y="324"/>
                  </a:cubicBezTo>
                  <a:cubicBezTo>
                    <a:pt x="29030" y="324"/>
                    <a:pt x="29059" y="362"/>
                    <a:pt x="29078" y="371"/>
                  </a:cubicBezTo>
                  <a:cubicBezTo>
                    <a:pt x="28945" y="390"/>
                    <a:pt x="28821" y="390"/>
                    <a:pt x="28707" y="390"/>
                  </a:cubicBezTo>
                  <a:cubicBezTo>
                    <a:pt x="28554" y="390"/>
                    <a:pt x="28402" y="400"/>
                    <a:pt x="28259" y="400"/>
                  </a:cubicBezTo>
                  <a:cubicBezTo>
                    <a:pt x="28230" y="400"/>
                    <a:pt x="28202" y="409"/>
                    <a:pt x="28173" y="409"/>
                  </a:cubicBezTo>
                  <a:cubicBezTo>
                    <a:pt x="28202" y="419"/>
                    <a:pt x="28230" y="447"/>
                    <a:pt x="28259" y="447"/>
                  </a:cubicBezTo>
                  <a:cubicBezTo>
                    <a:pt x="28602" y="457"/>
                    <a:pt x="28954" y="467"/>
                    <a:pt x="29306" y="485"/>
                  </a:cubicBezTo>
                  <a:cubicBezTo>
                    <a:pt x="29945" y="505"/>
                    <a:pt x="30583" y="524"/>
                    <a:pt x="31221" y="543"/>
                  </a:cubicBezTo>
                  <a:cubicBezTo>
                    <a:pt x="31630" y="562"/>
                    <a:pt x="32031" y="562"/>
                    <a:pt x="32431" y="581"/>
                  </a:cubicBezTo>
                  <a:cubicBezTo>
                    <a:pt x="32631" y="590"/>
                    <a:pt x="32821" y="610"/>
                    <a:pt x="33021" y="610"/>
                  </a:cubicBezTo>
                  <a:cubicBezTo>
                    <a:pt x="33259" y="619"/>
                    <a:pt x="33488" y="610"/>
                    <a:pt x="33726" y="610"/>
                  </a:cubicBezTo>
                  <a:cubicBezTo>
                    <a:pt x="33774" y="610"/>
                    <a:pt x="33831" y="619"/>
                    <a:pt x="33878" y="628"/>
                  </a:cubicBezTo>
                  <a:cubicBezTo>
                    <a:pt x="33878" y="638"/>
                    <a:pt x="33878" y="648"/>
                    <a:pt x="33878" y="657"/>
                  </a:cubicBezTo>
                  <a:cubicBezTo>
                    <a:pt x="33764" y="657"/>
                    <a:pt x="33659" y="667"/>
                    <a:pt x="33545" y="667"/>
                  </a:cubicBezTo>
                  <a:cubicBezTo>
                    <a:pt x="33040" y="667"/>
                    <a:pt x="33050" y="762"/>
                    <a:pt x="32555" y="771"/>
                  </a:cubicBezTo>
                  <a:cubicBezTo>
                    <a:pt x="32193" y="771"/>
                    <a:pt x="31583" y="819"/>
                    <a:pt x="31221" y="809"/>
                  </a:cubicBezTo>
                  <a:cubicBezTo>
                    <a:pt x="29964" y="790"/>
                    <a:pt x="29430" y="800"/>
                    <a:pt x="28173" y="771"/>
                  </a:cubicBezTo>
                  <a:cubicBezTo>
                    <a:pt x="26935" y="733"/>
                    <a:pt x="24592" y="686"/>
                    <a:pt x="23354" y="686"/>
                  </a:cubicBezTo>
                  <a:cubicBezTo>
                    <a:pt x="21068" y="686"/>
                    <a:pt x="18982" y="590"/>
                    <a:pt x="16696" y="628"/>
                  </a:cubicBezTo>
                  <a:cubicBezTo>
                    <a:pt x="15421" y="657"/>
                    <a:pt x="14068" y="695"/>
                    <a:pt x="12792" y="752"/>
                  </a:cubicBezTo>
                  <a:cubicBezTo>
                    <a:pt x="12744" y="752"/>
                    <a:pt x="12696" y="762"/>
                    <a:pt x="12649" y="762"/>
                  </a:cubicBezTo>
                  <a:cubicBezTo>
                    <a:pt x="12611" y="771"/>
                    <a:pt x="12563" y="771"/>
                    <a:pt x="12525" y="771"/>
                  </a:cubicBezTo>
                  <a:cubicBezTo>
                    <a:pt x="12534" y="790"/>
                    <a:pt x="12544" y="800"/>
                    <a:pt x="12544" y="800"/>
                  </a:cubicBezTo>
                  <a:cubicBezTo>
                    <a:pt x="13344" y="781"/>
                    <a:pt x="14144" y="762"/>
                    <a:pt x="14944" y="752"/>
                  </a:cubicBezTo>
                  <a:cubicBezTo>
                    <a:pt x="15211" y="743"/>
                    <a:pt x="15487" y="752"/>
                    <a:pt x="15763" y="752"/>
                  </a:cubicBezTo>
                  <a:cubicBezTo>
                    <a:pt x="16258" y="743"/>
                    <a:pt x="16601" y="628"/>
                    <a:pt x="17096" y="628"/>
                  </a:cubicBezTo>
                  <a:cubicBezTo>
                    <a:pt x="17420" y="619"/>
                    <a:pt x="17877" y="628"/>
                    <a:pt x="18201" y="638"/>
                  </a:cubicBezTo>
                  <a:cubicBezTo>
                    <a:pt x="18344" y="638"/>
                    <a:pt x="18572" y="619"/>
                    <a:pt x="18715" y="610"/>
                  </a:cubicBezTo>
                  <a:cubicBezTo>
                    <a:pt x="18867" y="610"/>
                    <a:pt x="18944" y="714"/>
                    <a:pt x="19096" y="714"/>
                  </a:cubicBezTo>
                  <a:cubicBezTo>
                    <a:pt x="19286" y="714"/>
                    <a:pt x="19477" y="714"/>
                    <a:pt x="19667" y="714"/>
                  </a:cubicBezTo>
                  <a:cubicBezTo>
                    <a:pt x="19858" y="705"/>
                    <a:pt x="20048" y="676"/>
                    <a:pt x="20239" y="686"/>
                  </a:cubicBezTo>
                  <a:cubicBezTo>
                    <a:pt x="20287" y="686"/>
                    <a:pt x="20344" y="676"/>
                    <a:pt x="20391" y="686"/>
                  </a:cubicBezTo>
                  <a:cubicBezTo>
                    <a:pt x="20458" y="695"/>
                    <a:pt x="20544" y="724"/>
                    <a:pt x="20572" y="705"/>
                  </a:cubicBezTo>
                  <a:cubicBezTo>
                    <a:pt x="20639" y="638"/>
                    <a:pt x="20658" y="695"/>
                    <a:pt x="20706" y="724"/>
                  </a:cubicBezTo>
                  <a:cubicBezTo>
                    <a:pt x="20744" y="619"/>
                    <a:pt x="20791" y="695"/>
                    <a:pt x="20830" y="733"/>
                  </a:cubicBezTo>
                  <a:cubicBezTo>
                    <a:pt x="20877" y="619"/>
                    <a:pt x="20925" y="695"/>
                    <a:pt x="20953" y="733"/>
                  </a:cubicBezTo>
                  <a:cubicBezTo>
                    <a:pt x="20982" y="705"/>
                    <a:pt x="20991" y="686"/>
                    <a:pt x="21020" y="648"/>
                  </a:cubicBezTo>
                  <a:cubicBezTo>
                    <a:pt x="21049" y="686"/>
                    <a:pt x="21058" y="714"/>
                    <a:pt x="21077" y="743"/>
                  </a:cubicBezTo>
                  <a:cubicBezTo>
                    <a:pt x="21106" y="705"/>
                    <a:pt x="21125" y="686"/>
                    <a:pt x="21144" y="667"/>
                  </a:cubicBezTo>
                  <a:cubicBezTo>
                    <a:pt x="21172" y="686"/>
                    <a:pt x="21191" y="714"/>
                    <a:pt x="21220" y="733"/>
                  </a:cubicBezTo>
                  <a:cubicBezTo>
                    <a:pt x="21239" y="705"/>
                    <a:pt x="21249" y="686"/>
                    <a:pt x="21268" y="667"/>
                  </a:cubicBezTo>
                  <a:cubicBezTo>
                    <a:pt x="21296" y="695"/>
                    <a:pt x="21325" y="714"/>
                    <a:pt x="21354" y="733"/>
                  </a:cubicBezTo>
                  <a:cubicBezTo>
                    <a:pt x="21392" y="619"/>
                    <a:pt x="21439" y="714"/>
                    <a:pt x="21487" y="714"/>
                  </a:cubicBezTo>
                  <a:cubicBezTo>
                    <a:pt x="21515" y="705"/>
                    <a:pt x="21553" y="714"/>
                    <a:pt x="21582" y="714"/>
                  </a:cubicBezTo>
                  <a:cubicBezTo>
                    <a:pt x="21601" y="714"/>
                    <a:pt x="21610" y="714"/>
                    <a:pt x="21630" y="714"/>
                  </a:cubicBezTo>
                  <a:cubicBezTo>
                    <a:pt x="21696" y="714"/>
                    <a:pt x="21763" y="705"/>
                    <a:pt x="21830" y="705"/>
                  </a:cubicBezTo>
                  <a:cubicBezTo>
                    <a:pt x="21887" y="705"/>
                    <a:pt x="21953" y="724"/>
                    <a:pt x="22011" y="724"/>
                  </a:cubicBezTo>
                  <a:cubicBezTo>
                    <a:pt x="22125" y="714"/>
                    <a:pt x="22239" y="705"/>
                    <a:pt x="22344" y="705"/>
                  </a:cubicBezTo>
                  <a:cubicBezTo>
                    <a:pt x="22449" y="705"/>
                    <a:pt x="22553" y="714"/>
                    <a:pt x="22668" y="714"/>
                  </a:cubicBezTo>
                  <a:cubicBezTo>
                    <a:pt x="22773" y="714"/>
                    <a:pt x="22877" y="695"/>
                    <a:pt x="22982" y="695"/>
                  </a:cubicBezTo>
                  <a:cubicBezTo>
                    <a:pt x="23087" y="705"/>
                    <a:pt x="23192" y="724"/>
                    <a:pt x="23297" y="724"/>
                  </a:cubicBezTo>
                  <a:cubicBezTo>
                    <a:pt x="23401" y="724"/>
                    <a:pt x="23515" y="695"/>
                    <a:pt x="23620" y="695"/>
                  </a:cubicBezTo>
                  <a:cubicBezTo>
                    <a:pt x="23792" y="686"/>
                    <a:pt x="23954" y="686"/>
                    <a:pt x="24125" y="695"/>
                  </a:cubicBezTo>
                  <a:cubicBezTo>
                    <a:pt x="24182" y="705"/>
                    <a:pt x="24230" y="705"/>
                    <a:pt x="24287" y="705"/>
                  </a:cubicBezTo>
                  <a:cubicBezTo>
                    <a:pt x="24344" y="695"/>
                    <a:pt x="24411" y="733"/>
                    <a:pt x="24468" y="724"/>
                  </a:cubicBezTo>
                  <a:cubicBezTo>
                    <a:pt x="24554" y="705"/>
                    <a:pt x="24630" y="714"/>
                    <a:pt x="24706" y="724"/>
                  </a:cubicBezTo>
                  <a:cubicBezTo>
                    <a:pt x="24773" y="733"/>
                    <a:pt x="24830" y="705"/>
                    <a:pt x="24897" y="705"/>
                  </a:cubicBezTo>
                  <a:cubicBezTo>
                    <a:pt x="24954" y="705"/>
                    <a:pt x="25011" y="705"/>
                    <a:pt x="25077" y="714"/>
                  </a:cubicBezTo>
                  <a:cubicBezTo>
                    <a:pt x="25144" y="714"/>
                    <a:pt x="25211" y="714"/>
                    <a:pt x="25278" y="714"/>
                  </a:cubicBezTo>
                  <a:cubicBezTo>
                    <a:pt x="25354" y="714"/>
                    <a:pt x="25430" y="724"/>
                    <a:pt x="25525" y="733"/>
                  </a:cubicBezTo>
                  <a:cubicBezTo>
                    <a:pt x="25544" y="676"/>
                    <a:pt x="25592" y="714"/>
                    <a:pt x="25639" y="752"/>
                  </a:cubicBezTo>
                  <a:cubicBezTo>
                    <a:pt x="25659" y="733"/>
                    <a:pt x="25678" y="724"/>
                    <a:pt x="25697" y="705"/>
                  </a:cubicBezTo>
                  <a:cubicBezTo>
                    <a:pt x="25716" y="724"/>
                    <a:pt x="25735" y="733"/>
                    <a:pt x="25763" y="752"/>
                  </a:cubicBezTo>
                  <a:cubicBezTo>
                    <a:pt x="25782" y="743"/>
                    <a:pt x="25821" y="714"/>
                    <a:pt x="25830" y="714"/>
                  </a:cubicBezTo>
                  <a:cubicBezTo>
                    <a:pt x="25868" y="743"/>
                    <a:pt x="25906" y="762"/>
                    <a:pt x="25944" y="714"/>
                  </a:cubicBezTo>
                  <a:cubicBezTo>
                    <a:pt x="25992" y="762"/>
                    <a:pt x="26049" y="724"/>
                    <a:pt x="26106" y="724"/>
                  </a:cubicBezTo>
                  <a:cubicBezTo>
                    <a:pt x="26144" y="724"/>
                    <a:pt x="26173" y="733"/>
                    <a:pt x="26182" y="733"/>
                  </a:cubicBezTo>
                  <a:cubicBezTo>
                    <a:pt x="26259" y="733"/>
                    <a:pt x="26306" y="733"/>
                    <a:pt x="26344" y="733"/>
                  </a:cubicBezTo>
                  <a:cubicBezTo>
                    <a:pt x="26354" y="724"/>
                    <a:pt x="26354" y="714"/>
                    <a:pt x="26363" y="705"/>
                  </a:cubicBezTo>
                  <a:cubicBezTo>
                    <a:pt x="26373" y="733"/>
                    <a:pt x="26383" y="752"/>
                    <a:pt x="26401" y="790"/>
                  </a:cubicBezTo>
                  <a:cubicBezTo>
                    <a:pt x="26440" y="752"/>
                    <a:pt x="26459" y="733"/>
                    <a:pt x="26487" y="695"/>
                  </a:cubicBezTo>
                  <a:cubicBezTo>
                    <a:pt x="26506" y="733"/>
                    <a:pt x="26516" y="762"/>
                    <a:pt x="26535" y="790"/>
                  </a:cubicBezTo>
                  <a:cubicBezTo>
                    <a:pt x="26563" y="752"/>
                    <a:pt x="26583" y="733"/>
                    <a:pt x="26611" y="705"/>
                  </a:cubicBezTo>
                  <a:cubicBezTo>
                    <a:pt x="26630" y="733"/>
                    <a:pt x="26649" y="762"/>
                    <a:pt x="26668" y="790"/>
                  </a:cubicBezTo>
                  <a:cubicBezTo>
                    <a:pt x="26697" y="752"/>
                    <a:pt x="26716" y="733"/>
                    <a:pt x="26735" y="705"/>
                  </a:cubicBezTo>
                  <a:cubicBezTo>
                    <a:pt x="26754" y="743"/>
                    <a:pt x="26773" y="762"/>
                    <a:pt x="26792" y="800"/>
                  </a:cubicBezTo>
                  <a:cubicBezTo>
                    <a:pt x="26830" y="762"/>
                    <a:pt x="26840" y="743"/>
                    <a:pt x="26868" y="714"/>
                  </a:cubicBezTo>
                  <a:cubicBezTo>
                    <a:pt x="26887" y="743"/>
                    <a:pt x="26906" y="762"/>
                    <a:pt x="26925" y="781"/>
                  </a:cubicBezTo>
                  <a:cubicBezTo>
                    <a:pt x="26954" y="762"/>
                    <a:pt x="26973" y="752"/>
                    <a:pt x="27002" y="724"/>
                  </a:cubicBezTo>
                  <a:cubicBezTo>
                    <a:pt x="27020" y="752"/>
                    <a:pt x="27030" y="781"/>
                    <a:pt x="27049" y="809"/>
                  </a:cubicBezTo>
                  <a:cubicBezTo>
                    <a:pt x="27087" y="771"/>
                    <a:pt x="27106" y="752"/>
                    <a:pt x="27135" y="724"/>
                  </a:cubicBezTo>
                  <a:cubicBezTo>
                    <a:pt x="27145" y="752"/>
                    <a:pt x="27163" y="781"/>
                    <a:pt x="27183" y="809"/>
                  </a:cubicBezTo>
                  <a:cubicBezTo>
                    <a:pt x="27221" y="771"/>
                    <a:pt x="27230" y="752"/>
                    <a:pt x="27259" y="724"/>
                  </a:cubicBezTo>
                  <a:cubicBezTo>
                    <a:pt x="27297" y="809"/>
                    <a:pt x="27335" y="819"/>
                    <a:pt x="27383" y="724"/>
                  </a:cubicBezTo>
                  <a:cubicBezTo>
                    <a:pt x="27421" y="819"/>
                    <a:pt x="27468" y="771"/>
                    <a:pt x="27516" y="771"/>
                  </a:cubicBezTo>
                  <a:cubicBezTo>
                    <a:pt x="27630" y="771"/>
                    <a:pt x="27744" y="809"/>
                    <a:pt x="27859" y="809"/>
                  </a:cubicBezTo>
                  <a:cubicBezTo>
                    <a:pt x="28135" y="819"/>
                    <a:pt x="28421" y="828"/>
                    <a:pt x="28697" y="838"/>
                  </a:cubicBezTo>
                  <a:cubicBezTo>
                    <a:pt x="29335" y="857"/>
                    <a:pt x="29973" y="876"/>
                    <a:pt x="30612" y="905"/>
                  </a:cubicBezTo>
                  <a:cubicBezTo>
                    <a:pt x="31078" y="914"/>
                    <a:pt x="31545" y="924"/>
                    <a:pt x="32002" y="943"/>
                  </a:cubicBezTo>
                  <a:cubicBezTo>
                    <a:pt x="32307" y="952"/>
                    <a:pt x="32612" y="971"/>
                    <a:pt x="32907" y="981"/>
                  </a:cubicBezTo>
                  <a:cubicBezTo>
                    <a:pt x="32936" y="981"/>
                    <a:pt x="32964" y="1000"/>
                    <a:pt x="32983" y="1000"/>
                  </a:cubicBezTo>
                  <a:cubicBezTo>
                    <a:pt x="32964" y="1009"/>
                    <a:pt x="32936" y="1029"/>
                    <a:pt x="32916" y="1029"/>
                  </a:cubicBezTo>
                  <a:cubicBezTo>
                    <a:pt x="32678" y="1029"/>
                    <a:pt x="32440" y="1029"/>
                    <a:pt x="32202" y="1019"/>
                  </a:cubicBezTo>
                  <a:cubicBezTo>
                    <a:pt x="31745" y="1019"/>
                    <a:pt x="31278" y="1009"/>
                    <a:pt x="30821" y="1009"/>
                  </a:cubicBezTo>
                  <a:cubicBezTo>
                    <a:pt x="30526" y="1009"/>
                    <a:pt x="30231" y="1009"/>
                    <a:pt x="29926" y="1009"/>
                  </a:cubicBezTo>
                  <a:cubicBezTo>
                    <a:pt x="30669" y="1038"/>
                    <a:pt x="31412" y="1076"/>
                    <a:pt x="32154" y="1105"/>
                  </a:cubicBezTo>
                  <a:cubicBezTo>
                    <a:pt x="32545" y="1114"/>
                    <a:pt x="32936" y="1114"/>
                    <a:pt x="33326" y="1124"/>
                  </a:cubicBezTo>
                  <a:cubicBezTo>
                    <a:pt x="33355" y="1124"/>
                    <a:pt x="33383" y="1143"/>
                    <a:pt x="33431" y="1162"/>
                  </a:cubicBezTo>
                  <a:cubicBezTo>
                    <a:pt x="33392" y="1181"/>
                    <a:pt x="33383" y="1190"/>
                    <a:pt x="33374" y="1190"/>
                  </a:cubicBezTo>
                  <a:cubicBezTo>
                    <a:pt x="33250" y="1200"/>
                    <a:pt x="33126" y="1200"/>
                    <a:pt x="33002" y="1209"/>
                  </a:cubicBezTo>
                  <a:cubicBezTo>
                    <a:pt x="32735" y="1229"/>
                    <a:pt x="32459" y="1267"/>
                    <a:pt x="32193" y="1276"/>
                  </a:cubicBezTo>
                  <a:cubicBezTo>
                    <a:pt x="31450" y="1276"/>
                    <a:pt x="30564" y="1457"/>
                    <a:pt x="29821" y="1448"/>
                  </a:cubicBezTo>
                  <a:cubicBezTo>
                    <a:pt x="27383" y="1410"/>
                    <a:pt x="25097" y="1352"/>
                    <a:pt x="22658" y="1324"/>
                  </a:cubicBezTo>
                  <a:cubicBezTo>
                    <a:pt x="19229" y="1286"/>
                    <a:pt x="15935" y="1381"/>
                    <a:pt x="12373" y="1324"/>
                  </a:cubicBezTo>
                  <a:cubicBezTo>
                    <a:pt x="12287" y="1333"/>
                    <a:pt x="12201" y="1343"/>
                    <a:pt x="12106" y="1352"/>
                  </a:cubicBezTo>
                  <a:cubicBezTo>
                    <a:pt x="12106" y="1362"/>
                    <a:pt x="12106" y="1372"/>
                    <a:pt x="12106" y="1390"/>
                  </a:cubicBezTo>
                  <a:cubicBezTo>
                    <a:pt x="12439" y="1390"/>
                    <a:pt x="12763" y="1390"/>
                    <a:pt x="13087" y="1381"/>
                  </a:cubicBezTo>
                  <a:cubicBezTo>
                    <a:pt x="13401" y="1381"/>
                    <a:pt x="13716" y="1362"/>
                    <a:pt x="14030" y="1362"/>
                  </a:cubicBezTo>
                  <a:cubicBezTo>
                    <a:pt x="15058" y="1352"/>
                    <a:pt x="16078" y="1343"/>
                    <a:pt x="17105" y="1333"/>
                  </a:cubicBezTo>
                  <a:cubicBezTo>
                    <a:pt x="17629" y="1333"/>
                    <a:pt x="18143" y="1314"/>
                    <a:pt x="18667" y="1314"/>
                  </a:cubicBezTo>
                  <a:cubicBezTo>
                    <a:pt x="19344" y="1314"/>
                    <a:pt x="20020" y="1314"/>
                    <a:pt x="20687" y="1324"/>
                  </a:cubicBezTo>
                  <a:cubicBezTo>
                    <a:pt x="21030" y="1324"/>
                    <a:pt x="21363" y="1324"/>
                    <a:pt x="21696" y="1324"/>
                  </a:cubicBezTo>
                  <a:cubicBezTo>
                    <a:pt x="22011" y="1324"/>
                    <a:pt x="22334" y="1324"/>
                    <a:pt x="22658" y="1324"/>
                  </a:cubicBezTo>
                  <a:cubicBezTo>
                    <a:pt x="22934" y="1324"/>
                    <a:pt x="23220" y="1333"/>
                    <a:pt x="23506" y="1333"/>
                  </a:cubicBezTo>
                  <a:cubicBezTo>
                    <a:pt x="23687" y="1343"/>
                    <a:pt x="23877" y="1343"/>
                    <a:pt x="24059" y="1343"/>
                  </a:cubicBezTo>
                  <a:cubicBezTo>
                    <a:pt x="24220" y="1343"/>
                    <a:pt x="24373" y="1343"/>
                    <a:pt x="24535" y="1343"/>
                  </a:cubicBezTo>
                  <a:cubicBezTo>
                    <a:pt x="24678" y="1343"/>
                    <a:pt x="24821" y="1352"/>
                    <a:pt x="24963" y="1352"/>
                  </a:cubicBezTo>
                  <a:cubicBezTo>
                    <a:pt x="25125" y="1362"/>
                    <a:pt x="25287" y="1362"/>
                    <a:pt x="25458" y="1362"/>
                  </a:cubicBezTo>
                  <a:cubicBezTo>
                    <a:pt x="25563" y="1362"/>
                    <a:pt x="25659" y="1352"/>
                    <a:pt x="25763" y="1352"/>
                  </a:cubicBezTo>
                  <a:cubicBezTo>
                    <a:pt x="25868" y="1352"/>
                    <a:pt x="25973" y="1352"/>
                    <a:pt x="26078" y="1352"/>
                  </a:cubicBezTo>
                  <a:cubicBezTo>
                    <a:pt x="26135" y="1352"/>
                    <a:pt x="26202" y="1372"/>
                    <a:pt x="26259" y="1372"/>
                  </a:cubicBezTo>
                  <a:cubicBezTo>
                    <a:pt x="26325" y="1381"/>
                    <a:pt x="26383" y="1362"/>
                    <a:pt x="26449" y="1362"/>
                  </a:cubicBezTo>
                  <a:cubicBezTo>
                    <a:pt x="26497" y="1362"/>
                    <a:pt x="26554" y="1362"/>
                    <a:pt x="26611" y="1372"/>
                  </a:cubicBezTo>
                  <a:cubicBezTo>
                    <a:pt x="26668" y="1372"/>
                    <a:pt x="26725" y="1381"/>
                    <a:pt x="26792" y="1381"/>
                  </a:cubicBezTo>
                  <a:cubicBezTo>
                    <a:pt x="26859" y="1381"/>
                    <a:pt x="26925" y="1362"/>
                    <a:pt x="26982" y="1362"/>
                  </a:cubicBezTo>
                  <a:cubicBezTo>
                    <a:pt x="27049" y="1372"/>
                    <a:pt x="27106" y="1400"/>
                    <a:pt x="27163" y="1400"/>
                  </a:cubicBezTo>
                  <a:cubicBezTo>
                    <a:pt x="27230" y="1400"/>
                    <a:pt x="27297" y="1372"/>
                    <a:pt x="27363" y="1372"/>
                  </a:cubicBezTo>
                  <a:cubicBezTo>
                    <a:pt x="27468" y="1372"/>
                    <a:pt x="27573" y="1410"/>
                    <a:pt x="27678" y="1400"/>
                  </a:cubicBezTo>
                  <a:cubicBezTo>
                    <a:pt x="27878" y="1372"/>
                    <a:pt x="28078" y="1419"/>
                    <a:pt x="28278" y="1400"/>
                  </a:cubicBezTo>
                  <a:cubicBezTo>
                    <a:pt x="28411" y="1400"/>
                    <a:pt x="28544" y="1419"/>
                    <a:pt x="28669" y="1419"/>
                  </a:cubicBezTo>
                  <a:cubicBezTo>
                    <a:pt x="28935" y="1438"/>
                    <a:pt x="29192" y="1448"/>
                    <a:pt x="29449" y="1467"/>
                  </a:cubicBezTo>
                  <a:cubicBezTo>
                    <a:pt x="29687" y="1476"/>
                    <a:pt x="29926" y="1505"/>
                    <a:pt x="30164" y="1514"/>
                  </a:cubicBezTo>
                  <a:cubicBezTo>
                    <a:pt x="30612" y="1543"/>
                    <a:pt x="31050" y="1552"/>
                    <a:pt x="31497" y="1571"/>
                  </a:cubicBezTo>
                  <a:cubicBezTo>
                    <a:pt x="31945" y="1590"/>
                    <a:pt x="30240" y="1600"/>
                    <a:pt x="30688" y="1610"/>
                  </a:cubicBezTo>
                  <a:cubicBezTo>
                    <a:pt x="31269" y="1628"/>
                    <a:pt x="31850" y="1648"/>
                    <a:pt x="32431" y="1657"/>
                  </a:cubicBezTo>
                  <a:cubicBezTo>
                    <a:pt x="32459" y="1657"/>
                    <a:pt x="32488" y="1667"/>
                    <a:pt x="32517" y="1676"/>
                  </a:cubicBezTo>
                  <a:cubicBezTo>
                    <a:pt x="32497" y="1705"/>
                    <a:pt x="32488" y="1714"/>
                    <a:pt x="32469" y="1714"/>
                  </a:cubicBezTo>
                  <a:cubicBezTo>
                    <a:pt x="31773" y="1714"/>
                    <a:pt x="31069" y="1714"/>
                    <a:pt x="30373" y="1705"/>
                  </a:cubicBezTo>
                  <a:cubicBezTo>
                    <a:pt x="29783" y="1695"/>
                    <a:pt x="29192" y="1676"/>
                    <a:pt x="28611" y="1743"/>
                  </a:cubicBezTo>
                  <a:cubicBezTo>
                    <a:pt x="28583" y="1743"/>
                    <a:pt x="28554" y="1753"/>
                    <a:pt x="28535" y="1753"/>
                  </a:cubicBezTo>
                  <a:cubicBezTo>
                    <a:pt x="28716" y="1771"/>
                    <a:pt x="28897" y="1781"/>
                    <a:pt x="29078" y="1791"/>
                  </a:cubicBezTo>
                  <a:cubicBezTo>
                    <a:pt x="29897" y="1810"/>
                    <a:pt x="30726" y="1829"/>
                    <a:pt x="31554" y="1857"/>
                  </a:cubicBezTo>
                  <a:cubicBezTo>
                    <a:pt x="31678" y="1857"/>
                    <a:pt x="31793" y="1876"/>
                    <a:pt x="31916" y="1886"/>
                  </a:cubicBezTo>
                  <a:cubicBezTo>
                    <a:pt x="31916" y="1895"/>
                    <a:pt x="31916" y="1914"/>
                    <a:pt x="31916" y="1924"/>
                  </a:cubicBezTo>
                  <a:cubicBezTo>
                    <a:pt x="31107" y="1943"/>
                    <a:pt x="30307" y="1971"/>
                    <a:pt x="29507" y="1971"/>
                  </a:cubicBezTo>
                  <a:cubicBezTo>
                    <a:pt x="28707" y="1971"/>
                    <a:pt x="30050" y="1952"/>
                    <a:pt x="29249" y="1933"/>
                  </a:cubicBezTo>
                  <a:cubicBezTo>
                    <a:pt x="29249" y="1943"/>
                    <a:pt x="29249" y="1952"/>
                    <a:pt x="29249" y="1971"/>
                  </a:cubicBezTo>
                  <a:cubicBezTo>
                    <a:pt x="31011" y="2086"/>
                    <a:pt x="30621" y="2076"/>
                    <a:pt x="32383" y="2181"/>
                  </a:cubicBezTo>
                  <a:cubicBezTo>
                    <a:pt x="32383" y="2200"/>
                    <a:pt x="32383" y="2219"/>
                    <a:pt x="32383" y="2238"/>
                  </a:cubicBezTo>
                  <a:cubicBezTo>
                    <a:pt x="30002" y="2200"/>
                    <a:pt x="29764" y="2162"/>
                    <a:pt x="27383" y="2124"/>
                  </a:cubicBezTo>
                  <a:cubicBezTo>
                    <a:pt x="27383" y="2134"/>
                    <a:pt x="27383" y="2152"/>
                    <a:pt x="27383" y="2162"/>
                  </a:cubicBezTo>
                  <a:cubicBezTo>
                    <a:pt x="29030" y="2209"/>
                    <a:pt x="28535" y="2267"/>
                    <a:pt x="30183" y="2314"/>
                  </a:cubicBezTo>
                  <a:cubicBezTo>
                    <a:pt x="30183" y="2333"/>
                    <a:pt x="30183" y="2352"/>
                    <a:pt x="30183" y="2362"/>
                  </a:cubicBezTo>
                  <a:cubicBezTo>
                    <a:pt x="29306" y="2381"/>
                    <a:pt x="29354" y="2410"/>
                    <a:pt x="28478" y="2429"/>
                  </a:cubicBezTo>
                  <a:cubicBezTo>
                    <a:pt x="28478" y="2438"/>
                    <a:pt x="28478" y="2448"/>
                    <a:pt x="28478" y="2448"/>
                  </a:cubicBezTo>
                  <a:cubicBezTo>
                    <a:pt x="28526" y="2457"/>
                    <a:pt x="26411" y="2467"/>
                    <a:pt x="26459" y="2467"/>
                  </a:cubicBezTo>
                  <a:cubicBezTo>
                    <a:pt x="27030" y="2486"/>
                    <a:pt x="27611" y="2505"/>
                    <a:pt x="28183" y="2524"/>
                  </a:cubicBezTo>
                  <a:cubicBezTo>
                    <a:pt x="28678" y="2543"/>
                    <a:pt x="29183" y="2553"/>
                    <a:pt x="29687" y="2572"/>
                  </a:cubicBezTo>
                  <a:cubicBezTo>
                    <a:pt x="29726" y="2572"/>
                    <a:pt x="29773" y="2600"/>
                    <a:pt x="29811" y="2610"/>
                  </a:cubicBezTo>
                  <a:cubicBezTo>
                    <a:pt x="29811" y="2619"/>
                    <a:pt x="29802" y="2638"/>
                    <a:pt x="29802" y="2648"/>
                  </a:cubicBezTo>
                  <a:cubicBezTo>
                    <a:pt x="28068" y="2619"/>
                    <a:pt x="28487" y="2591"/>
                    <a:pt x="26754" y="2562"/>
                  </a:cubicBezTo>
                  <a:cubicBezTo>
                    <a:pt x="26754" y="2581"/>
                    <a:pt x="26754" y="2591"/>
                    <a:pt x="26754" y="2600"/>
                  </a:cubicBezTo>
                  <a:cubicBezTo>
                    <a:pt x="26897" y="2610"/>
                    <a:pt x="27040" y="2619"/>
                    <a:pt x="27183" y="2629"/>
                  </a:cubicBezTo>
                  <a:cubicBezTo>
                    <a:pt x="27897" y="2657"/>
                    <a:pt x="26459" y="2676"/>
                    <a:pt x="27183" y="2705"/>
                  </a:cubicBezTo>
                  <a:cubicBezTo>
                    <a:pt x="28202" y="2753"/>
                    <a:pt x="29230" y="2791"/>
                    <a:pt x="30259" y="2829"/>
                  </a:cubicBezTo>
                  <a:cubicBezTo>
                    <a:pt x="30316" y="2829"/>
                    <a:pt x="30364" y="2838"/>
                    <a:pt x="30421" y="2848"/>
                  </a:cubicBezTo>
                  <a:cubicBezTo>
                    <a:pt x="30402" y="2876"/>
                    <a:pt x="30392" y="2886"/>
                    <a:pt x="30383" y="2886"/>
                  </a:cubicBezTo>
                  <a:cubicBezTo>
                    <a:pt x="29592" y="2876"/>
                    <a:pt x="28802" y="2867"/>
                    <a:pt x="28021" y="2857"/>
                  </a:cubicBezTo>
                  <a:cubicBezTo>
                    <a:pt x="27630" y="2848"/>
                    <a:pt x="27240" y="2848"/>
                    <a:pt x="26849" y="2838"/>
                  </a:cubicBezTo>
                  <a:cubicBezTo>
                    <a:pt x="26782" y="2838"/>
                    <a:pt x="26716" y="2867"/>
                    <a:pt x="26659" y="2876"/>
                  </a:cubicBezTo>
                  <a:cubicBezTo>
                    <a:pt x="26659" y="2886"/>
                    <a:pt x="26659" y="2896"/>
                    <a:pt x="26659" y="2905"/>
                  </a:cubicBezTo>
                  <a:cubicBezTo>
                    <a:pt x="26678" y="2914"/>
                    <a:pt x="26687" y="2914"/>
                    <a:pt x="26697" y="2924"/>
                  </a:cubicBezTo>
                  <a:cubicBezTo>
                    <a:pt x="27059" y="2962"/>
                    <a:pt x="27421" y="2905"/>
                    <a:pt x="27773" y="3019"/>
                  </a:cubicBezTo>
                  <a:cubicBezTo>
                    <a:pt x="27897" y="3057"/>
                    <a:pt x="28040" y="3038"/>
                    <a:pt x="28173" y="3048"/>
                  </a:cubicBezTo>
                  <a:cubicBezTo>
                    <a:pt x="28259" y="3057"/>
                    <a:pt x="28345" y="3067"/>
                    <a:pt x="28430" y="3076"/>
                  </a:cubicBezTo>
                  <a:cubicBezTo>
                    <a:pt x="28430" y="3086"/>
                    <a:pt x="28430" y="3105"/>
                    <a:pt x="28430" y="3114"/>
                  </a:cubicBezTo>
                  <a:cubicBezTo>
                    <a:pt x="26459" y="3152"/>
                    <a:pt x="27868" y="3048"/>
                    <a:pt x="25906" y="3048"/>
                  </a:cubicBezTo>
                  <a:cubicBezTo>
                    <a:pt x="25916" y="3057"/>
                    <a:pt x="25935" y="3057"/>
                    <a:pt x="25954" y="3057"/>
                  </a:cubicBezTo>
                  <a:cubicBezTo>
                    <a:pt x="26697" y="3086"/>
                    <a:pt x="26211" y="3105"/>
                    <a:pt x="26954" y="3124"/>
                  </a:cubicBezTo>
                  <a:cubicBezTo>
                    <a:pt x="27354" y="3143"/>
                    <a:pt x="27744" y="3162"/>
                    <a:pt x="28145" y="3181"/>
                  </a:cubicBezTo>
                  <a:cubicBezTo>
                    <a:pt x="28163" y="3181"/>
                    <a:pt x="28183" y="3191"/>
                    <a:pt x="28202" y="3200"/>
                  </a:cubicBezTo>
                  <a:cubicBezTo>
                    <a:pt x="28202" y="3210"/>
                    <a:pt x="28202" y="3219"/>
                    <a:pt x="28202" y="3229"/>
                  </a:cubicBezTo>
                  <a:cubicBezTo>
                    <a:pt x="27802" y="3229"/>
                    <a:pt x="27411" y="3229"/>
                    <a:pt x="27011" y="3229"/>
                  </a:cubicBezTo>
                  <a:cubicBezTo>
                    <a:pt x="27011" y="3248"/>
                    <a:pt x="27011" y="3257"/>
                    <a:pt x="27011" y="3277"/>
                  </a:cubicBezTo>
                  <a:cubicBezTo>
                    <a:pt x="29049" y="3353"/>
                    <a:pt x="28925" y="3429"/>
                    <a:pt x="30964" y="3505"/>
                  </a:cubicBezTo>
                  <a:cubicBezTo>
                    <a:pt x="30964" y="3515"/>
                    <a:pt x="30964" y="3524"/>
                    <a:pt x="30964" y="3533"/>
                  </a:cubicBezTo>
                  <a:cubicBezTo>
                    <a:pt x="29306" y="3591"/>
                    <a:pt x="29811" y="3495"/>
                    <a:pt x="28163" y="3486"/>
                  </a:cubicBezTo>
                  <a:cubicBezTo>
                    <a:pt x="28354" y="3495"/>
                    <a:pt x="26392" y="3505"/>
                    <a:pt x="26573" y="3515"/>
                  </a:cubicBezTo>
                  <a:cubicBezTo>
                    <a:pt x="27383" y="3533"/>
                    <a:pt x="28192" y="3553"/>
                    <a:pt x="29002" y="3581"/>
                  </a:cubicBezTo>
                  <a:cubicBezTo>
                    <a:pt x="29059" y="3581"/>
                    <a:pt x="29126" y="3591"/>
                    <a:pt x="29183" y="3600"/>
                  </a:cubicBezTo>
                  <a:cubicBezTo>
                    <a:pt x="29183" y="3619"/>
                    <a:pt x="29183" y="3629"/>
                    <a:pt x="29173" y="3638"/>
                  </a:cubicBezTo>
                  <a:cubicBezTo>
                    <a:pt x="28049" y="3686"/>
                    <a:pt x="29068" y="3619"/>
                    <a:pt x="27945" y="3667"/>
                  </a:cubicBezTo>
                  <a:cubicBezTo>
                    <a:pt x="27964" y="3667"/>
                    <a:pt x="27983" y="3676"/>
                    <a:pt x="28002" y="3676"/>
                  </a:cubicBezTo>
                  <a:cubicBezTo>
                    <a:pt x="28830" y="3705"/>
                    <a:pt x="27516" y="3724"/>
                    <a:pt x="28345" y="3753"/>
                  </a:cubicBezTo>
                  <a:cubicBezTo>
                    <a:pt x="28907" y="3772"/>
                    <a:pt x="29478" y="3800"/>
                    <a:pt x="30040" y="3819"/>
                  </a:cubicBezTo>
                  <a:cubicBezTo>
                    <a:pt x="30078" y="3819"/>
                    <a:pt x="30116" y="3838"/>
                    <a:pt x="30145" y="3857"/>
                  </a:cubicBezTo>
                  <a:cubicBezTo>
                    <a:pt x="30078" y="3876"/>
                    <a:pt x="30021" y="3886"/>
                    <a:pt x="29973" y="3886"/>
                  </a:cubicBezTo>
                  <a:cubicBezTo>
                    <a:pt x="29773" y="3886"/>
                    <a:pt x="29564" y="3876"/>
                    <a:pt x="29364" y="3876"/>
                  </a:cubicBezTo>
                  <a:cubicBezTo>
                    <a:pt x="28649" y="3876"/>
                    <a:pt x="27925" y="3876"/>
                    <a:pt x="27211" y="3867"/>
                  </a:cubicBezTo>
                  <a:cubicBezTo>
                    <a:pt x="25258" y="3829"/>
                    <a:pt x="26773" y="4038"/>
                    <a:pt x="24821" y="3991"/>
                  </a:cubicBezTo>
                  <a:cubicBezTo>
                    <a:pt x="22620" y="3943"/>
                    <a:pt x="20229" y="3924"/>
                    <a:pt x="18029" y="3981"/>
                  </a:cubicBezTo>
                  <a:cubicBezTo>
                    <a:pt x="16991" y="4000"/>
                    <a:pt x="16040" y="3829"/>
                    <a:pt x="15001" y="3857"/>
                  </a:cubicBezTo>
                  <a:cubicBezTo>
                    <a:pt x="14801" y="3867"/>
                    <a:pt x="14601" y="3876"/>
                    <a:pt x="14459" y="3886"/>
                  </a:cubicBezTo>
                  <a:cubicBezTo>
                    <a:pt x="14735" y="3886"/>
                    <a:pt x="15058" y="3886"/>
                    <a:pt x="15382" y="3886"/>
                  </a:cubicBezTo>
                  <a:cubicBezTo>
                    <a:pt x="18286" y="3886"/>
                    <a:pt x="21191" y="3876"/>
                    <a:pt x="24097" y="3972"/>
                  </a:cubicBezTo>
                  <a:cubicBezTo>
                    <a:pt x="25716" y="4029"/>
                    <a:pt x="26097" y="4057"/>
                    <a:pt x="27706" y="4115"/>
                  </a:cubicBezTo>
                  <a:cubicBezTo>
                    <a:pt x="28973" y="4143"/>
                    <a:pt x="29306" y="4191"/>
                    <a:pt x="30564" y="4229"/>
                  </a:cubicBezTo>
                  <a:cubicBezTo>
                    <a:pt x="30840" y="4238"/>
                    <a:pt x="31107" y="4267"/>
                    <a:pt x="31374" y="4286"/>
                  </a:cubicBezTo>
                  <a:cubicBezTo>
                    <a:pt x="31402" y="4286"/>
                    <a:pt x="31431" y="4305"/>
                    <a:pt x="31459" y="4315"/>
                  </a:cubicBezTo>
                  <a:cubicBezTo>
                    <a:pt x="31459" y="4324"/>
                    <a:pt x="31450" y="4334"/>
                    <a:pt x="31450" y="4343"/>
                  </a:cubicBezTo>
                  <a:cubicBezTo>
                    <a:pt x="31412" y="4343"/>
                    <a:pt x="31383" y="4334"/>
                    <a:pt x="31345" y="4334"/>
                  </a:cubicBezTo>
                  <a:cubicBezTo>
                    <a:pt x="31069" y="4343"/>
                    <a:pt x="30783" y="4353"/>
                    <a:pt x="30497" y="4353"/>
                  </a:cubicBezTo>
                  <a:cubicBezTo>
                    <a:pt x="29240" y="4362"/>
                    <a:pt x="30135" y="4324"/>
                    <a:pt x="28887" y="4324"/>
                  </a:cubicBezTo>
                  <a:cubicBezTo>
                    <a:pt x="27183" y="4334"/>
                    <a:pt x="25849" y="4400"/>
                    <a:pt x="24144" y="4343"/>
                  </a:cubicBezTo>
                  <a:cubicBezTo>
                    <a:pt x="22087" y="4277"/>
                    <a:pt x="19687" y="4343"/>
                    <a:pt x="17610" y="4200"/>
                  </a:cubicBezTo>
                  <a:cubicBezTo>
                    <a:pt x="17410" y="4200"/>
                    <a:pt x="17220" y="4210"/>
                    <a:pt x="17020" y="4219"/>
                  </a:cubicBezTo>
                  <a:cubicBezTo>
                    <a:pt x="17058" y="4238"/>
                    <a:pt x="17086" y="4238"/>
                    <a:pt x="17115" y="4238"/>
                  </a:cubicBezTo>
                  <a:cubicBezTo>
                    <a:pt x="18353" y="4257"/>
                    <a:pt x="19591" y="4267"/>
                    <a:pt x="20830" y="4286"/>
                  </a:cubicBezTo>
                  <a:cubicBezTo>
                    <a:pt x="21934" y="4305"/>
                    <a:pt x="23039" y="4305"/>
                    <a:pt x="24144" y="4343"/>
                  </a:cubicBezTo>
                  <a:cubicBezTo>
                    <a:pt x="25697" y="4391"/>
                    <a:pt x="27249" y="4467"/>
                    <a:pt x="28802" y="4524"/>
                  </a:cubicBezTo>
                  <a:cubicBezTo>
                    <a:pt x="29430" y="4553"/>
                    <a:pt x="27897" y="4562"/>
                    <a:pt x="28516" y="4591"/>
                  </a:cubicBezTo>
                  <a:cubicBezTo>
                    <a:pt x="28783" y="4610"/>
                    <a:pt x="29049" y="4705"/>
                    <a:pt x="29326" y="4696"/>
                  </a:cubicBezTo>
                  <a:cubicBezTo>
                    <a:pt x="29354" y="4696"/>
                    <a:pt x="29392" y="4705"/>
                    <a:pt x="29430" y="4705"/>
                  </a:cubicBezTo>
                  <a:cubicBezTo>
                    <a:pt x="29421" y="4715"/>
                    <a:pt x="29421" y="4724"/>
                    <a:pt x="29421" y="4734"/>
                  </a:cubicBezTo>
                  <a:cubicBezTo>
                    <a:pt x="29183" y="4743"/>
                    <a:pt x="28935" y="4753"/>
                    <a:pt x="28697" y="4762"/>
                  </a:cubicBezTo>
                  <a:cubicBezTo>
                    <a:pt x="28697" y="4772"/>
                    <a:pt x="28697" y="4772"/>
                    <a:pt x="28697" y="4781"/>
                  </a:cubicBezTo>
                  <a:cubicBezTo>
                    <a:pt x="29145" y="4800"/>
                    <a:pt x="29592" y="4819"/>
                    <a:pt x="30040" y="4839"/>
                  </a:cubicBezTo>
                  <a:cubicBezTo>
                    <a:pt x="30030" y="4857"/>
                    <a:pt x="30030" y="4877"/>
                    <a:pt x="30030" y="4896"/>
                  </a:cubicBezTo>
                  <a:cubicBezTo>
                    <a:pt x="28192" y="4905"/>
                    <a:pt x="28506" y="4810"/>
                    <a:pt x="26659" y="4800"/>
                  </a:cubicBezTo>
                  <a:cubicBezTo>
                    <a:pt x="26868" y="4810"/>
                    <a:pt x="27068" y="4819"/>
                    <a:pt x="27268" y="4829"/>
                  </a:cubicBezTo>
                  <a:cubicBezTo>
                    <a:pt x="28421" y="4877"/>
                    <a:pt x="27421" y="4915"/>
                    <a:pt x="28573" y="4962"/>
                  </a:cubicBezTo>
                  <a:cubicBezTo>
                    <a:pt x="28992" y="4972"/>
                    <a:pt x="31573" y="4991"/>
                    <a:pt x="31993" y="5010"/>
                  </a:cubicBezTo>
                  <a:cubicBezTo>
                    <a:pt x="32021" y="5010"/>
                    <a:pt x="32040" y="5039"/>
                    <a:pt x="32069" y="5048"/>
                  </a:cubicBezTo>
                  <a:cubicBezTo>
                    <a:pt x="32040" y="5067"/>
                    <a:pt x="32011" y="5096"/>
                    <a:pt x="31983" y="5096"/>
                  </a:cubicBezTo>
                  <a:cubicBezTo>
                    <a:pt x="31878" y="5096"/>
                    <a:pt x="31773" y="5086"/>
                    <a:pt x="31669" y="5077"/>
                  </a:cubicBezTo>
                  <a:cubicBezTo>
                    <a:pt x="31297" y="5077"/>
                    <a:pt x="30926" y="5067"/>
                    <a:pt x="30554" y="5057"/>
                  </a:cubicBezTo>
                  <a:cubicBezTo>
                    <a:pt x="30278" y="5057"/>
                    <a:pt x="30011" y="5057"/>
                    <a:pt x="29783" y="5057"/>
                  </a:cubicBezTo>
                  <a:cubicBezTo>
                    <a:pt x="29878" y="5067"/>
                    <a:pt x="30021" y="5086"/>
                    <a:pt x="30164" y="5096"/>
                  </a:cubicBezTo>
                  <a:cubicBezTo>
                    <a:pt x="30164" y="5105"/>
                    <a:pt x="30164" y="5115"/>
                    <a:pt x="30164" y="5124"/>
                  </a:cubicBezTo>
                  <a:cubicBezTo>
                    <a:pt x="29230" y="5172"/>
                    <a:pt x="28297" y="5124"/>
                    <a:pt x="27363" y="5105"/>
                  </a:cubicBezTo>
                  <a:cubicBezTo>
                    <a:pt x="26430" y="5086"/>
                    <a:pt x="25497" y="5057"/>
                    <a:pt x="24563" y="5039"/>
                  </a:cubicBezTo>
                  <a:cubicBezTo>
                    <a:pt x="24563" y="5048"/>
                    <a:pt x="24563" y="5057"/>
                    <a:pt x="24563" y="5067"/>
                  </a:cubicBezTo>
                  <a:cubicBezTo>
                    <a:pt x="26878" y="5153"/>
                    <a:pt x="29192" y="5238"/>
                    <a:pt x="31516" y="5324"/>
                  </a:cubicBezTo>
                  <a:cubicBezTo>
                    <a:pt x="31516" y="5343"/>
                    <a:pt x="31516" y="5362"/>
                    <a:pt x="31516" y="5381"/>
                  </a:cubicBezTo>
                  <a:cubicBezTo>
                    <a:pt x="31211" y="5381"/>
                    <a:pt x="30907" y="5381"/>
                    <a:pt x="30612" y="5381"/>
                  </a:cubicBezTo>
                  <a:cubicBezTo>
                    <a:pt x="30612" y="5391"/>
                    <a:pt x="30612" y="5400"/>
                    <a:pt x="30602" y="5420"/>
                  </a:cubicBezTo>
                  <a:cubicBezTo>
                    <a:pt x="30659" y="5429"/>
                    <a:pt x="30716" y="5448"/>
                    <a:pt x="30764" y="5458"/>
                  </a:cubicBezTo>
                  <a:cubicBezTo>
                    <a:pt x="30764" y="5467"/>
                    <a:pt x="30764" y="5486"/>
                    <a:pt x="30764" y="5496"/>
                  </a:cubicBezTo>
                  <a:cubicBezTo>
                    <a:pt x="27487" y="5486"/>
                    <a:pt x="24220" y="5296"/>
                    <a:pt x="20944" y="5267"/>
                  </a:cubicBezTo>
                  <a:cubicBezTo>
                    <a:pt x="22182" y="5324"/>
                    <a:pt x="23420" y="5362"/>
                    <a:pt x="24658" y="5410"/>
                  </a:cubicBezTo>
                  <a:cubicBezTo>
                    <a:pt x="25897" y="5458"/>
                    <a:pt x="27135" y="5505"/>
                    <a:pt x="28383" y="5562"/>
                  </a:cubicBezTo>
                  <a:cubicBezTo>
                    <a:pt x="29602" y="5619"/>
                    <a:pt x="30830" y="5677"/>
                    <a:pt x="32059" y="5734"/>
                  </a:cubicBezTo>
                  <a:cubicBezTo>
                    <a:pt x="32059" y="5743"/>
                    <a:pt x="32059" y="5753"/>
                    <a:pt x="32059" y="5762"/>
                  </a:cubicBezTo>
                  <a:cubicBezTo>
                    <a:pt x="32040" y="5762"/>
                    <a:pt x="32021" y="5772"/>
                    <a:pt x="32002" y="5772"/>
                  </a:cubicBezTo>
                  <a:cubicBezTo>
                    <a:pt x="31602" y="5772"/>
                    <a:pt x="31202" y="5781"/>
                    <a:pt x="30811" y="5772"/>
                  </a:cubicBezTo>
                  <a:cubicBezTo>
                    <a:pt x="29507" y="5734"/>
                    <a:pt x="28192" y="5677"/>
                    <a:pt x="26887" y="5629"/>
                  </a:cubicBezTo>
                  <a:cubicBezTo>
                    <a:pt x="25458" y="5581"/>
                    <a:pt x="24030" y="5524"/>
                    <a:pt x="22601" y="5486"/>
                  </a:cubicBezTo>
                  <a:cubicBezTo>
                    <a:pt x="21239" y="5448"/>
                    <a:pt x="19887" y="5438"/>
                    <a:pt x="18524" y="5420"/>
                  </a:cubicBezTo>
                  <a:cubicBezTo>
                    <a:pt x="17372" y="5410"/>
                    <a:pt x="16220" y="5420"/>
                    <a:pt x="15068" y="5410"/>
                  </a:cubicBezTo>
                  <a:cubicBezTo>
                    <a:pt x="13411" y="5400"/>
                    <a:pt x="11763" y="5391"/>
                    <a:pt x="10106" y="5381"/>
                  </a:cubicBezTo>
                  <a:cubicBezTo>
                    <a:pt x="9982" y="5381"/>
                    <a:pt x="9858" y="5410"/>
                    <a:pt x="9734" y="5420"/>
                  </a:cubicBezTo>
                  <a:cubicBezTo>
                    <a:pt x="9696" y="5429"/>
                    <a:pt x="9658" y="5429"/>
                    <a:pt x="9629" y="5420"/>
                  </a:cubicBezTo>
                  <a:cubicBezTo>
                    <a:pt x="9582" y="5410"/>
                    <a:pt x="9534" y="5381"/>
                    <a:pt x="9487" y="5381"/>
                  </a:cubicBezTo>
                  <a:cubicBezTo>
                    <a:pt x="9372" y="5372"/>
                    <a:pt x="9267" y="5372"/>
                    <a:pt x="9163" y="5372"/>
                  </a:cubicBezTo>
                  <a:cubicBezTo>
                    <a:pt x="8086" y="5400"/>
                    <a:pt x="7010" y="5420"/>
                    <a:pt x="5934" y="5458"/>
                  </a:cubicBezTo>
                  <a:cubicBezTo>
                    <a:pt x="5086" y="5496"/>
                    <a:pt x="6896" y="4905"/>
                    <a:pt x="6039" y="4962"/>
                  </a:cubicBezTo>
                  <a:cubicBezTo>
                    <a:pt x="5410" y="5000"/>
                    <a:pt x="5743" y="5057"/>
                    <a:pt x="5105" y="5096"/>
                  </a:cubicBezTo>
                  <a:cubicBezTo>
                    <a:pt x="4362" y="5143"/>
                    <a:pt x="4029" y="5191"/>
                    <a:pt x="3286" y="5229"/>
                  </a:cubicBezTo>
                  <a:cubicBezTo>
                    <a:pt x="2848" y="5258"/>
                    <a:pt x="3324" y="5267"/>
                    <a:pt x="2876" y="5277"/>
                  </a:cubicBezTo>
                  <a:cubicBezTo>
                    <a:pt x="2791" y="5286"/>
                    <a:pt x="2076" y="5258"/>
                    <a:pt x="1981" y="5248"/>
                  </a:cubicBezTo>
                  <a:cubicBezTo>
                    <a:pt x="1981" y="5229"/>
                    <a:pt x="1981" y="5220"/>
                    <a:pt x="1981" y="5210"/>
                  </a:cubicBezTo>
                  <a:cubicBezTo>
                    <a:pt x="2010" y="5191"/>
                    <a:pt x="2038" y="5162"/>
                    <a:pt x="2076" y="5153"/>
                  </a:cubicBezTo>
                  <a:cubicBezTo>
                    <a:pt x="2381" y="5067"/>
                    <a:pt x="3314" y="4981"/>
                    <a:pt x="3629" y="4915"/>
                  </a:cubicBezTo>
                  <a:cubicBezTo>
                    <a:pt x="3867" y="4867"/>
                    <a:pt x="3191" y="4848"/>
                    <a:pt x="3438" y="4810"/>
                  </a:cubicBezTo>
                  <a:cubicBezTo>
                    <a:pt x="3476" y="4810"/>
                    <a:pt x="3524" y="4791"/>
                    <a:pt x="3562" y="4772"/>
                  </a:cubicBezTo>
                  <a:cubicBezTo>
                    <a:pt x="3562" y="4762"/>
                    <a:pt x="3562" y="4753"/>
                    <a:pt x="3553" y="4743"/>
                  </a:cubicBezTo>
                  <a:cubicBezTo>
                    <a:pt x="3514" y="4743"/>
                    <a:pt x="3467" y="4743"/>
                    <a:pt x="3429" y="4743"/>
                  </a:cubicBezTo>
                  <a:cubicBezTo>
                    <a:pt x="3067" y="4734"/>
                    <a:pt x="3619" y="4724"/>
                    <a:pt x="3257" y="4705"/>
                  </a:cubicBezTo>
                  <a:cubicBezTo>
                    <a:pt x="3219" y="4705"/>
                    <a:pt x="3181" y="4686"/>
                    <a:pt x="3133" y="4676"/>
                  </a:cubicBezTo>
                  <a:cubicBezTo>
                    <a:pt x="3133" y="4667"/>
                    <a:pt x="3133" y="4658"/>
                    <a:pt x="3133" y="4648"/>
                  </a:cubicBezTo>
                  <a:cubicBezTo>
                    <a:pt x="3181" y="4629"/>
                    <a:pt x="3229" y="4610"/>
                    <a:pt x="3276" y="4610"/>
                  </a:cubicBezTo>
                  <a:cubicBezTo>
                    <a:pt x="3581" y="4591"/>
                    <a:pt x="2972" y="4572"/>
                    <a:pt x="3276" y="4543"/>
                  </a:cubicBezTo>
                  <a:cubicBezTo>
                    <a:pt x="3353" y="4543"/>
                    <a:pt x="781" y="5229"/>
                    <a:pt x="791" y="5115"/>
                  </a:cubicBezTo>
                  <a:cubicBezTo>
                    <a:pt x="791" y="5105"/>
                    <a:pt x="829" y="5096"/>
                    <a:pt x="857" y="5086"/>
                  </a:cubicBezTo>
                  <a:cubicBezTo>
                    <a:pt x="914" y="5077"/>
                    <a:pt x="981" y="5057"/>
                    <a:pt x="1048" y="5048"/>
                  </a:cubicBezTo>
                  <a:cubicBezTo>
                    <a:pt x="1857" y="4896"/>
                    <a:pt x="2276" y="4848"/>
                    <a:pt x="3095" y="4791"/>
                  </a:cubicBezTo>
                  <a:cubicBezTo>
                    <a:pt x="3229" y="4781"/>
                    <a:pt x="3314" y="4724"/>
                    <a:pt x="3410" y="4658"/>
                  </a:cubicBezTo>
                  <a:cubicBezTo>
                    <a:pt x="3305" y="4658"/>
                    <a:pt x="3200" y="4667"/>
                    <a:pt x="3105" y="4667"/>
                  </a:cubicBezTo>
                  <a:cubicBezTo>
                    <a:pt x="2772" y="4696"/>
                    <a:pt x="2438" y="4715"/>
                    <a:pt x="2105" y="4734"/>
                  </a:cubicBezTo>
                  <a:cubicBezTo>
                    <a:pt x="1476" y="4762"/>
                    <a:pt x="1238" y="4781"/>
                    <a:pt x="600" y="4800"/>
                  </a:cubicBezTo>
                  <a:cubicBezTo>
                    <a:pt x="562" y="4800"/>
                    <a:pt x="524" y="4781"/>
                    <a:pt x="486" y="4781"/>
                  </a:cubicBezTo>
                  <a:cubicBezTo>
                    <a:pt x="486" y="4762"/>
                    <a:pt x="486" y="4753"/>
                    <a:pt x="486" y="4743"/>
                  </a:cubicBezTo>
                  <a:cubicBezTo>
                    <a:pt x="524" y="4734"/>
                    <a:pt x="571" y="4715"/>
                    <a:pt x="609" y="4705"/>
                  </a:cubicBezTo>
                  <a:cubicBezTo>
                    <a:pt x="914" y="4658"/>
                    <a:pt x="819" y="4600"/>
                    <a:pt x="1133" y="4572"/>
                  </a:cubicBezTo>
                  <a:cubicBezTo>
                    <a:pt x="1848" y="4505"/>
                    <a:pt x="2562" y="4448"/>
                    <a:pt x="3276" y="4391"/>
                  </a:cubicBezTo>
                  <a:cubicBezTo>
                    <a:pt x="3943" y="4334"/>
                    <a:pt x="3629" y="4286"/>
                    <a:pt x="4296" y="4257"/>
                  </a:cubicBezTo>
                  <a:cubicBezTo>
                    <a:pt x="4981" y="4219"/>
                    <a:pt x="5658" y="4172"/>
                    <a:pt x="6334" y="4067"/>
                  </a:cubicBezTo>
                  <a:cubicBezTo>
                    <a:pt x="6448" y="4057"/>
                    <a:pt x="6553" y="4029"/>
                    <a:pt x="6667" y="4010"/>
                  </a:cubicBezTo>
                  <a:cubicBezTo>
                    <a:pt x="6667" y="4000"/>
                    <a:pt x="6667" y="4000"/>
                    <a:pt x="6667" y="3991"/>
                  </a:cubicBezTo>
                  <a:cubicBezTo>
                    <a:pt x="6591" y="3991"/>
                    <a:pt x="6524" y="3991"/>
                    <a:pt x="6448" y="4000"/>
                  </a:cubicBezTo>
                  <a:cubicBezTo>
                    <a:pt x="6191" y="4029"/>
                    <a:pt x="5924" y="4067"/>
                    <a:pt x="5667" y="4086"/>
                  </a:cubicBezTo>
                  <a:cubicBezTo>
                    <a:pt x="5334" y="4124"/>
                    <a:pt x="5000" y="4153"/>
                    <a:pt x="4667" y="4181"/>
                  </a:cubicBezTo>
                  <a:cubicBezTo>
                    <a:pt x="4400" y="4200"/>
                    <a:pt x="4124" y="4229"/>
                    <a:pt x="3857" y="4248"/>
                  </a:cubicBezTo>
                  <a:cubicBezTo>
                    <a:pt x="3448" y="4277"/>
                    <a:pt x="4000" y="4305"/>
                    <a:pt x="3591" y="4334"/>
                  </a:cubicBezTo>
                  <a:cubicBezTo>
                    <a:pt x="3143" y="4353"/>
                    <a:pt x="2695" y="4362"/>
                    <a:pt x="2248" y="4372"/>
                  </a:cubicBezTo>
                  <a:cubicBezTo>
                    <a:pt x="2210" y="4372"/>
                    <a:pt x="2181" y="4362"/>
                    <a:pt x="2143" y="4353"/>
                  </a:cubicBezTo>
                  <a:cubicBezTo>
                    <a:pt x="2143" y="4343"/>
                    <a:pt x="2143" y="4334"/>
                    <a:pt x="2133" y="4324"/>
                  </a:cubicBezTo>
                  <a:cubicBezTo>
                    <a:pt x="2181" y="4305"/>
                    <a:pt x="2229" y="4286"/>
                    <a:pt x="2267" y="4277"/>
                  </a:cubicBezTo>
                  <a:cubicBezTo>
                    <a:pt x="2429" y="4248"/>
                    <a:pt x="1962" y="4219"/>
                    <a:pt x="2124" y="4200"/>
                  </a:cubicBezTo>
                  <a:cubicBezTo>
                    <a:pt x="2200" y="4191"/>
                    <a:pt x="2248" y="4162"/>
                    <a:pt x="2248" y="4086"/>
                  </a:cubicBezTo>
                  <a:cubicBezTo>
                    <a:pt x="2210" y="4086"/>
                    <a:pt x="2181" y="4077"/>
                    <a:pt x="2143" y="4086"/>
                  </a:cubicBezTo>
                  <a:cubicBezTo>
                    <a:pt x="1800" y="4095"/>
                    <a:pt x="1457" y="4115"/>
                    <a:pt x="1114" y="4124"/>
                  </a:cubicBezTo>
                  <a:cubicBezTo>
                    <a:pt x="1076" y="4134"/>
                    <a:pt x="1019" y="4134"/>
                    <a:pt x="990" y="4115"/>
                  </a:cubicBezTo>
                  <a:cubicBezTo>
                    <a:pt x="895" y="4048"/>
                    <a:pt x="800" y="4077"/>
                    <a:pt x="695" y="4067"/>
                  </a:cubicBezTo>
                  <a:cubicBezTo>
                    <a:pt x="657" y="4067"/>
                    <a:pt x="619" y="4057"/>
                    <a:pt x="581" y="4048"/>
                  </a:cubicBezTo>
                  <a:cubicBezTo>
                    <a:pt x="581" y="4038"/>
                    <a:pt x="581" y="4019"/>
                    <a:pt x="581" y="4010"/>
                  </a:cubicBezTo>
                  <a:cubicBezTo>
                    <a:pt x="657" y="3991"/>
                    <a:pt x="390" y="3972"/>
                    <a:pt x="476" y="3962"/>
                  </a:cubicBezTo>
                  <a:cubicBezTo>
                    <a:pt x="1190" y="3886"/>
                    <a:pt x="819" y="3800"/>
                    <a:pt x="1533" y="3743"/>
                  </a:cubicBezTo>
                  <a:cubicBezTo>
                    <a:pt x="2772" y="3657"/>
                    <a:pt x="4010" y="3572"/>
                    <a:pt x="5248" y="3400"/>
                  </a:cubicBezTo>
                  <a:cubicBezTo>
                    <a:pt x="5353" y="3381"/>
                    <a:pt x="5467" y="3362"/>
                    <a:pt x="5582" y="3343"/>
                  </a:cubicBezTo>
                  <a:cubicBezTo>
                    <a:pt x="5543" y="3324"/>
                    <a:pt x="5515" y="3324"/>
                    <a:pt x="5486" y="3324"/>
                  </a:cubicBezTo>
                  <a:cubicBezTo>
                    <a:pt x="5096" y="3353"/>
                    <a:pt x="4705" y="3381"/>
                    <a:pt x="4315" y="3400"/>
                  </a:cubicBezTo>
                  <a:cubicBezTo>
                    <a:pt x="4000" y="3419"/>
                    <a:pt x="3686" y="3419"/>
                    <a:pt x="3372" y="3438"/>
                  </a:cubicBezTo>
                  <a:cubicBezTo>
                    <a:pt x="2695" y="3486"/>
                    <a:pt x="2010" y="3543"/>
                    <a:pt x="1333" y="3581"/>
                  </a:cubicBezTo>
                  <a:cubicBezTo>
                    <a:pt x="1238" y="3591"/>
                    <a:pt x="1143" y="3562"/>
                    <a:pt x="1048" y="3553"/>
                  </a:cubicBezTo>
                  <a:cubicBezTo>
                    <a:pt x="1019" y="3543"/>
                    <a:pt x="1000" y="3543"/>
                    <a:pt x="972" y="3543"/>
                  </a:cubicBezTo>
                  <a:cubicBezTo>
                    <a:pt x="791" y="3562"/>
                    <a:pt x="619" y="3572"/>
                    <a:pt x="438" y="3591"/>
                  </a:cubicBezTo>
                  <a:cubicBezTo>
                    <a:pt x="162" y="3610"/>
                    <a:pt x="962" y="3638"/>
                    <a:pt x="686" y="3657"/>
                  </a:cubicBezTo>
                  <a:cubicBezTo>
                    <a:pt x="638" y="3657"/>
                    <a:pt x="591" y="3648"/>
                    <a:pt x="543" y="3638"/>
                  </a:cubicBezTo>
                  <a:cubicBezTo>
                    <a:pt x="543" y="3629"/>
                    <a:pt x="543" y="3610"/>
                    <a:pt x="543" y="3600"/>
                  </a:cubicBezTo>
                  <a:cubicBezTo>
                    <a:pt x="591" y="3591"/>
                    <a:pt x="638" y="3572"/>
                    <a:pt x="686" y="3562"/>
                  </a:cubicBezTo>
                  <a:cubicBezTo>
                    <a:pt x="886" y="3533"/>
                    <a:pt x="0" y="3524"/>
                    <a:pt x="200" y="3486"/>
                  </a:cubicBezTo>
                  <a:cubicBezTo>
                    <a:pt x="591" y="3429"/>
                    <a:pt x="981" y="3372"/>
                    <a:pt x="1371" y="3314"/>
                  </a:cubicBezTo>
                  <a:cubicBezTo>
                    <a:pt x="1676" y="3267"/>
                    <a:pt x="1990" y="3238"/>
                    <a:pt x="2295" y="3200"/>
                  </a:cubicBezTo>
                  <a:cubicBezTo>
                    <a:pt x="2086" y="3200"/>
                    <a:pt x="1876" y="3219"/>
                    <a:pt x="1667" y="3229"/>
                  </a:cubicBezTo>
                  <a:cubicBezTo>
                    <a:pt x="1276" y="3267"/>
                    <a:pt x="876" y="3305"/>
                    <a:pt x="486" y="3333"/>
                  </a:cubicBezTo>
                  <a:cubicBezTo>
                    <a:pt x="438" y="3333"/>
                    <a:pt x="381" y="3324"/>
                    <a:pt x="333" y="3324"/>
                  </a:cubicBezTo>
                  <a:cubicBezTo>
                    <a:pt x="333" y="3305"/>
                    <a:pt x="333" y="3295"/>
                    <a:pt x="333" y="3277"/>
                  </a:cubicBezTo>
                  <a:cubicBezTo>
                    <a:pt x="419" y="3257"/>
                    <a:pt x="505" y="3238"/>
                    <a:pt x="591" y="3229"/>
                  </a:cubicBezTo>
                  <a:cubicBezTo>
                    <a:pt x="1353" y="3143"/>
                    <a:pt x="2124" y="3067"/>
                    <a:pt x="2886" y="2991"/>
                  </a:cubicBezTo>
                  <a:cubicBezTo>
                    <a:pt x="3448" y="2934"/>
                    <a:pt x="4010" y="2867"/>
                    <a:pt x="4572" y="2810"/>
                  </a:cubicBezTo>
                  <a:cubicBezTo>
                    <a:pt x="4772" y="2781"/>
                    <a:pt x="4981" y="2753"/>
                    <a:pt x="5181" y="2724"/>
                  </a:cubicBezTo>
                  <a:cubicBezTo>
                    <a:pt x="5124" y="2705"/>
                    <a:pt x="5058" y="2714"/>
                    <a:pt x="5000" y="2714"/>
                  </a:cubicBezTo>
                  <a:cubicBezTo>
                    <a:pt x="4800" y="2714"/>
                    <a:pt x="4610" y="2762"/>
                    <a:pt x="4410" y="2705"/>
                  </a:cubicBezTo>
                  <a:cubicBezTo>
                    <a:pt x="4315" y="2676"/>
                    <a:pt x="4191" y="2714"/>
                    <a:pt x="4076" y="2724"/>
                  </a:cubicBezTo>
                  <a:cubicBezTo>
                    <a:pt x="3343" y="2781"/>
                    <a:pt x="2610" y="2848"/>
                    <a:pt x="1867" y="2914"/>
                  </a:cubicBezTo>
                  <a:cubicBezTo>
                    <a:pt x="1495" y="2953"/>
                    <a:pt x="1124" y="3000"/>
                    <a:pt x="752" y="3038"/>
                  </a:cubicBezTo>
                  <a:cubicBezTo>
                    <a:pt x="695" y="3038"/>
                    <a:pt x="619" y="3076"/>
                    <a:pt x="552" y="2981"/>
                  </a:cubicBezTo>
                  <a:cubicBezTo>
                    <a:pt x="1714" y="2753"/>
                    <a:pt x="2886" y="2638"/>
                    <a:pt x="4038" y="2467"/>
                  </a:cubicBezTo>
                  <a:cubicBezTo>
                    <a:pt x="3886" y="2438"/>
                    <a:pt x="3734" y="2495"/>
                    <a:pt x="3581" y="2438"/>
                  </a:cubicBezTo>
                  <a:cubicBezTo>
                    <a:pt x="4058" y="2305"/>
                    <a:pt x="1981" y="2276"/>
                    <a:pt x="2476" y="2191"/>
                  </a:cubicBezTo>
                  <a:cubicBezTo>
                    <a:pt x="2438" y="2162"/>
                    <a:pt x="2400" y="2134"/>
                    <a:pt x="2371" y="2134"/>
                  </a:cubicBezTo>
                  <a:cubicBezTo>
                    <a:pt x="1838" y="2191"/>
                    <a:pt x="3877" y="2248"/>
                    <a:pt x="3343" y="2295"/>
                  </a:cubicBezTo>
                  <a:cubicBezTo>
                    <a:pt x="2943" y="2343"/>
                    <a:pt x="2543" y="2381"/>
                    <a:pt x="2143" y="2419"/>
                  </a:cubicBezTo>
                  <a:cubicBezTo>
                    <a:pt x="2095" y="2429"/>
                    <a:pt x="2048" y="2419"/>
                    <a:pt x="1990" y="2419"/>
                  </a:cubicBezTo>
                  <a:cubicBezTo>
                    <a:pt x="1990" y="2410"/>
                    <a:pt x="1990" y="2390"/>
                    <a:pt x="1990" y="2381"/>
                  </a:cubicBezTo>
                  <a:cubicBezTo>
                    <a:pt x="2029" y="2362"/>
                    <a:pt x="2067" y="2343"/>
                    <a:pt x="2115" y="2333"/>
                  </a:cubicBezTo>
                  <a:cubicBezTo>
                    <a:pt x="2314" y="2295"/>
                    <a:pt x="2505" y="2267"/>
                    <a:pt x="2705" y="2238"/>
                  </a:cubicBezTo>
                  <a:cubicBezTo>
                    <a:pt x="3257" y="2134"/>
                    <a:pt x="1238" y="2038"/>
                    <a:pt x="1800" y="1933"/>
                  </a:cubicBezTo>
                  <a:cubicBezTo>
                    <a:pt x="1829" y="1924"/>
                    <a:pt x="1886" y="1914"/>
                    <a:pt x="1895" y="1895"/>
                  </a:cubicBezTo>
                  <a:cubicBezTo>
                    <a:pt x="1924" y="1781"/>
                    <a:pt x="2029" y="1800"/>
                    <a:pt x="2115" y="1781"/>
                  </a:cubicBezTo>
                  <a:cubicBezTo>
                    <a:pt x="2381" y="1724"/>
                    <a:pt x="2248" y="1667"/>
                    <a:pt x="2514" y="1610"/>
                  </a:cubicBezTo>
                  <a:cubicBezTo>
                    <a:pt x="2734" y="1562"/>
                    <a:pt x="2953" y="1524"/>
                    <a:pt x="3172" y="1486"/>
                  </a:cubicBezTo>
                  <a:cubicBezTo>
                    <a:pt x="3353" y="1457"/>
                    <a:pt x="3524" y="1438"/>
                    <a:pt x="3705" y="1419"/>
                  </a:cubicBezTo>
                  <a:cubicBezTo>
                    <a:pt x="3381" y="1429"/>
                    <a:pt x="3067" y="1457"/>
                    <a:pt x="2743" y="1486"/>
                  </a:cubicBezTo>
                  <a:cubicBezTo>
                    <a:pt x="2391" y="1524"/>
                    <a:pt x="2038" y="1571"/>
                    <a:pt x="1686" y="1619"/>
                  </a:cubicBezTo>
                  <a:cubicBezTo>
                    <a:pt x="1629" y="1619"/>
                    <a:pt x="1581" y="1619"/>
                    <a:pt x="1533" y="1619"/>
                  </a:cubicBezTo>
                  <a:cubicBezTo>
                    <a:pt x="1533" y="1600"/>
                    <a:pt x="1524" y="1581"/>
                    <a:pt x="1524" y="1571"/>
                  </a:cubicBezTo>
                  <a:cubicBezTo>
                    <a:pt x="1571" y="1552"/>
                    <a:pt x="1619" y="1533"/>
                    <a:pt x="1667" y="1524"/>
                  </a:cubicBezTo>
                  <a:cubicBezTo>
                    <a:pt x="1886" y="1486"/>
                    <a:pt x="2105" y="1457"/>
                    <a:pt x="2324" y="1419"/>
                  </a:cubicBezTo>
                  <a:cubicBezTo>
                    <a:pt x="2448" y="1400"/>
                    <a:pt x="2572" y="1381"/>
                    <a:pt x="2686" y="1362"/>
                  </a:cubicBezTo>
                  <a:cubicBezTo>
                    <a:pt x="2648" y="1343"/>
                    <a:pt x="2600" y="1343"/>
                    <a:pt x="2562" y="1352"/>
                  </a:cubicBezTo>
                  <a:cubicBezTo>
                    <a:pt x="1962" y="1410"/>
                    <a:pt x="1362" y="1476"/>
                    <a:pt x="762" y="1543"/>
                  </a:cubicBezTo>
                  <a:cubicBezTo>
                    <a:pt x="695" y="1552"/>
                    <a:pt x="638" y="1543"/>
                    <a:pt x="571" y="1543"/>
                  </a:cubicBezTo>
                  <a:cubicBezTo>
                    <a:pt x="571" y="1533"/>
                    <a:pt x="571" y="1514"/>
                    <a:pt x="562" y="1505"/>
                  </a:cubicBezTo>
                  <a:cubicBezTo>
                    <a:pt x="638" y="1486"/>
                    <a:pt x="705" y="1457"/>
                    <a:pt x="771" y="1448"/>
                  </a:cubicBezTo>
                  <a:cubicBezTo>
                    <a:pt x="1276" y="1362"/>
                    <a:pt x="1781" y="1276"/>
                    <a:pt x="2286" y="1181"/>
                  </a:cubicBezTo>
                  <a:cubicBezTo>
                    <a:pt x="2524" y="1133"/>
                    <a:pt x="2762" y="1086"/>
                    <a:pt x="2972" y="952"/>
                  </a:cubicBezTo>
                  <a:cubicBezTo>
                    <a:pt x="3067" y="886"/>
                    <a:pt x="3200" y="838"/>
                    <a:pt x="3324" y="819"/>
                  </a:cubicBezTo>
                  <a:cubicBezTo>
                    <a:pt x="3686" y="771"/>
                    <a:pt x="1762" y="714"/>
                    <a:pt x="2133" y="714"/>
                  </a:cubicBezTo>
                  <a:cubicBezTo>
                    <a:pt x="2505" y="714"/>
                    <a:pt x="2838" y="581"/>
                    <a:pt x="3200" y="533"/>
                  </a:cubicBezTo>
                  <a:cubicBezTo>
                    <a:pt x="3181" y="524"/>
                    <a:pt x="3153" y="514"/>
                    <a:pt x="3124" y="514"/>
                  </a:cubicBezTo>
                  <a:cubicBezTo>
                    <a:pt x="2686" y="524"/>
                    <a:pt x="2248" y="533"/>
                    <a:pt x="1810" y="552"/>
                  </a:cubicBezTo>
                  <a:cubicBezTo>
                    <a:pt x="1438" y="571"/>
                    <a:pt x="1067" y="610"/>
                    <a:pt x="695" y="638"/>
                  </a:cubicBezTo>
                  <a:cubicBezTo>
                    <a:pt x="638" y="638"/>
                    <a:pt x="571" y="628"/>
                    <a:pt x="514" y="619"/>
                  </a:cubicBezTo>
                  <a:cubicBezTo>
                    <a:pt x="514" y="610"/>
                    <a:pt x="514" y="590"/>
                    <a:pt x="514" y="581"/>
                  </a:cubicBezTo>
                  <a:cubicBezTo>
                    <a:pt x="571" y="562"/>
                    <a:pt x="629" y="543"/>
                    <a:pt x="695" y="533"/>
                  </a:cubicBezTo>
                  <a:cubicBezTo>
                    <a:pt x="981" y="505"/>
                    <a:pt x="1267" y="476"/>
                    <a:pt x="1552" y="447"/>
                  </a:cubicBezTo>
                  <a:cubicBezTo>
                    <a:pt x="1609" y="447"/>
                    <a:pt x="1657" y="438"/>
                    <a:pt x="1705" y="428"/>
                  </a:cubicBezTo>
                  <a:cubicBezTo>
                    <a:pt x="1705" y="419"/>
                    <a:pt x="1695" y="409"/>
                    <a:pt x="1695" y="400"/>
                  </a:cubicBezTo>
                  <a:cubicBezTo>
                    <a:pt x="1581" y="400"/>
                    <a:pt x="1467" y="400"/>
                    <a:pt x="1353" y="400"/>
                  </a:cubicBezTo>
                  <a:cubicBezTo>
                    <a:pt x="1353" y="381"/>
                    <a:pt x="1353" y="371"/>
                    <a:pt x="1343" y="352"/>
                  </a:cubicBezTo>
                  <a:cubicBezTo>
                    <a:pt x="1400" y="343"/>
                    <a:pt x="1448" y="314"/>
                    <a:pt x="1505" y="314"/>
                  </a:cubicBezTo>
                  <a:cubicBezTo>
                    <a:pt x="2038" y="247"/>
                    <a:pt x="2562" y="171"/>
                    <a:pt x="3095" y="133"/>
                  </a:cubicBezTo>
                  <a:cubicBezTo>
                    <a:pt x="3772" y="86"/>
                    <a:pt x="4457" y="66"/>
                    <a:pt x="5143" y="57"/>
                  </a:cubicBezTo>
                  <a:cubicBezTo>
                    <a:pt x="5820" y="38"/>
                    <a:pt x="12830" y="57"/>
                    <a:pt x="13506" y="66"/>
                  </a:cubicBezTo>
                  <a:cubicBezTo>
                    <a:pt x="14220" y="66"/>
                    <a:pt x="14935" y="66"/>
                    <a:pt x="15649" y="66"/>
                  </a:cubicBezTo>
                  <a:cubicBezTo>
                    <a:pt x="16153" y="66"/>
                    <a:pt x="16658" y="66"/>
                    <a:pt x="17153" y="66"/>
                  </a:cubicBezTo>
                  <a:cubicBezTo>
                    <a:pt x="17353" y="66"/>
                    <a:pt x="17544" y="57"/>
                    <a:pt x="17734" y="47"/>
                  </a:cubicBezTo>
                  <a:cubicBezTo>
                    <a:pt x="17829" y="47"/>
                    <a:pt x="17915" y="38"/>
                    <a:pt x="18001" y="47"/>
                  </a:cubicBezTo>
                  <a:cubicBezTo>
                    <a:pt x="18086" y="47"/>
                    <a:pt x="18172" y="66"/>
                    <a:pt x="18258" y="76"/>
                  </a:cubicBezTo>
                  <a:cubicBezTo>
                    <a:pt x="18306" y="76"/>
                    <a:pt x="18382" y="38"/>
                    <a:pt x="18401" y="47"/>
                  </a:cubicBezTo>
                  <a:cubicBezTo>
                    <a:pt x="18458" y="104"/>
                    <a:pt x="18486" y="66"/>
                    <a:pt x="18524" y="28"/>
                  </a:cubicBezTo>
                  <a:cubicBezTo>
                    <a:pt x="18563" y="95"/>
                    <a:pt x="18610" y="95"/>
                    <a:pt x="18658" y="28"/>
                  </a:cubicBezTo>
                  <a:cubicBezTo>
                    <a:pt x="18658" y="38"/>
                    <a:pt x="18658" y="57"/>
                    <a:pt x="18658" y="66"/>
                  </a:cubicBezTo>
                  <a:cubicBezTo>
                    <a:pt x="18705" y="66"/>
                    <a:pt x="18744" y="57"/>
                    <a:pt x="18801" y="57"/>
                  </a:cubicBezTo>
                  <a:cubicBezTo>
                    <a:pt x="18829" y="104"/>
                    <a:pt x="18867" y="95"/>
                    <a:pt x="18905" y="66"/>
                  </a:cubicBezTo>
                  <a:cubicBezTo>
                    <a:pt x="19429" y="66"/>
                    <a:pt x="19953" y="66"/>
                    <a:pt x="20477" y="66"/>
                  </a:cubicBezTo>
                  <a:close/>
                  <a:moveTo>
                    <a:pt x="9049" y="3114"/>
                  </a:moveTo>
                  <a:lnTo>
                    <a:pt x="9049" y="3114"/>
                  </a:lnTo>
                  <a:cubicBezTo>
                    <a:pt x="9791" y="3095"/>
                    <a:pt x="11544" y="3048"/>
                    <a:pt x="12277" y="3038"/>
                  </a:cubicBezTo>
                  <a:cubicBezTo>
                    <a:pt x="12725" y="3029"/>
                    <a:pt x="13192" y="3038"/>
                    <a:pt x="13639" y="3048"/>
                  </a:cubicBezTo>
                  <a:cubicBezTo>
                    <a:pt x="14258" y="3057"/>
                    <a:pt x="15154" y="3038"/>
                    <a:pt x="15773" y="3038"/>
                  </a:cubicBezTo>
                  <a:cubicBezTo>
                    <a:pt x="16801" y="3029"/>
                    <a:pt x="17991" y="3048"/>
                    <a:pt x="19020" y="3038"/>
                  </a:cubicBezTo>
                  <a:cubicBezTo>
                    <a:pt x="20106" y="3038"/>
                    <a:pt x="20706" y="3076"/>
                    <a:pt x="21801" y="3076"/>
                  </a:cubicBezTo>
                  <a:cubicBezTo>
                    <a:pt x="22239" y="3076"/>
                    <a:pt x="22982" y="3162"/>
                    <a:pt x="23420" y="3152"/>
                  </a:cubicBezTo>
                  <a:cubicBezTo>
                    <a:pt x="22506" y="2981"/>
                    <a:pt x="9372" y="3010"/>
                    <a:pt x="7658" y="3172"/>
                  </a:cubicBezTo>
                  <a:cubicBezTo>
                    <a:pt x="7658" y="3181"/>
                    <a:pt x="7658" y="3191"/>
                    <a:pt x="7658" y="3200"/>
                  </a:cubicBezTo>
                  <a:cubicBezTo>
                    <a:pt x="8191" y="3210"/>
                    <a:pt x="8515" y="3124"/>
                    <a:pt x="9049" y="3114"/>
                  </a:cubicBezTo>
                  <a:close/>
                  <a:moveTo>
                    <a:pt x="15582" y="1886"/>
                  </a:moveTo>
                  <a:lnTo>
                    <a:pt x="15582" y="1886"/>
                  </a:lnTo>
                  <a:cubicBezTo>
                    <a:pt x="17544" y="1867"/>
                    <a:pt x="19515" y="1848"/>
                    <a:pt x="21477" y="1838"/>
                  </a:cubicBezTo>
                  <a:cubicBezTo>
                    <a:pt x="21477" y="1829"/>
                    <a:pt x="21477" y="1819"/>
                    <a:pt x="21477" y="1810"/>
                  </a:cubicBezTo>
                  <a:cubicBezTo>
                    <a:pt x="19515" y="1781"/>
                    <a:pt x="17544" y="1838"/>
                    <a:pt x="15582" y="1886"/>
                  </a:cubicBezTo>
                  <a:close/>
                  <a:moveTo>
                    <a:pt x="9430" y="4238"/>
                  </a:moveTo>
                  <a:lnTo>
                    <a:pt x="9430" y="4238"/>
                  </a:lnTo>
                  <a:cubicBezTo>
                    <a:pt x="8582" y="4238"/>
                    <a:pt x="7725" y="4277"/>
                    <a:pt x="6877" y="4448"/>
                  </a:cubicBezTo>
                  <a:cubicBezTo>
                    <a:pt x="7734" y="4381"/>
                    <a:pt x="8591" y="4305"/>
                    <a:pt x="9430" y="4238"/>
                  </a:cubicBezTo>
                  <a:close/>
                  <a:moveTo>
                    <a:pt x="21420" y="3486"/>
                  </a:moveTo>
                  <a:lnTo>
                    <a:pt x="21420" y="3486"/>
                  </a:lnTo>
                  <a:cubicBezTo>
                    <a:pt x="21420" y="3476"/>
                    <a:pt x="21420" y="3476"/>
                    <a:pt x="21420" y="3476"/>
                  </a:cubicBezTo>
                  <a:cubicBezTo>
                    <a:pt x="20134" y="3476"/>
                    <a:pt x="18858" y="3476"/>
                    <a:pt x="17572" y="3476"/>
                  </a:cubicBezTo>
                  <a:cubicBezTo>
                    <a:pt x="17572" y="3476"/>
                    <a:pt x="17572" y="3476"/>
                    <a:pt x="17572" y="3486"/>
                  </a:cubicBezTo>
                  <a:cubicBezTo>
                    <a:pt x="18848" y="3486"/>
                    <a:pt x="20134" y="3486"/>
                    <a:pt x="21420" y="3486"/>
                  </a:cubicBezTo>
                  <a:close/>
                  <a:moveTo>
                    <a:pt x="8277" y="3838"/>
                  </a:moveTo>
                  <a:lnTo>
                    <a:pt x="8277" y="3838"/>
                  </a:lnTo>
                  <a:cubicBezTo>
                    <a:pt x="8277" y="3848"/>
                    <a:pt x="8277" y="3857"/>
                    <a:pt x="8277" y="3867"/>
                  </a:cubicBezTo>
                  <a:cubicBezTo>
                    <a:pt x="8896" y="3953"/>
                    <a:pt x="9506" y="3819"/>
                    <a:pt x="10115" y="3791"/>
                  </a:cubicBezTo>
                  <a:cubicBezTo>
                    <a:pt x="9506" y="3810"/>
                    <a:pt x="8886" y="3819"/>
                    <a:pt x="8277" y="3838"/>
                  </a:cubicBezTo>
                  <a:close/>
                  <a:moveTo>
                    <a:pt x="12058" y="1981"/>
                  </a:moveTo>
                  <a:lnTo>
                    <a:pt x="12058" y="1981"/>
                  </a:lnTo>
                  <a:lnTo>
                    <a:pt x="12058" y="1991"/>
                  </a:lnTo>
                  <a:cubicBezTo>
                    <a:pt x="12487" y="1991"/>
                    <a:pt x="12906" y="1991"/>
                    <a:pt x="13335" y="1991"/>
                  </a:cubicBezTo>
                  <a:cubicBezTo>
                    <a:pt x="13335" y="1971"/>
                    <a:pt x="13335" y="1962"/>
                    <a:pt x="13335" y="1943"/>
                  </a:cubicBezTo>
                  <a:cubicBezTo>
                    <a:pt x="12906" y="1952"/>
                    <a:pt x="12487" y="1962"/>
                    <a:pt x="12058" y="1981"/>
                  </a:cubicBezTo>
                  <a:close/>
                  <a:moveTo>
                    <a:pt x="20306" y="4943"/>
                  </a:moveTo>
                  <a:lnTo>
                    <a:pt x="20306" y="4943"/>
                  </a:lnTo>
                  <a:cubicBezTo>
                    <a:pt x="20306" y="4953"/>
                    <a:pt x="20296" y="4953"/>
                    <a:pt x="20296" y="4962"/>
                  </a:cubicBezTo>
                  <a:cubicBezTo>
                    <a:pt x="21106" y="4981"/>
                    <a:pt x="21906" y="4991"/>
                    <a:pt x="22706" y="5010"/>
                  </a:cubicBezTo>
                  <a:cubicBezTo>
                    <a:pt x="22706" y="5000"/>
                    <a:pt x="22706" y="5000"/>
                    <a:pt x="22706" y="4991"/>
                  </a:cubicBezTo>
                  <a:cubicBezTo>
                    <a:pt x="21906" y="4972"/>
                    <a:pt x="21106" y="4962"/>
                    <a:pt x="20306" y="4943"/>
                  </a:cubicBezTo>
                  <a:close/>
                  <a:moveTo>
                    <a:pt x="23896" y="1838"/>
                  </a:moveTo>
                  <a:lnTo>
                    <a:pt x="23896" y="1838"/>
                  </a:lnTo>
                  <a:lnTo>
                    <a:pt x="23896" y="1838"/>
                  </a:lnTo>
                  <a:cubicBezTo>
                    <a:pt x="23220" y="1829"/>
                    <a:pt x="22544" y="1819"/>
                    <a:pt x="21868" y="1810"/>
                  </a:cubicBezTo>
                  <a:cubicBezTo>
                    <a:pt x="21868" y="1819"/>
                    <a:pt x="21868" y="1829"/>
                    <a:pt x="21858" y="1838"/>
                  </a:cubicBezTo>
                  <a:cubicBezTo>
                    <a:pt x="22544" y="1838"/>
                    <a:pt x="23220" y="1838"/>
                    <a:pt x="23896" y="1838"/>
                  </a:cubicBezTo>
                  <a:close/>
                  <a:moveTo>
                    <a:pt x="15249" y="3495"/>
                  </a:moveTo>
                  <a:lnTo>
                    <a:pt x="15249" y="3495"/>
                  </a:lnTo>
                  <a:cubicBezTo>
                    <a:pt x="15249" y="3495"/>
                    <a:pt x="15249" y="3495"/>
                    <a:pt x="15249" y="3505"/>
                  </a:cubicBezTo>
                  <a:cubicBezTo>
                    <a:pt x="15802" y="3505"/>
                    <a:pt x="16353" y="3505"/>
                    <a:pt x="16896" y="3505"/>
                  </a:cubicBezTo>
                  <a:cubicBezTo>
                    <a:pt x="16896" y="3495"/>
                    <a:pt x="16896" y="3495"/>
                    <a:pt x="16896" y="3495"/>
                  </a:cubicBezTo>
                  <a:cubicBezTo>
                    <a:pt x="16353" y="3495"/>
                    <a:pt x="15802" y="3495"/>
                    <a:pt x="15249" y="3495"/>
                  </a:cubicBezTo>
                  <a:close/>
                  <a:moveTo>
                    <a:pt x="8086" y="2495"/>
                  </a:moveTo>
                  <a:lnTo>
                    <a:pt x="8086" y="2495"/>
                  </a:lnTo>
                  <a:cubicBezTo>
                    <a:pt x="8201" y="2543"/>
                    <a:pt x="8401" y="2533"/>
                    <a:pt x="8753" y="2467"/>
                  </a:cubicBezTo>
                  <a:cubicBezTo>
                    <a:pt x="8534" y="2476"/>
                    <a:pt x="8315" y="2486"/>
                    <a:pt x="8086" y="2495"/>
                  </a:cubicBezTo>
                  <a:close/>
                  <a:moveTo>
                    <a:pt x="23487" y="5019"/>
                  </a:moveTo>
                  <a:lnTo>
                    <a:pt x="23487" y="5019"/>
                  </a:lnTo>
                  <a:lnTo>
                    <a:pt x="23487" y="5010"/>
                  </a:lnTo>
                  <a:cubicBezTo>
                    <a:pt x="23277" y="5010"/>
                    <a:pt x="23077" y="5010"/>
                    <a:pt x="22877" y="5010"/>
                  </a:cubicBezTo>
                  <a:lnTo>
                    <a:pt x="22877" y="5019"/>
                  </a:lnTo>
                  <a:cubicBezTo>
                    <a:pt x="23077" y="5019"/>
                    <a:pt x="23287" y="5019"/>
                    <a:pt x="23487" y="501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UA" sz="1167"/>
            </a:p>
          </p:txBody>
        </p:sp>
        <p:sp>
          <p:nvSpPr>
            <p:cNvPr id="62" name="Прямоугольник 3">
              <a:extLst>
                <a:ext uri="{FF2B5EF4-FFF2-40B4-BE49-F238E27FC236}">
                  <a16:creationId xmlns:a16="http://schemas.microsoft.com/office/drawing/2014/main" id="{AA36FAC3-3AC5-46ED-BFA2-4E8BFB1176D3}"/>
                </a:ext>
              </a:extLst>
            </p:cNvPr>
            <p:cNvSpPr/>
            <p:nvPr/>
          </p:nvSpPr>
          <p:spPr>
            <a:xfrm>
              <a:off x="2649991" y="1659349"/>
              <a:ext cx="790411" cy="1619355"/>
            </a:xfrm>
            <a:prstGeom prst="rect">
              <a:avLst/>
            </a:prstGeom>
            <a:grpFill/>
          </p:spPr>
          <p:txBody>
            <a:bodyPr wrap="square">
              <a:spAutoFit/>
            </a:bodyPr>
            <a:lstStyle/>
            <a:p>
              <a:r>
                <a:rPr lang="tr-TR" sz="5000" b="1" dirty="0">
                  <a:solidFill>
                    <a:srgbClr val="FF0000"/>
                  </a:solidFill>
                  <a:latin typeface="Montserrat" pitchFamily="2" charset="0"/>
                </a:rPr>
                <a:t>2</a:t>
              </a:r>
              <a:endParaRPr lang="ru-UA" sz="5000" dirty="0">
                <a:solidFill>
                  <a:srgbClr val="FF0000"/>
                </a:solidFill>
                <a:latin typeface="Montserrat" pitchFamily="2" charset="0"/>
              </a:endParaRPr>
            </a:p>
          </p:txBody>
        </p:sp>
        <p:sp>
          <p:nvSpPr>
            <p:cNvPr id="63" name="Прямоугольник 5">
              <a:extLst>
                <a:ext uri="{FF2B5EF4-FFF2-40B4-BE49-F238E27FC236}">
                  <a16:creationId xmlns:a16="http://schemas.microsoft.com/office/drawing/2014/main" id="{0DB3D74B-844B-4632-92C7-38C07E0D7F85}"/>
                </a:ext>
              </a:extLst>
            </p:cNvPr>
            <p:cNvSpPr/>
            <p:nvPr/>
          </p:nvSpPr>
          <p:spPr>
            <a:xfrm>
              <a:off x="4493953" y="2158901"/>
              <a:ext cx="8158971" cy="1098847"/>
            </a:xfrm>
            <a:prstGeom prst="rect">
              <a:avLst/>
            </a:prstGeom>
            <a:grpFill/>
          </p:spPr>
          <p:txBody>
            <a:bodyPr wrap="square">
              <a:spAutoFit/>
            </a:bodyPr>
            <a:lstStyle/>
            <a:p>
              <a:pPr marL="0" marR="0" lvl="0" indent="0" algn="l" rtl="0">
                <a:lnSpc>
                  <a:spcPct val="100000"/>
                </a:lnSpc>
                <a:spcBef>
                  <a:spcPts val="0"/>
                </a:spcBef>
                <a:spcAft>
                  <a:spcPts val="0"/>
                </a:spcAft>
                <a:buClr>
                  <a:schemeClr val="dk1"/>
                </a:buClr>
                <a:buSzPts val="1300"/>
                <a:buFont typeface="Open Sans"/>
                <a:buNone/>
              </a:pPr>
              <a:r>
                <a:rPr lang="tr-TR" sz="1600" b="1" i="0" u="none" dirty="0">
                  <a:latin typeface="Open Sans"/>
                  <a:ea typeface="Open Sans"/>
                  <a:cs typeface="Open Sans"/>
                  <a:sym typeface="Open Sans"/>
                </a:rPr>
                <a:t>Reel Olmayan Finansman Maliyeti Hesaplaması</a:t>
              </a:r>
              <a:endParaRPr lang="tr-TR" sz="1600" b="1" dirty="0"/>
            </a:p>
          </p:txBody>
        </p:sp>
      </p:grpSp>
      <p:grpSp>
        <p:nvGrpSpPr>
          <p:cNvPr id="64" name="Группа 1">
            <a:extLst>
              <a:ext uri="{FF2B5EF4-FFF2-40B4-BE49-F238E27FC236}">
                <a16:creationId xmlns:a16="http://schemas.microsoft.com/office/drawing/2014/main" id="{E07DA1A2-EC57-4204-A709-BFC987AD3453}"/>
              </a:ext>
            </a:extLst>
          </p:cNvPr>
          <p:cNvGrpSpPr/>
          <p:nvPr/>
        </p:nvGrpSpPr>
        <p:grpSpPr>
          <a:xfrm>
            <a:off x="7643914" y="4002458"/>
            <a:ext cx="4254906" cy="1206178"/>
            <a:chOff x="1509713" y="1611841"/>
            <a:chExt cx="12196762" cy="2266523"/>
          </a:xfrm>
          <a:solidFill>
            <a:schemeClr val="accent6">
              <a:lumMod val="75000"/>
            </a:schemeClr>
          </a:solidFill>
        </p:grpSpPr>
        <p:sp>
          <p:nvSpPr>
            <p:cNvPr id="65" name="Freeform 2">
              <a:extLst>
                <a:ext uri="{FF2B5EF4-FFF2-40B4-BE49-F238E27FC236}">
                  <a16:creationId xmlns:a16="http://schemas.microsoft.com/office/drawing/2014/main" id="{433D0CA3-1902-4731-BBB4-FDA6E1A52FED}"/>
                </a:ext>
              </a:extLst>
            </p:cNvPr>
            <p:cNvSpPr>
              <a:spLocks noChangeArrowheads="1"/>
            </p:cNvSpPr>
            <p:nvPr/>
          </p:nvSpPr>
          <p:spPr bwMode="auto">
            <a:xfrm>
              <a:off x="1509713" y="1797152"/>
              <a:ext cx="12196762" cy="2081212"/>
            </a:xfrm>
            <a:custGeom>
              <a:avLst/>
              <a:gdLst>
                <a:gd name="T0" fmla="*/ 12258 w 33879"/>
                <a:gd name="T1" fmla="*/ 267 h 5782"/>
                <a:gd name="T2" fmla="*/ 22887 w 33879"/>
                <a:gd name="T3" fmla="*/ 162 h 5782"/>
                <a:gd name="T4" fmla="*/ 23573 w 33879"/>
                <a:gd name="T5" fmla="*/ 66 h 5782"/>
                <a:gd name="T6" fmla="*/ 24335 w 33879"/>
                <a:gd name="T7" fmla="*/ 171 h 5782"/>
                <a:gd name="T8" fmla="*/ 28259 w 33879"/>
                <a:gd name="T9" fmla="*/ 447 h 5782"/>
                <a:gd name="T10" fmla="*/ 32555 w 33879"/>
                <a:gd name="T11" fmla="*/ 771 h 5782"/>
                <a:gd name="T12" fmla="*/ 14944 w 33879"/>
                <a:gd name="T13" fmla="*/ 752 h 5782"/>
                <a:gd name="T14" fmla="*/ 20572 w 33879"/>
                <a:gd name="T15" fmla="*/ 705 h 5782"/>
                <a:gd name="T16" fmla="*/ 21354 w 33879"/>
                <a:gd name="T17" fmla="*/ 733 h 5782"/>
                <a:gd name="T18" fmla="*/ 23297 w 33879"/>
                <a:gd name="T19" fmla="*/ 724 h 5782"/>
                <a:gd name="T20" fmla="*/ 25525 w 33879"/>
                <a:gd name="T21" fmla="*/ 733 h 5782"/>
                <a:gd name="T22" fmla="*/ 26363 w 33879"/>
                <a:gd name="T23" fmla="*/ 705 h 5782"/>
                <a:gd name="T24" fmla="*/ 26925 w 33879"/>
                <a:gd name="T25" fmla="*/ 781 h 5782"/>
                <a:gd name="T26" fmla="*/ 28697 w 33879"/>
                <a:gd name="T27" fmla="*/ 838 h 5782"/>
                <a:gd name="T28" fmla="*/ 32154 w 33879"/>
                <a:gd name="T29" fmla="*/ 1105 h 5782"/>
                <a:gd name="T30" fmla="*/ 12106 w 33879"/>
                <a:gd name="T31" fmla="*/ 1352 h 5782"/>
                <a:gd name="T32" fmla="*/ 23506 w 33879"/>
                <a:gd name="T33" fmla="*/ 1333 h 5782"/>
                <a:gd name="T34" fmla="*/ 26611 w 33879"/>
                <a:gd name="T35" fmla="*/ 1372 h 5782"/>
                <a:gd name="T36" fmla="*/ 30164 w 33879"/>
                <a:gd name="T37" fmla="*/ 1514 h 5782"/>
                <a:gd name="T38" fmla="*/ 29078 w 33879"/>
                <a:gd name="T39" fmla="*/ 1791 h 5782"/>
                <a:gd name="T40" fmla="*/ 27383 w 33879"/>
                <a:gd name="T41" fmla="*/ 2124 h 5782"/>
                <a:gd name="T42" fmla="*/ 29811 w 33879"/>
                <a:gd name="T43" fmla="*/ 2610 h 5782"/>
                <a:gd name="T44" fmla="*/ 28021 w 33879"/>
                <a:gd name="T45" fmla="*/ 2857 h 5782"/>
                <a:gd name="T46" fmla="*/ 25906 w 33879"/>
                <a:gd name="T47" fmla="*/ 3048 h 5782"/>
                <a:gd name="T48" fmla="*/ 30964 w 33879"/>
                <a:gd name="T49" fmla="*/ 3533 h 5782"/>
                <a:gd name="T50" fmla="*/ 30040 w 33879"/>
                <a:gd name="T51" fmla="*/ 3819 h 5782"/>
                <a:gd name="T52" fmla="*/ 15382 w 33879"/>
                <a:gd name="T53" fmla="*/ 3886 h 5782"/>
                <a:gd name="T54" fmla="*/ 28887 w 33879"/>
                <a:gd name="T55" fmla="*/ 4324 h 5782"/>
                <a:gd name="T56" fmla="*/ 29326 w 33879"/>
                <a:gd name="T57" fmla="*/ 4696 h 5782"/>
                <a:gd name="T58" fmla="*/ 28573 w 33879"/>
                <a:gd name="T59" fmla="*/ 4962 h 5782"/>
                <a:gd name="T60" fmla="*/ 27363 w 33879"/>
                <a:gd name="T61" fmla="*/ 5105 h 5782"/>
                <a:gd name="T62" fmla="*/ 20944 w 33879"/>
                <a:gd name="T63" fmla="*/ 5267 h 5782"/>
                <a:gd name="T64" fmla="*/ 18524 w 33879"/>
                <a:gd name="T65" fmla="*/ 5420 h 5782"/>
                <a:gd name="T66" fmla="*/ 5105 w 33879"/>
                <a:gd name="T67" fmla="*/ 5096 h 5782"/>
                <a:gd name="T68" fmla="*/ 3553 w 33879"/>
                <a:gd name="T69" fmla="*/ 4743 h 5782"/>
                <a:gd name="T70" fmla="*/ 1048 w 33879"/>
                <a:gd name="T71" fmla="*/ 5048 h 5782"/>
                <a:gd name="T72" fmla="*/ 1133 w 33879"/>
                <a:gd name="T73" fmla="*/ 4572 h 5782"/>
                <a:gd name="T74" fmla="*/ 3857 w 33879"/>
                <a:gd name="T75" fmla="*/ 4248 h 5782"/>
                <a:gd name="T76" fmla="*/ 1114 w 33879"/>
                <a:gd name="T77" fmla="*/ 4124 h 5782"/>
                <a:gd name="T78" fmla="*/ 5486 w 33879"/>
                <a:gd name="T79" fmla="*/ 3324 h 5782"/>
                <a:gd name="T80" fmla="*/ 543 w 33879"/>
                <a:gd name="T81" fmla="*/ 3600 h 5782"/>
                <a:gd name="T82" fmla="*/ 591 w 33879"/>
                <a:gd name="T83" fmla="*/ 3229 h 5782"/>
                <a:gd name="T84" fmla="*/ 552 w 33879"/>
                <a:gd name="T85" fmla="*/ 2981 h 5782"/>
                <a:gd name="T86" fmla="*/ 2115 w 33879"/>
                <a:gd name="T87" fmla="*/ 2333 h 5782"/>
                <a:gd name="T88" fmla="*/ 1686 w 33879"/>
                <a:gd name="T89" fmla="*/ 1619 h 5782"/>
                <a:gd name="T90" fmla="*/ 562 w 33879"/>
                <a:gd name="T91" fmla="*/ 1505 h 5782"/>
                <a:gd name="T92" fmla="*/ 695 w 33879"/>
                <a:gd name="T93" fmla="*/ 638 h 5782"/>
                <a:gd name="T94" fmla="*/ 1505 w 33879"/>
                <a:gd name="T95" fmla="*/ 314 h 5782"/>
                <a:gd name="T96" fmla="*/ 18401 w 33879"/>
                <a:gd name="T97" fmla="*/ 47 h 5782"/>
                <a:gd name="T98" fmla="*/ 12277 w 33879"/>
                <a:gd name="T99" fmla="*/ 3038 h 5782"/>
                <a:gd name="T100" fmla="*/ 15582 w 33879"/>
                <a:gd name="T101" fmla="*/ 1886 h 5782"/>
                <a:gd name="T102" fmla="*/ 21420 w 33879"/>
                <a:gd name="T103" fmla="*/ 3486 h 5782"/>
                <a:gd name="T104" fmla="*/ 10115 w 33879"/>
                <a:gd name="T105" fmla="*/ 3791 h 5782"/>
                <a:gd name="T106" fmla="*/ 20306 w 33879"/>
                <a:gd name="T107" fmla="*/ 4943 h 5782"/>
                <a:gd name="T108" fmla="*/ 21858 w 33879"/>
                <a:gd name="T109" fmla="*/ 1838 h 5782"/>
                <a:gd name="T110" fmla="*/ 8086 w 33879"/>
                <a:gd name="T111" fmla="*/ 2495 h 5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79" h="5782">
                  <a:moveTo>
                    <a:pt x="20477" y="66"/>
                  </a:moveTo>
                  <a:lnTo>
                    <a:pt x="20477" y="66"/>
                  </a:lnTo>
                  <a:cubicBezTo>
                    <a:pt x="20477" y="76"/>
                    <a:pt x="20477" y="86"/>
                    <a:pt x="20477" y="95"/>
                  </a:cubicBezTo>
                  <a:cubicBezTo>
                    <a:pt x="20525" y="114"/>
                    <a:pt x="20572" y="143"/>
                    <a:pt x="20630" y="143"/>
                  </a:cubicBezTo>
                  <a:cubicBezTo>
                    <a:pt x="20839" y="162"/>
                    <a:pt x="21058" y="171"/>
                    <a:pt x="21277" y="171"/>
                  </a:cubicBezTo>
                  <a:cubicBezTo>
                    <a:pt x="21525" y="171"/>
                    <a:pt x="21763" y="171"/>
                    <a:pt x="22011" y="171"/>
                  </a:cubicBezTo>
                  <a:cubicBezTo>
                    <a:pt x="22011" y="190"/>
                    <a:pt x="22011" y="200"/>
                    <a:pt x="22011" y="219"/>
                  </a:cubicBezTo>
                  <a:cubicBezTo>
                    <a:pt x="18763" y="219"/>
                    <a:pt x="15506" y="219"/>
                    <a:pt x="12258" y="219"/>
                  </a:cubicBezTo>
                  <a:cubicBezTo>
                    <a:pt x="12258" y="229"/>
                    <a:pt x="12258" y="247"/>
                    <a:pt x="12258" y="267"/>
                  </a:cubicBezTo>
                  <a:cubicBezTo>
                    <a:pt x="16363" y="267"/>
                    <a:pt x="20467" y="276"/>
                    <a:pt x="24573" y="286"/>
                  </a:cubicBezTo>
                  <a:cubicBezTo>
                    <a:pt x="24420" y="267"/>
                    <a:pt x="24268" y="257"/>
                    <a:pt x="24106" y="247"/>
                  </a:cubicBezTo>
                  <a:cubicBezTo>
                    <a:pt x="23620" y="238"/>
                    <a:pt x="23125" y="219"/>
                    <a:pt x="22639" y="209"/>
                  </a:cubicBezTo>
                  <a:cubicBezTo>
                    <a:pt x="22515" y="200"/>
                    <a:pt x="22496" y="181"/>
                    <a:pt x="22544" y="57"/>
                  </a:cubicBezTo>
                  <a:cubicBezTo>
                    <a:pt x="22573" y="95"/>
                    <a:pt x="22601" y="133"/>
                    <a:pt x="22630" y="181"/>
                  </a:cubicBezTo>
                  <a:cubicBezTo>
                    <a:pt x="22639" y="133"/>
                    <a:pt x="22649" y="104"/>
                    <a:pt x="22658" y="47"/>
                  </a:cubicBezTo>
                  <a:cubicBezTo>
                    <a:pt x="22696" y="95"/>
                    <a:pt x="22725" y="124"/>
                    <a:pt x="22763" y="152"/>
                  </a:cubicBezTo>
                  <a:cubicBezTo>
                    <a:pt x="22773" y="124"/>
                    <a:pt x="22782" y="95"/>
                    <a:pt x="22801" y="57"/>
                  </a:cubicBezTo>
                  <a:cubicBezTo>
                    <a:pt x="22830" y="95"/>
                    <a:pt x="22858" y="124"/>
                    <a:pt x="22887" y="162"/>
                  </a:cubicBezTo>
                  <a:cubicBezTo>
                    <a:pt x="22896" y="124"/>
                    <a:pt x="22916" y="95"/>
                    <a:pt x="22925" y="57"/>
                  </a:cubicBezTo>
                  <a:cubicBezTo>
                    <a:pt x="22963" y="95"/>
                    <a:pt x="22982" y="114"/>
                    <a:pt x="23011" y="143"/>
                  </a:cubicBezTo>
                  <a:cubicBezTo>
                    <a:pt x="23030" y="114"/>
                    <a:pt x="23039" y="95"/>
                    <a:pt x="23058" y="66"/>
                  </a:cubicBezTo>
                  <a:cubicBezTo>
                    <a:pt x="23087" y="95"/>
                    <a:pt x="23116" y="114"/>
                    <a:pt x="23144" y="133"/>
                  </a:cubicBezTo>
                  <a:cubicBezTo>
                    <a:pt x="23182" y="19"/>
                    <a:pt x="23220" y="104"/>
                    <a:pt x="23268" y="133"/>
                  </a:cubicBezTo>
                  <a:cubicBezTo>
                    <a:pt x="23325" y="0"/>
                    <a:pt x="23354" y="133"/>
                    <a:pt x="23401" y="143"/>
                  </a:cubicBezTo>
                  <a:cubicBezTo>
                    <a:pt x="23411" y="114"/>
                    <a:pt x="23430" y="95"/>
                    <a:pt x="23458" y="57"/>
                  </a:cubicBezTo>
                  <a:cubicBezTo>
                    <a:pt x="23487" y="95"/>
                    <a:pt x="23496" y="124"/>
                    <a:pt x="23525" y="162"/>
                  </a:cubicBezTo>
                  <a:cubicBezTo>
                    <a:pt x="23544" y="114"/>
                    <a:pt x="23553" y="95"/>
                    <a:pt x="23573" y="66"/>
                  </a:cubicBezTo>
                  <a:cubicBezTo>
                    <a:pt x="23611" y="95"/>
                    <a:pt x="23630" y="124"/>
                    <a:pt x="23658" y="152"/>
                  </a:cubicBezTo>
                  <a:cubicBezTo>
                    <a:pt x="23678" y="124"/>
                    <a:pt x="23687" y="95"/>
                    <a:pt x="23696" y="66"/>
                  </a:cubicBezTo>
                  <a:cubicBezTo>
                    <a:pt x="23735" y="95"/>
                    <a:pt x="23763" y="124"/>
                    <a:pt x="23782" y="152"/>
                  </a:cubicBezTo>
                  <a:cubicBezTo>
                    <a:pt x="23801" y="124"/>
                    <a:pt x="23820" y="95"/>
                    <a:pt x="23849" y="47"/>
                  </a:cubicBezTo>
                  <a:cubicBezTo>
                    <a:pt x="23868" y="104"/>
                    <a:pt x="23887" y="143"/>
                    <a:pt x="23906" y="181"/>
                  </a:cubicBezTo>
                  <a:cubicBezTo>
                    <a:pt x="23916" y="171"/>
                    <a:pt x="23925" y="152"/>
                    <a:pt x="23934" y="143"/>
                  </a:cubicBezTo>
                  <a:cubicBezTo>
                    <a:pt x="23944" y="124"/>
                    <a:pt x="23954" y="104"/>
                    <a:pt x="23954" y="76"/>
                  </a:cubicBezTo>
                  <a:cubicBezTo>
                    <a:pt x="24077" y="190"/>
                    <a:pt x="24173" y="190"/>
                    <a:pt x="24220" y="95"/>
                  </a:cubicBezTo>
                  <a:cubicBezTo>
                    <a:pt x="24258" y="114"/>
                    <a:pt x="24287" y="162"/>
                    <a:pt x="24335" y="171"/>
                  </a:cubicBezTo>
                  <a:cubicBezTo>
                    <a:pt x="24411" y="190"/>
                    <a:pt x="24497" y="200"/>
                    <a:pt x="24573" y="200"/>
                  </a:cubicBezTo>
                  <a:cubicBezTo>
                    <a:pt x="24925" y="209"/>
                    <a:pt x="25278" y="219"/>
                    <a:pt x="25630" y="229"/>
                  </a:cubicBezTo>
                  <a:cubicBezTo>
                    <a:pt x="26220" y="247"/>
                    <a:pt x="26821" y="267"/>
                    <a:pt x="27411" y="286"/>
                  </a:cubicBezTo>
                  <a:cubicBezTo>
                    <a:pt x="27935" y="295"/>
                    <a:pt x="28468" y="314"/>
                    <a:pt x="29002" y="324"/>
                  </a:cubicBezTo>
                  <a:cubicBezTo>
                    <a:pt x="29030" y="324"/>
                    <a:pt x="29059" y="362"/>
                    <a:pt x="29078" y="371"/>
                  </a:cubicBezTo>
                  <a:cubicBezTo>
                    <a:pt x="28945" y="390"/>
                    <a:pt x="28821" y="390"/>
                    <a:pt x="28707" y="390"/>
                  </a:cubicBezTo>
                  <a:cubicBezTo>
                    <a:pt x="28554" y="390"/>
                    <a:pt x="28402" y="400"/>
                    <a:pt x="28259" y="400"/>
                  </a:cubicBezTo>
                  <a:cubicBezTo>
                    <a:pt x="28230" y="400"/>
                    <a:pt x="28202" y="409"/>
                    <a:pt x="28173" y="409"/>
                  </a:cubicBezTo>
                  <a:cubicBezTo>
                    <a:pt x="28202" y="419"/>
                    <a:pt x="28230" y="447"/>
                    <a:pt x="28259" y="447"/>
                  </a:cubicBezTo>
                  <a:cubicBezTo>
                    <a:pt x="28602" y="457"/>
                    <a:pt x="28954" y="467"/>
                    <a:pt x="29306" y="485"/>
                  </a:cubicBezTo>
                  <a:cubicBezTo>
                    <a:pt x="29945" y="505"/>
                    <a:pt x="30583" y="524"/>
                    <a:pt x="31221" y="543"/>
                  </a:cubicBezTo>
                  <a:cubicBezTo>
                    <a:pt x="31630" y="562"/>
                    <a:pt x="32031" y="562"/>
                    <a:pt x="32431" y="581"/>
                  </a:cubicBezTo>
                  <a:cubicBezTo>
                    <a:pt x="32631" y="590"/>
                    <a:pt x="32821" y="610"/>
                    <a:pt x="33021" y="610"/>
                  </a:cubicBezTo>
                  <a:cubicBezTo>
                    <a:pt x="33259" y="619"/>
                    <a:pt x="33488" y="610"/>
                    <a:pt x="33726" y="610"/>
                  </a:cubicBezTo>
                  <a:cubicBezTo>
                    <a:pt x="33774" y="610"/>
                    <a:pt x="33831" y="619"/>
                    <a:pt x="33878" y="628"/>
                  </a:cubicBezTo>
                  <a:cubicBezTo>
                    <a:pt x="33878" y="638"/>
                    <a:pt x="33878" y="648"/>
                    <a:pt x="33878" y="657"/>
                  </a:cubicBezTo>
                  <a:cubicBezTo>
                    <a:pt x="33764" y="657"/>
                    <a:pt x="33659" y="667"/>
                    <a:pt x="33545" y="667"/>
                  </a:cubicBezTo>
                  <a:cubicBezTo>
                    <a:pt x="33040" y="667"/>
                    <a:pt x="33050" y="762"/>
                    <a:pt x="32555" y="771"/>
                  </a:cubicBezTo>
                  <a:cubicBezTo>
                    <a:pt x="32193" y="771"/>
                    <a:pt x="31583" y="819"/>
                    <a:pt x="31221" y="809"/>
                  </a:cubicBezTo>
                  <a:cubicBezTo>
                    <a:pt x="29964" y="790"/>
                    <a:pt x="29430" y="800"/>
                    <a:pt x="28173" y="771"/>
                  </a:cubicBezTo>
                  <a:cubicBezTo>
                    <a:pt x="26935" y="733"/>
                    <a:pt x="24592" y="686"/>
                    <a:pt x="23354" y="686"/>
                  </a:cubicBezTo>
                  <a:cubicBezTo>
                    <a:pt x="21068" y="686"/>
                    <a:pt x="18982" y="590"/>
                    <a:pt x="16696" y="628"/>
                  </a:cubicBezTo>
                  <a:cubicBezTo>
                    <a:pt x="15421" y="657"/>
                    <a:pt x="14068" y="695"/>
                    <a:pt x="12792" y="752"/>
                  </a:cubicBezTo>
                  <a:cubicBezTo>
                    <a:pt x="12744" y="752"/>
                    <a:pt x="12696" y="762"/>
                    <a:pt x="12649" y="762"/>
                  </a:cubicBezTo>
                  <a:cubicBezTo>
                    <a:pt x="12611" y="771"/>
                    <a:pt x="12563" y="771"/>
                    <a:pt x="12525" y="771"/>
                  </a:cubicBezTo>
                  <a:cubicBezTo>
                    <a:pt x="12534" y="790"/>
                    <a:pt x="12544" y="800"/>
                    <a:pt x="12544" y="800"/>
                  </a:cubicBezTo>
                  <a:cubicBezTo>
                    <a:pt x="13344" y="781"/>
                    <a:pt x="14144" y="762"/>
                    <a:pt x="14944" y="752"/>
                  </a:cubicBezTo>
                  <a:cubicBezTo>
                    <a:pt x="15211" y="743"/>
                    <a:pt x="15487" y="752"/>
                    <a:pt x="15763" y="752"/>
                  </a:cubicBezTo>
                  <a:cubicBezTo>
                    <a:pt x="16258" y="743"/>
                    <a:pt x="16601" y="628"/>
                    <a:pt x="17096" y="628"/>
                  </a:cubicBezTo>
                  <a:cubicBezTo>
                    <a:pt x="17420" y="619"/>
                    <a:pt x="17877" y="628"/>
                    <a:pt x="18201" y="638"/>
                  </a:cubicBezTo>
                  <a:cubicBezTo>
                    <a:pt x="18344" y="638"/>
                    <a:pt x="18572" y="619"/>
                    <a:pt x="18715" y="610"/>
                  </a:cubicBezTo>
                  <a:cubicBezTo>
                    <a:pt x="18867" y="610"/>
                    <a:pt x="18944" y="714"/>
                    <a:pt x="19096" y="714"/>
                  </a:cubicBezTo>
                  <a:cubicBezTo>
                    <a:pt x="19286" y="714"/>
                    <a:pt x="19477" y="714"/>
                    <a:pt x="19667" y="714"/>
                  </a:cubicBezTo>
                  <a:cubicBezTo>
                    <a:pt x="19858" y="705"/>
                    <a:pt x="20048" y="676"/>
                    <a:pt x="20239" y="686"/>
                  </a:cubicBezTo>
                  <a:cubicBezTo>
                    <a:pt x="20287" y="686"/>
                    <a:pt x="20344" y="676"/>
                    <a:pt x="20391" y="686"/>
                  </a:cubicBezTo>
                  <a:cubicBezTo>
                    <a:pt x="20458" y="695"/>
                    <a:pt x="20544" y="724"/>
                    <a:pt x="20572" y="705"/>
                  </a:cubicBezTo>
                  <a:cubicBezTo>
                    <a:pt x="20639" y="638"/>
                    <a:pt x="20658" y="695"/>
                    <a:pt x="20706" y="724"/>
                  </a:cubicBezTo>
                  <a:cubicBezTo>
                    <a:pt x="20744" y="619"/>
                    <a:pt x="20791" y="695"/>
                    <a:pt x="20830" y="733"/>
                  </a:cubicBezTo>
                  <a:cubicBezTo>
                    <a:pt x="20877" y="619"/>
                    <a:pt x="20925" y="695"/>
                    <a:pt x="20953" y="733"/>
                  </a:cubicBezTo>
                  <a:cubicBezTo>
                    <a:pt x="20982" y="705"/>
                    <a:pt x="20991" y="686"/>
                    <a:pt x="21020" y="648"/>
                  </a:cubicBezTo>
                  <a:cubicBezTo>
                    <a:pt x="21049" y="686"/>
                    <a:pt x="21058" y="714"/>
                    <a:pt x="21077" y="743"/>
                  </a:cubicBezTo>
                  <a:cubicBezTo>
                    <a:pt x="21106" y="705"/>
                    <a:pt x="21125" y="686"/>
                    <a:pt x="21144" y="667"/>
                  </a:cubicBezTo>
                  <a:cubicBezTo>
                    <a:pt x="21172" y="686"/>
                    <a:pt x="21191" y="714"/>
                    <a:pt x="21220" y="733"/>
                  </a:cubicBezTo>
                  <a:cubicBezTo>
                    <a:pt x="21239" y="705"/>
                    <a:pt x="21249" y="686"/>
                    <a:pt x="21268" y="667"/>
                  </a:cubicBezTo>
                  <a:cubicBezTo>
                    <a:pt x="21296" y="695"/>
                    <a:pt x="21325" y="714"/>
                    <a:pt x="21354" y="733"/>
                  </a:cubicBezTo>
                  <a:cubicBezTo>
                    <a:pt x="21392" y="619"/>
                    <a:pt x="21439" y="714"/>
                    <a:pt x="21487" y="714"/>
                  </a:cubicBezTo>
                  <a:cubicBezTo>
                    <a:pt x="21515" y="705"/>
                    <a:pt x="21553" y="714"/>
                    <a:pt x="21582" y="714"/>
                  </a:cubicBezTo>
                  <a:cubicBezTo>
                    <a:pt x="21601" y="714"/>
                    <a:pt x="21610" y="714"/>
                    <a:pt x="21630" y="714"/>
                  </a:cubicBezTo>
                  <a:cubicBezTo>
                    <a:pt x="21696" y="714"/>
                    <a:pt x="21763" y="705"/>
                    <a:pt x="21830" y="705"/>
                  </a:cubicBezTo>
                  <a:cubicBezTo>
                    <a:pt x="21887" y="705"/>
                    <a:pt x="21953" y="724"/>
                    <a:pt x="22011" y="724"/>
                  </a:cubicBezTo>
                  <a:cubicBezTo>
                    <a:pt x="22125" y="714"/>
                    <a:pt x="22239" y="705"/>
                    <a:pt x="22344" y="705"/>
                  </a:cubicBezTo>
                  <a:cubicBezTo>
                    <a:pt x="22449" y="705"/>
                    <a:pt x="22553" y="714"/>
                    <a:pt x="22668" y="714"/>
                  </a:cubicBezTo>
                  <a:cubicBezTo>
                    <a:pt x="22773" y="714"/>
                    <a:pt x="22877" y="695"/>
                    <a:pt x="22982" y="695"/>
                  </a:cubicBezTo>
                  <a:cubicBezTo>
                    <a:pt x="23087" y="705"/>
                    <a:pt x="23192" y="724"/>
                    <a:pt x="23297" y="724"/>
                  </a:cubicBezTo>
                  <a:cubicBezTo>
                    <a:pt x="23401" y="724"/>
                    <a:pt x="23515" y="695"/>
                    <a:pt x="23620" y="695"/>
                  </a:cubicBezTo>
                  <a:cubicBezTo>
                    <a:pt x="23792" y="686"/>
                    <a:pt x="23954" y="686"/>
                    <a:pt x="24125" y="695"/>
                  </a:cubicBezTo>
                  <a:cubicBezTo>
                    <a:pt x="24182" y="705"/>
                    <a:pt x="24230" y="705"/>
                    <a:pt x="24287" y="705"/>
                  </a:cubicBezTo>
                  <a:cubicBezTo>
                    <a:pt x="24344" y="695"/>
                    <a:pt x="24411" y="733"/>
                    <a:pt x="24468" y="724"/>
                  </a:cubicBezTo>
                  <a:cubicBezTo>
                    <a:pt x="24554" y="705"/>
                    <a:pt x="24630" y="714"/>
                    <a:pt x="24706" y="724"/>
                  </a:cubicBezTo>
                  <a:cubicBezTo>
                    <a:pt x="24773" y="733"/>
                    <a:pt x="24830" y="705"/>
                    <a:pt x="24897" y="705"/>
                  </a:cubicBezTo>
                  <a:cubicBezTo>
                    <a:pt x="24954" y="705"/>
                    <a:pt x="25011" y="705"/>
                    <a:pt x="25077" y="714"/>
                  </a:cubicBezTo>
                  <a:cubicBezTo>
                    <a:pt x="25144" y="714"/>
                    <a:pt x="25211" y="714"/>
                    <a:pt x="25278" y="714"/>
                  </a:cubicBezTo>
                  <a:cubicBezTo>
                    <a:pt x="25354" y="714"/>
                    <a:pt x="25430" y="724"/>
                    <a:pt x="25525" y="733"/>
                  </a:cubicBezTo>
                  <a:cubicBezTo>
                    <a:pt x="25544" y="676"/>
                    <a:pt x="25592" y="714"/>
                    <a:pt x="25639" y="752"/>
                  </a:cubicBezTo>
                  <a:cubicBezTo>
                    <a:pt x="25659" y="733"/>
                    <a:pt x="25678" y="724"/>
                    <a:pt x="25697" y="705"/>
                  </a:cubicBezTo>
                  <a:cubicBezTo>
                    <a:pt x="25716" y="724"/>
                    <a:pt x="25735" y="733"/>
                    <a:pt x="25763" y="752"/>
                  </a:cubicBezTo>
                  <a:cubicBezTo>
                    <a:pt x="25782" y="743"/>
                    <a:pt x="25821" y="714"/>
                    <a:pt x="25830" y="714"/>
                  </a:cubicBezTo>
                  <a:cubicBezTo>
                    <a:pt x="25868" y="743"/>
                    <a:pt x="25906" y="762"/>
                    <a:pt x="25944" y="714"/>
                  </a:cubicBezTo>
                  <a:cubicBezTo>
                    <a:pt x="25992" y="762"/>
                    <a:pt x="26049" y="724"/>
                    <a:pt x="26106" y="724"/>
                  </a:cubicBezTo>
                  <a:cubicBezTo>
                    <a:pt x="26144" y="724"/>
                    <a:pt x="26173" y="733"/>
                    <a:pt x="26182" y="733"/>
                  </a:cubicBezTo>
                  <a:cubicBezTo>
                    <a:pt x="26259" y="733"/>
                    <a:pt x="26306" y="733"/>
                    <a:pt x="26344" y="733"/>
                  </a:cubicBezTo>
                  <a:cubicBezTo>
                    <a:pt x="26354" y="724"/>
                    <a:pt x="26354" y="714"/>
                    <a:pt x="26363" y="705"/>
                  </a:cubicBezTo>
                  <a:cubicBezTo>
                    <a:pt x="26373" y="733"/>
                    <a:pt x="26383" y="752"/>
                    <a:pt x="26401" y="790"/>
                  </a:cubicBezTo>
                  <a:cubicBezTo>
                    <a:pt x="26440" y="752"/>
                    <a:pt x="26459" y="733"/>
                    <a:pt x="26487" y="695"/>
                  </a:cubicBezTo>
                  <a:cubicBezTo>
                    <a:pt x="26506" y="733"/>
                    <a:pt x="26516" y="762"/>
                    <a:pt x="26535" y="790"/>
                  </a:cubicBezTo>
                  <a:cubicBezTo>
                    <a:pt x="26563" y="752"/>
                    <a:pt x="26583" y="733"/>
                    <a:pt x="26611" y="705"/>
                  </a:cubicBezTo>
                  <a:cubicBezTo>
                    <a:pt x="26630" y="733"/>
                    <a:pt x="26649" y="762"/>
                    <a:pt x="26668" y="790"/>
                  </a:cubicBezTo>
                  <a:cubicBezTo>
                    <a:pt x="26697" y="752"/>
                    <a:pt x="26716" y="733"/>
                    <a:pt x="26735" y="705"/>
                  </a:cubicBezTo>
                  <a:cubicBezTo>
                    <a:pt x="26754" y="743"/>
                    <a:pt x="26773" y="762"/>
                    <a:pt x="26792" y="800"/>
                  </a:cubicBezTo>
                  <a:cubicBezTo>
                    <a:pt x="26830" y="762"/>
                    <a:pt x="26840" y="743"/>
                    <a:pt x="26868" y="714"/>
                  </a:cubicBezTo>
                  <a:cubicBezTo>
                    <a:pt x="26887" y="743"/>
                    <a:pt x="26906" y="762"/>
                    <a:pt x="26925" y="781"/>
                  </a:cubicBezTo>
                  <a:cubicBezTo>
                    <a:pt x="26954" y="762"/>
                    <a:pt x="26973" y="752"/>
                    <a:pt x="27002" y="724"/>
                  </a:cubicBezTo>
                  <a:cubicBezTo>
                    <a:pt x="27020" y="752"/>
                    <a:pt x="27030" y="781"/>
                    <a:pt x="27049" y="809"/>
                  </a:cubicBezTo>
                  <a:cubicBezTo>
                    <a:pt x="27087" y="771"/>
                    <a:pt x="27106" y="752"/>
                    <a:pt x="27135" y="724"/>
                  </a:cubicBezTo>
                  <a:cubicBezTo>
                    <a:pt x="27145" y="752"/>
                    <a:pt x="27163" y="781"/>
                    <a:pt x="27183" y="809"/>
                  </a:cubicBezTo>
                  <a:cubicBezTo>
                    <a:pt x="27221" y="771"/>
                    <a:pt x="27230" y="752"/>
                    <a:pt x="27259" y="724"/>
                  </a:cubicBezTo>
                  <a:cubicBezTo>
                    <a:pt x="27297" y="809"/>
                    <a:pt x="27335" y="819"/>
                    <a:pt x="27383" y="724"/>
                  </a:cubicBezTo>
                  <a:cubicBezTo>
                    <a:pt x="27421" y="819"/>
                    <a:pt x="27468" y="771"/>
                    <a:pt x="27516" y="771"/>
                  </a:cubicBezTo>
                  <a:cubicBezTo>
                    <a:pt x="27630" y="771"/>
                    <a:pt x="27744" y="809"/>
                    <a:pt x="27859" y="809"/>
                  </a:cubicBezTo>
                  <a:cubicBezTo>
                    <a:pt x="28135" y="819"/>
                    <a:pt x="28421" y="828"/>
                    <a:pt x="28697" y="838"/>
                  </a:cubicBezTo>
                  <a:cubicBezTo>
                    <a:pt x="29335" y="857"/>
                    <a:pt x="29973" y="876"/>
                    <a:pt x="30612" y="905"/>
                  </a:cubicBezTo>
                  <a:cubicBezTo>
                    <a:pt x="31078" y="914"/>
                    <a:pt x="31545" y="924"/>
                    <a:pt x="32002" y="943"/>
                  </a:cubicBezTo>
                  <a:cubicBezTo>
                    <a:pt x="32307" y="952"/>
                    <a:pt x="32612" y="971"/>
                    <a:pt x="32907" y="981"/>
                  </a:cubicBezTo>
                  <a:cubicBezTo>
                    <a:pt x="32936" y="981"/>
                    <a:pt x="32964" y="1000"/>
                    <a:pt x="32983" y="1000"/>
                  </a:cubicBezTo>
                  <a:cubicBezTo>
                    <a:pt x="32964" y="1009"/>
                    <a:pt x="32936" y="1029"/>
                    <a:pt x="32916" y="1029"/>
                  </a:cubicBezTo>
                  <a:cubicBezTo>
                    <a:pt x="32678" y="1029"/>
                    <a:pt x="32440" y="1029"/>
                    <a:pt x="32202" y="1019"/>
                  </a:cubicBezTo>
                  <a:cubicBezTo>
                    <a:pt x="31745" y="1019"/>
                    <a:pt x="31278" y="1009"/>
                    <a:pt x="30821" y="1009"/>
                  </a:cubicBezTo>
                  <a:cubicBezTo>
                    <a:pt x="30526" y="1009"/>
                    <a:pt x="30231" y="1009"/>
                    <a:pt x="29926" y="1009"/>
                  </a:cubicBezTo>
                  <a:cubicBezTo>
                    <a:pt x="30669" y="1038"/>
                    <a:pt x="31412" y="1076"/>
                    <a:pt x="32154" y="1105"/>
                  </a:cubicBezTo>
                  <a:cubicBezTo>
                    <a:pt x="32545" y="1114"/>
                    <a:pt x="32936" y="1114"/>
                    <a:pt x="33326" y="1124"/>
                  </a:cubicBezTo>
                  <a:cubicBezTo>
                    <a:pt x="33355" y="1124"/>
                    <a:pt x="33383" y="1143"/>
                    <a:pt x="33431" y="1162"/>
                  </a:cubicBezTo>
                  <a:cubicBezTo>
                    <a:pt x="33392" y="1181"/>
                    <a:pt x="33383" y="1190"/>
                    <a:pt x="33374" y="1190"/>
                  </a:cubicBezTo>
                  <a:cubicBezTo>
                    <a:pt x="33250" y="1200"/>
                    <a:pt x="33126" y="1200"/>
                    <a:pt x="33002" y="1209"/>
                  </a:cubicBezTo>
                  <a:cubicBezTo>
                    <a:pt x="32735" y="1229"/>
                    <a:pt x="32459" y="1267"/>
                    <a:pt x="32193" y="1276"/>
                  </a:cubicBezTo>
                  <a:cubicBezTo>
                    <a:pt x="31450" y="1276"/>
                    <a:pt x="30564" y="1457"/>
                    <a:pt x="29821" y="1448"/>
                  </a:cubicBezTo>
                  <a:cubicBezTo>
                    <a:pt x="27383" y="1410"/>
                    <a:pt x="25097" y="1352"/>
                    <a:pt x="22658" y="1324"/>
                  </a:cubicBezTo>
                  <a:cubicBezTo>
                    <a:pt x="19229" y="1286"/>
                    <a:pt x="15935" y="1381"/>
                    <a:pt x="12373" y="1324"/>
                  </a:cubicBezTo>
                  <a:cubicBezTo>
                    <a:pt x="12287" y="1333"/>
                    <a:pt x="12201" y="1343"/>
                    <a:pt x="12106" y="1352"/>
                  </a:cubicBezTo>
                  <a:cubicBezTo>
                    <a:pt x="12106" y="1362"/>
                    <a:pt x="12106" y="1372"/>
                    <a:pt x="12106" y="1390"/>
                  </a:cubicBezTo>
                  <a:cubicBezTo>
                    <a:pt x="12439" y="1390"/>
                    <a:pt x="12763" y="1390"/>
                    <a:pt x="13087" y="1381"/>
                  </a:cubicBezTo>
                  <a:cubicBezTo>
                    <a:pt x="13401" y="1381"/>
                    <a:pt x="13716" y="1362"/>
                    <a:pt x="14030" y="1362"/>
                  </a:cubicBezTo>
                  <a:cubicBezTo>
                    <a:pt x="15058" y="1352"/>
                    <a:pt x="16078" y="1343"/>
                    <a:pt x="17105" y="1333"/>
                  </a:cubicBezTo>
                  <a:cubicBezTo>
                    <a:pt x="17629" y="1333"/>
                    <a:pt x="18143" y="1314"/>
                    <a:pt x="18667" y="1314"/>
                  </a:cubicBezTo>
                  <a:cubicBezTo>
                    <a:pt x="19344" y="1314"/>
                    <a:pt x="20020" y="1314"/>
                    <a:pt x="20687" y="1324"/>
                  </a:cubicBezTo>
                  <a:cubicBezTo>
                    <a:pt x="21030" y="1324"/>
                    <a:pt x="21363" y="1324"/>
                    <a:pt x="21696" y="1324"/>
                  </a:cubicBezTo>
                  <a:cubicBezTo>
                    <a:pt x="22011" y="1324"/>
                    <a:pt x="22334" y="1324"/>
                    <a:pt x="22658" y="1324"/>
                  </a:cubicBezTo>
                  <a:cubicBezTo>
                    <a:pt x="22934" y="1324"/>
                    <a:pt x="23220" y="1333"/>
                    <a:pt x="23506" y="1333"/>
                  </a:cubicBezTo>
                  <a:cubicBezTo>
                    <a:pt x="23687" y="1343"/>
                    <a:pt x="23877" y="1343"/>
                    <a:pt x="24059" y="1343"/>
                  </a:cubicBezTo>
                  <a:cubicBezTo>
                    <a:pt x="24220" y="1343"/>
                    <a:pt x="24373" y="1343"/>
                    <a:pt x="24535" y="1343"/>
                  </a:cubicBezTo>
                  <a:cubicBezTo>
                    <a:pt x="24678" y="1343"/>
                    <a:pt x="24821" y="1352"/>
                    <a:pt x="24963" y="1352"/>
                  </a:cubicBezTo>
                  <a:cubicBezTo>
                    <a:pt x="25125" y="1362"/>
                    <a:pt x="25287" y="1362"/>
                    <a:pt x="25458" y="1362"/>
                  </a:cubicBezTo>
                  <a:cubicBezTo>
                    <a:pt x="25563" y="1362"/>
                    <a:pt x="25659" y="1352"/>
                    <a:pt x="25763" y="1352"/>
                  </a:cubicBezTo>
                  <a:cubicBezTo>
                    <a:pt x="25868" y="1352"/>
                    <a:pt x="25973" y="1352"/>
                    <a:pt x="26078" y="1352"/>
                  </a:cubicBezTo>
                  <a:cubicBezTo>
                    <a:pt x="26135" y="1352"/>
                    <a:pt x="26202" y="1372"/>
                    <a:pt x="26259" y="1372"/>
                  </a:cubicBezTo>
                  <a:cubicBezTo>
                    <a:pt x="26325" y="1381"/>
                    <a:pt x="26383" y="1362"/>
                    <a:pt x="26449" y="1362"/>
                  </a:cubicBezTo>
                  <a:cubicBezTo>
                    <a:pt x="26497" y="1362"/>
                    <a:pt x="26554" y="1362"/>
                    <a:pt x="26611" y="1372"/>
                  </a:cubicBezTo>
                  <a:cubicBezTo>
                    <a:pt x="26668" y="1372"/>
                    <a:pt x="26725" y="1381"/>
                    <a:pt x="26792" y="1381"/>
                  </a:cubicBezTo>
                  <a:cubicBezTo>
                    <a:pt x="26859" y="1381"/>
                    <a:pt x="26925" y="1362"/>
                    <a:pt x="26982" y="1362"/>
                  </a:cubicBezTo>
                  <a:cubicBezTo>
                    <a:pt x="27049" y="1372"/>
                    <a:pt x="27106" y="1400"/>
                    <a:pt x="27163" y="1400"/>
                  </a:cubicBezTo>
                  <a:cubicBezTo>
                    <a:pt x="27230" y="1400"/>
                    <a:pt x="27297" y="1372"/>
                    <a:pt x="27363" y="1372"/>
                  </a:cubicBezTo>
                  <a:cubicBezTo>
                    <a:pt x="27468" y="1372"/>
                    <a:pt x="27573" y="1410"/>
                    <a:pt x="27678" y="1400"/>
                  </a:cubicBezTo>
                  <a:cubicBezTo>
                    <a:pt x="27878" y="1372"/>
                    <a:pt x="28078" y="1419"/>
                    <a:pt x="28278" y="1400"/>
                  </a:cubicBezTo>
                  <a:cubicBezTo>
                    <a:pt x="28411" y="1400"/>
                    <a:pt x="28544" y="1419"/>
                    <a:pt x="28669" y="1419"/>
                  </a:cubicBezTo>
                  <a:cubicBezTo>
                    <a:pt x="28935" y="1438"/>
                    <a:pt x="29192" y="1448"/>
                    <a:pt x="29449" y="1467"/>
                  </a:cubicBezTo>
                  <a:cubicBezTo>
                    <a:pt x="29687" y="1476"/>
                    <a:pt x="29926" y="1505"/>
                    <a:pt x="30164" y="1514"/>
                  </a:cubicBezTo>
                  <a:cubicBezTo>
                    <a:pt x="30612" y="1543"/>
                    <a:pt x="31050" y="1552"/>
                    <a:pt x="31497" y="1571"/>
                  </a:cubicBezTo>
                  <a:cubicBezTo>
                    <a:pt x="31945" y="1590"/>
                    <a:pt x="30240" y="1600"/>
                    <a:pt x="30688" y="1610"/>
                  </a:cubicBezTo>
                  <a:cubicBezTo>
                    <a:pt x="31269" y="1628"/>
                    <a:pt x="31850" y="1648"/>
                    <a:pt x="32431" y="1657"/>
                  </a:cubicBezTo>
                  <a:cubicBezTo>
                    <a:pt x="32459" y="1657"/>
                    <a:pt x="32488" y="1667"/>
                    <a:pt x="32517" y="1676"/>
                  </a:cubicBezTo>
                  <a:cubicBezTo>
                    <a:pt x="32497" y="1705"/>
                    <a:pt x="32488" y="1714"/>
                    <a:pt x="32469" y="1714"/>
                  </a:cubicBezTo>
                  <a:cubicBezTo>
                    <a:pt x="31773" y="1714"/>
                    <a:pt x="31069" y="1714"/>
                    <a:pt x="30373" y="1705"/>
                  </a:cubicBezTo>
                  <a:cubicBezTo>
                    <a:pt x="29783" y="1695"/>
                    <a:pt x="29192" y="1676"/>
                    <a:pt x="28611" y="1743"/>
                  </a:cubicBezTo>
                  <a:cubicBezTo>
                    <a:pt x="28583" y="1743"/>
                    <a:pt x="28554" y="1753"/>
                    <a:pt x="28535" y="1753"/>
                  </a:cubicBezTo>
                  <a:cubicBezTo>
                    <a:pt x="28716" y="1771"/>
                    <a:pt x="28897" y="1781"/>
                    <a:pt x="29078" y="1791"/>
                  </a:cubicBezTo>
                  <a:cubicBezTo>
                    <a:pt x="29897" y="1810"/>
                    <a:pt x="30726" y="1829"/>
                    <a:pt x="31554" y="1857"/>
                  </a:cubicBezTo>
                  <a:cubicBezTo>
                    <a:pt x="31678" y="1857"/>
                    <a:pt x="31793" y="1876"/>
                    <a:pt x="31916" y="1886"/>
                  </a:cubicBezTo>
                  <a:cubicBezTo>
                    <a:pt x="31916" y="1895"/>
                    <a:pt x="31916" y="1914"/>
                    <a:pt x="31916" y="1924"/>
                  </a:cubicBezTo>
                  <a:cubicBezTo>
                    <a:pt x="31107" y="1943"/>
                    <a:pt x="30307" y="1971"/>
                    <a:pt x="29507" y="1971"/>
                  </a:cubicBezTo>
                  <a:cubicBezTo>
                    <a:pt x="28707" y="1971"/>
                    <a:pt x="30050" y="1952"/>
                    <a:pt x="29249" y="1933"/>
                  </a:cubicBezTo>
                  <a:cubicBezTo>
                    <a:pt x="29249" y="1943"/>
                    <a:pt x="29249" y="1952"/>
                    <a:pt x="29249" y="1971"/>
                  </a:cubicBezTo>
                  <a:cubicBezTo>
                    <a:pt x="31011" y="2086"/>
                    <a:pt x="30621" y="2076"/>
                    <a:pt x="32383" y="2181"/>
                  </a:cubicBezTo>
                  <a:cubicBezTo>
                    <a:pt x="32383" y="2200"/>
                    <a:pt x="32383" y="2219"/>
                    <a:pt x="32383" y="2238"/>
                  </a:cubicBezTo>
                  <a:cubicBezTo>
                    <a:pt x="30002" y="2200"/>
                    <a:pt x="29764" y="2162"/>
                    <a:pt x="27383" y="2124"/>
                  </a:cubicBezTo>
                  <a:cubicBezTo>
                    <a:pt x="27383" y="2134"/>
                    <a:pt x="27383" y="2152"/>
                    <a:pt x="27383" y="2162"/>
                  </a:cubicBezTo>
                  <a:cubicBezTo>
                    <a:pt x="29030" y="2209"/>
                    <a:pt x="28535" y="2267"/>
                    <a:pt x="30183" y="2314"/>
                  </a:cubicBezTo>
                  <a:cubicBezTo>
                    <a:pt x="30183" y="2333"/>
                    <a:pt x="30183" y="2352"/>
                    <a:pt x="30183" y="2362"/>
                  </a:cubicBezTo>
                  <a:cubicBezTo>
                    <a:pt x="29306" y="2381"/>
                    <a:pt x="29354" y="2410"/>
                    <a:pt x="28478" y="2429"/>
                  </a:cubicBezTo>
                  <a:cubicBezTo>
                    <a:pt x="28478" y="2438"/>
                    <a:pt x="28478" y="2448"/>
                    <a:pt x="28478" y="2448"/>
                  </a:cubicBezTo>
                  <a:cubicBezTo>
                    <a:pt x="28526" y="2457"/>
                    <a:pt x="26411" y="2467"/>
                    <a:pt x="26459" y="2467"/>
                  </a:cubicBezTo>
                  <a:cubicBezTo>
                    <a:pt x="27030" y="2486"/>
                    <a:pt x="27611" y="2505"/>
                    <a:pt x="28183" y="2524"/>
                  </a:cubicBezTo>
                  <a:cubicBezTo>
                    <a:pt x="28678" y="2543"/>
                    <a:pt x="29183" y="2553"/>
                    <a:pt x="29687" y="2572"/>
                  </a:cubicBezTo>
                  <a:cubicBezTo>
                    <a:pt x="29726" y="2572"/>
                    <a:pt x="29773" y="2600"/>
                    <a:pt x="29811" y="2610"/>
                  </a:cubicBezTo>
                  <a:cubicBezTo>
                    <a:pt x="29811" y="2619"/>
                    <a:pt x="29802" y="2638"/>
                    <a:pt x="29802" y="2648"/>
                  </a:cubicBezTo>
                  <a:cubicBezTo>
                    <a:pt x="28068" y="2619"/>
                    <a:pt x="28487" y="2591"/>
                    <a:pt x="26754" y="2562"/>
                  </a:cubicBezTo>
                  <a:cubicBezTo>
                    <a:pt x="26754" y="2581"/>
                    <a:pt x="26754" y="2591"/>
                    <a:pt x="26754" y="2600"/>
                  </a:cubicBezTo>
                  <a:cubicBezTo>
                    <a:pt x="26897" y="2610"/>
                    <a:pt x="27040" y="2619"/>
                    <a:pt x="27183" y="2629"/>
                  </a:cubicBezTo>
                  <a:cubicBezTo>
                    <a:pt x="27897" y="2657"/>
                    <a:pt x="26459" y="2676"/>
                    <a:pt x="27183" y="2705"/>
                  </a:cubicBezTo>
                  <a:cubicBezTo>
                    <a:pt x="28202" y="2753"/>
                    <a:pt x="29230" y="2791"/>
                    <a:pt x="30259" y="2829"/>
                  </a:cubicBezTo>
                  <a:cubicBezTo>
                    <a:pt x="30316" y="2829"/>
                    <a:pt x="30364" y="2838"/>
                    <a:pt x="30421" y="2848"/>
                  </a:cubicBezTo>
                  <a:cubicBezTo>
                    <a:pt x="30402" y="2876"/>
                    <a:pt x="30392" y="2886"/>
                    <a:pt x="30383" y="2886"/>
                  </a:cubicBezTo>
                  <a:cubicBezTo>
                    <a:pt x="29592" y="2876"/>
                    <a:pt x="28802" y="2867"/>
                    <a:pt x="28021" y="2857"/>
                  </a:cubicBezTo>
                  <a:cubicBezTo>
                    <a:pt x="27630" y="2848"/>
                    <a:pt x="27240" y="2848"/>
                    <a:pt x="26849" y="2838"/>
                  </a:cubicBezTo>
                  <a:cubicBezTo>
                    <a:pt x="26782" y="2838"/>
                    <a:pt x="26716" y="2867"/>
                    <a:pt x="26659" y="2876"/>
                  </a:cubicBezTo>
                  <a:cubicBezTo>
                    <a:pt x="26659" y="2886"/>
                    <a:pt x="26659" y="2896"/>
                    <a:pt x="26659" y="2905"/>
                  </a:cubicBezTo>
                  <a:cubicBezTo>
                    <a:pt x="26678" y="2914"/>
                    <a:pt x="26687" y="2914"/>
                    <a:pt x="26697" y="2924"/>
                  </a:cubicBezTo>
                  <a:cubicBezTo>
                    <a:pt x="27059" y="2962"/>
                    <a:pt x="27421" y="2905"/>
                    <a:pt x="27773" y="3019"/>
                  </a:cubicBezTo>
                  <a:cubicBezTo>
                    <a:pt x="27897" y="3057"/>
                    <a:pt x="28040" y="3038"/>
                    <a:pt x="28173" y="3048"/>
                  </a:cubicBezTo>
                  <a:cubicBezTo>
                    <a:pt x="28259" y="3057"/>
                    <a:pt x="28345" y="3067"/>
                    <a:pt x="28430" y="3076"/>
                  </a:cubicBezTo>
                  <a:cubicBezTo>
                    <a:pt x="28430" y="3086"/>
                    <a:pt x="28430" y="3105"/>
                    <a:pt x="28430" y="3114"/>
                  </a:cubicBezTo>
                  <a:cubicBezTo>
                    <a:pt x="26459" y="3152"/>
                    <a:pt x="27868" y="3048"/>
                    <a:pt x="25906" y="3048"/>
                  </a:cubicBezTo>
                  <a:cubicBezTo>
                    <a:pt x="25916" y="3057"/>
                    <a:pt x="25935" y="3057"/>
                    <a:pt x="25954" y="3057"/>
                  </a:cubicBezTo>
                  <a:cubicBezTo>
                    <a:pt x="26697" y="3086"/>
                    <a:pt x="26211" y="3105"/>
                    <a:pt x="26954" y="3124"/>
                  </a:cubicBezTo>
                  <a:cubicBezTo>
                    <a:pt x="27354" y="3143"/>
                    <a:pt x="27744" y="3162"/>
                    <a:pt x="28145" y="3181"/>
                  </a:cubicBezTo>
                  <a:cubicBezTo>
                    <a:pt x="28163" y="3181"/>
                    <a:pt x="28183" y="3191"/>
                    <a:pt x="28202" y="3200"/>
                  </a:cubicBezTo>
                  <a:cubicBezTo>
                    <a:pt x="28202" y="3210"/>
                    <a:pt x="28202" y="3219"/>
                    <a:pt x="28202" y="3229"/>
                  </a:cubicBezTo>
                  <a:cubicBezTo>
                    <a:pt x="27802" y="3229"/>
                    <a:pt x="27411" y="3229"/>
                    <a:pt x="27011" y="3229"/>
                  </a:cubicBezTo>
                  <a:cubicBezTo>
                    <a:pt x="27011" y="3248"/>
                    <a:pt x="27011" y="3257"/>
                    <a:pt x="27011" y="3277"/>
                  </a:cubicBezTo>
                  <a:cubicBezTo>
                    <a:pt x="29049" y="3353"/>
                    <a:pt x="28925" y="3429"/>
                    <a:pt x="30964" y="3505"/>
                  </a:cubicBezTo>
                  <a:cubicBezTo>
                    <a:pt x="30964" y="3515"/>
                    <a:pt x="30964" y="3524"/>
                    <a:pt x="30964" y="3533"/>
                  </a:cubicBezTo>
                  <a:cubicBezTo>
                    <a:pt x="29306" y="3591"/>
                    <a:pt x="29811" y="3495"/>
                    <a:pt x="28163" y="3486"/>
                  </a:cubicBezTo>
                  <a:cubicBezTo>
                    <a:pt x="28354" y="3495"/>
                    <a:pt x="26392" y="3505"/>
                    <a:pt x="26573" y="3515"/>
                  </a:cubicBezTo>
                  <a:cubicBezTo>
                    <a:pt x="27383" y="3533"/>
                    <a:pt x="28192" y="3553"/>
                    <a:pt x="29002" y="3581"/>
                  </a:cubicBezTo>
                  <a:cubicBezTo>
                    <a:pt x="29059" y="3581"/>
                    <a:pt x="29126" y="3591"/>
                    <a:pt x="29183" y="3600"/>
                  </a:cubicBezTo>
                  <a:cubicBezTo>
                    <a:pt x="29183" y="3619"/>
                    <a:pt x="29183" y="3629"/>
                    <a:pt x="29173" y="3638"/>
                  </a:cubicBezTo>
                  <a:cubicBezTo>
                    <a:pt x="28049" y="3686"/>
                    <a:pt x="29068" y="3619"/>
                    <a:pt x="27945" y="3667"/>
                  </a:cubicBezTo>
                  <a:cubicBezTo>
                    <a:pt x="27964" y="3667"/>
                    <a:pt x="27983" y="3676"/>
                    <a:pt x="28002" y="3676"/>
                  </a:cubicBezTo>
                  <a:cubicBezTo>
                    <a:pt x="28830" y="3705"/>
                    <a:pt x="27516" y="3724"/>
                    <a:pt x="28345" y="3753"/>
                  </a:cubicBezTo>
                  <a:cubicBezTo>
                    <a:pt x="28907" y="3772"/>
                    <a:pt x="29478" y="3800"/>
                    <a:pt x="30040" y="3819"/>
                  </a:cubicBezTo>
                  <a:cubicBezTo>
                    <a:pt x="30078" y="3819"/>
                    <a:pt x="30116" y="3838"/>
                    <a:pt x="30145" y="3857"/>
                  </a:cubicBezTo>
                  <a:cubicBezTo>
                    <a:pt x="30078" y="3876"/>
                    <a:pt x="30021" y="3886"/>
                    <a:pt x="29973" y="3886"/>
                  </a:cubicBezTo>
                  <a:cubicBezTo>
                    <a:pt x="29773" y="3886"/>
                    <a:pt x="29564" y="3876"/>
                    <a:pt x="29364" y="3876"/>
                  </a:cubicBezTo>
                  <a:cubicBezTo>
                    <a:pt x="28649" y="3876"/>
                    <a:pt x="27925" y="3876"/>
                    <a:pt x="27211" y="3867"/>
                  </a:cubicBezTo>
                  <a:cubicBezTo>
                    <a:pt x="25258" y="3829"/>
                    <a:pt x="26773" y="4038"/>
                    <a:pt x="24821" y="3991"/>
                  </a:cubicBezTo>
                  <a:cubicBezTo>
                    <a:pt x="22620" y="3943"/>
                    <a:pt x="20229" y="3924"/>
                    <a:pt x="18029" y="3981"/>
                  </a:cubicBezTo>
                  <a:cubicBezTo>
                    <a:pt x="16991" y="4000"/>
                    <a:pt x="16040" y="3829"/>
                    <a:pt x="15001" y="3857"/>
                  </a:cubicBezTo>
                  <a:cubicBezTo>
                    <a:pt x="14801" y="3867"/>
                    <a:pt x="14601" y="3876"/>
                    <a:pt x="14459" y="3886"/>
                  </a:cubicBezTo>
                  <a:cubicBezTo>
                    <a:pt x="14735" y="3886"/>
                    <a:pt x="15058" y="3886"/>
                    <a:pt x="15382" y="3886"/>
                  </a:cubicBezTo>
                  <a:cubicBezTo>
                    <a:pt x="18286" y="3886"/>
                    <a:pt x="21191" y="3876"/>
                    <a:pt x="24097" y="3972"/>
                  </a:cubicBezTo>
                  <a:cubicBezTo>
                    <a:pt x="25716" y="4029"/>
                    <a:pt x="26097" y="4057"/>
                    <a:pt x="27706" y="4115"/>
                  </a:cubicBezTo>
                  <a:cubicBezTo>
                    <a:pt x="28973" y="4143"/>
                    <a:pt x="29306" y="4191"/>
                    <a:pt x="30564" y="4229"/>
                  </a:cubicBezTo>
                  <a:cubicBezTo>
                    <a:pt x="30840" y="4238"/>
                    <a:pt x="31107" y="4267"/>
                    <a:pt x="31374" y="4286"/>
                  </a:cubicBezTo>
                  <a:cubicBezTo>
                    <a:pt x="31402" y="4286"/>
                    <a:pt x="31431" y="4305"/>
                    <a:pt x="31459" y="4315"/>
                  </a:cubicBezTo>
                  <a:cubicBezTo>
                    <a:pt x="31459" y="4324"/>
                    <a:pt x="31450" y="4334"/>
                    <a:pt x="31450" y="4343"/>
                  </a:cubicBezTo>
                  <a:cubicBezTo>
                    <a:pt x="31412" y="4343"/>
                    <a:pt x="31383" y="4334"/>
                    <a:pt x="31345" y="4334"/>
                  </a:cubicBezTo>
                  <a:cubicBezTo>
                    <a:pt x="31069" y="4343"/>
                    <a:pt x="30783" y="4353"/>
                    <a:pt x="30497" y="4353"/>
                  </a:cubicBezTo>
                  <a:cubicBezTo>
                    <a:pt x="29240" y="4362"/>
                    <a:pt x="30135" y="4324"/>
                    <a:pt x="28887" y="4324"/>
                  </a:cubicBezTo>
                  <a:cubicBezTo>
                    <a:pt x="27183" y="4334"/>
                    <a:pt x="25849" y="4400"/>
                    <a:pt x="24144" y="4343"/>
                  </a:cubicBezTo>
                  <a:cubicBezTo>
                    <a:pt x="22087" y="4277"/>
                    <a:pt x="19687" y="4343"/>
                    <a:pt x="17610" y="4200"/>
                  </a:cubicBezTo>
                  <a:cubicBezTo>
                    <a:pt x="17410" y="4200"/>
                    <a:pt x="17220" y="4210"/>
                    <a:pt x="17020" y="4219"/>
                  </a:cubicBezTo>
                  <a:cubicBezTo>
                    <a:pt x="17058" y="4238"/>
                    <a:pt x="17086" y="4238"/>
                    <a:pt x="17115" y="4238"/>
                  </a:cubicBezTo>
                  <a:cubicBezTo>
                    <a:pt x="18353" y="4257"/>
                    <a:pt x="19591" y="4267"/>
                    <a:pt x="20830" y="4286"/>
                  </a:cubicBezTo>
                  <a:cubicBezTo>
                    <a:pt x="21934" y="4305"/>
                    <a:pt x="23039" y="4305"/>
                    <a:pt x="24144" y="4343"/>
                  </a:cubicBezTo>
                  <a:cubicBezTo>
                    <a:pt x="25697" y="4391"/>
                    <a:pt x="27249" y="4467"/>
                    <a:pt x="28802" y="4524"/>
                  </a:cubicBezTo>
                  <a:cubicBezTo>
                    <a:pt x="29430" y="4553"/>
                    <a:pt x="27897" y="4562"/>
                    <a:pt x="28516" y="4591"/>
                  </a:cubicBezTo>
                  <a:cubicBezTo>
                    <a:pt x="28783" y="4610"/>
                    <a:pt x="29049" y="4705"/>
                    <a:pt x="29326" y="4696"/>
                  </a:cubicBezTo>
                  <a:cubicBezTo>
                    <a:pt x="29354" y="4696"/>
                    <a:pt x="29392" y="4705"/>
                    <a:pt x="29430" y="4705"/>
                  </a:cubicBezTo>
                  <a:cubicBezTo>
                    <a:pt x="29421" y="4715"/>
                    <a:pt x="29421" y="4724"/>
                    <a:pt x="29421" y="4734"/>
                  </a:cubicBezTo>
                  <a:cubicBezTo>
                    <a:pt x="29183" y="4743"/>
                    <a:pt x="28935" y="4753"/>
                    <a:pt x="28697" y="4762"/>
                  </a:cubicBezTo>
                  <a:cubicBezTo>
                    <a:pt x="28697" y="4772"/>
                    <a:pt x="28697" y="4772"/>
                    <a:pt x="28697" y="4781"/>
                  </a:cubicBezTo>
                  <a:cubicBezTo>
                    <a:pt x="29145" y="4800"/>
                    <a:pt x="29592" y="4819"/>
                    <a:pt x="30040" y="4839"/>
                  </a:cubicBezTo>
                  <a:cubicBezTo>
                    <a:pt x="30030" y="4857"/>
                    <a:pt x="30030" y="4877"/>
                    <a:pt x="30030" y="4896"/>
                  </a:cubicBezTo>
                  <a:cubicBezTo>
                    <a:pt x="28192" y="4905"/>
                    <a:pt x="28506" y="4810"/>
                    <a:pt x="26659" y="4800"/>
                  </a:cubicBezTo>
                  <a:cubicBezTo>
                    <a:pt x="26868" y="4810"/>
                    <a:pt x="27068" y="4819"/>
                    <a:pt x="27268" y="4829"/>
                  </a:cubicBezTo>
                  <a:cubicBezTo>
                    <a:pt x="28421" y="4877"/>
                    <a:pt x="27421" y="4915"/>
                    <a:pt x="28573" y="4962"/>
                  </a:cubicBezTo>
                  <a:cubicBezTo>
                    <a:pt x="28992" y="4972"/>
                    <a:pt x="31573" y="4991"/>
                    <a:pt x="31993" y="5010"/>
                  </a:cubicBezTo>
                  <a:cubicBezTo>
                    <a:pt x="32021" y="5010"/>
                    <a:pt x="32040" y="5039"/>
                    <a:pt x="32069" y="5048"/>
                  </a:cubicBezTo>
                  <a:cubicBezTo>
                    <a:pt x="32040" y="5067"/>
                    <a:pt x="32011" y="5096"/>
                    <a:pt x="31983" y="5096"/>
                  </a:cubicBezTo>
                  <a:cubicBezTo>
                    <a:pt x="31878" y="5096"/>
                    <a:pt x="31773" y="5086"/>
                    <a:pt x="31669" y="5077"/>
                  </a:cubicBezTo>
                  <a:cubicBezTo>
                    <a:pt x="31297" y="5077"/>
                    <a:pt x="30926" y="5067"/>
                    <a:pt x="30554" y="5057"/>
                  </a:cubicBezTo>
                  <a:cubicBezTo>
                    <a:pt x="30278" y="5057"/>
                    <a:pt x="30011" y="5057"/>
                    <a:pt x="29783" y="5057"/>
                  </a:cubicBezTo>
                  <a:cubicBezTo>
                    <a:pt x="29878" y="5067"/>
                    <a:pt x="30021" y="5086"/>
                    <a:pt x="30164" y="5096"/>
                  </a:cubicBezTo>
                  <a:cubicBezTo>
                    <a:pt x="30164" y="5105"/>
                    <a:pt x="30164" y="5115"/>
                    <a:pt x="30164" y="5124"/>
                  </a:cubicBezTo>
                  <a:cubicBezTo>
                    <a:pt x="29230" y="5172"/>
                    <a:pt x="28297" y="5124"/>
                    <a:pt x="27363" y="5105"/>
                  </a:cubicBezTo>
                  <a:cubicBezTo>
                    <a:pt x="26430" y="5086"/>
                    <a:pt x="25497" y="5057"/>
                    <a:pt x="24563" y="5039"/>
                  </a:cubicBezTo>
                  <a:cubicBezTo>
                    <a:pt x="24563" y="5048"/>
                    <a:pt x="24563" y="5057"/>
                    <a:pt x="24563" y="5067"/>
                  </a:cubicBezTo>
                  <a:cubicBezTo>
                    <a:pt x="26878" y="5153"/>
                    <a:pt x="29192" y="5238"/>
                    <a:pt x="31516" y="5324"/>
                  </a:cubicBezTo>
                  <a:cubicBezTo>
                    <a:pt x="31516" y="5343"/>
                    <a:pt x="31516" y="5362"/>
                    <a:pt x="31516" y="5381"/>
                  </a:cubicBezTo>
                  <a:cubicBezTo>
                    <a:pt x="31211" y="5381"/>
                    <a:pt x="30907" y="5381"/>
                    <a:pt x="30612" y="5381"/>
                  </a:cubicBezTo>
                  <a:cubicBezTo>
                    <a:pt x="30612" y="5391"/>
                    <a:pt x="30612" y="5400"/>
                    <a:pt x="30602" y="5420"/>
                  </a:cubicBezTo>
                  <a:cubicBezTo>
                    <a:pt x="30659" y="5429"/>
                    <a:pt x="30716" y="5448"/>
                    <a:pt x="30764" y="5458"/>
                  </a:cubicBezTo>
                  <a:cubicBezTo>
                    <a:pt x="30764" y="5467"/>
                    <a:pt x="30764" y="5486"/>
                    <a:pt x="30764" y="5496"/>
                  </a:cubicBezTo>
                  <a:cubicBezTo>
                    <a:pt x="27487" y="5486"/>
                    <a:pt x="24220" y="5296"/>
                    <a:pt x="20944" y="5267"/>
                  </a:cubicBezTo>
                  <a:cubicBezTo>
                    <a:pt x="22182" y="5324"/>
                    <a:pt x="23420" y="5362"/>
                    <a:pt x="24658" y="5410"/>
                  </a:cubicBezTo>
                  <a:cubicBezTo>
                    <a:pt x="25897" y="5458"/>
                    <a:pt x="27135" y="5505"/>
                    <a:pt x="28383" y="5562"/>
                  </a:cubicBezTo>
                  <a:cubicBezTo>
                    <a:pt x="29602" y="5619"/>
                    <a:pt x="30830" y="5677"/>
                    <a:pt x="32059" y="5734"/>
                  </a:cubicBezTo>
                  <a:cubicBezTo>
                    <a:pt x="32059" y="5743"/>
                    <a:pt x="32059" y="5753"/>
                    <a:pt x="32059" y="5762"/>
                  </a:cubicBezTo>
                  <a:cubicBezTo>
                    <a:pt x="32040" y="5762"/>
                    <a:pt x="32021" y="5772"/>
                    <a:pt x="32002" y="5772"/>
                  </a:cubicBezTo>
                  <a:cubicBezTo>
                    <a:pt x="31602" y="5772"/>
                    <a:pt x="31202" y="5781"/>
                    <a:pt x="30811" y="5772"/>
                  </a:cubicBezTo>
                  <a:cubicBezTo>
                    <a:pt x="29507" y="5734"/>
                    <a:pt x="28192" y="5677"/>
                    <a:pt x="26887" y="5629"/>
                  </a:cubicBezTo>
                  <a:cubicBezTo>
                    <a:pt x="25458" y="5581"/>
                    <a:pt x="24030" y="5524"/>
                    <a:pt x="22601" y="5486"/>
                  </a:cubicBezTo>
                  <a:cubicBezTo>
                    <a:pt x="21239" y="5448"/>
                    <a:pt x="19887" y="5438"/>
                    <a:pt x="18524" y="5420"/>
                  </a:cubicBezTo>
                  <a:cubicBezTo>
                    <a:pt x="17372" y="5410"/>
                    <a:pt x="16220" y="5420"/>
                    <a:pt x="15068" y="5410"/>
                  </a:cubicBezTo>
                  <a:cubicBezTo>
                    <a:pt x="13411" y="5400"/>
                    <a:pt x="11763" y="5391"/>
                    <a:pt x="10106" y="5381"/>
                  </a:cubicBezTo>
                  <a:cubicBezTo>
                    <a:pt x="9982" y="5381"/>
                    <a:pt x="9858" y="5410"/>
                    <a:pt x="9734" y="5420"/>
                  </a:cubicBezTo>
                  <a:cubicBezTo>
                    <a:pt x="9696" y="5429"/>
                    <a:pt x="9658" y="5429"/>
                    <a:pt x="9629" y="5420"/>
                  </a:cubicBezTo>
                  <a:cubicBezTo>
                    <a:pt x="9582" y="5410"/>
                    <a:pt x="9534" y="5381"/>
                    <a:pt x="9487" y="5381"/>
                  </a:cubicBezTo>
                  <a:cubicBezTo>
                    <a:pt x="9372" y="5372"/>
                    <a:pt x="9267" y="5372"/>
                    <a:pt x="9163" y="5372"/>
                  </a:cubicBezTo>
                  <a:cubicBezTo>
                    <a:pt x="8086" y="5400"/>
                    <a:pt x="7010" y="5420"/>
                    <a:pt x="5934" y="5458"/>
                  </a:cubicBezTo>
                  <a:cubicBezTo>
                    <a:pt x="5086" y="5496"/>
                    <a:pt x="6896" y="4905"/>
                    <a:pt x="6039" y="4962"/>
                  </a:cubicBezTo>
                  <a:cubicBezTo>
                    <a:pt x="5410" y="5000"/>
                    <a:pt x="5743" y="5057"/>
                    <a:pt x="5105" y="5096"/>
                  </a:cubicBezTo>
                  <a:cubicBezTo>
                    <a:pt x="4362" y="5143"/>
                    <a:pt x="4029" y="5191"/>
                    <a:pt x="3286" y="5229"/>
                  </a:cubicBezTo>
                  <a:cubicBezTo>
                    <a:pt x="2848" y="5258"/>
                    <a:pt x="3324" y="5267"/>
                    <a:pt x="2876" y="5277"/>
                  </a:cubicBezTo>
                  <a:cubicBezTo>
                    <a:pt x="2791" y="5286"/>
                    <a:pt x="2076" y="5258"/>
                    <a:pt x="1981" y="5248"/>
                  </a:cubicBezTo>
                  <a:cubicBezTo>
                    <a:pt x="1981" y="5229"/>
                    <a:pt x="1981" y="5220"/>
                    <a:pt x="1981" y="5210"/>
                  </a:cubicBezTo>
                  <a:cubicBezTo>
                    <a:pt x="2010" y="5191"/>
                    <a:pt x="2038" y="5162"/>
                    <a:pt x="2076" y="5153"/>
                  </a:cubicBezTo>
                  <a:cubicBezTo>
                    <a:pt x="2381" y="5067"/>
                    <a:pt x="3314" y="4981"/>
                    <a:pt x="3629" y="4915"/>
                  </a:cubicBezTo>
                  <a:cubicBezTo>
                    <a:pt x="3867" y="4867"/>
                    <a:pt x="3191" y="4848"/>
                    <a:pt x="3438" y="4810"/>
                  </a:cubicBezTo>
                  <a:cubicBezTo>
                    <a:pt x="3476" y="4810"/>
                    <a:pt x="3524" y="4791"/>
                    <a:pt x="3562" y="4772"/>
                  </a:cubicBezTo>
                  <a:cubicBezTo>
                    <a:pt x="3562" y="4762"/>
                    <a:pt x="3562" y="4753"/>
                    <a:pt x="3553" y="4743"/>
                  </a:cubicBezTo>
                  <a:cubicBezTo>
                    <a:pt x="3514" y="4743"/>
                    <a:pt x="3467" y="4743"/>
                    <a:pt x="3429" y="4743"/>
                  </a:cubicBezTo>
                  <a:cubicBezTo>
                    <a:pt x="3067" y="4734"/>
                    <a:pt x="3619" y="4724"/>
                    <a:pt x="3257" y="4705"/>
                  </a:cubicBezTo>
                  <a:cubicBezTo>
                    <a:pt x="3219" y="4705"/>
                    <a:pt x="3181" y="4686"/>
                    <a:pt x="3133" y="4676"/>
                  </a:cubicBezTo>
                  <a:cubicBezTo>
                    <a:pt x="3133" y="4667"/>
                    <a:pt x="3133" y="4658"/>
                    <a:pt x="3133" y="4648"/>
                  </a:cubicBezTo>
                  <a:cubicBezTo>
                    <a:pt x="3181" y="4629"/>
                    <a:pt x="3229" y="4610"/>
                    <a:pt x="3276" y="4610"/>
                  </a:cubicBezTo>
                  <a:cubicBezTo>
                    <a:pt x="3581" y="4591"/>
                    <a:pt x="2972" y="4572"/>
                    <a:pt x="3276" y="4543"/>
                  </a:cubicBezTo>
                  <a:cubicBezTo>
                    <a:pt x="3353" y="4543"/>
                    <a:pt x="781" y="5229"/>
                    <a:pt x="791" y="5115"/>
                  </a:cubicBezTo>
                  <a:cubicBezTo>
                    <a:pt x="791" y="5105"/>
                    <a:pt x="829" y="5096"/>
                    <a:pt x="857" y="5086"/>
                  </a:cubicBezTo>
                  <a:cubicBezTo>
                    <a:pt x="914" y="5077"/>
                    <a:pt x="981" y="5057"/>
                    <a:pt x="1048" y="5048"/>
                  </a:cubicBezTo>
                  <a:cubicBezTo>
                    <a:pt x="1857" y="4896"/>
                    <a:pt x="2276" y="4848"/>
                    <a:pt x="3095" y="4791"/>
                  </a:cubicBezTo>
                  <a:cubicBezTo>
                    <a:pt x="3229" y="4781"/>
                    <a:pt x="3314" y="4724"/>
                    <a:pt x="3410" y="4658"/>
                  </a:cubicBezTo>
                  <a:cubicBezTo>
                    <a:pt x="3305" y="4658"/>
                    <a:pt x="3200" y="4667"/>
                    <a:pt x="3105" y="4667"/>
                  </a:cubicBezTo>
                  <a:cubicBezTo>
                    <a:pt x="2772" y="4696"/>
                    <a:pt x="2438" y="4715"/>
                    <a:pt x="2105" y="4734"/>
                  </a:cubicBezTo>
                  <a:cubicBezTo>
                    <a:pt x="1476" y="4762"/>
                    <a:pt x="1238" y="4781"/>
                    <a:pt x="600" y="4800"/>
                  </a:cubicBezTo>
                  <a:cubicBezTo>
                    <a:pt x="562" y="4800"/>
                    <a:pt x="524" y="4781"/>
                    <a:pt x="486" y="4781"/>
                  </a:cubicBezTo>
                  <a:cubicBezTo>
                    <a:pt x="486" y="4762"/>
                    <a:pt x="486" y="4753"/>
                    <a:pt x="486" y="4743"/>
                  </a:cubicBezTo>
                  <a:cubicBezTo>
                    <a:pt x="524" y="4734"/>
                    <a:pt x="571" y="4715"/>
                    <a:pt x="609" y="4705"/>
                  </a:cubicBezTo>
                  <a:cubicBezTo>
                    <a:pt x="914" y="4658"/>
                    <a:pt x="819" y="4600"/>
                    <a:pt x="1133" y="4572"/>
                  </a:cubicBezTo>
                  <a:cubicBezTo>
                    <a:pt x="1848" y="4505"/>
                    <a:pt x="2562" y="4448"/>
                    <a:pt x="3276" y="4391"/>
                  </a:cubicBezTo>
                  <a:cubicBezTo>
                    <a:pt x="3943" y="4334"/>
                    <a:pt x="3629" y="4286"/>
                    <a:pt x="4296" y="4257"/>
                  </a:cubicBezTo>
                  <a:cubicBezTo>
                    <a:pt x="4981" y="4219"/>
                    <a:pt x="5658" y="4172"/>
                    <a:pt x="6334" y="4067"/>
                  </a:cubicBezTo>
                  <a:cubicBezTo>
                    <a:pt x="6448" y="4057"/>
                    <a:pt x="6553" y="4029"/>
                    <a:pt x="6667" y="4010"/>
                  </a:cubicBezTo>
                  <a:cubicBezTo>
                    <a:pt x="6667" y="4000"/>
                    <a:pt x="6667" y="4000"/>
                    <a:pt x="6667" y="3991"/>
                  </a:cubicBezTo>
                  <a:cubicBezTo>
                    <a:pt x="6591" y="3991"/>
                    <a:pt x="6524" y="3991"/>
                    <a:pt x="6448" y="4000"/>
                  </a:cubicBezTo>
                  <a:cubicBezTo>
                    <a:pt x="6191" y="4029"/>
                    <a:pt x="5924" y="4067"/>
                    <a:pt x="5667" y="4086"/>
                  </a:cubicBezTo>
                  <a:cubicBezTo>
                    <a:pt x="5334" y="4124"/>
                    <a:pt x="5000" y="4153"/>
                    <a:pt x="4667" y="4181"/>
                  </a:cubicBezTo>
                  <a:cubicBezTo>
                    <a:pt x="4400" y="4200"/>
                    <a:pt x="4124" y="4229"/>
                    <a:pt x="3857" y="4248"/>
                  </a:cubicBezTo>
                  <a:cubicBezTo>
                    <a:pt x="3448" y="4277"/>
                    <a:pt x="4000" y="4305"/>
                    <a:pt x="3591" y="4334"/>
                  </a:cubicBezTo>
                  <a:cubicBezTo>
                    <a:pt x="3143" y="4353"/>
                    <a:pt x="2695" y="4362"/>
                    <a:pt x="2248" y="4372"/>
                  </a:cubicBezTo>
                  <a:cubicBezTo>
                    <a:pt x="2210" y="4372"/>
                    <a:pt x="2181" y="4362"/>
                    <a:pt x="2143" y="4353"/>
                  </a:cubicBezTo>
                  <a:cubicBezTo>
                    <a:pt x="2143" y="4343"/>
                    <a:pt x="2143" y="4334"/>
                    <a:pt x="2133" y="4324"/>
                  </a:cubicBezTo>
                  <a:cubicBezTo>
                    <a:pt x="2181" y="4305"/>
                    <a:pt x="2229" y="4286"/>
                    <a:pt x="2267" y="4277"/>
                  </a:cubicBezTo>
                  <a:cubicBezTo>
                    <a:pt x="2429" y="4248"/>
                    <a:pt x="1962" y="4219"/>
                    <a:pt x="2124" y="4200"/>
                  </a:cubicBezTo>
                  <a:cubicBezTo>
                    <a:pt x="2200" y="4191"/>
                    <a:pt x="2248" y="4162"/>
                    <a:pt x="2248" y="4086"/>
                  </a:cubicBezTo>
                  <a:cubicBezTo>
                    <a:pt x="2210" y="4086"/>
                    <a:pt x="2181" y="4077"/>
                    <a:pt x="2143" y="4086"/>
                  </a:cubicBezTo>
                  <a:cubicBezTo>
                    <a:pt x="1800" y="4095"/>
                    <a:pt x="1457" y="4115"/>
                    <a:pt x="1114" y="4124"/>
                  </a:cubicBezTo>
                  <a:cubicBezTo>
                    <a:pt x="1076" y="4134"/>
                    <a:pt x="1019" y="4134"/>
                    <a:pt x="990" y="4115"/>
                  </a:cubicBezTo>
                  <a:cubicBezTo>
                    <a:pt x="895" y="4048"/>
                    <a:pt x="800" y="4077"/>
                    <a:pt x="695" y="4067"/>
                  </a:cubicBezTo>
                  <a:cubicBezTo>
                    <a:pt x="657" y="4067"/>
                    <a:pt x="619" y="4057"/>
                    <a:pt x="581" y="4048"/>
                  </a:cubicBezTo>
                  <a:cubicBezTo>
                    <a:pt x="581" y="4038"/>
                    <a:pt x="581" y="4019"/>
                    <a:pt x="581" y="4010"/>
                  </a:cubicBezTo>
                  <a:cubicBezTo>
                    <a:pt x="657" y="3991"/>
                    <a:pt x="390" y="3972"/>
                    <a:pt x="476" y="3962"/>
                  </a:cubicBezTo>
                  <a:cubicBezTo>
                    <a:pt x="1190" y="3886"/>
                    <a:pt x="819" y="3800"/>
                    <a:pt x="1533" y="3743"/>
                  </a:cubicBezTo>
                  <a:cubicBezTo>
                    <a:pt x="2772" y="3657"/>
                    <a:pt x="4010" y="3572"/>
                    <a:pt x="5248" y="3400"/>
                  </a:cubicBezTo>
                  <a:cubicBezTo>
                    <a:pt x="5353" y="3381"/>
                    <a:pt x="5467" y="3362"/>
                    <a:pt x="5582" y="3343"/>
                  </a:cubicBezTo>
                  <a:cubicBezTo>
                    <a:pt x="5543" y="3324"/>
                    <a:pt x="5515" y="3324"/>
                    <a:pt x="5486" y="3324"/>
                  </a:cubicBezTo>
                  <a:cubicBezTo>
                    <a:pt x="5096" y="3353"/>
                    <a:pt x="4705" y="3381"/>
                    <a:pt x="4315" y="3400"/>
                  </a:cubicBezTo>
                  <a:cubicBezTo>
                    <a:pt x="4000" y="3419"/>
                    <a:pt x="3686" y="3419"/>
                    <a:pt x="3372" y="3438"/>
                  </a:cubicBezTo>
                  <a:cubicBezTo>
                    <a:pt x="2695" y="3486"/>
                    <a:pt x="2010" y="3543"/>
                    <a:pt x="1333" y="3581"/>
                  </a:cubicBezTo>
                  <a:cubicBezTo>
                    <a:pt x="1238" y="3591"/>
                    <a:pt x="1143" y="3562"/>
                    <a:pt x="1048" y="3553"/>
                  </a:cubicBezTo>
                  <a:cubicBezTo>
                    <a:pt x="1019" y="3543"/>
                    <a:pt x="1000" y="3543"/>
                    <a:pt x="972" y="3543"/>
                  </a:cubicBezTo>
                  <a:cubicBezTo>
                    <a:pt x="791" y="3562"/>
                    <a:pt x="619" y="3572"/>
                    <a:pt x="438" y="3591"/>
                  </a:cubicBezTo>
                  <a:cubicBezTo>
                    <a:pt x="162" y="3610"/>
                    <a:pt x="962" y="3638"/>
                    <a:pt x="686" y="3657"/>
                  </a:cubicBezTo>
                  <a:cubicBezTo>
                    <a:pt x="638" y="3657"/>
                    <a:pt x="591" y="3648"/>
                    <a:pt x="543" y="3638"/>
                  </a:cubicBezTo>
                  <a:cubicBezTo>
                    <a:pt x="543" y="3629"/>
                    <a:pt x="543" y="3610"/>
                    <a:pt x="543" y="3600"/>
                  </a:cubicBezTo>
                  <a:cubicBezTo>
                    <a:pt x="591" y="3591"/>
                    <a:pt x="638" y="3572"/>
                    <a:pt x="686" y="3562"/>
                  </a:cubicBezTo>
                  <a:cubicBezTo>
                    <a:pt x="886" y="3533"/>
                    <a:pt x="0" y="3524"/>
                    <a:pt x="200" y="3486"/>
                  </a:cubicBezTo>
                  <a:cubicBezTo>
                    <a:pt x="591" y="3429"/>
                    <a:pt x="981" y="3372"/>
                    <a:pt x="1371" y="3314"/>
                  </a:cubicBezTo>
                  <a:cubicBezTo>
                    <a:pt x="1676" y="3267"/>
                    <a:pt x="1990" y="3238"/>
                    <a:pt x="2295" y="3200"/>
                  </a:cubicBezTo>
                  <a:cubicBezTo>
                    <a:pt x="2086" y="3200"/>
                    <a:pt x="1876" y="3219"/>
                    <a:pt x="1667" y="3229"/>
                  </a:cubicBezTo>
                  <a:cubicBezTo>
                    <a:pt x="1276" y="3267"/>
                    <a:pt x="876" y="3305"/>
                    <a:pt x="486" y="3333"/>
                  </a:cubicBezTo>
                  <a:cubicBezTo>
                    <a:pt x="438" y="3333"/>
                    <a:pt x="381" y="3324"/>
                    <a:pt x="333" y="3324"/>
                  </a:cubicBezTo>
                  <a:cubicBezTo>
                    <a:pt x="333" y="3305"/>
                    <a:pt x="333" y="3295"/>
                    <a:pt x="333" y="3277"/>
                  </a:cubicBezTo>
                  <a:cubicBezTo>
                    <a:pt x="419" y="3257"/>
                    <a:pt x="505" y="3238"/>
                    <a:pt x="591" y="3229"/>
                  </a:cubicBezTo>
                  <a:cubicBezTo>
                    <a:pt x="1353" y="3143"/>
                    <a:pt x="2124" y="3067"/>
                    <a:pt x="2886" y="2991"/>
                  </a:cubicBezTo>
                  <a:cubicBezTo>
                    <a:pt x="3448" y="2934"/>
                    <a:pt x="4010" y="2867"/>
                    <a:pt x="4572" y="2810"/>
                  </a:cubicBezTo>
                  <a:cubicBezTo>
                    <a:pt x="4772" y="2781"/>
                    <a:pt x="4981" y="2753"/>
                    <a:pt x="5181" y="2724"/>
                  </a:cubicBezTo>
                  <a:cubicBezTo>
                    <a:pt x="5124" y="2705"/>
                    <a:pt x="5058" y="2714"/>
                    <a:pt x="5000" y="2714"/>
                  </a:cubicBezTo>
                  <a:cubicBezTo>
                    <a:pt x="4800" y="2714"/>
                    <a:pt x="4610" y="2762"/>
                    <a:pt x="4410" y="2705"/>
                  </a:cubicBezTo>
                  <a:cubicBezTo>
                    <a:pt x="4315" y="2676"/>
                    <a:pt x="4191" y="2714"/>
                    <a:pt x="4076" y="2724"/>
                  </a:cubicBezTo>
                  <a:cubicBezTo>
                    <a:pt x="3343" y="2781"/>
                    <a:pt x="2610" y="2848"/>
                    <a:pt x="1867" y="2914"/>
                  </a:cubicBezTo>
                  <a:cubicBezTo>
                    <a:pt x="1495" y="2953"/>
                    <a:pt x="1124" y="3000"/>
                    <a:pt x="752" y="3038"/>
                  </a:cubicBezTo>
                  <a:cubicBezTo>
                    <a:pt x="695" y="3038"/>
                    <a:pt x="619" y="3076"/>
                    <a:pt x="552" y="2981"/>
                  </a:cubicBezTo>
                  <a:cubicBezTo>
                    <a:pt x="1714" y="2753"/>
                    <a:pt x="2886" y="2638"/>
                    <a:pt x="4038" y="2467"/>
                  </a:cubicBezTo>
                  <a:cubicBezTo>
                    <a:pt x="3886" y="2438"/>
                    <a:pt x="3734" y="2495"/>
                    <a:pt x="3581" y="2438"/>
                  </a:cubicBezTo>
                  <a:cubicBezTo>
                    <a:pt x="4058" y="2305"/>
                    <a:pt x="1981" y="2276"/>
                    <a:pt x="2476" y="2191"/>
                  </a:cubicBezTo>
                  <a:cubicBezTo>
                    <a:pt x="2438" y="2162"/>
                    <a:pt x="2400" y="2134"/>
                    <a:pt x="2371" y="2134"/>
                  </a:cubicBezTo>
                  <a:cubicBezTo>
                    <a:pt x="1838" y="2191"/>
                    <a:pt x="3877" y="2248"/>
                    <a:pt x="3343" y="2295"/>
                  </a:cubicBezTo>
                  <a:cubicBezTo>
                    <a:pt x="2943" y="2343"/>
                    <a:pt x="2543" y="2381"/>
                    <a:pt x="2143" y="2419"/>
                  </a:cubicBezTo>
                  <a:cubicBezTo>
                    <a:pt x="2095" y="2429"/>
                    <a:pt x="2048" y="2419"/>
                    <a:pt x="1990" y="2419"/>
                  </a:cubicBezTo>
                  <a:cubicBezTo>
                    <a:pt x="1990" y="2410"/>
                    <a:pt x="1990" y="2390"/>
                    <a:pt x="1990" y="2381"/>
                  </a:cubicBezTo>
                  <a:cubicBezTo>
                    <a:pt x="2029" y="2362"/>
                    <a:pt x="2067" y="2343"/>
                    <a:pt x="2115" y="2333"/>
                  </a:cubicBezTo>
                  <a:cubicBezTo>
                    <a:pt x="2314" y="2295"/>
                    <a:pt x="2505" y="2267"/>
                    <a:pt x="2705" y="2238"/>
                  </a:cubicBezTo>
                  <a:cubicBezTo>
                    <a:pt x="3257" y="2134"/>
                    <a:pt x="1238" y="2038"/>
                    <a:pt x="1800" y="1933"/>
                  </a:cubicBezTo>
                  <a:cubicBezTo>
                    <a:pt x="1829" y="1924"/>
                    <a:pt x="1886" y="1914"/>
                    <a:pt x="1895" y="1895"/>
                  </a:cubicBezTo>
                  <a:cubicBezTo>
                    <a:pt x="1924" y="1781"/>
                    <a:pt x="2029" y="1800"/>
                    <a:pt x="2115" y="1781"/>
                  </a:cubicBezTo>
                  <a:cubicBezTo>
                    <a:pt x="2381" y="1724"/>
                    <a:pt x="2248" y="1667"/>
                    <a:pt x="2514" y="1610"/>
                  </a:cubicBezTo>
                  <a:cubicBezTo>
                    <a:pt x="2734" y="1562"/>
                    <a:pt x="2953" y="1524"/>
                    <a:pt x="3172" y="1486"/>
                  </a:cubicBezTo>
                  <a:cubicBezTo>
                    <a:pt x="3353" y="1457"/>
                    <a:pt x="3524" y="1438"/>
                    <a:pt x="3705" y="1419"/>
                  </a:cubicBezTo>
                  <a:cubicBezTo>
                    <a:pt x="3381" y="1429"/>
                    <a:pt x="3067" y="1457"/>
                    <a:pt x="2743" y="1486"/>
                  </a:cubicBezTo>
                  <a:cubicBezTo>
                    <a:pt x="2391" y="1524"/>
                    <a:pt x="2038" y="1571"/>
                    <a:pt x="1686" y="1619"/>
                  </a:cubicBezTo>
                  <a:cubicBezTo>
                    <a:pt x="1629" y="1619"/>
                    <a:pt x="1581" y="1619"/>
                    <a:pt x="1533" y="1619"/>
                  </a:cubicBezTo>
                  <a:cubicBezTo>
                    <a:pt x="1533" y="1600"/>
                    <a:pt x="1524" y="1581"/>
                    <a:pt x="1524" y="1571"/>
                  </a:cubicBezTo>
                  <a:cubicBezTo>
                    <a:pt x="1571" y="1552"/>
                    <a:pt x="1619" y="1533"/>
                    <a:pt x="1667" y="1524"/>
                  </a:cubicBezTo>
                  <a:cubicBezTo>
                    <a:pt x="1886" y="1486"/>
                    <a:pt x="2105" y="1457"/>
                    <a:pt x="2324" y="1419"/>
                  </a:cubicBezTo>
                  <a:cubicBezTo>
                    <a:pt x="2448" y="1400"/>
                    <a:pt x="2572" y="1381"/>
                    <a:pt x="2686" y="1362"/>
                  </a:cubicBezTo>
                  <a:cubicBezTo>
                    <a:pt x="2648" y="1343"/>
                    <a:pt x="2600" y="1343"/>
                    <a:pt x="2562" y="1352"/>
                  </a:cubicBezTo>
                  <a:cubicBezTo>
                    <a:pt x="1962" y="1410"/>
                    <a:pt x="1362" y="1476"/>
                    <a:pt x="762" y="1543"/>
                  </a:cubicBezTo>
                  <a:cubicBezTo>
                    <a:pt x="695" y="1552"/>
                    <a:pt x="638" y="1543"/>
                    <a:pt x="571" y="1543"/>
                  </a:cubicBezTo>
                  <a:cubicBezTo>
                    <a:pt x="571" y="1533"/>
                    <a:pt x="571" y="1514"/>
                    <a:pt x="562" y="1505"/>
                  </a:cubicBezTo>
                  <a:cubicBezTo>
                    <a:pt x="638" y="1486"/>
                    <a:pt x="705" y="1457"/>
                    <a:pt x="771" y="1448"/>
                  </a:cubicBezTo>
                  <a:cubicBezTo>
                    <a:pt x="1276" y="1362"/>
                    <a:pt x="1781" y="1276"/>
                    <a:pt x="2286" y="1181"/>
                  </a:cubicBezTo>
                  <a:cubicBezTo>
                    <a:pt x="2524" y="1133"/>
                    <a:pt x="2762" y="1086"/>
                    <a:pt x="2972" y="952"/>
                  </a:cubicBezTo>
                  <a:cubicBezTo>
                    <a:pt x="3067" y="886"/>
                    <a:pt x="3200" y="838"/>
                    <a:pt x="3324" y="819"/>
                  </a:cubicBezTo>
                  <a:cubicBezTo>
                    <a:pt x="3686" y="771"/>
                    <a:pt x="1762" y="714"/>
                    <a:pt x="2133" y="714"/>
                  </a:cubicBezTo>
                  <a:cubicBezTo>
                    <a:pt x="2505" y="714"/>
                    <a:pt x="2838" y="581"/>
                    <a:pt x="3200" y="533"/>
                  </a:cubicBezTo>
                  <a:cubicBezTo>
                    <a:pt x="3181" y="524"/>
                    <a:pt x="3153" y="514"/>
                    <a:pt x="3124" y="514"/>
                  </a:cubicBezTo>
                  <a:cubicBezTo>
                    <a:pt x="2686" y="524"/>
                    <a:pt x="2248" y="533"/>
                    <a:pt x="1810" y="552"/>
                  </a:cubicBezTo>
                  <a:cubicBezTo>
                    <a:pt x="1438" y="571"/>
                    <a:pt x="1067" y="610"/>
                    <a:pt x="695" y="638"/>
                  </a:cubicBezTo>
                  <a:cubicBezTo>
                    <a:pt x="638" y="638"/>
                    <a:pt x="571" y="628"/>
                    <a:pt x="514" y="619"/>
                  </a:cubicBezTo>
                  <a:cubicBezTo>
                    <a:pt x="514" y="610"/>
                    <a:pt x="514" y="590"/>
                    <a:pt x="514" y="581"/>
                  </a:cubicBezTo>
                  <a:cubicBezTo>
                    <a:pt x="571" y="562"/>
                    <a:pt x="629" y="543"/>
                    <a:pt x="695" y="533"/>
                  </a:cubicBezTo>
                  <a:cubicBezTo>
                    <a:pt x="981" y="505"/>
                    <a:pt x="1267" y="476"/>
                    <a:pt x="1552" y="447"/>
                  </a:cubicBezTo>
                  <a:cubicBezTo>
                    <a:pt x="1609" y="447"/>
                    <a:pt x="1657" y="438"/>
                    <a:pt x="1705" y="428"/>
                  </a:cubicBezTo>
                  <a:cubicBezTo>
                    <a:pt x="1705" y="419"/>
                    <a:pt x="1695" y="409"/>
                    <a:pt x="1695" y="400"/>
                  </a:cubicBezTo>
                  <a:cubicBezTo>
                    <a:pt x="1581" y="400"/>
                    <a:pt x="1467" y="400"/>
                    <a:pt x="1353" y="400"/>
                  </a:cubicBezTo>
                  <a:cubicBezTo>
                    <a:pt x="1353" y="381"/>
                    <a:pt x="1353" y="371"/>
                    <a:pt x="1343" y="352"/>
                  </a:cubicBezTo>
                  <a:cubicBezTo>
                    <a:pt x="1400" y="343"/>
                    <a:pt x="1448" y="314"/>
                    <a:pt x="1505" y="314"/>
                  </a:cubicBezTo>
                  <a:cubicBezTo>
                    <a:pt x="2038" y="247"/>
                    <a:pt x="2562" y="171"/>
                    <a:pt x="3095" y="133"/>
                  </a:cubicBezTo>
                  <a:cubicBezTo>
                    <a:pt x="3772" y="86"/>
                    <a:pt x="4457" y="66"/>
                    <a:pt x="5143" y="57"/>
                  </a:cubicBezTo>
                  <a:cubicBezTo>
                    <a:pt x="5820" y="38"/>
                    <a:pt x="12830" y="57"/>
                    <a:pt x="13506" y="66"/>
                  </a:cubicBezTo>
                  <a:cubicBezTo>
                    <a:pt x="14220" y="66"/>
                    <a:pt x="14935" y="66"/>
                    <a:pt x="15649" y="66"/>
                  </a:cubicBezTo>
                  <a:cubicBezTo>
                    <a:pt x="16153" y="66"/>
                    <a:pt x="16658" y="66"/>
                    <a:pt x="17153" y="66"/>
                  </a:cubicBezTo>
                  <a:cubicBezTo>
                    <a:pt x="17353" y="66"/>
                    <a:pt x="17544" y="57"/>
                    <a:pt x="17734" y="47"/>
                  </a:cubicBezTo>
                  <a:cubicBezTo>
                    <a:pt x="17829" y="47"/>
                    <a:pt x="17915" y="38"/>
                    <a:pt x="18001" y="47"/>
                  </a:cubicBezTo>
                  <a:cubicBezTo>
                    <a:pt x="18086" y="47"/>
                    <a:pt x="18172" y="66"/>
                    <a:pt x="18258" y="76"/>
                  </a:cubicBezTo>
                  <a:cubicBezTo>
                    <a:pt x="18306" y="76"/>
                    <a:pt x="18382" y="38"/>
                    <a:pt x="18401" y="47"/>
                  </a:cubicBezTo>
                  <a:cubicBezTo>
                    <a:pt x="18458" y="104"/>
                    <a:pt x="18486" y="66"/>
                    <a:pt x="18524" y="28"/>
                  </a:cubicBezTo>
                  <a:cubicBezTo>
                    <a:pt x="18563" y="95"/>
                    <a:pt x="18610" y="95"/>
                    <a:pt x="18658" y="28"/>
                  </a:cubicBezTo>
                  <a:cubicBezTo>
                    <a:pt x="18658" y="38"/>
                    <a:pt x="18658" y="57"/>
                    <a:pt x="18658" y="66"/>
                  </a:cubicBezTo>
                  <a:cubicBezTo>
                    <a:pt x="18705" y="66"/>
                    <a:pt x="18744" y="57"/>
                    <a:pt x="18801" y="57"/>
                  </a:cubicBezTo>
                  <a:cubicBezTo>
                    <a:pt x="18829" y="104"/>
                    <a:pt x="18867" y="95"/>
                    <a:pt x="18905" y="66"/>
                  </a:cubicBezTo>
                  <a:cubicBezTo>
                    <a:pt x="19429" y="66"/>
                    <a:pt x="19953" y="66"/>
                    <a:pt x="20477" y="66"/>
                  </a:cubicBezTo>
                  <a:close/>
                  <a:moveTo>
                    <a:pt x="9049" y="3114"/>
                  </a:moveTo>
                  <a:lnTo>
                    <a:pt x="9049" y="3114"/>
                  </a:lnTo>
                  <a:cubicBezTo>
                    <a:pt x="9791" y="3095"/>
                    <a:pt x="11544" y="3048"/>
                    <a:pt x="12277" y="3038"/>
                  </a:cubicBezTo>
                  <a:cubicBezTo>
                    <a:pt x="12725" y="3029"/>
                    <a:pt x="13192" y="3038"/>
                    <a:pt x="13639" y="3048"/>
                  </a:cubicBezTo>
                  <a:cubicBezTo>
                    <a:pt x="14258" y="3057"/>
                    <a:pt x="15154" y="3038"/>
                    <a:pt x="15773" y="3038"/>
                  </a:cubicBezTo>
                  <a:cubicBezTo>
                    <a:pt x="16801" y="3029"/>
                    <a:pt x="17991" y="3048"/>
                    <a:pt x="19020" y="3038"/>
                  </a:cubicBezTo>
                  <a:cubicBezTo>
                    <a:pt x="20106" y="3038"/>
                    <a:pt x="20706" y="3076"/>
                    <a:pt x="21801" y="3076"/>
                  </a:cubicBezTo>
                  <a:cubicBezTo>
                    <a:pt x="22239" y="3076"/>
                    <a:pt x="22982" y="3162"/>
                    <a:pt x="23420" y="3152"/>
                  </a:cubicBezTo>
                  <a:cubicBezTo>
                    <a:pt x="22506" y="2981"/>
                    <a:pt x="9372" y="3010"/>
                    <a:pt x="7658" y="3172"/>
                  </a:cubicBezTo>
                  <a:cubicBezTo>
                    <a:pt x="7658" y="3181"/>
                    <a:pt x="7658" y="3191"/>
                    <a:pt x="7658" y="3200"/>
                  </a:cubicBezTo>
                  <a:cubicBezTo>
                    <a:pt x="8191" y="3210"/>
                    <a:pt x="8515" y="3124"/>
                    <a:pt x="9049" y="3114"/>
                  </a:cubicBezTo>
                  <a:close/>
                  <a:moveTo>
                    <a:pt x="15582" y="1886"/>
                  </a:moveTo>
                  <a:lnTo>
                    <a:pt x="15582" y="1886"/>
                  </a:lnTo>
                  <a:cubicBezTo>
                    <a:pt x="17544" y="1867"/>
                    <a:pt x="19515" y="1848"/>
                    <a:pt x="21477" y="1838"/>
                  </a:cubicBezTo>
                  <a:cubicBezTo>
                    <a:pt x="21477" y="1829"/>
                    <a:pt x="21477" y="1819"/>
                    <a:pt x="21477" y="1810"/>
                  </a:cubicBezTo>
                  <a:cubicBezTo>
                    <a:pt x="19515" y="1781"/>
                    <a:pt x="17544" y="1838"/>
                    <a:pt x="15582" y="1886"/>
                  </a:cubicBezTo>
                  <a:close/>
                  <a:moveTo>
                    <a:pt x="9430" y="4238"/>
                  </a:moveTo>
                  <a:lnTo>
                    <a:pt x="9430" y="4238"/>
                  </a:lnTo>
                  <a:cubicBezTo>
                    <a:pt x="8582" y="4238"/>
                    <a:pt x="7725" y="4277"/>
                    <a:pt x="6877" y="4448"/>
                  </a:cubicBezTo>
                  <a:cubicBezTo>
                    <a:pt x="7734" y="4381"/>
                    <a:pt x="8591" y="4305"/>
                    <a:pt x="9430" y="4238"/>
                  </a:cubicBezTo>
                  <a:close/>
                  <a:moveTo>
                    <a:pt x="21420" y="3486"/>
                  </a:moveTo>
                  <a:lnTo>
                    <a:pt x="21420" y="3486"/>
                  </a:lnTo>
                  <a:cubicBezTo>
                    <a:pt x="21420" y="3476"/>
                    <a:pt x="21420" y="3476"/>
                    <a:pt x="21420" y="3476"/>
                  </a:cubicBezTo>
                  <a:cubicBezTo>
                    <a:pt x="20134" y="3476"/>
                    <a:pt x="18858" y="3476"/>
                    <a:pt x="17572" y="3476"/>
                  </a:cubicBezTo>
                  <a:cubicBezTo>
                    <a:pt x="17572" y="3476"/>
                    <a:pt x="17572" y="3476"/>
                    <a:pt x="17572" y="3486"/>
                  </a:cubicBezTo>
                  <a:cubicBezTo>
                    <a:pt x="18848" y="3486"/>
                    <a:pt x="20134" y="3486"/>
                    <a:pt x="21420" y="3486"/>
                  </a:cubicBezTo>
                  <a:close/>
                  <a:moveTo>
                    <a:pt x="8277" y="3838"/>
                  </a:moveTo>
                  <a:lnTo>
                    <a:pt x="8277" y="3838"/>
                  </a:lnTo>
                  <a:cubicBezTo>
                    <a:pt x="8277" y="3848"/>
                    <a:pt x="8277" y="3857"/>
                    <a:pt x="8277" y="3867"/>
                  </a:cubicBezTo>
                  <a:cubicBezTo>
                    <a:pt x="8896" y="3953"/>
                    <a:pt x="9506" y="3819"/>
                    <a:pt x="10115" y="3791"/>
                  </a:cubicBezTo>
                  <a:cubicBezTo>
                    <a:pt x="9506" y="3810"/>
                    <a:pt x="8886" y="3819"/>
                    <a:pt x="8277" y="3838"/>
                  </a:cubicBezTo>
                  <a:close/>
                  <a:moveTo>
                    <a:pt x="12058" y="1981"/>
                  </a:moveTo>
                  <a:lnTo>
                    <a:pt x="12058" y="1981"/>
                  </a:lnTo>
                  <a:lnTo>
                    <a:pt x="12058" y="1991"/>
                  </a:lnTo>
                  <a:cubicBezTo>
                    <a:pt x="12487" y="1991"/>
                    <a:pt x="12906" y="1991"/>
                    <a:pt x="13335" y="1991"/>
                  </a:cubicBezTo>
                  <a:cubicBezTo>
                    <a:pt x="13335" y="1971"/>
                    <a:pt x="13335" y="1962"/>
                    <a:pt x="13335" y="1943"/>
                  </a:cubicBezTo>
                  <a:cubicBezTo>
                    <a:pt x="12906" y="1952"/>
                    <a:pt x="12487" y="1962"/>
                    <a:pt x="12058" y="1981"/>
                  </a:cubicBezTo>
                  <a:close/>
                  <a:moveTo>
                    <a:pt x="20306" y="4943"/>
                  </a:moveTo>
                  <a:lnTo>
                    <a:pt x="20306" y="4943"/>
                  </a:lnTo>
                  <a:cubicBezTo>
                    <a:pt x="20306" y="4953"/>
                    <a:pt x="20296" y="4953"/>
                    <a:pt x="20296" y="4962"/>
                  </a:cubicBezTo>
                  <a:cubicBezTo>
                    <a:pt x="21106" y="4981"/>
                    <a:pt x="21906" y="4991"/>
                    <a:pt x="22706" y="5010"/>
                  </a:cubicBezTo>
                  <a:cubicBezTo>
                    <a:pt x="22706" y="5000"/>
                    <a:pt x="22706" y="5000"/>
                    <a:pt x="22706" y="4991"/>
                  </a:cubicBezTo>
                  <a:cubicBezTo>
                    <a:pt x="21906" y="4972"/>
                    <a:pt x="21106" y="4962"/>
                    <a:pt x="20306" y="4943"/>
                  </a:cubicBezTo>
                  <a:close/>
                  <a:moveTo>
                    <a:pt x="23896" y="1838"/>
                  </a:moveTo>
                  <a:lnTo>
                    <a:pt x="23896" y="1838"/>
                  </a:lnTo>
                  <a:lnTo>
                    <a:pt x="23896" y="1838"/>
                  </a:lnTo>
                  <a:cubicBezTo>
                    <a:pt x="23220" y="1829"/>
                    <a:pt x="22544" y="1819"/>
                    <a:pt x="21868" y="1810"/>
                  </a:cubicBezTo>
                  <a:cubicBezTo>
                    <a:pt x="21868" y="1819"/>
                    <a:pt x="21868" y="1829"/>
                    <a:pt x="21858" y="1838"/>
                  </a:cubicBezTo>
                  <a:cubicBezTo>
                    <a:pt x="22544" y="1838"/>
                    <a:pt x="23220" y="1838"/>
                    <a:pt x="23896" y="1838"/>
                  </a:cubicBezTo>
                  <a:close/>
                  <a:moveTo>
                    <a:pt x="15249" y="3495"/>
                  </a:moveTo>
                  <a:lnTo>
                    <a:pt x="15249" y="3495"/>
                  </a:lnTo>
                  <a:cubicBezTo>
                    <a:pt x="15249" y="3495"/>
                    <a:pt x="15249" y="3495"/>
                    <a:pt x="15249" y="3505"/>
                  </a:cubicBezTo>
                  <a:cubicBezTo>
                    <a:pt x="15802" y="3505"/>
                    <a:pt x="16353" y="3505"/>
                    <a:pt x="16896" y="3505"/>
                  </a:cubicBezTo>
                  <a:cubicBezTo>
                    <a:pt x="16896" y="3495"/>
                    <a:pt x="16896" y="3495"/>
                    <a:pt x="16896" y="3495"/>
                  </a:cubicBezTo>
                  <a:cubicBezTo>
                    <a:pt x="16353" y="3495"/>
                    <a:pt x="15802" y="3495"/>
                    <a:pt x="15249" y="3495"/>
                  </a:cubicBezTo>
                  <a:close/>
                  <a:moveTo>
                    <a:pt x="8086" y="2495"/>
                  </a:moveTo>
                  <a:lnTo>
                    <a:pt x="8086" y="2495"/>
                  </a:lnTo>
                  <a:cubicBezTo>
                    <a:pt x="8201" y="2543"/>
                    <a:pt x="8401" y="2533"/>
                    <a:pt x="8753" y="2467"/>
                  </a:cubicBezTo>
                  <a:cubicBezTo>
                    <a:pt x="8534" y="2476"/>
                    <a:pt x="8315" y="2486"/>
                    <a:pt x="8086" y="2495"/>
                  </a:cubicBezTo>
                  <a:close/>
                  <a:moveTo>
                    <a:pt x="23487" y="5019"/>
                  </a:moveTo>
                  <a:lnTo>
                    <a:pt x="23487" y="5019"/>
                  </a:lnTo>
                  <a:lnTo>
                    <a:pt x="23487" y="5010"/>
                  </a:lnTo>
                  <a:cubicBezTo>
                    <a:pt x="23277" y="5010"/>
                    <a:pt x="23077" y="5010"/>
                    <a:pt x="22877" y="5010"/>
                  </a:cubicBezTo>
                  <a:lnTo>
                    <a:pt x="22877" y="5019"/>
                  </a:lnTo>
                  <a:cubicBezTo>
                    <a:pt x="23077" y="5019"/>
                    <a:pt x="23287" y="5019"/>
                    <a:pt x="23487" y="501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UA" sz="1167"/>
            </a:p>
          </p:txBody>
        </p:sp>
        <p:sp>
          <p:nvSpPr>
            <p:cNvPr id="66" name="Прямоугольник 3">
              <a:extLst>
                <a:ext uri="{FF2B5EF4-FFF2-40B4-BE49-F238E27FC236}">
                  <a16:creationId xmlns:a16="http://schemas.microsoft.com/office/drawing/2014/main" id="{BC44C848-36A6-41CF-BD52-CC619ABB3006}"/>
                </a:ext>
              </a:extLst>
            </p:cNvPr>
            <p:cNvSpPr/>
            <p:nvPr/>
          </p:nvSpPr>
          <p:spPr>
            <a:xfrm>
              <a:off x="2711644" y="1611841"/>
              <a:ext cx="790411" cy="1619355"/>
            </a:xfrm>
            <a:prstGeom prst="rect">
              <a:avLst/>
            </a:prstGeom>
            <a:grpFill/>
          </p:spPr>
          <p:txBody>
            <a:bodyPr wrap="square">
              <a:spAutoFit/>
            </a:bodyPr>
            <a:lstStyle/>
            <a:p>
              <a:r>
                <a:rPr lang="tr-TR" sz="5000" b="1" dirty="0">
                  <a:solidFill>
                    <a:srgbClr val="FF0000"/>
                  </a:solidFill>
                  <a:latin typeface="Montserrat" pitchFamily="2" charset="0"/>
                </a:rPr>
                <a:t>3</a:t>
              </a:r>
              <a:endParaRPr lang="ru-UA" sz="5000" dirty="0">
                <a:solidFill>
                  <a:srgbClr val="FF0000"/>
                </a:solidFill>
                <a:latin typeface="Montserrat" pitchFamily="2" charset="0"/>
              </a:endParaRPr>
            </a:p>
          </p:txBody>
        </p:sp>
        <p:sp>
          <p:nvSpPr>
            <p:cNvPr id="67" name="Прямоугольник 5">
              <a:extLst>
                <a:ext uri="{FF2B5EF4-FFF2-40B4-BE49-F238E27FC236}">
                  <a16:creationId xmlns:a16="http://schemas.microsoft.com/office/drawing/2014/main" id="{880B2304-940E-465E-AC31-CF35D6D9A9B4}"/>
                </a:ext>
              </a:extLst>
            </p:cNvPr>
            <p:cNvSpPr/>
            <p:nvPr/>
          </p:nvSpPr>
          <p:spPr>
            <a:xfrm>
              <a:off x="3987860" y="2249649"/>
              <a:ext cx="7148177" cy="1098848"/>
            </a:xfrm>
            <a:prstGeom prst="rect">
              <a:avLst/>
            </a:prstGeom>
            <a:grpFill/>
          </p:spPr>
          <p:txBody>
            <a:bodyPr wrap="square">
              <a:spAutoFit/>
            </a:bodyPr>
            <a:lstStyle/>
            <a:p>
              <a:pPr algn="ctr"/>
              <a:r>
                <a:rPr lang="tr-TR" sz="1600" b="1" dirty="0">
                  <a:latin typeface="Open Sans" panose="020B0606030504020204" pitchFamily="34" charset="0"/>
                </a:rPr>
                <a:t>Düzeltme Katsayısı Hesabında</a:t>
              </a:r>
              <a:endParaRPr lang="en" sz="1600" dirty="0">
                <a:latin typeface="Open Sans Semibold" panose="020B0606030504020204" pitchFamily="34" charset="0"/>
              </a:endParaRPr>
            </a:p>
          </p:txBody>
        </p:sp>
      </p:grpSp>
    </p:spTree>
    <p:extLst>
      <p:ext uri="{BB962C8B-B14F-4D97-AF65-F5344CB8AC3E}">
        <p14:creationId xmlns:p14="http://schemas.microsoft.com/office/powerpoint/2010/main" val="361420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5CC89109-D9C5-44F4-A60A-8ADC4642AE60}"/>
              </a:ext>
            </a:extLst>
          </p:cNvPr>
          <p:cNvGraphicFramePr>
            <a:graphicFrameLocks noGrp="1"/>
          </p:cNvGraphicFramePr>
          <p:nvPr>
            <p:extLst>
              <p:ext uri="{D42A27DB-BD31-4B8C-83A1-F6EECF244321}">
                <p14:modId xmlns:p14="http://schemas.microsoft.com/office/powerpoint/2010/main" val="3352919843"/>
              </p:ext>
            </p:extLst>
          </p:nvPr>
        </p:nvGraphicFramePr>
        <p:xfrm>
          <a:off x="474789" y="3136483"/>
          <a:ext cx="11242421" cy="1749815"/>
        </p:xfrm>
        <a:graphic>
          <a:graphicData uri="http://schemas.openxmlformats.org/drawingml/2006/table">
            <a:tbl>
              <a:tblPr>
                <a:tableStyleId>{5C22544A-7EE6-4342-B048-85BDC9FD1C3A}</a:tableStyleId>
              </a:tblPr>
              <a:tblGrid>
                <a:gridCol w="3563251">
                  <a:extLst>
                    <a:ext uri="{9D8B030D-6E8A-4147-A177-3AD203B41FA5}">
                      <a16:colId xmlns:a16="http://schemas.microsoft.com/office/drawing/2014/main" val="4207070244"/>
                    </a:ext>
                  </a:extLst>
                </a:gridCol>
                <a:gridCol w="1163511">
                  <a:extLst>
                    <a:ext uri="{9D8B030D-6E8A-4147-A177-3AD203B41FA5}">
                      <a16:colId xmlns:a16="http://schemas.microsoft.com/office/drawing/2014/main" val="72354635"/>
                    </a:ext>
                  </a:extLst>
                </a:gridCol>
                <a:gridCol w="6515659">
                  <a:extLst>
                    <a:ext uri="{9D8B030D-6E8A-4147-A177-3AD203B41FA5}">
                      <a16:colId xmlns:a16="http://schemas.microsoft.com/office/drawing/2014/main" val="2412232836"/>
                    </a:ext>
                  </a:extLst>
                </a:gridCol>
              </a:tblGrid>
              <a:tr h="770965">
                <a:tc rowSpan="3">
                  <a:txBody>
                    <a:bodyPr/>
                    <a:lstStyle/>
                    <a:p>
                      <a:pPr algn="ctr" fontAlgn="ctr"/>
                      <a:r>
                        <a:rPr lang="tr-TR" sz="2800" u="none" strike="noStrike" noProof="0" dirty="0">
                          <a:effectLst/>
                        </a:rPr>
                        <a:t>Düzeltme Katsayısı</a:t>
                      </a:r>
                      <a:endParaRPr lang="tr-TR" sz="2800" b="0" i="0" u="none" strike="noStrike" noProof="0" dirty="0">
                        <a:solidFill>
                          <a:srgbClr val="000000"/>
                        </a:solidFill>
                        <a:effectLst/>
                        <a:latin typeface="Calibri" panose="020F0502020204030204" pitchFamily="34" charset="0"/>
                      </a:endParaRPr>
                    </a:p>
                  </a:txBody>
                  <a:tcPr marL="7620" marR="7620" marT="7620" marB="0" anchor="ctr">
                    <a:solidFill>
                      <a:srgbClr val="FFFF00"/>
                    </a:solidFill>
                  </a:tcPr>
                </a:tc>
                <a:tc rowSpan="3">
                  <a:txBody>
                    <a:bodyPr/>
                    <a:lstStyle/>
                    <a:p>
                      <a:pPr algn="ctr" fontAlgn="ctr"/>
                      <a:r>
                        <a:rPr lang="en-US" sz="6000" u="none" strike="noStrike" dirty="0">
                          <a:effectLst/>
                        </a:rPr>
                        <a:t>=</a:t>
                      </a:r>
                      <a:endParaRPr lang="en-US" sz="6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noProof="0" dirty="0">
                          <a:effectLst/>
                        </a:rPr>
                        <a:t>Mali Tablonun Ait Olduğu Aya İlişkin Yİ-ÜFE</a:t>
                      </a:r>
                      <a:endParaRPr lang="tr-TR" sz="2000" b="0" i="0" u="none" strike="noStrike" noProof="0" dirty="0">
                        <a:solidFill>
                          <a:srgbClr val="000000"/>
                        </a:solidFill>
                        <a:effectLst/>
                        <a:latin typeface="Calibri" panose="020F0502020204030204" pitchFamily="34" charset="0"/>
                      </a:endParaRPr>
                    </a:p>
                  </a:txBody>
                  <a:tcPr marL="7620" marR="7620" marT="7620" marB="0" anchor="ctr">
                    <a:solidFill>
                      <a:srgbClr val="00B0F0"/>
                    </a:solidFill>
                  </a:tcPr>
                </a:tc>
                <a:extLst>
                  <a:ext uri="{0D108BD9-81ED-4DB2-BD59-A6C34878D82A}">
                    <a16:rowId xmlns:a16="http://schemas.microsoft.com/office/drawing/2014/main" val="1857263909"/>
                  </a:ext>
                </a:extLst>
              </a:tr>
              <a:tr h="149416">
                <a:tc vMerge="1">
                  <a:txBody>
                    <a:bodyPr/>
                    <a:lstStyle/>
                    <a:p>
                      <a:endParaRPr lang="en-US"/>
                    </a:p>
                  </a:txBody>
                  <a:tcPr/>
                </a:tc>
                <a:tc vMerge="1">
                  <a:txBody>
                    <a:bodyPr/>
                    <a:lstStyle/>
                    <a:p>
                      <a:endParaRPr lang="en-US"/>
                    </a:p>
                  </a:txBody>
                  <a:tcPr/>
                </a:tc>
                <a:tc>
                  <a:txBody>
                    <a:bodyPr/>
                    <a:lstStyle/>
                    <a:p>
                      <a:pPr algn="ctr" fontAlgn="ct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tx1"/>
                    </a:solidFill>
                  </a:tcPr>
                </a:tc>
                <a:extLst>
                  <a:ext uri="{0D108BD9-81ED-4DB2-BD59-A6C34878D82A}">
                    <a16:rowId xmlns:a16="http://schemas.microsoft.com/office/drawing/2014/main" val="3822432428"/>
                  </a:ext>
                </a:extLst>
              </a:tr>
              <a:tr h="666430">
                <a:tc vMerge="1">
                  <a:txBody>
                    <a:bodyPr/>
                    <a:lstStyle/>
                    <a:p>
                      <a:endParaRPr lang="en-US"/>
                    </a:p>
                  </a:txBody>
                  <a:tcPr/>
                </a:tc>
                <a:tc vMerge="1">
                  <a:txBody>
                    <a:bodyPr/>
                    <a:lstStyle/>
                    <a:p>
                      <a:endParaRPr lang="en-US"/>
                    </a:p>
                  </a:txBody>
                  <a:tcPr/>
                </a:tc>
                <a:tc>
                  <a:txBody>
                    <a:bodyPr/>
                    <a:lstStyle/>
                    <a:p>
                      <a:pPr algn="ctr" fontAlgn="ctr"/>
                      <a:r>
                        <a:rPr lang="tr-TR" sz="2000" u="none" strike="noStrike" noProof="0" dirty="0">
                          <a:effectLst/>
                        </a:rPr>
                        <a:t>Düzeltmeye Esas Alınan Tarihi İçeren Aya İlişkin Yİ-ÜFE</a:t>
                      </a:r>
                      <a:endParaRPr lang="tr-TR" sz="2000" b="0" i="0" u="none" strike="noStrike" noProof="0" dirty="0">
                        <a:solidFill>
                          <a:srgbClr val="000000"/>
                        </a:solidFill>
                        <a:effectLst/>
                        <a:latin typeface="Calibri" panose="020F0502020204030204" pitchFamily="34" charset="0"/>
                      </a:endParaRPr>
                    </a:p>
                  </a:txBody>
                  <a:tcPr marL="7620" marR="7620" marT="7620" marB="0" anchor="ctr">
                    <a:solidFill>
                      <a:srgbClr val="00B0F0"/>
                    </a:solidFill>
                  </a:tcPr>
                </a:tc>
                <a:extLst>
                  <a:ext uri="{0D108BD9-81ED-4DB2-BD59-A6C34878D82A}">
                    <a16:rowId xmlns:a16="http://schemas.microsoft.com/office/drawing/2014/main" val="1602530816"/>
                  </a:ext>
                </a:extLst>
              </a:tr>
            </a:tbl>
          </a:graphicData>
        </a:graphic>
      </p:graphicFrame>
      <p:sp>
        <p:nvSpPr>
          <p:cNvPr id="3" name="Google Shape;819;p33">
            <a:extLst>
              <a:ext uri="{FF2B5EF4-FFF2-40B4-BE49-F238E27FC236}">
                <a16:creationId xmlns:a16="http://schemas.microsoft.com/office/drawing/2014/main" id="{2C606375-958D-4BC0-B6ED-127A67B123E9}"/>
              </a:ext>
            </a:extLst>
          </p:cNvPr>
          <p:cNvSpPr txBox="1"/>
          <p:nvPr/>
        </p:nvSpPr>
        <p:spPr>
          <a:xfrm>
            <a:off x="618771" y="447773"/>
            <a:ext cx="9654146" cy="832474"/>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Katsayının Hesaplanması II</a:t>
            </a:r>
            <a:endParaRPr sz="2800" b="1" dirty="0">
              <a:solidFill>
                <a:srgbClr val="FF0000"/>
              </a:solidFill>
              <a:latin typeface="Montserrat" panose="02000505000000020004" pitchFamily="2" charset="77"/>
            </a:endParaRPr>
          </a:p>
        </p:txBody>
      </p:sp>
      <p:pic>
        <p:nvPicPr>
          <p:cNvPr id="4" name="Resim 3">
            <a:extLst>
              <a:ext uri="{FF2B5EF4-FFF2-40B4-BE49-F238E27FC236}">
                <a16:creationId xmlns:a16="http://schemas.microsoft.com/office/drawing/2014/main" id="{5797B2B7-F294-4F72-8983-1BF726AB6093}"/>
              </a:ext>
            </a:extLst>
          </p:cNvPr>
          <p:cNvPicPr>
            <a:picLocks noChangeAspect="1"/>
          </p:cNvPicPr>
          <p:nvPr/>
        </p:nvPicPr>
        <p:blipFill>
          <a:blip r:embed="rId2"/>
          <a:stretch>
            <a:fillRect/>
          </a:stretch>
        </p:blipFill>
        <p:spPr>
          <a:xfrm>
            <a:off x="489885" y="1262713"/>
            <a:ext cx="11242421" cy="1669049"/>
          </a:xfrm>
          <a:prstGeom prst="rect">
            <a:avLst/>
          </a:prstGeom>
          <a:solidFill>
            <a:schemeClr val="accent1">
              <a:lumMod val="60000"/>
              <a:lumOff val="40000"/>
            </a:schemeClr>
          </a:solidFill>
        </p:spPr>
      </p:pic>
      <p:sp>
        <p:nvSpPr>
          <p:cNvPr id="6" name="Metin kutusu 5">
            <a:extLst>
              <a:ext uri="{FF2B5EF4-FFF2-40B4-BE49-F238E27FC236}">
                <a16:creationId xmlns:a16="http://schemas.microsoft.com/office/drawing/2014/main" id="{FA2F7F9C-0B96-46D3-99F7-DE81C64479B4}"/>
              </a:ext>
            </a:extLst>
          </p:cNvPr>
          <p:cNvSpPr txBox="1"/>
          <p:nvPr/>
        </p:nvSpPr>
        <p:spPr>
          <a:xfrm>
            <a:off x="603675" y="1362102"/>
            <a:ext cx="10984650" cy="1569660"/>
          </a:xfrm>
          <a:prstGeom prst="rect">
            <a:avLst/>
          </a:prstGeom>
          <a:noFill/>
        </p:spPr>
        <p:txBody>
          <a:bodyPr wrap="square">
            <a:spAutoFit/>
          </a:bodyPr>
          <a:lstStyle/>
          <a:p>
            <a:pPr algn="ctr"/>
            <a:r>
              <a:rPr lang="tr-TR" sz="2400" dirty="0"/>
              <a:t>2023 hesap dönemi sonuna ait bilançonun düzeltilmesi işlemi, TÜİK tarafından Türkiye geneli için hesaplanan ve aylar itibariyle açıklanan Yİ-ÜFE değerleri göz önünde bulundurularak aşağıdaki formüle göre saptanacak olan düzeltme katsayıları kullanılarak yapılacaktır.</a:t>
            </a:r>
          </a:p>
        </p:txBody>
      </p:sp>
      <p:pic>
        <p:nvPicPr>
          <p:cNvPr id="7" name="Resim 6">
            <a:extLst>
              <a:ext uri="{FF2B5EF4-FFF2-40B4-BE49-F238E27FC236}">
                <a16:creationId xmlns:a16="http://schemas.microsoft.com/office/drawing/2014/main" id="{06BF4230-7C03-4ECB-BE96-B12C543BF861}"/>
              </a:ext>
            </a:extLst>
          </p:cNvPr>
          <p:cNvPicPr>
            <a:picLocks noChangeAspect="1"/>
          </p:cNvPicPr>
          <p:nvPr/>
        </p:nvPicPr>
        <p:blipFill>
          <a:blip r:embed="rId2"/>
          <a:stretch>
            <a:fillRect/>
          </a:stretch>
        </p:blipFill>
        <p:spPr>
          <a:xfrm>
            <a:off x="489885" y="5091019"/>
            <a:ext cx="11242421" cy="1669049"/>
          </a:xfrm>
          <a:prstGeom prst="rect">
            <a:avLst/>
          </a:prstGeom>
          <a:solidFill>
            <a:schemeClr val="accent1">
              <a:lumMod val="60000"/>
              <a:lumOff val="40000"/>
            </a:schemeClr>
          </a:solidFill>
        </p:spPr>
      </p:pic>
      <p:sp>
        <p:nvSpPr>
          <p:cNvPr id="9" name="Metin kutusu 8">
            <a:extLst>
              <a:ext uri="{FF2B5EF4-FFF2-40B4-BE49-F238E27FC236}">
                <a16:creationId xmlns:a16="http://schemas.microsoft.com/office/drawing/2014/main" id="{891D1367-99A7-4C00-80F2-D3EB8742CFB7}"/>
              </a:ext>
            </a:extLst>
          </p:cNvPr>
          <p:cNvSpPr txBox="1"/>
          <p:nvPr/>
        </p:nvSpPr>
        <p:spPr>
          <a:xfrm>
            <a:off x="830317" y="5209898"/>
            <a:ext cx="10901989" cy="1569660"/>
          </a:xfrm>
          <a:prstGeom prst="rect">
            <a:avLst/>
          </a:prstGeom>
          <a:noFill/>
        </p:spPr>
        <p:txBody>
          <a:bodyPr wrap="square">
            <a:spAutoFit/>
          </a:bodyPr>
          <a:lstStyle/>
          <a:p>
            <a:pPr algn="ctr"/>
            <a:r>
              <a:rPr lang="tr-TR" sz="2400" dirty="0"/>
              <a:t>Yukarıdaki formüle göre bulunacak ve düzeltmeye esas olacak katsayının hesabında, kesirli (virgülden sonraki) kısım 5 (beş) hane olarak (altıncı hane dikkate alınarak beşinci hane yuvarlanarak) dikkate alınacaktır. </a:t>
            </a:r>
          </a:p>
          <a:p>
            <a:pPr algn="ctr"/>
            <a:r>
              <a:rPr lang="tr-TR" sz="2400" dirty="0">
                <a:solidFill>
                  <a:srgbClr val="FF0000"/>
                </a:solidFill>
              </a:rPr>
              <a:t>YUVARLAMA YAPILACAKTIR !!!</a:t>
            </a:r>
          </a:p>
        </p:txBody>
      </p:sp>
    </p:spTree>
    <p:extLst>
      <p:ext uri="{BB962C8B-B14F-4D97-AF65-F5344CB8AC3E}">
        <p14:creationId xmlns:p14="http://schemas.microsoft.com/office/powerpoint/2010/main" val="4028485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19;p33">
            <a:extLst>
              <a:ext uri="{FF2B5EF4-FFF2-40B4-BE49-F238E27FC236}">
                <a16:creationId xmlns:a16="http://schemas.microsoft.com/office/drawing/2014/main" id="{6AFDA0F5-67BD-47E2-BD5F-6FBA1B976C03}"/>
              </a:ext>
            </a:extLst>
          </p:cNvPr>
          <p:cNvSpPr txBox="1"/>
          <p:nvPr/>
        </p:nvSpPr>
        <p:spPr>
          <a:xfrm>
            <a:off x="618771" y="447773"/>
            <a:ext cx="2576374" cy="555474"/>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Kayıt I</a:t>
            </a:r>
            <a:endParaRPr sz="2800" b="1" dirty="0">
              <a:solidFill>
                <a:srgbClr val="FF0000"/>
              </a:solidFill>
              <a:latin typeface="Montserrat" panose="02000505000000020004" pitchFamily="2" charset="77"/>
            </a:endParaRPr>
          </a:p>
        </p:txBody>
      </p:sp>
      <p:sp>
        <p:nvSpPr>
          <p:cNvPr id="9" name="Metin kutusu 8">
            <a:extLst>
              <a:ext uri="{FF2B5EF4-FFF2-40B4-BE49-F238E27FC236}">
                <a16:creationId xmlns:a16="http://schemas.microsoft.com/office/drawing/2014/main" id="{FDACE85B-12FA-45A8-8C8D-059BEE2076C4}"/>
              </a:ext>
            </a:extLst>
          </p:cNvPr>
          <p:cNvSpPr txBox="1"/>
          <p:nvPr/>
        </p:nvSpPr>
        <p:spPr>
          <a:xfrm>
            <a:off x="220716" y="1320731"/>
            <a:ext cx="5749161" cy="3108543"/>
          </a:xfrm>
          <a:prstGeom prst="rect">
            <a:avLst/>
          </a:prstGeom>
          <a:noFill/>
        </p:spPr>
        <p:txBody>
          <a:bodyPr wrap="square">
            <a:spAutoFit/>
          </a:bodyPr>
          <a:lstStyle/>
          <a:p>
            <a:r>
              <a:rPr lang="tr-TR" sz="2200" kern="100" dirty="0">
                <a:effectLst/>
                <a:ea typeface="Calibri" panose="020F0502020204030204" pitchFamily="34" charset="0"/>
                <a:cs typeface="Times New Roman" panose="02020603050405020304" pitchFamily="18" charset="0"/>
              </a:rPr>
              <a:t>Enflasyon düzeltmesi yapılan geçici vergi dönemleri ve hesap dönemlerine ilişkin düzeltme işlemleri, tabi olunan vergi türü dikkate alınarak, </a:t>
            </a:r>
            <a:r>
              <a:rPr lang="tr-TR" sz="2200" b="1" kern="100" dirty="0">
                <a:effectLst/>
                <a:ea typeface="Calibri" panose="020F0502020204030204" pitchFamily="34" charset="0"/>
                <a:cs typeface="Times New Roman" panose="02020603050405020304" pitchFamily="18" charset="0"/>
              </a:rPr>
              <a:t>söz konusu dönemlere ait geçici vergi/gelir/kurumlar vergisi beyannamelerinin verilme tarihine kadar </a:t>
            </a:r>
            <a:r>
              <a:rPr lang="tr-TR" sz="2200" kern="100" dirty="0">
                <a:effectLst/>
                <a:ea typeface="Calibri" panose="020F0502020204030204" pitchFamily="34" charset="0"/>
                <a:cs typeface="Times New Roman" panose="02020603050405020304" pitchFamily="18" charset="0"/>
              </a:rPr>
              <a:t>yapılır, </a:t>
            </a:r>
            <a:r>
              <a:rPr lang="tr-TR" sz="2200" b="1" kern="100" dirty="0">
                <a:effectLst/>
                <a:ea typeface="Calibri" panose="020F0502020204030204" pitchFamily="34" charset="0"/>
                <a:cs typeface="Times New Roman" panose="02020603050405020304" pitchFamily="18" charset="0"/>
              </a:rPr>
              <a:t>düzeltmenin yapıldığı tarih </a:t>
            </a:r>
            <a:r>
              <a:rPr lang="tr-TR" sz="2200" kern="100" dirty="0">
                <a:effectLst/>
                <a:ea typeface="Calibri" panose="020F0502020204030204" pitchFamily="34" charset="0"/>
                <a:cs typeface="Times New Roman" panose="02020603050405020304" pitchFamily="18" charset="0"/>
              </a:rPr>
              <a:t>itibarıyla yasal defterlere kaydedilir.</a:t>
            </a:r>
            <a:endParaRPr lang="en-US" sz="2200" kern="100" dirty="0">
              <a:effectLst/>
              <a:ea typeface="Calibri" panose="020F0502020204030204" pitchFamily="34" charset="0"/>
              <a:cs typeface="Times New Roman" panose="02020603050405020304" pitchFamily="18" charset="0"/>
            </a:endParaRPr>
          </a:p>
          <a:p>
            <a:endParaRPr lang="en-US" sz="2000" dirty="0"/>
          </a:p>
        </p:txBody>
      </p:sp>
      <p:sp>
        <p:nvSpPr>
          <p:cNvPr id="11" name="Metin kutusu 10">
            <a:extLst>
              <a:ext uri="{FF2B5EF4-FFF2-40B4-BE49-F238E27FC236}">
                <a16:creationId xmlns:a16="http://schemas.microsoft.com/office/drawing/2014/main" id="{C41CC6A4-E534-455B-8D35-0AD17750D215}"/>
              </a:ext>
            </a:extLst>
          </p:cNvPr>
          <p:cNvSpPr txBox="1"/>
          <p:nvPr/>
        </p:nvSpPr>
        <p:spPr>
          <a:xfrm>
            <a:off x="220716" y="4429274"/>
            <a:ext cx="5517931" cy="2062103"/>
          </a:xfrm>
          <a:prstGeom prst="rect">
            <a:avLst/>
          </a:prstGeom>
          <a:noFill/>
        </p:spPr>
        <p:txBody>
          <a:bodyPr wrap="square">
            <a:spAutoFit/>
          </a:bodyPr>
          <a:lstStyle/>
          <a:p>
            <a:r>
              <a:rPr lang="tr-TR" sz="2200" kern="100" dirty="0">
                <a:ea typeface="Calibri" panose="020F0502020204030204" pitchFamily="34" charset="0"/>
                <a:cs typeface="Times New Roman" panose="02020603050405020304" pitchFamily="18" charset="0"/>
              </a:rPr>
              <a:t>2023 yılına ilişkin yapılan enflasyon düzeltmesine ait kayıtlar </a:t>
            </a:r>
            <a:r>
              <a:rPr lang="tr-TR" sz="2200" b="1" kern="100" dirty="0">
                <a:ea typeface="Calibri" panose="020F0502020204030204" pitchFamily="34" charset="0"/>
                <a:cs typeface="Times New Roman" panose="02020603050405020304" pitchFamily="18" charset="0"/>
              </a:rPr>
              <a:t>2023 yılı yasal defterlerine</a:t>
            </a:r>
            <a:r>
              <a:rPr lang="tr-TR" sz="2200" kern="100" dirty="0">
                <a:ea typeface="Calibri" panose="020F0502020204030204" pitchFamily="34" charset="0"/>
                <a:cs typeface="Times New Roman" panose="02020603050405020304" pitchFamily="18" charset="0"/>
              </a:rPr>
              <a:t>, 2024 ve izleyen dönemlerde yapılacak enflasyon düzeltmesine ait kayıtlar da </a:t>
            </a:r>
            <a:r>
              <a:rPr lang="tr-TR" sz="2200" b="1" kern="100" dirty="0">
                <a:ea typeface="Calibri" panose="020F0502020204030204" pitchFamily="34" charset="0"/>
                <a:cs typeface="Times New Roman" panose="02020603050405020304" pitchFamily="18" charset="0"/>
              </a:rPr>
              <a:t>ilgili dönem defterlerine </a:t>
            </a:r>
            <a:r>
              <a:rPr lang="tr-TR" sz="2200" kern="100" dirty="0">
                <a:ea typeface="Calibri" panose="020F0502020204030204" pitchFamily="34" charset="0"/>
                <a:cs typeface="Times New Roman" panose="02020603050405020304" pitchFamily="18" charset="0"/>
              </a:rPr>
              <a:t>intikal ettirilir.</a:t>
            </a:r>
            <a:endParaRPr lang="en-US" sz="2200" kern="100" dirty="0">
              <a:ea typeface="Calibri" panose="020F0502020204030204" pitchFamily="34" charset="0"/>
              <a:cs typeface="Times New Roman" panose="02020603050405020304" pitchFamily="18" charset="0"/>
            </a:endParaRPr>
          </a:p>
          <a:p>
            <a:endParaRPr lang="en-US" dirty="0"/>
          </a:p>
        </p:txBody>
      </p:sp>
      <p:graphicFrame>
        <p:nvGraphicFramePr>
          <p:cNvPr id="15" name="Tablo 14">
            <a:extLst>
              <a:ext uri="{FF2B5EF4-FFF2-40B4-BE49-F238E27FC236}">
                <a16:creationId xmlns:a16="http://schemas.microsoft.com/office/drawing/2014/main" id="{72712D8A-49D1-4D8D-B57C-22511B02A052}"/>
              </a:ext>
            </a:extLst>
          </p:cNvPr>
          <p:cNvGraphicFramePr>
            <a:graphicFrameLocks noGrp="1"/>
          </p:cNvGraphicFramePr>
          <p:nvPr>
            <p:extLst>
              <p:ext uri="{D42A27DB-BD31-4B8C-83A1-F6EECF244321}">
                <p14:modId xmlns:p14="http://schemas.microsoft.com/office/powerpoint/2010/main" val="2883429698"/>
              </p:ext>
            </p:extLst>
          </p:nvPr>
        </p:nvGraphicFramePr>
        <p:xfrm>
          <a:off x="5969878" y="887815"/>
          <a:ext cx="6096002" cy="5765232"/>
        </p:xfrm>
        <a:graphic>
          <a:graphicData uri="http://schemas.openxmlformats.org/drawingml/2006/table">
            <a:tbl>
              <a:tblPr>
                <a:tableStyleId>{5C22544A-7EE6-4342-B048-85BDC9FD1C3A}</a:tableStyleId>
              </a:tblPr>
              <a:tblGrid>
                <a:gridCol w="725175">
                  <a:extLst>
                    <a:ext uri="{9D8B030D-6E8A-4147-A177-3AD203B41FA5}">
                      <a16:colId xmlns:a16="http://schemas.microsoft.com/office/drawing/2014/main" val="1085627679"/>
                    </a:ext>
                  </a:extLst>
                </a:gridCol>
                <a:gridCol w="725175">
                  <a:extLst>
                    <a:ext uri="{9D8B030D-6E8A-4147-A177-3AD203B41FA5}">
                      <a16:colId xmlns:a16="http://schemas.microsoft.com/office/drawing/2014/main" val="4058991391"/>
                    </a:ext>
                  </a:extLst>
                </a:gridCol>
                <a:gridCol w="725175">
                  <a:extLst>
                    <a:ext uri="{9D8B030D-6E8A-4147-A177-3AD203B41FA5}">
                      <a16:colId xmlns:a16="http://schemas.microsoft.com/office/drawing/2014/main" val="3209821243"/>
                    </a:ext>
                  </a:extLst>
                </a:gridCol>
                <a:gridCol w="725175">
                  <a:extLst>
                    <a:ext uri="{9D8B030D-6E8A-4147-A177-3AD203B41FA5}">
                      <a16:colId xmlns:a16="http://schemas.microsoft.com/office/drawing/2014/main" val="1385630466"/>
                    </a:ext>
                  </a:extLst>
                </a:gridCol>
                <a:gridCol w="294602">
                  <a:extLst>
                    <a:ext uri="{9D8B030D-6E8A-4147-A177-3AD203B41FA5}">
                      <a16:colId xmlns:a16="http://schemas.microsoft.com/office/drawing/2014/main" val="143441343"/>
                    </a:ext>
                  </a:extLst>
                </a:gridCol>
                <a:gridCol w="725175">
                  <a:extLst>
                    <a:ext uri="{9D8B030D-6E8A-4147-A177-3AD203B41FA5}">
                      <a16:colId xmlns:a16="http://schemas.microsoft.com/office/drawing/2014/main" val="1723988410"/>
                    </a:ext>
                  </a:extLst>
                </a:gridCol>
                <a:gridCol w="725175">
                  <a:extLst>
                    <a:ext uri="{9D8B030D-6E8A-4147-A177-3AD203B41FA5}">
                      <a16:colId xmlns:a16="http://schemas.microsoft.com/office/drawing/2014/main" val="2670617610"/>
                    </a:ext>
                  </a:extLst>
                </a:gridCol>
                <a:gridCol w="725175">
                  <a:extLst>
                    <a:ext uri="{9D8B030D-6E8A-4147-A177-3AD203B41FA5}">
                      <a16:colId xmlns:a16="http://schemas.microsoft.com/office/drawing/2014/main" val="3298330095"/>
                    </a:ext>
                  </a:extLst>
                </a:gridCol>
                <a:gridCol w="725175">
                  <a:extLst>
                    <a:ext uri="{9D8B030D-6E8A-4147-A177-3AD203B41FA5}">
                      <a16:colId xmlns:a16="http://schemas.microsoft.com/office/drawing/2014/main" val="3340377279"/>
                    </a:ext>
                  </a:extLst>
                </a:gridCol>
              </a:tblGrid>
              <a:tr h="370392">
                <a:tc gridSpan="9">
                  <a:txBody>
                    <a:bodyPr/>
                    <a:lstStyle/>
                    <a:p>
                      <a:pPr algn="ctr" fontAlgn="ctr"/>
                      <a:r>
                        <a:rPr lang="en-US" sz="1800" b="1" u="none" strike="noStrike" dirty="0">
                          <a:effectLst/>
                        </a:rPr>
                        <a:t>698 ENFLASYON DÜZELTME HESABI</a:t>
                      </a:r>
                      <a:r>
                        <a:rPr lang="tr-TR" sz="1800" b="1" u="none" strike="noStrike" dirty="0">
                          <a:effectLst/>
                        </a:rPr>
                        <a:t> </a:t>
                      </a:r>
                      <a:r>
                        <a:rPr lang="tr-TR" sz="1800" b="1" u="none" strike="noStrike" dirty="0">
                          <a:solidFill>
                            <a:srgbClr val="FF0000"/>
                          </a:solidFill>
                          <a:effectLst/>
                        </a:rPr>
                        <a:t>(2023 YILI)</a:t>
                      </a:r>
                      <a:endParaRPr lang="en-US" sz="1800" b="1" i="0" u="none" strike="noStrike" dirty="0">
                        <a:solidFill>
                          <a:srgbClr val="FF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789563"/>
                  </a:ext>
                </a:extLst>
              </a:tr>
              <a:tr h="386496">
                <a:tc gridSpan="9">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576919"/>
                  </a:ext>
                </a:extLst>
              </a:tr>
              <a:tr h="386496">
                <a:tc rowSpan="6" gridSpan="3">
                  <a:txBody>
                    <a:bodyPr/>
                    <a:lstStyle/>
                    <a:p>
                      <a:pPr algn="ctr" fontAlgn="ctr"/>
                      <a:r>
                        <a:rPr lang="en-US" sz="1800" u="none" strike="noStrike" dirty="0">
                          <a:effectLst/>
                        </a:rPr>
                        <a:t>PASİF HESAP ENFLASYON DÜZELTME FARKLARI</a:t>
                      </a:r>
                      <a:endParaRPr lang="en-US" sz="1800" b="0" i="0" u="none" strike="noStrike" dirty="0">
                        <a:solidFill>
                          <a:srgbClr val="000000"/>
                        </a:solidFill>
                        <a:effectLst/>
                        <a:latin typeface="Calibri" panose="020F0502020204030204" pitchFamily="34" charset="0"/>
                      </a:endParaRPr>
                    </a:p>
                  </a:txBody>
                  <a:tcPr marL="7620" marR="7620" marT="7620" marB="0" anchor="ctr"/>
                </a:tc>
                <a:tc rowSpan="6" hMerge="1">
                  <a:txBody>
                    <a:bodyPr/>
                    <a:lstStyle/>
                    <a:p>
                      <a:endParaRPr lang="en-US"/>
                    </a:p>
                  </a:txBody>
                  <a:tcPr/>
                </a:tc>
                <a:tc rowSpan="6" hMerge="1">
                  <a:txBody>
                    <a:bodyPr/>
                    <a:lstStyle/>
                    <a:p>
                      <a:endParaRPr lang="en-US"/>
                    </a:p>
                  </a:txBody>
                  <a:tcPr/>
                </a:tc>
                <a:tc>
                  <a:txBody>
                    <a:bodyPr/>
                    <a:lstStyle/>
                    <a:p>
                      <a:pPr algn="r" fontAlgn="b"/>
                      <a:r>
                        <a:rPr lang="en-US" sz="1800" u="none" strike="noStrike" dirty="0">
                          <a:effectLst/>
                        </a:rPr>
                        <a:t>XXX</a:t>
                      </a:r>
                      <a:endParaRPr lang="en-US" sz="1800" b="0" i="0" u="none" strike="noStrike" dirty="0">
                        <a:solidFill>
                          <a:srgbClr val="000000"/>
                        </a:solidFill>
                        <a:effectLst/>
                        <a:latin typeface="Calibri" panose="020F0502020204030204" pitchFamily="34" charset="0"/>
                      </a:endParaRPr>
                    </a:p>
                  </a:txBody>
                  <a:tcPr marL="7620" marR="7620" marT="7620" marB="0" anchor="b"/>
                </a:tc>
                <a:tc rowSpan="6">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bg1">
                        <a:lumMod val="50000"/>
                      </a:schemeClr>
                    </a:solidFill>
                  </a:tcPr>
                </a:tc>
                <a:tc>
                  <a:txBody>
                    <a:bodyPr/>
                    <a:lstStyle/>
                    <a:p>
                      <a:pPr algn="r" fontAlgn="b"/>
                      <a:r>
                        <a:rPr lang="en-US" sz="1800" u="none" strike="noStrike" dirty="0">
                          <a:effectLst/>
                        </a:rPr>
                        <a:t>XXX</a:t>
                      </a:r>
                      <a:endParaRPr lang="en-US" sz="1800" b="0" i="0" u="none" strike="noStrike" dirty="0">
                        <a:solidFill>
                          <a:srgbClr val="000000"/>
                        </a:solidFill>
                        <a:effectLst/>
                        <a:latin typeface="Calibri" panose="020F0502020204030204" pitchFamily="34" charset="0"/>
                      </a:endParaRPr>
                    </a:p>
                  </a:txBody>
                  <a:tcPr marL="7620" marR="7620" marT="7620" marB="0" anchor="b"/>
                </a:tc>
                <a:tc rowSpan="6" gridSpan="3">
                  <a:txBody>
                    <a:bodyPr/>
                    <a:lstStyle/>
                    <a:p>
                      <a:pPr algn="ctr" fontAlgn="ctr"/>
                      <a:r>
                        <a:rPr lang="en-US" sz="1800" u="none" strike="noStrike" dirty="0">
                          <a:effectLst/>
                        </a:rPr>
                        <a:t>AKTİF HESAP ENFLASYON DÜZELTME FARKLARI</a:t>
                      </a:r>
                      <a:endParaRPr lang="en-US" sz="1800" b="0" i="0" u="none" strike="noStrike" dirty="0">
                        <a:solidFill>
                          <a:srgbClr val="000000"/>
                        </a:solidFill>
                        <a:effectLst/>
                        <a:latin typeface="Calibri" panose="020F0502020204030204" pitchFamily="34" charset="0"/>
                      </a:endParaRPr>
                    </a:p>
                  </a:txBody>
                  <a:tcPr marL="7620" marR="7620" marT="7620" marB="0" anchor="ctr"/>
                </a:tc>
                <a:tc rowSpan="6" hMerge="1">
                  <a:txBody>
                    <a:bodyPr/>
                    <a:lstStyle/>
                    <a:p>
                      <a:endParaRPr lang="en-US"/>
                    </a:p>
                  </a:txBody>
                  <a:tcPr/>
                </a:tc>
                <a:tc rowSpan="6" hMerge="1">
                  <a:txBody>
                    <a:bodyPr/>
                    <a:lstStyle/>
                    <a:p>
                      <a:endParaRPr lang="en-US"/>
                    </a:p>
                  </a:txBody>
                  <a:tcPr/>
                </a:tc>
                <a:extLst>
                  <a:ext uri="{0D108BD9-81ED-4DB2-BD59-A6C34878D82A}">
                    <a16:rowId xmlns:a16="http://schemas.microsoft.com/office/drawing/2014/main" val="2248524501"/>
                  </a:ext>
                </a:extLst>
              </a:tr>
              <a:tr h="38649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800" u="none" strike="noStrike" dirty="0">
                          <a:effectLst/>
                        </a:rPr>
                        <a:t>XXX</a:t>
                      </a:r>
                      <a:endParaRPr lang="en-US" sz="1800" b="0"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US"/>
                    </a:p>
                  </a:txBody>
                  <a:tcPr/>
                </a:tc>
                <a:tc>
                  <a:txBody>
                    <a:bodyPr/>
                    <a:lstStyle/>
                    <a:p>
                      <a:pPr algn="r" fontAlgn="b"/>
                      <a:r>
                        <a:rPr lang="en-US" sz="1800" u="none" strike="noStrike" dirty="0">
                          <a:effectLst/>
                        </a:rPr>
                        <a:t>XXX</a:t>
                      </a:r>
                      <a:endParaRPr lang="en-US" sz="1800" b="0" i="0" u="none" strike="noStrike" dirty="0">
                        <a:solidFill>
                          <a:srgbClr val="000000"/>
                        </a:solidFill>
                        <a:effectLst/>
                        <a:latin typeface="Calibri" panose="020F0502020204030204" pitchFamily="34" charset="0"/>
                      </a:endParaRPr>
                    </a:p>
                  </a:txBody>
                  <a:tcPr marL="7620" marR="7620" marT="7620"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067541500"/>
                  </a:ext>
                </a:extLst>
              </a:tr>
              <a:tr h="38649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800" u="none" strike="noStrike" dirty="0">
                          <a:effectLst/>
                        </a:rPr>
                        <a:t>XXX</a:t>
                      </a:r>
                      <a:endParaRPr lang="en-US" sz="1800" b="0"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US"/>
                    </a:p>
                  </a:txBody>
                  <a:tcPr/>
                </a:tc>
                <a:tc>
                  <a:txBody>
                    <a:bodyPr/>
                    <a:lstStyle/>
                    <a:p>
                      <a:pPr algn="r" fontAlgn="b"/>
                      <a:r>
                        <a:rPr lang="en-US" sz="1800" u="none" strike="noStrike">
                          <a:effectLst/>
                        </a:rPr>
                        <a:t>XXX</a:t>
                      </a:r>
                      <a:endParaRPr lang="en-US" sz="1800" b="0" i="0" u="none" strike="noStrike">
                        <a:solidFill>
                          <a:srgbClr val="000000"/>
                        </a:solidFill>
                        <a:effectLst/>
                        <a:latin typeface="Calibri" panose="020F0502020204030204" pitchFamily="34" charset="0"/>
                      </a:endParaRPr>
                    </a:p>
                  </a:txBody>
                  <a:tcPr marL="7620" marR="7620" marT="7620"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38216844"/>
                  </a:ext>
                </a:extLst>
              </a:tr>
              <a:tr h="38649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800" u="none" strike="noStrike" dirty="0">
                          <a:effectLst/>
                        </a:rPr>
                        <a:t>XXX</a:t>
                      </a:r>
                      <a:endParaRPr lang="en-US" sz="1800" b="0"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US"/>
                    </a:p>
                  </a:txBody>
                  <a:tcPr/>
                </a:tc>
                <a:tc>
                  <a:txBody>
                    <a:bodyPr/>
                    <a:lstStyle/>
                    <a:p>
                      <a:pPr algn="r" fontAlgn="b"/>
                      <a:r>
                        <a:rPr lang="en-US" sz="1800" u="none" strike="noStrike" dirty="0">
                          <a:effectLst/>
                        </a:rPr>
                        <a:t>XXX</a:t>
                      </a:r>
                      <a:endParaRPr lang="en-US" sz="1800" b="0" i="0" u="none" strike="noStrike" dirty="0">
                        <a:solidFill>
                          <a:srgbClr val="000000"/>
                        </a:solidFill>
                        <a:effectLst/>
                        <a:latin typeface="Calibri" panose="020F0502020204030204" pitchFamily="34" charset="0"/>
                      </a:endParaRPr>
                    </a:p>
                  </a:txBody>
                  <a:tcPr marL="7620" marR="7620" marT="7620"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85113358"/>
                  </a:ext>
                </a:extLst>
              </a:tr>
              <a:tr h="38649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800" u="none" strike="noStrike" dirty="0">
                          <a:effectLst/>
                        </a:rPr>
                        <a:t>XXX</a:t>
                      </a:r>
                      <a:endParaRPr lang="en-US" sz="1800" b="0"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US"/>
                    </a:p>
                  </a:txBody>
                  <a:tcPr/>
                </a:tc>
                <a:tc>
                  <a:txBody>
                    <a:bodyPr/>
                    <a:lstStyle/>
                    <a:p>
                      <a:pPr algn="r" fontAlgn="b"/>
                      <a:r>
                        <a:rPr lang="en-US" sz="1800" u="none" strike="noStrike" dirty="0">
                          <a:effectLst/>
                        </a:rPr>
                        <a:t>XXX</a:t>
                      </a:r>
                      <a:endParaRPr lang="en-US" sz="1800" b="0" i="0" u="none" strike="noStrike" dirty="0">
                        <a:solidFill>
                          <a:srgbClr val="000000"/>
                        </a:solidFill>
                        <a:effectLst/>
                        <a:latin typeface="Calibri" panose="020F0502020204030204" pitchFamily="34" charset="0"/>
                      </a:endParaRPr>
                    </a:p>
                  </a:txBody>
                  <a:tcPr marL="7620" marR="7620" marT="7620"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071832349"/>
                  </a:ext>
                </a:extLst>
              </a:tr>
              <a:tr h="38649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800" u="none" strike="noStrike" dirty="0">
                          <a:effectLst/>
                        </a:rPr>
                        <a:t>XXX</a:t>
                      </a:r>
                      <a:endParaRPr lang="en-US" sz="1800" b="0"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US"/>
                    </a:p>
                  </a:txBody>
                  <a:tcPr/>
                </a:tc>
                <a:tc>
                  <a:txBody>
                    <a:bodyPr/>
                    <a:lstStyle/>
                    <a:p>
                      <a:pPr algn="r" fontAlgn="b"/>
                      <a:r>
                        <a:rPr lang="en-US" sz="1800" u="none" strike="noStrike" dirty="0">
                          <a:effectLst/>
                        </a:rPr>
                        <a:t>XXX</a:t>
                      </a:r>
                      <a:endParaRPr lang="en-US" sz="1800" b="0" i="0" u="none" strike="noStrike" dirty="0">
                        <a:solidFill>
                          <a:srgbClr val="000000"/>
                        </a:solidFill>
                        <a:effectLst/>
                        <a:latin typeface="Calibri" panose="020F0502020204030204" pitchFamily="34" charset="0"/>
                      </a:endParaRPr>
                    </a:p>
                  </a:txBody>
                  <a:tcPr marL="7620" marR="7620" marT="7620"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409144926"/>
                  </a:ext>
                </a:extLst>
              </a:tr>
              <a:tr h="370392">
                <a:tc gridSpan="9">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2785372"/>
                  </a:ext>
                </a:extLst>
              </a:tr>
              <a:tr h="386496">
                <a:tc gridSpan="4">
                  <a:txBody>
                    <a:bodyPr/>
                    <a:lstStyle/>
                    <a:p>
                      <a:pPr algn="ctr" fontAlgn="b"/>
                      <a:r>
                        <a:rPr lang="en-US" sz="1800" u="none" strike="noStrike" dirty="0">
                          <a:effectLst/>
                        </a:rPr>
                        <a:t>BORÇ BAKİYESİ</a:t>
                      </a:r>
                      <a:endParaRPr lang="en-US" sz="1800" b="0" i="0" u="none" strike="noStrike" dirty="0">
                        <a:solidFill>
                          <a:srgbClr val="000000"/>
                        </a:solidFill>
                        <a:effectLst/>
                        <a:latin typeface="Calibri" panose="020F0502020204030204" pitchFamily="34" charset="0"/>
                      </a:endParaRPr>
                    </a:p>
                  </a:txBody>
                  <a:tcPr marL="7620" marR="7620" marT="7620" marB="0" anchor="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gridSpan="4">
                  <a:txBody>
                    <a:bodyPr/>
                    <a:lstStyle/>
                    <a:p>
                      <a:pPr algn="ctr" fontAlgn="b"/>
                      <a:r>
                        <a:rPr lang="en-US" sz="1800" u="none" strike="noStrike" dirty="0">
                          <a:effectLst/>
                        </a:rPr>
                        <a:t>ALACAK BAKİYESİ</a:t>
                      </a:r>
                      <a:endParaRPr lang="en-US" sz="1800" b="0" i="0" u="none" strike="noStrike" dirty="0">
                        <a:solidFill>
                          <a:srgbClr val="000000"/>
                        </a:solidFill>
                        <a:effectLst/>
                        <a:latin typeface="Calibri" panose="020F0502020204030204" pitchFamily="34" charset="0"/>
                      </a:endParaRPr>
                    </a:p>
                  </a:txBody>
                  <a:tcPr marL="7620" marR="7620" marT="7620" marB="0" anchor="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5008904"/>
                  </a:ext>
                </a:extLst>
              </a:tr>
              <a:tr h="386496">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13816217"/>
                  </a:ext>
                </a:extLst>
              </a:tr>
              <a:tr h="386496">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4949661"/>
                  </a:ext>
                </a:extLst>
              </a:tr>
              <a:tr h="386496">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69396014"/>
                  </a:ext>
                </a:extLst>
              </a:tr>
              <a:tr h="386496">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15853488"/>
                  </a:ext>
                </a:extLst>
              </a:tr>
              <a:tr h="386496">
                <a:tc gridSpan="4">
                  <a:txBody>
                    <a:bodyPr/>
                    <a:lstStyle/>
                    <a:p>
                      <a:pPr algn="ctr" fontAlgn="b"/>
                      <a:r>
                        <a:rPr lang="en-US" sz="1800" u="none" strike="noStrike" dirty="0">
                          <a:effectLst/>
                        </a:rPr>
                        <a:t>580 GYZ HESABI</a:t>
                      </a:r>
                      <a:endParaRPr lang="en-US" sz="1800" b="0" i="0" u="none" strike="noStrike" dirty="0">
                        <a:solidFill>
                          <a:srgbClr val="000000"/>
                        </a:solidFill>
                        <a:effectLst/>
                        <a:latin typeface="Calibri" panose="020F0502020204030204" pitchFamily="34" charset="0"/>
                      </a:endParaRPr>
                    </a:p>
                  </a:txBody>
                  <a:tcPr marL="7620" marR="7620" marT="7620" marB="0" anchor="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gridSpan="4">
                  <a:txBody>
                    <a:bodyPr/>
                    <a:lstStyle/>
                    <a:p>
                      <a:pPr algn="ctr" fontAlgn="b"/>
                      <a:r>
                        <a:rPr lang="en-US" sz="1800" u="none" strike="noStrike" dirty="0">
                          <a:effectLst/>
                        </a:rPr>
                        <a:t>570 GYK HESABI</a:t>
                      </a:r>
                      <a:endParaRPr lang="en-US" sz="1800" b="0" i="0" u="none" strike="noStrike" dirty="0">
                        <a:solidFill>
                          <a:srgbClr val="000000"/>
                        </a:solidFill>
                        <a:effectLst/>
                        <a:latin typeface="Calibri" panose="020F0502020204030204" pitchFamily="34" charset="0"/>
                      </a:endParaRPr>
                    </a:p>
                  </a:txBody>
                  <a:tcPr marL="7620" marR="7620" marT="7620" marB="0" anchor="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2004897"/>
                  </a:ext>
                </a:extLst>
              </a:tr>
            </a:tbl>
          </a:graphicData>
        </a:graphic>
      </p:graphicFrame>
      <p:sp>
        <p:nvSpPr>
          <p:cNvPr id="16" name="Ok: Aşağı 15">
            <a:extLst>
              <a:ext uri="{FF2B5EF4-FFF2-40B4-BE49-F238E27FC236}">
                <a16:creationId xmlns:a16="http://schemas.microsoft.com/office/drawing/2014/main" id="{1148C6E1-3160-4F71-9C61-33BD2243E611}"/>
              </a:ext>
            </a:extLst>
          </p:cNvPr>
          <p:cNvSpPr/>
          <p:nvPr/>
        </p:nvSpPr>
        <p:spPr>
          <a:xfrm>
            <a:off x="6994635" y="4887310"/>
            <a:ext cx="788276" cy="130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k: Aşağı 16">
            <a:extLst>
              <a:ext uri="{FF2B5EF4-FFF2-40B4-BE49-F238E27FC236}">
                <a16:creationId xmlns:a16="http://schemas.microsoft.com/office/drawing/2014/main" id="{71F13231-D56E-474C-9262-31C40D8C4B29}"/>
              </a:ext>
            </a:extLst>
          </p:cNvPr>
          <p:cNvSpPr/>
          <p:nvPr/>
        </p:nvSpPr>
        <p:spPr>
          <a:xfrm>
            <a:off x="10163506" y="4808683"/>
            <a:ext cx="788276" cy="130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773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19;p33">
            <a:extLst>
              <a:ext uri="{FF2B5EF4-FFF2-40B4-BE49-F238E27FC236}">
                <a16:creationId xmlns:a16="http://schemas.microsoft.com/office/drawing/2014/main" id="{6AFDA0F5-67BD-47E2-BD5F-6FBA1B976C03}"/>
              </a:ext>
            </a:extLst>
          </p:cNvPr>
          <p:cNvSpPr txBox="1"/>
          <p:nvPr/>
        </p:nvSpPr>
        <p:spPr>
          <a:xfrm>
            <a:off x="618771" y="447773"/>
            <a:ext cx="2576374" cy="555474"/>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Kayıt II</a:t>
            </a:r>
            <a:endParaRPr sz="2800" b="1" dirty="0">
              <a:solidFill>
                <a:srgbClr val="FF0000"/>
              </a:solidFill>
              <a:latin typeface="Montserrat" panose="02000505000000020004" pitchFamily="2" charset="77"/>
            </a:endParaRPr>
          </a:p>
        </p:txBody>
      </p:sp>
      <p:sp>
        <p:nvSpPr>
          <p:cNvPr id="9" name="Metin kutusu 8">
            <a:extLst>
              <a:ext uri="{FF2B5EF4-FFF2-40B4-BE49-F238E27FC236}">
                <a16:creationId xmlns:a16="http://schemas.microsoft.com/office/drawing/2014/main" id="{FDACE85B-12FA-45A8-8C8D-059BEE2076C4}"/>
              </a:ext>
            </a:extLst>
          </p:cNvPr>
          <p:cNvSpPr txBox="1"/>
          <p:nvPr/>
        </p:nvSpPr>
        <p:spPr>
          <a:xfrm>
            <a:off x="220716" y="1320731"/>
            <a:ext cx="9873543" cy="430887"/>
          </a:xfrm>
          <a:prstGeom prst="rect">
            <a:avLst/>
          </a:prstGeom>
          <a:noFill/>
        </p:spPr>
        <p:txBody>
          <a:bodyPr wrap="square">
            <a:spAutoFit/>
          </a:bodyPr>
          <a:lstStyle/>
          <a:p>
            <a:r>
              <a:rPr lang="tr-TR" sz="2200" kern="100" dirty="0">
                <a:ea typeface="Calibri" panose="020F0502020204030204" pitchFamily="34" charset="0"/>
                <a:cs typeface="Times New Roman" panose="02020603050405020304" pitchFamily="18" charset="0"/>
              </a:rPr>
              <a:t>Sermayenin düzeltilmesi sonucunda oluşan enflasyon düzeltmesi farkları</a:t>
            </a:r>
            <a:endParaRPr lang="en-US" sz="2200" kern="100" dirty="0">
              <a:effectLst/>
              <a:ea typeface="Calibri" panose="020F0502020204030204" pitchFamily="34" charset="0"/>
              <a:cs typeface="Times New Roman" panose="02020603050405020304" pitchFamily="18" charset="0"/>
            </a:endParaRPr>
          </a:p>
        </p:txBody>
      </p:sp>
      <p:sp>
        <p:nvSpPr>
          <p:cNvPr id="8" name="Rectangle 4">
            <a:extLst>
              <a:ext uri="{FF2B5EF4-FFF2-40B4-BE49-F238E27FC236}">
                <a16:creationId xmlns:a16="http://schemas.microsoft.com/office/drawing/2014/main" id="{63805150-1C7F-4A65-9905-45EBEC1F4BBC}"/>
              </a:ext>
            </a:extLst>
          </p:cNvPr>
          <p:cNvSpPr>
            <a:spLocks noChangeArrowheads="1"/>
          </p:cNvSpPr>
          <p:nvPr/>
        </p:nvSpPr>
        <p:spPr bwMode="auto">
          <a:xfrm>
            <a:off x="220714" y="3971980"/>
            <a:ext cx="5731849" cy="2116137"/>
          </a:xfrm>
          <a:prstGeom prst="rect">
            <a:avLst/>
          </a:prstGeom>
          <a:solidFill>
            <a:schemeClr val="accent1">
              <a:lumMod val="75000"/>
            </a:schemeClr>
          </a:solidFill>
          <a:ln w="9525">
            <a:solidFill>
              <a:schemeClr val="tx1"/>
            </a:solidFill>
            <a:miter lim="800000"/>
            <a:headEnd/>
            <a:tailEnd/>
          </a:ln>
          <a:effectLst/>
        </p:spPr>
        <p:txBody>
          <a:bodyPr wrap="none" anchor="ctr"/>
          <a:lstStyle/>
          <a:p>
            <a:pPr>
              <a:defRPr/>
            </a:pPr>
            <a:r>
              <a:rPr lang="tr-TR" altLang="tr-TR" dirty="0">
                <a:solidFill>
                  <a:schemeClr val="bg1"/>
                </a:solidFill>
              </a:rPr>
              <a:t>698 Enflasyon Düzeltme Hesabı		</a:t>
            </a:r>
            <a:r>
              <a:rPr lang="tr-TR" altLang="tr-TR" dirty="0" err="1">
                <a:solidFill>
                  <a:schemeClr val="bg1"/>
                </a:solidFill>
              </a:rPr>
              <a:t>xxxx</a:t>
            </a:r>
            <a:endParaRPr lang="tr-TR" altLang="tr-TR" dirty="0">
              <a:solidFill>
                <a:schemeClr val="bg1"/>
              </a:solidFill>
            </a:endParaRPr>
          </a:p>
          <a:p>
            <a:pPr>
              <a:defRPr/>
            </a:pPr>
            <a:endParaRPr lang="tr-TR" altLang="tr-TR" dirty="0">
              <a:solidFill>
                <a:schemeClr val="bg1"/>
              </a:solidFill>
            </a:endParaRPr>
          </a:p>
          <a:p>
            <a:pPr>
              <a:defRPr/>
            </a:pPr>
            <a:r>
              <a:rPr lang="tr-TR" altLang="tr-TR" dirty="0">
                <a:solidFill>
                  <a:schemeClr val="bg1"/>
                </a:solidFill>
              </a:rPr>
              <a:t>	</a:t>
            </a:r>
          </a:p>
          <a:p>
            <a:pPr>
              <a:defRPr/>
            </a:pPr>
            <a:r>
              <a:rPr lang="tr-TR" altLang="tr-TR" dirty="0">
                <a:solidFill>
                  <a:schemeClr val="bg1"/>
                </a:solidFill>
              </a:rPr>
              <a:t>        502 Sermaye Düzeltmesi Olumlu Farkları	         </a:t>
            </a:r>
            <a:r>
              <a:rPr lang="tr-TR" altLang="tr-TR" dirty="0" err="1">
                <a:solidFill>
                  <a:schemeClr val="bg1"/>
                </a:solidFill>
              </a:rPr>
              <a:t>xxxx</a:t>
            </a:r>
            <a:endParaRPr lang="tr-TR" altLang="tr-TR" dirty="0">
              <a:solidFill>
                <a:schemeClr val="bg1"/>
              </a:solidFill>
            </a:endParaRPr>
          </a:p>
        </p:txBody>
      </p:sp>
      <p:sp>
        <p:nvSpPr>
          <p:cNvPr id="10" name="Metin kutusu 9">
            <a:extLst>
              <a:ext uri="{FF2B5EF4-FFF2-40B4-BE49-F238E27FC236}">
                <a16:creationId xmlns:a16="http://schemas.microsoft.com/office/drawing/2014/main" id="{716F943A-A05D-411C-89D2-EC7969429450}"/>
              </a:ext>
            </a:extLst>
          </p:cNvPr>
          <p:cNvSpPr txBox="1"/>
          <p:nvPr/>
        </p:nvSpPr>
        <p:spPr>
          <a:xfrm>
            <a:off x="337740" y="2164160"/>
            <a:ext cx="5497795" cy="438582"/>
          </a:xfrm>
          <a:prstGeom prst="rect">
            <a:avLst/>
          </a:prstGeom>
          <a:solidFill>
            <a:schemeClr val="accent5">
              <a:lumMod val="60000"/>
              <a:lumOff val="40000"/>
            </a:schemeClr>
          </a:solidFill>
        </p:spPr>
        <p:txBody>
          <a:bodyPr wrap="square">
            <a:spAutoFit/>
          </a:bodyPr>
          <a:lstStyle/>
          <a:p>
            <a:pPr algn="ctr">
              <a:lnSpc>
                <a:spcPct val="107000"/>
              </a:lnSpc>
              <a:spcAft>
                <a:spcPts val="800"/>
              </a:spcAft>
            </a:pPr>
            <a:r>
              <a:rPr lang="tr-TR" sz="2200" dirty="0">
                <a:effectLst/>
                <a:latin typeface="Calibri" panose="020F0502020204030204" pitchFamily="34" charset="0"/>
                <a:ea typeface="Calibri" panose="020F0502020204030204" pitchFamily="34" charset="0"/>
                <a:cs typeface="Arial" panose="020B0604020202020204" pitchFamily="34" charset="0"/>
              </a:rPr>
              <a:t>Olumlu ise</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Metin kutusu 11">
            <a:extLst>
              <a:ext uri="{FF2B5EF4-FFF2-40B4-BE49-F238E27FC236}">
                <a16:creationId xmlns:a16="http://schemas.microsoft.com/office/drawing/2014/main" id="{5B286A8A-AE10-490F-B2BA-F39710671AFD}"/>
              </a:ext>
            </a:extLst>
          </p:cNvPr>
          <p:cNvSpPr txBox="1"/>
          <p:nvPr/>
        </p:nvSpPr>
        <p:spPr>
          <a:xfrm>
            <a:off x="6096000" y="2164160"/>
            <a:ext cx="5497795" cy="438582"/>
          </a:xfrm>
          <a:prstGeom prst="rect">
            <a:avLst/>
          </a:prstGeom>
          <a:solidFill>
            <a:schemeClr val="accent5">
              <a:lumMod val="60000"/>
              <a:lumOff val="40000"/>
            </a:schemeClr>
          </a:solidFill>
        </p:spPr>
        <p:txBody>
          <a:bodyPr wrap="square">
            <a:spAutoFit/>
          </a:bodyPr>
          <a:lstStyle/>
          <a:p>
            <a:pPr algn="ctr">
              <a:lnSpc>
                <a:spcPct val="107000"/>
              </a:lnSpc>
              <a:spcAft>
                <a:spcPts val="800"/>
              </a:spcAft>
            </a:pPr>
            <a:r>
              <a:rPr lang="tr-TR" sz="2200" dirty="0">
                <a:effectLst/>
                <a:latin typeface="Calibri" panose="020F0502020204030204" pitchFamily="34" charset="0"/>
                <a:ea typeface="Calibri" panose="020F0502020204030204" pitchFamily="34" charset="0"/>
                <a:cs typeface="Arial" panose="020B0604020202020204" pitchFamily="34" charset="0"/>
              </a:rPr>
              <a:t>Olumsuz ise</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4">
            <a:extLst>
              <a:ext uri="{FF2B5EF4-FFF2-40B4-BE49-F238E27FC236}">
                <a16:creationId xmlns:a16="http://schemas.microsoft.com/office/drawing/2014/main" id="{2F528E2A-E79A-4C97-9E1E-6401BD0F4E28}"/>
              </a:ext>
            </a:extLst>
          </p:cNvPr>
          <p:cNvSpPr>
            <a:spLocks noChangeArrowheads="1"/>
          </p:cNvSpPr>
          <p:nvPr/>
        </p:nvSpPr>
        <p:spPr bwMode="auto">
          <a:xfrm>
            <a:off x="6239437" y="3971979"/>
            <a:ext cx="5731849" cy="2116137"/>
          </a:xfrm>
          <a:prstGeom prst="rect">
            <a:avLst/>
          </a:prstGeom>
          <a:solidFill>
            <a:schemeClr val="accent1">
              <a:lumMod val="75000"/>
            </a:schemeClr>
          </a:solidFill>
          <a:ln w="9525">
            <a:solidFill>
              <a:schemeClr val="tx1"/>
            </a:solidFill>
            <a:miter lim="800000"/>
            <a:headEnd/>
            <a:tailEnd/>
          </a:ln>
          <a:effectLst/>
        </p:spPr>
        <p:txBody>
          <a:bodyPr wrap="none" anchor="ctr"/>
          <a:lstStyle/>
          <a:p>
            <a:pPr>
              <a:defRPr/>
            </a:pPr>
            <a:r>
              <a:rPr lang="tr-TR" altLang="tr-TR" dirty="0">
                <a:solidFill>
                  <a:schemeClr val="bg1"/>
                </a:solidFill>
              </a:rPr>
              <a:t>503 Sermaye Düzeltmesi Olumsuz Farkları	</a:t>
            </a:r>
            <a:r>
              <a:rPr lang="tr-TR" altLang="tr-TR" dirty="0" err="1">
                <a:solidFill>
                  <a:schemeClr val="bg1"/>
                </a:solidFill>
              </a:rPr>
              <a:t>xxxx</a:t>
            </a:r>
            <a:endParaRPr lang="tr-TR" altLang="tr-TR" dirty="0">
              <a:solidFill>
                <a:schemeClr val="bg1"/>
              </a:solidFill>
            </a:endParaRPr>
          </a:p>
          <a:p>
            <a:pPr>
              <a:defRPr/>
            </a:pPr>
            <a:endParaRPr lang="tr-TR" altLang="tr-TR" dirty="0">
              <a:solidFill>
                <a:schemeClr val="bg1"/>
              </a:solidFill>
            </a:endParaRPr>
          </a:p>
          <a:p>
            <a:pPr>
              <a:defRPr/>
            </a:pPr>
            <a:r>
              <a:rPr lang="tr-TR" altLang="tr-TR" dirty="0">
                <a:solidFill>
                  <a:schemeClr val="bg1"/>
                </a:solidFill>
              </a:rPr>
              <a:t>	</a:t>
            </a:r>
          </a:p>
          <a:p>
            <a:pPr>
              <a:defRPr/>
            </a:pPr>
            <a:r>
              <a:rPr lang="tr-TR" altLang="tr-TR" dirty="0">
                <a:solidFill>
                  <a:schemeClr val="bg1"/>
                </a:solidFill>
              </a:rPr>
              <a:t>        698 Enflasyon Düzeltme Hesabı		         </a:t>
            </a:r>
            <a:r>
              <a:rPr lang="tr-TR" altLang="tr-TR" dirty="0" err="1">
                <a:solidFill>
                  <a:schemeClr val="bg1"/>
                </a:solidFill>
              </a:rPr>
              <a:t>xxxx</a:t>
            </a:r>
            <a:endParaRPr lang="tr-TR" altLang="tr-TR" dirty="0">
              <a:solidFill>
                <a:schemeClr val="bg1"/>
              </a:solidFill>
            </a:endParaRPr>
          </a:p>
        </p:txBody>
      </p:sp>
      <p:sp>
        <p:nvSpPr>
          <p:cNvPr id="14" name="Ok: Aşağı 13">
            <a:extLst>
              <a:ext uri="{FF2B5EF4-FFF2-40B4-BE49-F238E27FC236}">
                <a16:creationId xmlns:a16="http://schemas.microsoft.com/office/drawing/2014/main" id="{BC50C462-439A-472E-8F2F-5A1D15DDD7A8}"/>
              </a:ext>
            </a:extLst>
          </p:cNvPr>
          <p:cNvSpPr/>
          <p:nvPr/>
        </p:nvSpPr>
        <p:spPr>
          <a:xfrm>
            <a:off x="2692499" y="2668697"/>
            <a:ext cx="788276" cy="130328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k: Aşağı 17">
            <a:extLst>
              <a:ext uri="{FF2B5EF4-FFF2-40B4-BE49-F238E27FC236}">
                <a16:creationId xmlns:a16="http://schemas.microsoft.com/office/drawing/2014/main" id="{F3C69E01-E90E-446C-AA39-68F5BE36FDC9}"/>
              </a:ext>
            </a:extLst>
          </p:cNvPr>
          <p:cNvSpPr/>
          <p:nvPr/>
        </p:nvSpPr>
        <p:spPr>
          <a:xfrm>
            <a:off x="8317089" y="2668697"/>
            <a:ext cx="788276" cy="130328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97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Resim 29">
            <a:extLst>
              <a:ext uri="{FF2B5EF4-FFF2-40B4-BE49-F238E27FC236}">
                <a16:creationId xmlns:a16="http://schemas.microsoft.com/office/drawing/2014/main" id="{624878E5-C548-46C9-A751-7790BC98EF19}"/>
              </a:ext>
            </a:extLst>
          </p:cNvPr>
          <p:cNvPicPr>
            <a:picLocks noChangeAspect="1"/>
          </p:cNvPicPr>
          <p:nvPr/>
        </p:nvPicPr>
        <p:blipFill>
          <a:blip r:embed="rId3"/>
          <a:stretch>
            <a:fillRect/>
          </a:stretch>
        </p:blipFill>
        <p:spPr>
          <a:xfrm>
            <a:off x="2201377" y="1042146"/>
            <a:ext cx="7789246" cy="2891716"/>
          </a:xfrm>
          <a:prstGeom prst="rect">
            <a:avLst/>
          </a:prstGeom>
        </p:spPr>
      </p:pic>
      <p:pic>
        <p:nvPicPr>
          <p:cNvPr id="35" name="Resim 34">
            <a:extLst>
              <a:ext uri="{FF2B5EF4-FFF2-40B4-BE49-F238E27FC236}">
                <a16:creationId xmlns:a16="http://schemas.microsoft.com/office/drawing/2014/main" id="{D3D26F35-F24A-4B1B-9D35-C7B07711009A}"/>
              </a:ext>
            </a:extLst>
          </p:cNvPr>
          <p:cNvPicPr>
            <a:picLocks noChangeAspect="1"/>
          </p:cNvPicPr>
          <p:nvPr/>
        </p:nvPicPr>
        <p:blipFill>
          <a:blip r:embed="rId3"/>
          <a:stretch>
            <a:fillRect/>
          </a:stretch>
        </p:blipFill>
        <p:spPr>
          <a:xfrm>
            <a:off x="2226763" y="4020606"/>
            <a:ext cx="3810540" cy="2678249"/>
          </a:xfrm>
          <a:prstGeom prst="rect">
            <a:avLst/>
          </a:prstGeom>
        </p:spPr>
      </p:pic>
      <p:sp>
        <p:nvSpPr>
          <p:cNvPr id="68" name="Metin kutusu 67">
            <a:extLst>
              <a:ext uri="{FF2B5EF4-FFF2-40B4-BE49-F238E27FC236}">
                <a16:creationId xmlns:a16="http://schemas.microsoft.com/office/drawing/2014/main" id="{2102EC53-CB84-424B-A212-9FCE2E2D9744}"/>
              </a:ext>
            </a:extLst>
          </p:cNvPr>
          <p:cNvSpPr txBox="1"/>
          <p:nvPr/>
        </p:nvSpPr>
        <p:spPr>
          <a:xfrm>
            <a:off x="2080121" y="1149176"/>
            <a:ext cx="8059962" cy="2677656"/>
          </a:xfrm>
          <a:prstGeom prst="rect">
            <a:avLst/>
          </a:prstGeom>
          <a:noFill/>
        </p:spPr>
        <p:txBody>
          <a:bodyPr wrap="square" rtlCol="0">
            <a:spAutoFit/>
          </a:bodyPr>
          <a:lstStyle/>
          <a:p>
            <a:pPr marL="0" indent="0" algn="ctr">
              <a:buFontTx/>
              <a:buNone/>
            </a:pPr>
            <a:r>
              <a:rPr lang="tr-TR" altLang="tr-TR" sz="2400" dirty="0">
                <a:cs typeface="Times New Roman" panose="02020603050405020304" pitchFamily="18" charset="0"/>
              </a:rPr>
              <a:t>Muhasebe, mali nitelik taşıyan mübadele işlemleri ile kısmen de olsa benzeri ekonomik olayları, </a:t>
            </a:r>
            <a:r>
              <a:rPr lang="tr-TR" altLang="tr-TR" sz="2400" b="1" dirty="0">
                <a:solidFill>
                  <a:srgbClr val="FF0000"/>
                </a:solidFill>
                <a:cs typeface="Times New Roman" panose="02020603050405020304" pitchFamily="18" charset="0"/>
              </a:rPr>
              <a:t>para cinsinden</a:t>
            </a:r>
            <a:r>
              <a:rPr lang="tr-TR" altLang="tr-TR" sz="2400" dirty="0">
                <a:solidFill>
                  <a:srgbClr val="FF0000"/>
                </a:solidFill>
                <a:cs typeface="Times New Roman" panose="02020603050405020304" pitchFamily="18" charset="0"/>
              </a:rPr>
              <a:t> </a:t>
            </a:r>
            <a:r>
              <a:rPr lang="tr-TR" altLang="tr-TR" sz="2400" dirty="0">
                <a:cs typeface="Times New Roman" panose="02020603050405020304" pitchFamily="18" charset="0"/>
              </a:rPr>
              <a:t>sistemli bir şekilde teşhis, toplama, kaydetme, sınıflandırma ve anlamlı olarak özetleme işlemleriyle varılan sonuçları, yorumlayarak ticari kişiliğin sahiplerine, yöneticilerine ve bu kişilikle ilişkisi bulunan diğer kimselere, amaçlarına uygun, faydalı bilgileri finansal tablolar aracılığı ile sağlayan sanat, bilim ve tekniktir.</a:t>
            </a:r>
            <a:endParaRPr lang="tr-TR" altLang="tr-TR" sz="2400" dirty="0"/>
          </a:p>
        </p:txBody>
      </p:sp>
      <p:sp>
        <p:nvSpPr>
          <p:cNvPr id="77" name="Metin kutusu 76">
            <a:extLst>
              <a:ext uri="{FF2B5EF4-FFF2-40B4-BE49-F238E27FC236}">
                <a16:creationId xmlns:a16="http://schemas.microsoft.com/office/drawing/2014/main" id="{DA001757-48AD-4D75-8A57-CA9E557C0F69}"/>
              </a:ext>
            </a:extLst>
          </p:cNvPr>
          <p:cNvSpPr txBox="1"/>
          <p:nvPr/>
        </p:nvSpPr>
        <p:spPr>
          <a:xfrm>
            <a:off x="2310510" y="4154779"/>
            <a:ext cx="3754779" cy="2585323"/>
          </a:xfrm>
          <a:prstGeom prst="rect">
            <a:avLst/>
          </a:prstGeom>
          <a:noFill/>
        </p:spPr>
        <p:txBody>
          <a:bodyPr wrap="square" rtlCol="0">
            <a:spAutoFit/>
          </a:bodyPr>
          <a:lstStyle/>
          <a:p>
            <a:pPr marL="0" lvl="1"/>
            <a:r>
              <a:rPr lang="tr-TR" altLang="tr-TR" sz="1800" b="1" dirty="0">
                <a:solidFill>
                  <a:srgbClr val="FF0000"/>
                </a:solidFill>
              </a:rPr>
              <a:t>Maliyet esası </a:t>
            </a:r>
            <a:r>
              <a:rPr lang="tr-TR" altLang="tr-TR" sz="1800" b="1" dirty="0"/>
              <a:t>kavramı</a:t>
            </a:r>
            <a:r>
              <a:rPr lang="tr-TR" altLang="tr-TR" sz="1800" dirty="0"/>
              <a:t>; para mevcudu, alacaklar ve maliyetinin belirlenmesi mümkün veya uygun olmayan diğer kalemler hariç, işletme tarafından edinilen varlık ve hizmetlerin muhasebeleştirilmesinde, bunların elde edilme maliyetlerinin esas alınması gereğini ifade eder.</a:t>
            </a:r>
          </a:p>
          <a:p>
            <a:r>
              <a:rPr lang="tr-TR" altLang="tr-TR" dirty="0"/>
              <a:t>.</a:t>
            </a:r>
          </a:p>
        </p:txBody>
      </p:sp>
      <p:sp>
        <p:nvSpPr>
          <p:cNvPr id="82" name="Rectangle 10">
            <a:extLst>
              <a:ext uri="{FF2B5EF4-FFF2-40B4-BE49-F238E27FC236}">
                <a16:creationId xmlns:a16="http://schemas.microsoft.com/office/drawing/2014/main" id="{714836E9-E707-4B02-A992-E81F807C12D6}"/>
              </a:ext>
            </a:extLst>
          </p:cNvPr>
          <p:cNvSpPr/>
          <p:nvPr/>
        </p:nvSpPr>
        <p:spPr>
          <a:xfrm>
            <a:off x="95213" y="304508"/>
            <a:ext cx="4582759" cy="523220"/>
          </a:xfrm>
          <a:prstGeom prst="rect">
            <a:avLst/>
          </a:prstGeom>
        </p:spPr>
        <p:txBody>
          <a:bodyPr wrap="square">
            <a:spAutoFit/>
          </a:bodyPr>
          <a:lstStyle/>
          <a:p>
            <a:r>
              <a:rPr lang="tr-TR" sz="2800" dirty="0">
                <a:solidFill>
                  <a:srgbClr val="FF0000"/>
                </a:solidFill>
              </a:rPr>
              <a:t>Neden Enflasyon Düzeltmesi?</a:t>
            </a:r>
            <a:endParaRPr lang="en-US" sz="2800" dirty="0">
              <a:solidFill>
                <a:srgbClr val="FF0000"/>
              </a:solidFill>
            </a:endParaRPr>
          </a:p>
        </p:txBody>
      </p:sp>
      <p:pic>
        <p:nvPicPr>
          <p:cNvPr id="90" name="Resim 89">
            <a:extLst>
              <a:ext uri="{FF2B5EF4-FFF2-40B4-BE49-F238E27FC236}">
                <a16:creationId xmlns:a16="http://schemas.microsoft.com/office/drawing/2014/main" id="{A7B584FD-815E-4CCA-8493-C3A712E8E867}"/>
              </a:ext>
            </a:extLst>
          </p:cNvPr>
          <p:cNvPicPr>
            <a:picLocks noChangeAspect="1"/>
          </p:cNvPicPr>
          <p:nvPr/>
        </p:nvPicPr>
        <p:blipFill>
          <a:blip r:embed="rId3"/>
          <a:stretch>
            <a:fillRect/>
          </a:stretch>
        </p:blipFill>
        <p:spPr>
          <a:xfrm>
            <a:off x="95213" y="1028961"/>
            <a:ext cx="1984908" cy="1018015"/>
          </a:xfrm>
          <a:prstGeom prst="rect">
            <a:avLst/>
          </a:prstGeom>
        </p:spPr>
      </p:pic>
      <p:pic>
        <p:nvPicPr>
          <p:cNvPr id="111" name="Resim 110">
            <a:extLst>
              <a:ext uri="{FF2B5EF4-FFF2-40B4-BE49-F238E27FC236}">
                <a16:creationId xmlns:a16="http://schemas.microsoft.com/office/drawing/2014/main" id="{F3DA8F21-4C1C-46C8-80F2-2C6FE1CF0E93}"/>
              </a:ext>
            </a:extLst>
          </p:cNvPr>
          <p:cNvPicPr>
            <a:picLocks noChangeAspect="1"/>
          </p:cNvPicPr>
          <p:nvPr/>
        </p:nvPicPr>
        <p:blipFill>
          <a:blip r:embed="rId3"/>
          <a:stretch>
            <a:fillRect/>
          </a:stretch>
        </p:blipFill>
        <p:spPr>
          <a:xfrm>
            <a:off x="95213" y="2213045"/>
            <a:ext cx="1984908" cy="1018015"/>
          </a:xfrm>
          <a:prstGeom prst="rect">
            <a:avLst/>
          </a:prstGeom>
        </p:spPr>
      </p:pic>
      <p:pic>
        <p:nvPicPr>
          <p:cNvPr id="112" name="Resim 111">
            <a:extLst>
              <a:ext uri="{FF2B5EF4-FFF2-40B4-BE49-F238E27FC236}">
                <a16:creationId xmlns:a16="http://schemas.microsoft.com/office/drawing/2014/main" id="{54797C4A-0B80-43ED-A120-20709F351F3D}"/>
              </a:ext>
            </a:extLst>
          </p:cNvPr>
          <p:cNvPicPr>
            <a:picLocks noChangeAspect="1"/>
          </p:cNvPicPr>
          <p:nvPr/>
        </p:nvPicPr>
        <p:blipFill>
          <a:blip r:embed="rId3"/>
          <a:stretch>
            <a:fillRect/>
          </a:stretch>
        </p:blipFill>
        <p:spPr>
          <a:xfrm>
            <a:off x="79233" y="3391280"/>
            <a:ext cx="1984908" cy="1018015"/>
          </a:xfrm>
          <a:prstGeom prst="rect">
            <a:avLst/>
          </a:prstGeom>
        </p:spPr>
      </p:pic>
      <p:pic>
        <p:nvPicPr>
          <p:cNvPr id="113" name="Resim 112">
            <a:extLst>
              <a:ext uri="{FF2B5EF4-FFF2-40B4-BE49-F238E27FC236}">
                <a16:creationId xmlns:a16="http://schemas.microsoft.com/office/drawing/2014/main" id="{8A0DA8F1-2E83-4EE4-99AB-8BB7CEF00B6E}"/>
              </a:ext>
            </a:extLst>
          </p:cNvPr>
          <p:cNvPicPr>
            <a:picLocks noChangeAspect="1"/>
          </p:cNvPicPr>
          <p:nvPr/>
        </p:nvPicPr>
        <p:blipFill>
          <a:blip r:embed="rId3"/>
          <a:stretch>
            <a:fillRect/>
          </a:stretch>
        </p:blipFill>
        <p:spPr>
          <a:xfrm>
            <a:off x="64472" y="5753599"/>
            <a:ext cx="1984908" cy="1018015"/>
          </a:xfrm>
          <a:prstGeom prst="rect">
            <a:avLst/>
          </a:prstGeom>
        </p:spPr>
      </p:pic>
      <p:pic>
        <p:nvPicPr>
          <p:cNvPr id="114" name="Resim 113">
            <a:extLst>
              <a:ext uri="{FF2B5EF4-FFF2-40B4-BE49-F238E27FC236}">
                <a16:creationId xmlns:a16="http://schemas.microsoft.com/office/drawing/2014/main" id="{7428A3BA-BE4A-48BB-BF78-51B4C879B29C}"/>
              </a:ext>
            </a:extLst>
          </p:cNvPr>
          <p:cNvPicPr>
            <a:picLocks noChangeAspect="1"/>
          </p:cNvPicPr>
          <p:nvPr/>
        </p:nvPicPr>
        <p:blipFill>
          <a:blip r:embed="rId3"/>
          <a:stretch>
            <a:fillRect/>
          </a:stretch>
        </p:blipFill>
        <p:spPr>
          <a:xfrm>
            <a:off x="79233" y="4569515"/>
            <a:ext cx="1984908" cy="1018015"/>
          </a:xfrm>
          <a:prstGeom prst="rect">
            <a:avLst/>
          </a:prstGeom>
        </p:spPr>
      </p:pic>
      <p:pic>
        <p:nvPicPr>
          <p:cNvPr id="115" name="Resim 114">
            <a:extLst>
              <a:ext uri="{FF2B5EF4-FFF2-40B4-BE49-F238E27FC236}">
                <a16:creationId xmlns:a16="http://schemas.microsoft.com/office/drawing/2014/main" id="{00A4C458-DECF-4A95-A767-C49D3791F3F1}"/>
              </a:ext>
            </a:extLst>
          </p:cNvPr>
          <p:cNvPicPr>
            <a:picLocks noChangeAspect="1"/>
          </p:cNvPicPr>
          <p:nvPr/>
        </p:nvPicPr>
        <p:blipFill>
          <a:blip r:embed="rId3"/>
          <a:stretch>
            <a:fillRect/>
          </a:stretch>
        </p:blipFill>
        <p:spPr>
          <a:xfrm>
            <a:off x="10095960" y="1028960"/>
            <a:ext cx="1984908" cy="1018015"/>
          </a:xfrm>
          <a:prstGeom prst="rect">
            <a:avLst/>
          </a:prstGeom>
        </p:spPr>
      </p:pic>
      <p:pic>
        <p:nvPicPr>
          <p:cNvPr id="116" name="Resim 115">
            <a:extLst>
              <a:ext uri="{FF2B5EF4-FFF2-40B4-BE49-F238E27FC236}">
                <a16:creationId xmlns:a16="http://schemas.microsoft.com/office/drawing/2014/main" id="{664C1A93-D267-4A9F-BA19-999577AD911D}"/>
              </a:ext>
            </a:extLst>
          </p:cNvPr>
          <p:cNvPicPr>
            <a:picLocks noChangeAspect="1"/>
          </p:cNvPicPr>
          <p:nvPr/>
        </p:nvPicPr>
        <p:blipFill>
          <a:blip r:embed="rId3"/>
          <a:stretch>
            <a:fillRect/>
          </a:stretch>
        </p:blipFill>
        <p:spPr>
          <a:xfrm>
            <a:off x="10095960" y="2213045"/>
            <a:ext cx="1984908" cy="1018015"/>
          </a:xfrm>
          <a:prstGeom prst="rect">
            <a:avLst/>
          </a:prstGeom>
        </p:spPr>
      </p:pic>
      <p:pic>
        <p:nvPicPr>
          <p:cNvPr id="117" name="Resim 116">
            <a:extLst>
              <a:ext uri="{FF2B5EF4-FFF2-40B4-BE49-F238E27FC236}">
                <a16:creationId xmlns:a16="http://schemas.microsoft.com/office/drawing/2014/main" id="{67E4FACB-7B56-4DF5-972D-9C52ACCFDD0F}"/>
              </a:ext>
            </a:extLst>
          </p:cNvPr>
          <p:cNvPicPr>
            <a:picLocks noChangeAspect="1"/>
          </p:cNvPicPr>
          <p:nvPr/>
        </p:nvPicPr>
        <p:blipFill>
          <a:blip r:embed="rId3"/>
          <a:stretch>
            <a:fillRect/>
          </a:stretch>
        </p:blipFill>
        <p:spPr>
          <a:xfrm>
            <a:off x="10095960" y="3411528"/>
            <a:ext cx="1984908" cy="1018015"/>
          </a:xfrm>
          <a:prstGeom prst="rect">
            <a:avLst/>
          </a:prstGeom>
        </p:spPr>
      </p:pic>
      <p:pic>
        <p:nvPicPr>
          <p:cNvPr id="118" name="Resim 117">
            <a:extLst>
              <a:ext uri="{FF2B5EF4-FFF2-40B4-BE49-F238E27FC236}">
                <a16:creationId xmlns:a16="http://schemas.microsoft.com/office/drawing/2014/main" id="{76DC6FF7-5DE3-4125-8BF5-C8E7D11AB1D0}"/>
              </a:ext>
            </a:extLst>
          </p:cNvPr>
          <p:cNvPicPr>
            <a:picLocks noChangeAspect="1"/>
          </p:cNvPicPr>
          <p:nvPr/>
        </p:nvPicPr>
        <p:blipFill>
          <a:blip r:embed="rId3"/>
          <a:stretch>
            <a:fillRect/>
          </a:stretch>
        </p:blipFill>
        <p:spPr>
          <a:xfrm>
            <a:off x="10095960" y="4596434"/>
            <a:ext cx="1984908" cy="1018015"/>
          </a:xfrm>
          <a:prstGeom prst="rect">
            <a:avLst/>
          </a:prstGeom>
        </p:spPr>
      </p:pic>
      <p:pic>
        <p:nvPicPr>
          <p:cNvPr id="119" name="Resim 118">
            <a:extLst>
              <a:ext uri="{FF2B5EF4-FFF2-40B4-BE49-F238E27FC236}">
                <a16:creationId xmlns:a16="http://schemas.microsoft.com/office/drawing/2014/main" id="{DC9FE79F-A55C-49A2-B598-230AD22472BB}"/>
              </a:ext>
            </a:extLst>
          </p:cNvPr>
          <p:cNvPicPr>
            <a:picLocks noChangeAspect="1"/>
          </p:cNvPicPr>
          <p:nvPr/>
        </p:nvPicPr>
        <p:blipFill>
          <a:blip r:embed="rId3"/>
          <a:stretch>
            <a:fillRect/>
          </a:stretch>
        </p:blipFill>
        <p:spPr>
          <a:xfrm>
            <a:off x="10106702" y="5680841"/>
            <a:ext cx="1984908" cy="1018015"/>
          </a:xfrm>
          <a:prstGeom prst="rect">
            <a:avLst/>
          </a:prstGeom>
        </p:spPr>
      </p:pic>
      <p:pic>
        <p:nvPicPr>
          <p:cNvPr id="120" name="Resim 119">
            <a:extLst>
              <a:ext uri="{FF2B5EF4-FFF2-40B4-BE49-F238E27FC236}">
                <a16:creationId xmlns:a16="http://schemas.microsoft.com/office/drawing/2014/main" id="{DDF5EDE5-C46A-40FF-B5F0-DEB3EBEF5EC9}"/>
              </a:ext>
            </a:extLst>
          </p:cNvPr>
          <p:cNvPicPr>
            <a:picLocks noChangeAspect="1"/>
          </p:cNvPicPr>
          <p:nvPr/>
        </p:nvPicPr>
        <p:blipFill>
          <a:blip r:embed="rId3"/>
          <a:stretch>
            <a:fillRect/>
          </a:stretch>
        </p:blipFill>
        <p:spPr>
          <a:xfrm>
            <a:off x="6214687" y="4040891"/>
            <a:ext cx="3754780" cy="2657963"/>
          </a:xfrm>
          <a:prstGeom prst="rect">
            <a:avLst/>
          </a:prstGeom>
        </p:spPr>
      </p:pic>
      <p:sp>
        <p:nvSpPr>
          <p:cNvPr id="121" name="Metin kutusu 120">
            <a:extLst>
              <a:ext uri="{FF2B5EF4-FFF2-40B4-BE49-F238E27FC236}">
                <a16:creationId xmlns:a16="http://schemas.microsoft.com/office/drawing/2014/main" id="{6FF05700-90C4-491E-9FA7-94A7B80B1E61}"/>
              </a:ext>
            </a:extLst>
          </p:cNvPr>
          <p:cNvSpPr txBox="1"/>
          <p:nvPr/>
        </p:nvSpPr>
        <p:spPr>
          <a:xfrm>
            <a:off x="6307203" y="4257762"/>
            <a:ext cx="3443709" cy="2031325"/>
          </a:xfrm>
          <a:prstGeom prst="rect">
            <a:avLst/>
          </a:prstGeom>
          <a:noFill/>
        </p:spPr>
        <p:txBody>
          <a:bodyPr wrap="square" rtlCol="0">
            <a:spAutoFit/>
          </a:bodyPr>
          <a:lstStyle/>
          <a:p>
            <a:r>
              <a:rPr lang="tr-TR" altLang="tr-TR" b="1" dirty="0">
                <a:solidFill>
                  <a:srgbClr val="FF0000"/>
                </a:solidFill>
              </a:rPr>
              <a:t>Parayla ölçülme </a:t>
            </a:r>
            <a:r>
              <a:rPr lang="tr-TR" altLang="tr-TR" b="1" dirty="0"/>
              <a:t>kavramı</a:t>
            </a:r>
            <a:r>
              <a:rPr lang="tr-TR" altLang="tr-TR" dirty="0"/>
              <a:t>, parayla ölçülebilen iktisadi olay ve işlemlerin muhasebeye ortak bir ölçü olarak para birimiyle yansıtılmasını ifade eder. Muhasebe işlemleri </a:t>
            </a:r>
            <a:r>
              <a:rPr lang="tr-TR" altLang="tr-TR" b="1" dirty="0">
                <a:solidFill>
                  <a:srgbClr val="FF0000"/>
                </a:solidFill>
              </a:rPr>
              <a:t>ulusal para</a:t>
            </a:r>
            <a:r>
              <a:rPr lang="tr-TR" altLang="tr-TR" dirty="0">
                <a:solidFill>
                  <a:srgbClr val="C00000"/>
                </a:solidFill>
              </a:rPr>
              <a:t> </a:t>
            </a:r>
            <a:r>
              <a:rPr lang="tr-TR" altLang="tr-TR" dirty="0"/>
              <a:t>birimine göre yapılır.</a:t>
            </a:r>
          </a:p>
        </p:txBody>
      </p:sp>
      <p:sp>
        <p:nvSpPr>
          <p:cNvPr id="122" name="Metin kutusu 121">
            <a:extLst>
              <a:ext uri="{FF2B5EF4-FFF2-40B4-BE49-F238E27FC236}">
                <a16:creationId xmlns:a16="http://schemas.microsoft.com/office/drawing/2014/main" id="{3A0DA581-FEF7-42EC-B588-3CF0A0CD9F33}"/>
              </a:ext>
            </a:extLst>
          </p:cNvPr>
          <p:cNvSpPr txBox="1"/>
          <p:nvPr/>
        </p:nvSpPr>
        <p:spPr>
          <a:xfrm>
            <a:off x="497692" y="1353301"/>
            <a:ext cx="1118468" cy="369332"/>
          </a:xfrm>
          <a:prstGeom prst="rect">
            <a:avLst/>
          </a:prstGeom>
          <a:noFill/>
        </p:spPr>
        <p:txBody>
          <a:bodyPr wrap="square" rtlCol="0">
            <a:spAutoFit/>
          </a:bodyPr>
          <a:lstStyle/>
          <a:p>
            <a:pPr algn="ctr"/>
            <a:r>
              <a:rPr lang="tr-TR" dirty="0"/>
              <a:t>Kişilik</a:t>
            </a:r>
            <a:endParaRPr lang="en-US" dirty="0"/>
          </a:p>
        </p:txBody>
      </p:sp>
      <p:sp>
        <p:nvSpPr>
          <p:cNvPr id="123" name="Metin kutusu 122">
            <a:extLst>
              <a:ext uri="{FF2B5EF4-FFF2-40B4-BE49-F238E27FC236}">
                <a16:creationId xmlns:a16="http://schemas.microsoft.com/office/drawing/2014/main" id="{EF218DB5-CEB4-43CA-B684-22AD2E0562D0}"/>
              </a:ext>
            </a:extLst>
          </p:cNvPr>
          <p:cNvSpPr txBox="1"/>
          <p:nvPr/>
        </p:nvSpPr>
        <p:spPr>
          <a:xfrm>
            <a:off x="290715" y="2420607"/>
            <a:ext cx="1532422" cy="646331"/>
          </a:xfrm>
          <a:prstGeom prst="rect">
            <a:avLst/>
          </a:prstGeom>
          <a:noFill/>
        </p:spPr>
        <p:txBody>
          <a:bodyPr wrap="square" rtlCol="0">
            <a:spAutoFit/>
          </a:bodyPr>
          <a:lstStyle/>
          <a:p>
            <a:pPr algn="ctr"/>
            <a:r>
              <a:rPr lang="tr-TR" dirty="0"/>
              <a:t>Sosyal Sorumluluk</a:t>
            </a:r>
            <a:endParaRPr lang="en-US" dirty="0"/>
          </a:p>
        </p:txBody>
      </p:sp>
      <p:sp>
        <p:nvSpPr>
          <p:cNvPr id="124" name="Metin kutusu 123">
            <a:extLst>
              <a:ext uri="{FF2B5EF4-FFF2-40B4-BE49-F238E27FC236}">
                <a16:creationId xmlns:a16="http://schemas.microsoft.com/office/drawing/2014/main" id="{82A6896D-2F79-4608-AFEE-32E52DC30F08}"/>
              </a:ext>
            </a:extLst>
          </p:cNvPr>
          <p:cNvSpPr txBox="1"/>
          <p:nvPr/>
        </p:nvSpPr>
        <p:spPr>
          <a:xfrm>
            <a:off x="321885" y="3586297"/>
            <a:ext cx="1499604" cy="646331"/>
          </a:xfrm>
          <a:prstGeom prst="rect">
            <a:avLst/>
          </a:prstGeom>
          <a:noFill/>
        </p:spPr>
        <p:txBody>
          <a:bodyPr wrap="square" rtlCol="0">
            <a:spAutoFit/>
          </a:bodyPr>
          <a:lstStyle/>
          <a:p>
            <a:pPr algn="ctr"/>
            <a:r>
              <a:rPr lang="tr-TR" dirty="0"/>
              <a:t>İşletmenin Sürekliliği</a:t>
            </a:r>
          </a:p>
        </p:txBody>
      </p:sp>
      <p:sp>
        <p:nvSpPr>
          <p:cNvPr id="125" name="Metin kutusu 124">
            <a:extLst>
              <a:ext uri="{FF2B5EF4-FFF2-40B4-BE49-F238E27FC236}">
                <a16:creationId xmlns:a16="http://schemas.microsoft.com/office/drawing/2014/main" id="{231AA5A1-DF85-4016-8F8E-71B7803CC04D}"/>
              </a:ext>
            </a:extLst>
          </p:cNvPr>
          <p:cNvSpPr txBox="1"/>
          <p:nvPr/>
        </p:nvSpPr>
        <p:spPr>
          <a:xfrm>
            <a:off x="262890" y="4920775"/>
            <a:ext cx="1485717" cy="369332"/>
          </a:xfrm>
          <a:prstGeom prst="rect">
            <a:avLst/>
          </a:prstGeom>
          <a:noFill/>
        </p:spPr>
        <p:txBody>
          <a:bodyPr wrap="square" rtlCol="0">
            <a:spAutoFit/>
          </a:bodyPr>
          <a:lstStyle/>
          <a:p>
            <a:pPr algn="ctr"/>
            <a:r>
              <a:rPr lang="tr-TR" dirty="0"/>
              <a:t>Dönemsellik</a:t>
            </a:r>
            <a:endParaRPr lang="en-US" dirty="0"/>
          </a:p>
        </p:txBody>
      </p:sp>
      <p:sp>
        <p:nvSpPr>
          <p:cNvPr id="126" name="Metin kutusu 125">
            <a:extLst>
              <a:ext uri="{FF2B5EF4-FFF2-40B4-BE49-F238E27FC236}">
                <a16:creationId xmlns:a16="http://schemas.microsoft.com/office/drawing/2014/main" id="{3F75152E-B19C-49D1-B2DD-E7F12A318F40}"/>
              </a:ext>
            </a:extLst>
          </p:cNvPr>
          <p:cNvSpPr txBox="1"/>
          <p:nvPr/>
        </p:nvSpPr>
        <p:spPr>
          <a:xfrm>
            <a:off x="385671" y="6077940"/>
            <a:ext cx="1118468" cy="369332"/>
          </a:xfrm>
          <a:prstGeom prst="rect">
            <a:avLst/>
          </a:prstGeom>
          <a:noFill/>
        </p:spPr>
        <p:txBody>
          <a:bodyPr wrap="square" rtlCol="0">
            <a:spAutoFit/>
          </a:bodyPr>
          <a:lstStyle/>
          <a:p>
            <a:pPr algn="ctr"/>
            <a:r>
              <a:rPr lang="tr-TR" dirty="0"/>
              <a:t>İhtiyatlılık</a:t>
            </a:r>
            <a:endParaRPr lang="en-US" dirty="0"/>
          </a:p>
        </p:txBody>
      </p:sp>
      <p:sp>
        <p:nvSpPr>
          <p:cNvPr id="127" name="Metin kutusu 126">
            <a:extLst>
              <a:ext uri="{FF2B5EF4-FFF2-40B4-BE49-F238E27FC236}">
                <a16:creationId xmlns:a16="http://schemas.microsoft.com/office/drawing/2014/main" id="{6C346115-8A5A-40C0-A46A-367FD27C483D}"/>
              </a:ext>
            </a:extLst>
          </p:cNvPr>
          <p:cNvSpPr txBox="1"/>
          <p:nvPr/>
        </p:nvSpPr>
        <p:spPr>
          <a:xfrm>
            <a:off x="10307602" y="1369260"/>
            <a:ext cx="1605747" cy="369332"/>
          </a:xfrm>
          <a:prstGeom prst="rect">
            <a:avLst/>
          </a:prstGeom>
          <a:noFill/>
        </p:spPr>
        <p:txBody>
          <a:bodyPr wrap="square" rtlCol="0">
            <a:spAutoFit/>
          </a:bodyPr>
          <a:lstStyle/>
          <a:p>
            <a:pPr algn="ctr"/>
            <a:r>
              <a:rPr lang="tr-TR" dirty="0"/>
              <a:t>Tam Açıklama</a:t>
            </a:r>
            <a:endParaRPr lang="en-US" dirty="0"/>
          </a:p>
        </p:txBody>
      </p:sp>
      <p:sp>
        <p:nvSpPr>
          <p:cNvPr id="128" name="Metin kutusu 127">
            <a:extLst>
              <a:ext uri="{FF2B5EF4-FFF2-40B4-BE49-F238E27FC236}">
                <a16:creationId xmlns:a16="http://schemas.microsoft.com/office/drawing/2014/main" id="{44F52BFE-B109-4B0F-BE4E-EADD71C842AA}"/>
              </a:ext>
            </a:extLst>
          </p:cNvPr>
          <p:cNvSpPr txBox="1"/>
          <p:nvPr/>
        </p:nvSpPr>
        <p:spPr>
          <a:xfrm>
            <a:off x="10551105" y="2594835"/>
            <a:ext cx="1118468" cy="369332"/>
          </a:xfrm>
          <a:prstGeom prst="rect">
            <a:avLst/>
          </a:prstGeom>
          <a:noFill/>
        </p:spPr>
        <p:txBody>
          <a:bodyPr wrap="square" rtlCol="0">
            <a:spAutoFit/>
          </a:bodyPr>
          <a:lstStyle/>
          <a:p>
            <a:pPr algn="ctr"/>
            <a:r>
              <a:rPr lang="tr-TR" dirty="0"/>
              <a:t>Önemlilik</a:t>
            </a:r>
            <a:endParaRPr lang="en-US" dirty="0"/>
          </a:p>
        </p:txBody>
      </p:sp>
      <p:sp>
        <p:nvSpPr>
          <p:cNvPr id="129" name="Metin kutusu 128">
            <a:extLst>
              <a:ext uri="{FF2B5EF4-FFF2-40B4-BE49-F238E27FC236}">
                <a16:creationId xmlns:a16="http://schemas.microsoft.com/office/drawing/2014/main" id="{BC0D04FC-AC80-48AF-AE03-1BF4B5A01C1C}"/>
              </a:ext>
            </a:extLst>
          </p:cNvPr>
          <p:cNvSpPr txBox="1"/>
          <p:nvPr/>
        </p:nvSpPr>
        <p:spPr>
          <a:xfrm>
            <a:off x="10353276" y="3715621"/>
            <a:ext cx="1469331" cy="369332"/>
          </a:xfrm>
          <a:prstGeom prst="rect">
            <a:avLst/>
          </a:prstGeom>
          <a:noFill/>
        </p:spPr>
        <p:txBody>
          <a:bodyPr wrap="square" rtlCol="0">
            <a:spAutoFit/>
          </a:bodyPr>
          <a:lstStyle/>
          <a:p>
            <a:pPr algn="ctr"/>
            <a:r>
              <a:rPr lang="tr-TR" dirty="0"/>
              <a:t>Özün Önceliği</a:t>
            </a:r>
            <a:endParaRPr lang="en-US" dirty="0"/>
          </a:p>
        </p:txBody>
      </p:sp>
      <p:sp>
        <p:nvSpPr>
          <p:cNvPr id="130" name="Metin kutusu 129">
            <a:extLst>
              <a:ext uri="{FF2B5EF4-FFF2-40B4-BE49-F238E27FC236}">
                <a16:creationId xmlns:a16="http://schemas.microsoft.com/office/drawing/2014/main" id="{E7C86F7A-EE14-4BA5-BF1F-348604370AFB}"/>
              </a:ext>
            </a:extLst>
          </p:cNvPr>
          <p:cNvSpPr txBox="1"/>
          <p:nvPr/>
        </p:nvSpPr>
        <p:spPr>
          <a:xfrm>
            <a:off x="10550873" y="4934742"/>
            <a:ext cx="1118468" cy="369332"/>
          </a:xfrm>
          <a:prstGeom prst="rect">
            <a:avLst/>
          </a:prstGeom>
          <a:noFill/>
        </p:spPr>
        <p:txBody>
          <a:bodyPr wrap="square" rtlCol="0">
            <a:spAutoFit/>
          </a:bodyPr>
          <a:lstStyle/>
          <a:p>
            <a:pPr algn="ctr"/>
            <a:r>
              <a:rPr lang="tr-TR" dirty="0"/>
              <a:t>Tutarlılık</a:t>
            </a:r>
            <a:endParaRPr lang="en-US" dirty="0"/>
          </a:p>
        </p:txBody>
      </p:sp>
      <p:sp>
        <p:nvSpPr>
          <p:cNvPr id="131" name="Metin kutusu 130">
            <a:extLst>
              <a:ext uri="{FF2B5EF4-FFF2-40B4-BE49-F238E27FC236}">
                <a16:creationId xmlns:a16="http://schemas.microsoft.com/office/drawing/2014/main" id="{2F0E2D8F-07C8-4505-968A-B548F4AEE585}"/>
              </a:ext>
            </a:extLst>
          </p:cNvPr>
          <p:cNvSpPr txBox="1"/>
          <p:nvPr/>
        </p:nvSpPr>
        <p:spPr>
          <a:xfrm>
            <a:off x="10276539" y="5888403"/>
            <a:ext cx="1636810" cy="646331"/>
          </a:xfrm>
          <a:prstGeom prst="rect">
            <a:avLst/>
          </a:prstGeom>
          <a:noFill/>
        </p:spPr>
        <p:txBody>
          <a:bodyPr wrap="square" rtlCol="0">
            <a:spAutoFit/>
          </a:bodyPr>
          <a:lstStyle/>
          <a:p>
            <a:pPr algn="ctr"/>
            <a:r>
              <a:rPr lang="tr-TR" dirty="0"/>
              <a:t>Tarafsızlık ve Belgelendirme</a:t>
            </a:r>
            <a:endParaRPr lang="en-US" dirty="0"/>
          </a:p>
        </p:txBody>
      </p:sp>
    </p:spTree>
    <p:extLst>
      <p:ext uri="{BB962C8B-B14F-4D97-AF65-F5344CB8AC3E}">
        <p14:creationId xmlns:p14="http://schemas.microsoft.com/office/powerpoint/2010/main" val="2473955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8BF0EB01-E077-42E5-8298-47CE02185408}"/>
              </a:ext>
            </a:extLst>
          </p:cNvPr>
          <p:cNvSpPr txBox="1"/>
          <p:nvPr/>
        </p:nvSpPr>
        <p:spPr>
          <a:xfrm>
            <a:off x="429209" y="4199530"/>
            <a:ext cx="3882816" cy="2308324"/>
          </a:xfrm>
          <a:prstGeom prst="rect">
            <a:avLst/>
          </a:prstGeom>
          <a:noFill/>
        </p:spPr>
        <p:txBody>
          <a:bodyPr wrap="square" rtlCol="0">
            <a:spAutoFit/>
          </a:bodyPr>
          <a:lstStyle/>
          <a:p>
            <a:r>
              <a:rPr lang="tr-TR" sz="4800" dirty="0">
                <a:solidFill>
                  <a:srgbClr val="FF0000"/>
                </a:solidFill>
              </a:rPr>
              <a:t>BİLANÇO HESAPLARININ DÜZELTİLMESİ</a:t>
            </a:r>
            <a:endParaRPr lang="en-US" sz="4800" dirty="0">
              <a:solidFill>
                <a:srgbClr val="FF0000"/>
              </a:solidFill>
            </a:endParaRPr>
          </a:p>
        </p:txBody>
      </p:sp>
      <p:sp>
        <p:nvSpPr>
          <p:cNvPr id="4" name="Slayt Numarası Yer Tutucusu 3">
            <a:extLst>
              <a:ext uri="{FF2B5EF4-FFF2-40B4-BE49-F238E27FC236}">
                <a16:creationId xmlns:a16="http://schemas.microsoft.com/office/drawing/2014/main" id="{95A26327-8989-409F-83D6-4C83FB03749B}"/>
              </a:ext>
            </a:extLst>
          </p:cNvPr>
          <p:cNvSpPr>
            <a:spLocks noGrp="1"/>
          </p:cNvSpPr>
          <p:nvPr>
            <p:ph type="sldNum" sz="quarter" idx="12"/>
          </p:nvPr>
        </p:nvSpPr>
        <p:spPr/>
        <p:txBody>
          <a:bodyPr/>
          <a:lstStyle/>
          <a:p>
            <a:fld id="{74A6B242-B99F-4B56-9848-7DADBC0D860D}" type="slidenum">
              <a:rPr lang="en-US" smtClean="0"/>
              <a:t>30</a:t>
            </a:fld>
            <a:endParaRPr lang="en-US"/>
          </a:p>
        </p:txBody>
      </p:sp>
      <p:pic>
        <p:nvPicPr>
          <p:cNvPr id="5" name="Picture 2" descr="...">
            <a:extLst>
              <a:ext uri="{FF2B5EF4-FFF2-40B4-BE49-F238E27FC236}">
                <a16:creationId xmlns:a16="http://schemas.microsoft.com/office/drawing/2014/main" id="{06F001E1-E6F6-413C-9A30-BBF3A3635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6525"/>
            <a:ext cx="11869270" cy="22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136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9;p33">
            <a:extLst>
              <a:ext uri="{FF2B5EF4-FFF2-40B4-BE49-F238E27FC236}">
                <a16:creationId xmlns:a16="http://schemas.microsoft.com/office/drawing/2014/main" id="{2C606375-958D-4BC0-B6ED-127A67B123E9}"/>
              </a:ext>
            </a:extLst>
          </p:cNvPr>
          <p:cNvSpPr txBox="1"/>
          <p:nvPr/>
        </p:nvSpPr>
        <p:spPr>
          <a:xfrm>
            <a:off x="628544" y="400779"/>
            <a:ext cx="2532216" cy="361524"/>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Stoklar I</a:t>
            </a:r>
            <a:endParaRPr sz="2800" b="1" dirty="0">
              <a:solidFill>
                <a:srgbClr val="FF0000"/>
              </a:solidFill>
              <a:latin typeface="Montserrat" panose="02000505000000020004" pitchFamily="2" charset="77"/>
            </a:endParaRPr>
          </a:p>
        </p:txBody>
      </p:sp>
      <p:pic>
        <p:nvPicPr>
          <p:cNvPr id="4" name="Resim 3">
            <a:extLst>
              <a:ext uri="{FF2B5EF4-FFF2-40B4-BE49-F238E27FC236}">
                <a16:creationId xmlns:a16="http://schemas.microsoft.com/office/drawing/2014/main" id="{5797B2B7-F294-4F72-8983-1BF726AB6093}"/>
              </a:ext>
            </a:extLst>
          </p:cNvPr>
          <p:cNvPicPr>
            <a:picLocks noChangeAspect="1"/>
          </p:cNvPicPr>
          <p:nvPr/>
        </p:nvPicPr>
        <p:blipFill>
          <a:blip r:embed="rId2"/>
          <a:stretch>
            <a:fillRect/>
          </a:stretch>
        </p:blipFill>
        <p:spPr>
          <a:xfrm>
            <a:off x="236259" y="1266460"/>
            <a:ext cx="2844179" cy="1080000"/>
          </a:xfrm>
          <a:prstGeom prst="rect">
            <a:avLst/>
          </a:prstGeom>
          <a:solidFill>
            <a:schemeClr val="accent6">
              <a:lumMod val="60000"/>
              <a:lumOff val="40000"/>
            </a:schemeClr>
          </a:solidFill>
        </p:spPr>
      </p:pic>
      <p:sp>
        <p:nvSpPr>
          <p:cNvPr id="5" name="Metin kutusu 4">
            <a:extLst>
              <a:ext uri="{FF2B5EF4-FFF2-40B4-BE49-F238E27FC236}">
                <a16:creationId xmlns:a16="http://schemas.microsoft.com/office/drawing/2014/main" id="{6FB48F35-0D2B-4B3B-A74A-6E55E4147017}"/>
              </a:ext>
            </a:extLst>
          </p:cNvPr>
          <p:cNvSpPr txBox="1"/>
          <p:nvPr/>
        </p:nvSpPr>
        <p:spPr>
          <a:xfrm>
            <a:off x="530800" y="1454811"/>
            <a:ext cx="2357312" cy="646331"/>
          </a:xfrm>
          <a:prstGeom prst="rect">
            <a:avLst/>
          </a:prstGeom>
          <a:noFill/>
        </p:spPr>
        <p:txBody>
          <a:bodyPr wrap="none" rtlCol="0">
            <a:spAutoFit/>
          </a:bodyPr>
          <a:lstStyle/>
          <a:p>
            <a:pPr algn="ctr"/>
            <a:r>
              <a:rPr lang="tr-TR" dirty="0">
                <a:solidFill>
                  <a:srgbClr val="FF0000"/>
                </a:solidFill>
              </a:rPr>
              <a:t>150</a:t>
            </a:r>
          </a:p>
          <a:p>
            <a:pPr algn="ctr"/>
            <a:r>
              <a:rPr lang="tr-TR" dirty="0"/>
              <a:t> İlk Madde ve Malzeme</a:t>
            </a:r>
            <a:endParaRPr lang="en-US" dirty="0"/>
          </a:p>
        </p:txBody>
      </p:sp>
      <p:pic>
        <p:nvPicPr>
          <p:cNvPr id="17" name="Resim 16">
            <a:extLst>
              <a:ext uri="{FF2B5EF4-FFF2-40B4-BE49-F238E27FC236}">
                <a16:creationId xmlns:a16="http://schemas.microsoft.com/office/drawing/2014/main" id="{80D527D7-4024-4BDF-9E17-666ABC21E0CA}"/>
              </a:ext>
            </a:extLst>
          </p:cNvPr>
          <p:cNvPicPr>
            <a:picLocks noChangeAspect="1"/>
          </p:cNvPicPr>
          <p:nvPr/>
        </p:nvPicPr>
        <p:blipFill>
          <a:blip r:embed="rId2"/>
          <a:stretch>
            <a:fillRect/>
          </a:stretch>
        </p:blipFill>
        <p:spPr>
          <a:xfrm>
            <a:off x="227876" y="2513154"/>
            <a:ext cx="11779094" cy="832474"/>
          </a:xfrm>
          <a:prstGeom prst="rect">
            <a:avLst/>
          </a:prstGeom>
          <a:solidFill>
            <a:schemeClr val="accent1">
              <a:lumMod val="60000"/>
              <a:lumOff val="40000"/>
            </a:schemeClr>
          </a:solidFill>
        </p:spPr>
      </p:pic>
      <p:sp>
        <p:nvSpPr>
          <p:cNvPr id="19" name="Metin kutusu 18">
            <a:extLst>
              <a:ext uri="{FF2B5EF4-FFF2-40B4-BE49-F238E27FC236}">
                <a16:creationId xmlns:a16="http://schemas.microsoft.com/office/drawing/2014/main" id="{4339D04B-6B79-4D10-B1FF-A5DB13295F8F}"/>
              </a:ext>
            </a:extLst>
          </p:cNvPr>
          <p:cNvSpPr txBox="1"/>
          <p:nvPr/>
        </p:nvSpPr>
        <p:spPr>
          <a:xfrm>
            <a:off x="905259" y="2566253"/>
            <a:ext cx="10076330" cy="677108"/>
          </a:xfrm>
          <a:prstGeom prst="rect">
            <a:avLst/>
          </a:prstGeom>
          <a:noFill/>
        </p:spPr>
        <p:txBody>
          <a:bodyPr wrap="square">
            <a:spAutoFit/>
          </a:bodyPr>
          <a:lstStyle/>
          <a:p>
            <a:pPr algn="ctr"/>
            <a:r>
              <a:rPr lang="tr-TR" sz="2000" dirty="0"/>
              <a:t>ve bunların maliyetine dahil edilen unsurlar</a:t>
            </a:r>
          </a:p>
          <a:p>
            <a:pPr algn="ctr"/>
            <a:r>
              <a:rPr lang="tr-TR" i="1" dirty="0"/>
              <a:t>(VUK 262. maddede listelenen maliyete dahil edilmesi zorunlu harcamalar)</a:t>
            </a:r>
          </a:p>
        </p:txBody>
      </p:sp>
      <p:pic>
        <p:nvPicPr>
          <p:cNvPr id="20" name="Resim 19">
            <a:extLst>
              <a:ext uri="{FF2B5EF4-FFF2-40B4-BE49-F238E27FC236}">
                <a16:creationId xmlns:a16="http://schemas.microsoft.com/office/drawing/2014/main" id="{D6FE4FFA-EA5F-4E79-A21F-B1915F55C9DB}"/>
              </a:ext>
            </a:extLst>
          </p:cNvPr>
          <p:cNvPicPr>
            <a:picLocks noChangeAspect="1"/>
          </p:cNvPicPr>
          <p:nvPr/>
        </p:nvPicPr>
        <p:blipFill>
          <a:blip r:embed="rId2"/>
          <a:stretch>
            <a:fillRect/>
          </a:stretch>
        </p:blipFill>
        <p:spPr>
          <a:xfrm>
            <a:off x="227875" y="3474909"/>
            <a:ext cx="11736249" cy="1080000"/>
          </a:xfrm>
          <a:prstGeom prst="rect">
            <a:avLst/>
          </a:prstGeom>
          <a:solidFill>
            <a:schemeClr val="accent1">
              <a:lumMod val="60000"/>
              <a:lumOff val="40000"/>
            </a:schemeClr>
          </a:solidFill>
        </p:spPr>
      </p:pic>
      <p:pic>
        <p:nvPicPr>
          <p:cNvPr id="21" name="Resim 20">
            <a:extLst>
              <a:ext uri="{FF2B5EF4-FFF2-40B4-BE49-F238E27FC236}">
                <a16:creationId xmlns:a16="http://schemas.microsoft.com/office/drawing/2014/main" id="{07F4E416-E2ED-4AA1-8916-4E2B49F2C88C}"/>
              </a:ext>
            </a:extLst>
          </p:cNvPr>
          <p:cNvPicPr>
            <a:picLocks noChangeAspect="1"/>
          </p:cNvPicPr>
          <p:nvPr/>
        </p:nvPicPr>
        <p:blipFill>
          <a:blip r:embed="rId2"/>
          <a:stretch>
            <a:fillRect/>
          </a:stretch>
        </p:blipFill>
        <p:spPr>
          <a:xfrm>
            <a:off x="9162790" y="1262024"/>
            <a:ext cx="2844179" cy="1079998"/>
          </a:xfrm>
          <a:prstGeom prst="rect">
            <a:avLst/>
          </a:prstGeom>
          <a:solidFill>
            <a:schemeClr val="accent6">
              <a:lumMod val="60000"/>
              <a:lumOff val="40000"/>
            </a:schemeClr>
          </a:solidFill>
        </p:spPr>
      </p:pic>
      <p:pic>
        <p:nvPicPr>
          <p:cNvPr id="22" name="Resim 21">
            <a:extLst>
              <a:ext uri="{FF2B5EF4-FFF2-40B4-BE49-F238E27FC236}">
                <a16:creationId xmlns:a16="http://schemas.microsoft.com/office/drawing/2014/main" id="{99A74AA5-B88C-44FA-B251-FB72BBC59104}"/>
              </a:ext>
            </a:extLst>
          </p:cNvPr>
          <p:cNvPicPr>
            <a:picLocks noChangeAspect="1"/>
          </p:cNvPicPr>
          <p:nvPr/>
        </p:nvPicPr>
        <p:blipFill>
          <a:blip r:embed="rId2"/>
          <a:stretch>
            <a:fillRect/>
          </a:stretch>
        </p:blipFill>
        <p:spPr>
          <a:xfrm>
            <a:off x="6238720" y="1266460"/>
            <a:ext cx="2844179" cy="1079999"/>
          </a:xfrm>
          <a:prstGeom prst="rect">
            <a:avLst/>
          </a:prstGeom>
          <a:solidFill>
            <a:schemeClr val="accent6">
              <a:lumMod val="60000"/>
              <a:lumOff val="40000"/>
            </a:schemeClr>
          </a:solidFill>
        </p:spPr>
      </p:pic>
      <p:pic>
        <p:nvPicPr>
          <p:cNvPr id="23" name="Resim 22">
            <a:extLst>
              <a:ext uri="{FF2B5EF4-FFF2-40B4-BE49-F238E27FC236}">
                <a16:creationId xmlns:a16="http://schemas.microsoft.com/office/drawing/2014/main" id="{776CEEC3-AAFF-4959-9F78-DF90F76A840D}"/>
              </a:ext>
            </a:extLst>
          </p:cNvPr>
          <p:cNvPicPr>
            <a:picLocks noChangeAspect="1"/>
          </p:cNvPicPr>
          <p:nvPr/>
        </p:nvPicPr>
        <p:blipFill>
          <a:blip r:embed="rId2"/>
          <a:stretch>
            <a:fillRect/>
          </a:stretch>
        </p:blipFill>
        <p:spPr>
          <a:xfrm>
            <a:off x="3251821" y="1251238"/>
            <a:ext cx="2844179" cy="1080000"/>
          </a:xfrm>
          <a:prstGeom prst="rect">
            <a:avLst/>
          </a:prstGeom>
          <a:solidFill>
            <a:schemeClr val="accent6">
              <a:lumMod val="60000"/>
              <a:lumOff val="40000"/>
            </a:schemeClr>
          </a:solidFill>
        </p:spPr>
      </p:pic>
      <p:sp>
        <p:nvSpPr>
          <p:cNvPr id="24" name="Metin kutusu 23">
            <a:extLst>
              <a:ext uri="{FF2B5EF4-FFF2-40B4-BE49-F238E27FC236}">
                <a16:creationId xmlns:a16="http://schemas.microsoft.com/office/drawing/2014/main" id="{FD16DF11-6F37-4439-B2AF-0E4247A0211D}"/>
              </a:ext>
            </a:extLst>
          </p:cNvPr>
          <p:cNvSpPr txBox="1"/>
          <p:nvPr/>
        </p:nvSpPr>
        <p:spPr>
          <a:xfrm>
            <a:off x="530800" y="3836484"/>
            <a:ext cx="10728870" cy="430887"/>
          </a:xfrm>
          <a:prstGeom prst="rect">
            <a:avLst/>
          </a:prstGeom>
          <a:noFill/>
        </p:spPr>
        <p:txBody>
          <a:bodyPr wrap="square">
            <a:spAutoFit/>
          </a:bodyPr>
          <a:lstStyle/>
          <a:p>
            <a:pPr algn="ctr"/>
            <a:r>
              <a:rPr lang="tr-TR" sz="2200" dirty="0"/>
              <a:t>Stoklarda düzeltmeye esas tarih olarak </a:t>
            </a:r>
            <a:r>
              <a:rPr lang="tr-TR" sz="2200" b="1" dirty="0"/>
              <a:t>deftere kayıt tarihi</a:t>
            </a:r>
            <a:r>
              <a:rPr lang="tr-TR" sz="2200" dirty="0"/>
              <a:t> olarak esas alınır.</a:t>
            </a:r>
          </a:p>
        </p:txBody>
      </p:sp>
      <p:sp>
        <p:nvSpPr>
          <p:cNvPr id="25" name="Metin kutusu 24">
            <a:extLst>
              <a:ext uri="{FF2B5EF4-FFF2-40B4-BE49-F238E27FC236}">
                <a16:creationId xmlns:a16="http://schemas.microsoft.com/office/drawing/2014/main" id="{49656730-6B8E-4AB0-97B5-8138A6983511}"/>
              </a:ext>
            </a:extLst>
          </p:cNvPr>
          <p:cNvSpPr txBox="1"/>
          <p:nvPr/>
        </p:nvSpPr>
        <p:spPr>
          <a:xfrm>
            <a:off x="3703780" y="1478198"/>
            <a:ext cx="1546513" cy="646331"/>
          </a:xfrm>
          <a:prstGeom prst="rect">
            <a:avLst/>
          </a:prstGeom>
          <a:noFill/>
        </p:spPr>
        <p:txBody>
          <a:bodyPr wrap="none" rtlCol="0">
            <a:spAutoFit/>
          </a:bodyPr>
          <a:lstStyle/>
          <a:p>
            <a:pPr algn="ctr"/>
            <a:r>
              <a:rPr lang="tr-TR" dirty="0">
                <a:solidFill>
                  <a:srgbClr val="FF0000"/>
                </a:solidFill>
              </a:rPr>
              <a:t>151</a:t>
            </a:r>
          </a:p>
          <a:p>
            <a:pPr algn="ctr"/>
            <a:r>
              <a:rPr lang="tr-TR" dirty="0"/>
              <a:t> Yarı Mamuller</a:t>
            </a:r>
            <a:endParaRPr lang="en-US" dirty="0"/>
          </a:p>
        </p:txBody>
      </p:sp>
      <p:sp>
        <p:nvSpPr>
          <p:cNvPr id="26" name="Metin kutusu 25">
            <a:extLst>
              <a:ext uri="{FF2B5EF4-FFF2-40B4-BE49-F238E27FC236}">
                <a16:creationId xmlns:a16="http://schemas.microsoft.com/office/drawing/2014/main" id="{B314656A-4693-4DEF-9D1E-74F05B031F13}"/>
              </a:ext>
            </a:extLst>
          </p:cNvPr>
          <p:cNvSpPr txBox="1"/>
          <p:nvPr/>
        </p:nvSpPr>
        <p:spPr>
          <a:xfrm>
            <a:off x="7089876" y="1439302"/>
            <a:ext cx="1099981" cy="646331"/>
          </a:xfrm>
          <a:prstGeom prst="rect">
            <a:avLst/>
          </a:prstGeom>
          <a:noFill/>
        </p:spPr>
        <p:txBody>
          <a:bodyPr wrap="none" rtlCol="0">
            <a:spAutoFit/>
          </a:bodyPr>
          <a:lstStyle/>
          <a:p>
            <a:pPr algn="ctr"/>
            <a:r>
              <a:rPr lang="tr-TR" dirty="0">
                <a:solidFill>
                  <a:srgbClr val="FF0000"/>
                </a:solidFill>
              </a:rPr>
              <a:t>152</a:t>
            </a:r>
          </a:p>
          <a:p>
            <a:pPr algn="ctr"/>
            <a:r>
              <a:rPr lang="tr-TR" dirty="0"/>
              <a:t>Mamuller</a:t>
            </a:r>
            <a:endParaRPr lang="en-US" dirty="0"/>
          </a:p>
        </p:txBody>
      </p:sp>
      <p:sp>
        <p:nvSpPr>
          <p:cNvPr id="27" name="Metin kutusu 26">
            <a:extLst>
              <a:ext uri="{FF2B5EF4-FFF2-40B4-BE49-F238E27FC236}">
                <a16:creationId xmlns:a16="http://schemas.microsoft.com/office/drawing/2014/main" id="{4E24CD77-00F7-4D3E-8165-244DBA262F50}"/>
              </a:ext>
            </a:extLst>
          </p:cNvPr>
          <p:cNvSpPr txBox="1"/>
          <p:nvPr/>
        </p:nvSpPr>
        <p:spPr>
          <a:xfrm>
            <a:off x="9805915" y="1464130"/>
            <a:ext cx="1346523" cy="646331"/>
          </a:xfrm>
          <a:prstGeom prst="rect">
            <a:avLst/>
          </a:prstGeom>
          <a:noFill/>
        </p:spPr>
        <p:txBody>
          <a:bodyPr wrap="none" rtlCol="0">
            <a:spAutoFit/>
          </a:bodyPr>
          <a:lstStyle/>
          <a:p>
            <a:pPr algn="ctr"/>
            <a:r>
              <a:rPr lang="tr-TR" dirty="0">
                <a:solidFill>
                  <a:srgbClr val="FF0000"/>
                </a:solidFill>
              </a:rPr>
              <a:t>153</a:t>
            </a:r>
          </a:p>
          <a:p>
            <a:pPr algn="ctr"/>
            <a:r>
              <a:rPr lang="tr-TR" dirty="0"/>
              <a:t>Ticari Mallar</a:t>
            </a:r>
            <a:endParaRPr lang="en-US" dirty="0"/>
          </a:p>
        </p:txBody>
      </p:sp>
      <p:pic>
        <p:nvPicPr>
          <p:cNvPr id="30" name="Resim 29">
            <a:extLst>
              <a:ext uri="{FF2B5EF4-FFF2-40B4-BE49-F238E27FC236}">
                <a16:creationId xmlns:a16="http://schemas.microsoft.com/office/drawing/2014/main" id="{FA849F45-C45D-4025-B0AB-FCF9C103B53D}"/>
              </a:ext>
            </a:extLst>
          </p:cNvPr>
          <p:cNvPicPr>
            <a:picLocks noChangeAspect="1"/>
          </p:cNvPicPr>
          <p:nvPr/>
        </p:nvPicPr>
        <p:blipFill>
          <a:blip r:embed="rId2"/>
          <a:stretch>
            <a:fillRect/>
          </a:stretch>
        </p:blipFill>
        <p:spPr>
          <a:xfrm>
            <a:off x="227875" y="4698243"/>
            <a:ext cx="11736250" cy="1107996"/>
          </a:xfrm>
          <a:prstGeom prst="rect">
            <a:avLst/>
          </a:prstGeom>
          <a:solidFill>
            <a:schemeClr val="accent1">
              <a:lumMod val="60000"/>
              <a:lumOff val="40000"/>
            </a:schemeClr>
          </a:solidFill>
        </p:spPr>
      </p:pic>
      <p:pic>
        <p:nvPicPr>
          <p:cNvPr id="34" name="Resim 33">
            <a:extLst>
              <a:ext uri="{FF2B5EF4-FFF2-40B4-BE49-F238E27FC236}">
                <a16:creationId xmlns:a16="http://schemas.microsoft.com/office/drawing/2014/main" id="{5F9A59AA-7D3F-48BB-A435-0534D6FD0A97}"/>
              </a:ext>
            </a:extLst>
          </p:cNvPr>
          <p:cNvPicPr>
            <a:picLocks noChangeAspect="1"/>
          </p:cNvPicPr>
          <p:nvPr/>
        </p:nvPicPr>
        <p:blipFill>
          <a:blip r:embed="rId2"/>
          <a:stretch>
            <a:fillRect/>
          </a:stretch>
        </p:blipFill>
        <p:spPr>
          <a:xfrm>
            <a:off x="227875" y="5875432"/>
            <a:ext cx="11736250" cy="902083"/>
          </a:xfrm>
          <a:prstGeom prst="rect">
            <a:avLst/>
          </a:prstGeom>
          <a:solidFill>
            <a:schemeClr val="accent1">
              <a:lumMod val="60000"/>
              <a:lumOff val="40000"/>
            </a:schemeClr>
          </a:solidFill>
        </p:spPr>
      </p:pic>
      <p:sp>
        <p:nvSpPr>
          <p:cNvPr id="32" name="Metin kutusu 31">
            <a:extLst>
              <a:ext uri="{FF2B5EF4-FFF2-40B4-BE49-F238E27FC236}">
                <a16:creationId xmlns:a16="http://schemas.microsoft.com/office/drawing/2014/main" id="{CB243A17-966A-494C-89DC-210D7E246AE6}"/>
              </a:ext>
            </a:extLst>
          </p:cNvPr>
          <p:cNvSpPr txBox="1"/>
          <p:nvPr/>
        </p:nvSpPr>
        <p:spPr>
          <a:xfrm>
            <a:off x="461451" y="6003307"/>
            <a:ext cx="11196918" cy="646331"/>
          </a:xfrm>
          <a:prstGeom prst="rect">
            <a:avLst/>
          </a:prstGeom>
          <a:noFill/>
        </p:spPr>
        <p:txBody>
          <a:bodyPr wrap="square">
            <a:spAutoFit/>
          </a:bodyPr>
          <a:lstStyle/>
          <a:p>
            <a:pPr algn="ctr"/>
            <a:r>
              <a:rPr lang="tr-TR" sz="1800" dirty="0"/>
              <a:t>İşletmeler stokların düzeltilmesinde gerçek yöntemi uygulayabilecekleri gibi </a:t>
            </a:r>
            <a:r>
              <a:rPr lang="tr-TR" sz="1800" b="1" dirty="0"/>
              <a:t>toplulaştırılmış yöntemlerden </a:t>
            </a:r>
            <a:r>
              <a:rPr lang="tr-TR" sz="1800" dirty="0"/>
              <a:t>herhangi birini seçebilirler.</a:t>
            </a:r>
          </a:p>
        </p:txBody>
      </p:sp>
      <p:sp>
        <p:nvSpPr>
          <p:cNvPr id="33" name="Metin kutusu 32">
            <a:extLst>
              <a:ext uri="{FF2B5EF4-FFF2-40B4-BE49-F238E27FC236}">
                <a16:creationId xmlns:a16="http://schemas.microsoft.com/office/drawing/2014/main" id="{974E19E8-1AF1-4E22-9AC7-E845D57D1F0C}"/>
              </a:ext>
            </a:extLst>
          </p:cNvPr>
          <p:cNvSpPr txBox="1"/>
          <p:nvPr/>
        </p:nvSpPr>
        <p:spPr>
          <a:xfrm>
            <a:off x="327754" y="4815938"/>
            <a:ext cx="11330615" cy="736355"/>
          </a:xfrm>
          <a:prstGeom prst="rect">
            <a:avLst/>
          </a:prstGeom>
          <a:noFill/>
        </p:spPr>
        <p:txBody>
          <a:bodyPr wrap="square">
            <a:spAutoFit/>
          </a:bodyPr>
          <a:lstStyle/>
          <a:p>
            <a:pPr algn="ctr">
              <a:lnSpc>
                <a:spcPct val="107000"/>
              </a:lnSpc>
              <a:spcAft>
                <a:spcPts val="800"/>
              </a:spcAft>
            </a:pPr>
            <a:r>
              <a:rPr lang="tr-TR" sz="2000" dirty="0">
                <a:effectLst/>
                <a:latin typeface="Calibri" panose="020F0502020204030204" pitchFamily="34" charset="0"/>
                <a:ea typeface="Calibri" panose="020F0502020204030204" pitchFamily="34" charset="0"/>
                <a:cs typeface="Arial" panose="020B0604020202020204" pitchFamily="34" charset="0"/>
              </a:rPr>
              <a:t>Toplulaştırılmış yöntemlerle düzeltmeye tabi tutulan kıymetlerin maliyet bedeline intikal ettirilen </a:t>
            </a:r>
            <a:r>
              <a:rPr lang="tr-TR" sz="2000" b="1" dirty="0">
                <a:effectLst/>
                <a:latin typeface="Calibri" panose="020F0502020204030204" pitchFamily="34" charset="0"/>
                <a:ea typeface="Calibri" panose="020F0502020204030204" pitchFamily="34" charset="0"/>
                <a:cs typeface="Arial" panose="020B0604020202020204" pitchFamily="34" charset="0"/>
              </a:rPr>
              <a:t>reel olmayan finansman </a:t>
            </a:r>
            <a:r>
              <a:rPr lang="tr-TR" sz="2000" dirty="0">
                <a:effectLst/>
                <a:latin typeface="Calibri" panose="020F0502020204030204" pitchFamily="34" charset="0"/>
                <a:ea typeface="Calibri" panose="020F0502020204030204" pitchFamily="34" charset="0"/>
                <a:cs typeface="Arial" panose="020B0604020202020204" pitchFamily="34" charset="0"/>
              </a:rPr>
              <a:t>maliyetlerinin düşülmesi </a:t>
            </a:r>
            <a:r>
              <a:rPr lang="tr-TR" sz="2000" b="1" dirty="0">
                <a:effectLst/>
                <a:latin typeface="Calibri" panose="020F0502020204030204" pitchFamily="34" charset="0"/>
                <a:ea typeface="Calibri" panose="020F0502020204030204" pitchFamily="34" charset="0"/>
                <a:cs typeface="Arial" panose="020B0604020202020204" pitchFamily="34" charset="0"/>
              </a:rPr>
              <a:t>ihtiyaridir.</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9507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5CC89109-D9C5-44F4-A60A-8ADC4642AE60}"/>
              </a:ext>
            </a:extLst>
          </p:cNvPr>
          <p:cNvGraphicFramePr>
            <a:graphicFrameLocks noGrp="1"/>
          </p:cNvGraphicFramePr>
          <p:nvPr>
            <p:extLst>
              <p:ext uri="{D42A27DB-BD31-4B8C-83A1-F6EECF244321}">
                <p14:modId xmlns:p14="http://schemas.microsoft.com/office/powerpoint/2010/main" val="833639175"/>
              </p:ext>
            </p:extLst>
          </p:nvPr>
        </p:nvGraphicFramePr>
        <p:xfrm>
          <a:off x="385483" y="2931763"/>
          <a:ext cx="11442138" cy="2000292"/>
        </p:xfrm>
        <a:graphic>
          <a:graphicData uri="http://schemas.openxmlformats.org/drawingml/2006/table">
            <a:tbl>
              <a:tblPr>
                <a:tableStyleId>{5C22544A-7EE6-4342-B048-85BDC9FD1C3A}</a:tableStyleId>
              </a:tblPr>
              <a:tblGrid>
                <a:gridCol w="3626550">
                  <a:extLst>
                    <a:ext uri="{9D8B030D-6E8A-4147-A177-3AD203B41FA5}">
                      <a16:colId xmlns:a16="http://schemas.microsoft.com/office/drawing/2014/main" val="4207070244"/>
                    </a:ext>
                  </a:extLst>
                </a:gridCol>
                <a:gridCol w="1184181">
                  <a:extLst>
                    <a:ext uri="{9D8B030D-6E8A-4147-A177-3AD203B41FA5}">
                      <a16:colId xmlns:a16="http://schemas.microsoft.com/office/drawing/2014/main" val="72354635"/>
                    </a:ext>
                  </a:extLst>
                </a:gridCol>
                <a:gridCol w="6631407">
                  <a:extLst>
                    <a:ext uri="{9D8B030D-6E8A-4147-A177-3AD203B41FA5}">
                      <a16:colId xmlns:a16="http://schemas.microsoft.com/office/drawing/2014/main" val="2412232836"/>
                    </a:ext>
                  </a:extLst>
                </a:gridCol>
              </a:tblGrid>
              <a:tr h="881325">
                <a:tc rowSpan="3">
                  <a:txBody>
                    <a:bodyPr/>
                    <a:lstStyle/>
                    <a:p>
                      <a:pPr algn="ctr" fontAlgn="ctr"/>
                      <a:r>
                        <a:rPr lang="tr-TR" sz="2800" u="none" strike="noStrike" noProof="0" dirty="0">
                          <a:effectLst/>
                        </a:rPr>
                        <a:t>Dönem Ortalama Düzeltme Katsayısı</a:t>
                      </a:r>
                      <a:endParaRPr lang="tr-TR" sz="2800" b="0" i="0" u="none" strike="noStrike" noProof="0" dirty="0">
                        <a:solidFill>
                          <a:srgbClr val="000000"/>
                        </a:solidFill>
                        <a:effectLst/>
                        <a:latin typeface="Calibri" panose="020F0502020204030204" pitchFamily="34" charset="0"/>
                      </a:endParaRPr>
                    </a:p>
                  </a:txBody>
                  <a:tcPr marL="7620" marR="7620" marT="7620" marB="0" anchor="ctr">
                    <a:solidFill>
                      <a:srgbClr val="FFFF00"/>
                    </a:solidFill>
                  </a:tcPr>
                </a:tc>
                <a:tc rowSpan="3">
                  <a:txBody>
                    <a:bodyPr/>
                    <a:lstStyle/>
                    <a:p>
                      <a:pPr algn="ctr" fontAlgn="ctr"/>
                      <a:r>
                        <a:rPr lang="en-US" sz="6000" u="none" strike="noStrike" dirty="0">
                          <a:effectLst/>
                        </a:rPr>
                        <a:t>=</a:t>
                      </a:r>
                      <a:endParaRPr lang="en-US" sz="6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noProof="0" dirty="0">
                          <a:effectLst/>
                        </a:rPr>
                        <a:t>Bilançonun Ait Olduğu Aya İlişkin Yİ-ÜFE</a:t>
                      </a:r>
                      <a:endParaRPr lang="tr-TR" sz="2000" b="0" i="0" u="none" strike="noStrike" noProof="0" dirty="0">
                        <a:solidFill>
                          <a:srgbClr val="000000"/>
                        </a:solidFill>
                        <a:effectLst/>
                        <a:latin typeface="Calibri" panose="020F0502020204030204" pitchFamily="34" charset="0"/>
                      </a:endParaRPr>
                    </a:p>
                  </a:txBody>
                  <a:tcPr marL="7620" marR="7620" marT="7620" marB="0" anchor="ctr">
                    <a:solidFill>
                      <a:srgbClr val="00B0F0"/>
                    </a:solidFill>
                  </a:tcPr>
                </a:tc>
                <a:extLst>
                  <a:ext uri="{0D108BD9-81ED-4DB2-BD59-A6C34878D82A}">
                    <a16:rowId xmlns:a16="http://schemas.microsoft.com/office/drawing/2014/main" val="1857263909"/>
                  </a:ext>
                </a:extLst>
              </a:tr>
              <a:tr h="357141">
                <a:tc vMerge="1">
                  <a:txBody>
                    <a:bodyPr/>
                    <a:lstStyle/>
                    <a:p>
                      <a:endParaRPr lang="en-US"/>
                    </a:p>
                  </a:txBody>
                  <a:tcPr/>
                </a:tc>
                <a:tc vMerge="1">
                  <a:txBody>
                    <a:bodyPr/>
                    <a:lstStyle/>
                    <a:p>
                      <a:endParaRPr lang="en-US"/>
                    </a:p>
                  </a:txBody>
                  <a:tcPr/>
                </a:tc>
                <a:tc>
                  <a:txBody>
                    <a:bodyPr/>
                    <a:lstStyle/>
                    <a:p>
                      <a:pPr algn="ctr" fontAlgn="ct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tx1"/>
                    </a:solidFill>
                  </a:tcPr>
                </a:tc>
                <a:extLst>
                  <a:ext uri="{0D108BD9-81ED-4DB2-BD59-A6C34878D82A}">
                    <a16:rowId xmlns:a16="http://schemas.microsoft.com/office/drawing/2014/main" val="3822432428"/>
                  </a:ext>
                </a:extLst>
              </a:tr>
              <a:tr h="761826">
                <a:tc vMerge="1">
                  <a:txBody>
                    <a:bodyPr/>
                    <a:lstStyle/>
                    <a:p>
                      <a:endParaRPr lang="en-US"/>
                    </a:p>
                  </a:txBody>
                  <a:tcPr/>
                </a:tc>
                <a:tc vMerge="1">
                  <a:txBody>
                    <a:bodyPr/>
                    <a:lstStyle/>
                    <a:p>
                      <a:endParaRPr lang="en-US"/>
                    </a:p>
                  </a:txBody>
                  <a:tcPr/>
                </a:tc>
                <a:tc>
                  <a:txBody>
                    <a:bodyPr/>
                    <a:lstStyle/>
                    <a:p>
                      <a:pPr algn="ctr" fontAlgn="ctr"/>
                      <a:r>
                        <a:rPr lang="en-US" sz="2000" dirty="0"/>
                        <a:t>(</a:t>
                      </a:r>
                      <a:r>
                        <a:rPr lang="en-US" sz="2000" dirty="0" err="1"/>
                        <a:t>Bilançonun</a:t>
                      </a:r>
                      <a:r>
                        <a:rPr lang="en-US" sz="2000" dirty="0"/>
                        <a:t> ait </a:t>
                      </a:r>
                      <a:r>
                        <a:rPr lang="en-US" sz="2000" dirty="0" err="1"/>
                        <a:t>olduğu</a:t>
                      </a:r>
                      <a:r>
                        <a:rPr lang="en-US" sz="2000" dirty="0"/>
                        <a:t> </a:t>
                      </a:r>
                      <a:r>
                        <a:rPr lang="en-US" sz="2000" dirty="0" err="1"/>
                        <a:t>aya</a:t>
                      </a:r>
                      <a:r>
                        <a:rPr lang="en-US" sz="2000" dirty="0"/>
                        <a:t> ait Yİ-ÜFE + </a:t>
                      </a:r>
                      <a:r>
                        <a:rPr lang="en-US" sz="2000" dirty="0" err="1"/>
                        <a:t>Bilanço</a:t>
                      </a:r>
                      <a:r>
                        <a:rPr lang="en-US" sz="2000" dirty="0"/>
                        <a:t> </a:t>
                      </a:r>
                      <a:r>
                        <a:rPr lang="en-US" sz="2000" dirty="0" err="1"/>
                        <a:t>günü</a:t>
                      </a:r>
                      <a:r>
                        <a:rPr lang="en-US" sz="2000" dirty="0"/>
                        <a:t> </a:t>
                      </a:r>
                      <a:r>
                        <a:rPr lang="en-US" sz="2000" dirty="0" err="1"/>
                        <a:t>itibarıyla</a:t>
                      </a:r>
                      <a:r>
                        <a:rPr lang="en-US" sz="2000" dirty="0"/>
                        <a:t> </a:t>
                      </a:r>
                      <a:r>
                        <a:rPr lang="en-US" sz="2000" dirty="0" err="1"/>
                        <a:t>bir</a:t>
                      </a:r>
                      <a:r>
                        <a:rPr lang="en-US" sz="2000" dirty="0"/>
                        <a:t> </a:t>
                      </a:r>
                      <a:r>
                        <a:rPr lang="en-US" sz="2000" dirty="0" err="1"/>
                        <a:t>önceki</a:t>
                      </a:r>
                      <a:r>
                        <a:rPr lang="en-US" sz="2000" dirty="0"/>
                        <a:t> </a:t>
                      </a:r>
                      <a:r>
                        <a:rPr lang="en-US" sz="2000" dirty="0" err="1"/>
                        <a:t>geçici</a:t>
                      </a:r>
                      <a:r>
                        <a:rPr lang="en-US" sz="2000" dirty="0"/>
                        <a:t> </a:t>
                      </a:r>
                      <a:r>
                        <a:rPr lang="en-US" sz="2000" dirty="0" err="1"/>
                        <a:t>vergi</a:t>
                      </a:r>
                      <a:r>
                        <a:rPr lang="en-US" sz="2000" dirty="0"/>
                        <a:t> </a:t>
                      </a:r>
                      <a:r>
                        <a:rPr lang="en-US" sz="2000" dirty="0" err="1"/>
                        <a:t>döneminin</a:t>
                      </a:r>
                      <a:r>
                        <a:rPr lang="en-US" sz="2000" dirty="0"/>
                        <a:t> </a:t>
                      </a:r>
                      <a:r>
                        <a:rPr lang="en-US" sz="2000" dirty="0" err="1"/>
                        <a:t>sonundaki</a:t>
                      </a:r>
                      <a:r>
                        <a:rPr lang="en-US" sz="2000" dirty="0"/>
                        <a:t> Yİ-ÜFE) / 2 </a:t>
                      </a:r>
                      <a:endParaRPr lang="tr-TR" sz="2000" b="0" i="0" u="none" strike="noStrike" noProof="0" dirty="0">
                        <a:solidFill>
                          <a:srgbClr val="000000"/>
                        </a:solidFill>
                        <a:effectLst/>
                        <a:latin typeface="Calibri" panose="020F0502020204030204" pitchFamily="34" charset="0"/>
                      </a:endParaRPr>
                    </a:p>
                  </a:txBody>
                  <a:tcPr marL="7620" marR="7620" marT="7620" marB="0" anchor="ctr">
                    <a:solidFill>
                      <a:srgbClr val="00B0F0"/>
                    </a:solidFill>
                  </a:tcPr>
                </a:tc>
                <a:extLst>
                  <a:ext uri="{0D108BD9-81ED-4DB2-BD59-A6C34878D82A}">
                    <a16:rowId xmlns:a16="http://schemas.microsoft.com/office/drawing/2014/main" val="1602530816"/>
                  </a:ext>
                </a:extLst>
              </a:tr>
            </a:tbl>
          </a:graphicData>
        </a:graphic>
      </p:graphicFrame>
      <p:sp>
        <p:nvSpPr>
          <p:cNvPr id="3" name="Google Shape;819;p33">
            <a:extLst>
              <a:ext uri="{FF2B5EF4-FFF2-40B4-BE49-F238E27FC236}">
                <a16:creationId xmlns:a16="http://schemas.microsoft.com/office/drawing/2014/main" id="{2C606375-958D-4BC0-B6ED-127A67B123E9}"/>
              </a:ext>
            </a:extLst>
          </p:cNvPr>
          <p:cNvSpPr txBox="1"/>
          <p:nvPr/>
        </p:nvSpPr>
        <p:spPr>
          <a:xfrm>
            <a:off x="400579" y="256535"/>
            <a:ext cx="9654146" cy="501675"/>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Stoklar II</a:t>
            </a:r>
            <a:endParaRPr sz="2800" b="1" dirty="0">
              <a:solidFill>
                <a:srgbClr val="FF0000"/>
              </a:solidFill>
              <a:latin typeface="Montserrat" panose="02000505000000020004" pitchFamily="2" charset="77"/>
            </a:endParaRPr>
          </a:p>
        </p:txBody>
      </p:sp>
      <p:pic>
        <p:nvPicPr>
          <p:cNvPr id="4" name="Resim 3">
            <a:extLst>
              <a:ext uri="{FF2B5EF4-FFF2-40B4-BE49-F238E27FC236}">
                <a16:creationId xmlns:a16="http://schemas.microsoft.com/office/drawing/2014/main" id="{5797B2B7-F294-4F72-8983-1BF726AB6093}"/>
              </a:ext>
            </a:extLst>
          </p:cNvPr>
          <p:cNvPicPr>
            <a:picLocks noChangeAspect="1"/>
          </p:cNvPicPr>
          <p:nvPr/>
        </p:nvPicPr>
        <p:blipFill>
          <a:blip r:embed="rId2"/>
          <a:stretch>
            <a:fillRect/>
          </a:stretch>
        </p:blipFill>
        <p:spPr>
          <a:xfrm>
            <a:off x="385483" y="1260663"/>
            <a:ext cx="11442138" cy="1433366"/>
          </a:xfrm>
          <a:prstGeom prst="rect">
            <a:avLst/>
          </a:prstGeom>
          <a:solidFill>
            <a:schemeClr val="accent1">
              <a:lumMod val="60000"/>
              <a:lumOff val="40000"/>
            </a:schemeClr>
          </a:solidFill>
        </p:spPr>
      </p:pic>
      <p:sp>
        <p:nvSpPr>
          <p:cNvPr id="6" name="Metin kutusu 5">
            <a:extLst>
              <a:ext uri="{FF2B5EF4-FFF2-40B4-BE49-F238E27FC236}">
                <a16:creationId xmlns:a16="http://schemas.microsoft.com/office/drawing/2014/main" id="{FA2F7F9C-0B96-46D3-99F7-DE81C64479B4}"/>
              </a:ext>
            </a:extLst>
          </p:cNvPr>
          <p:cNvSpPr txBox="1"/>
          <p:nvPr/>
        </p:nvSpPr>
        <p:spPr>
          <a:xfrm>
            <a:off x="603675" y="1362102"/>
            <a:ext cx="10984650" cy="1200329"/>
          </a:xfrm>
          <a:prstGeom prst="rect">
            <a:avLst/>
          </a:prstGeom>
          <a:noFill/>
        </p:spPr>
        <p:txBody>
          <a:bodyPr wrap="square">
            <a:spAutoFit/>
          </a:bodyPr>
          <a:lstStyle/>
          <a:p>
            <a:pPr algn="ctr"/>
            <a:r>
              <a:rPr lang="en-US" sz="2400" dirty="0">
                <a:solidFill>
                  <a:schemeClr val="dk1"/>
                </a:solidFill>
              </a:rPr>
              <a:t>2023 hesap </a:t>
            </a:r>
            <a:r>
              <a:rPr lang="en-US" sz="2400" dirty="0" err="1">
                <a:solidFill>
                  <a:schemeClr val="dk1"/>
                </a:solidFill>
              </a:rPr>
              <a:t>dönemi</a:t>
            </a:r>
            <a:r>
              <a:rPr lang="en-US" sz="2400" dirty="0">
                <a:solidFill>
                  <a:schemeClr val="dk1"/>
                </a:solidFill>
              </a:rPr>
              <a:t> </a:t>
            </a:r>
            <a:r>
              <a:rPr lang="en-US" sz="2400" dirty="0" err="1">
                <a:solidFill>
                  <a:schemeClr val="dk1"/>
                </a:solidFill>
              </a:rPr>
              <a:t>sonuna</a:t>
            </a:r>
            <a:r>
              <a:rPr lang="en-US" sz="2400" dirty="0">
                <a:solidFill>
                  <a:schemeClr val="dk1"/>
                </a:solidFill>
              </a:rPr>
              <a:t> ait </a:t>
            </a:r>
            <a:r>
              <a:rPr lang="en-US" sz="2400" dirty="0" err="1">
                <a:solidFill>
                  <a:schemeClr val="dk1"/>
                </a:solidFill>
              </a:rPr>
              <a:t>bilançoda</a:t>
            </a:r>
            <a:r>
              <a:rPr lang="en-US" sz="2400" dirty="0">
                <a:solidFill>
                  <a:schemeClr val="dk1"/>
                </a:solidFill>
              </a:rPr>
              <a:t> </a:t>
            </a:r>
            <a:r>
              <a:rPr lang="en-US" sz="2400" dirty="0" err="1">
                <a:solidFill>
                  <a:schemeClr val="dk1"/>
                </a:solidFill>
              </a:rPr>
              <a:t>yer</a:t>
            </a:r>
            <a:r>
              <a:rPr lang="en-US" sz="2400" dirty="0">
                <a:solidFill>
                  <a:schemeClr val="dk1"/>
                </a:solidFill>
              </a:rPr>
              <a:t> </a:t>
            </a:r>
            <a:r>
              <a:rPr lang="en-US" sz="2400" dirty="0" err="1">
                <a:solidFill>
                  <a:schemeClr val="dk1"/>
                </a:solidFill>
              </a:rPr>
              <a:t>alan</a:t>
            </a:r>
            <a:r>
              <a:rPr lang="en-US" sz="2400" dirty="0">
                <a:solidFill>
                  <a:schemeClr val="dk1"/>
                </a:solidFill>
              </a:rPr>
              <a:t> </a:t>
            </a:r>
            <a:r>
              <a:rPr lang="en-US" sz="2400" dirty="0" err="1">
                <a:solidFill>
                  <a:schemeClr val="dk1"/>
                </a:solidFill>
              </a:rPr>
              <a:t>stoklara</a:t>
            </a:r>
            <a:r>
              <a:rPr lang="en-US" sz="2400" dirty="0">
                <a:solidFill>
                  <a:schemeClr val="dk1"/>
                </a:solidFill>
              </a:rPr>
              <a:t> ait düzeltmeye esas tutar</a:t>
            </a:r>
            <a:r>
              <a:rPr lang="tr-TR" sz="2400" dirty="0">
                <a:solidFill>
                  <a:schemeClr val="dk1"/>
                </a:solidFill>
              </a:rPr>
              <a:t> aşağıdaki formül ile belirlenecek düzeltme katsayısı ile çarpılmak suretiyle enflasyon düzeltmesine tabi tutulur</a:t>
            </a:r>
          </a:p>
        </p:txBody>
      </p:sp>
      <p:pic>
        <p:nvPicPr>
          <p:cNvPr id="7" name="Resim 6">
            <a:extLst>
              <a:ext uri="{FF2B5EF4-FFF2-40B4-BE49-F238E27FC236}">
                <a16:creationId xmlns:a16="http://schemas.microsoft.com/office/drawing/2014/main" id="{06BF4230-7C03-4ECB-BE96-B12C543BF861}"/>
              </a:ext>
            </a:extLst>
          </p:cNvPr>
          <p:cNvPicPr>
            <a:picLocks noChangeAspect="1"/>
          </p:cNvPicPr>
          <p:nvPr/>
        </p:nvPicPr>
        <p:blipFill>
          <a:blip r:embed="rId2"/>
          <a:stretch>
            <a:fillRect/>
          </a:stretch>
        </p:blipFill>
        <p:spPr>
          <a:xfrm>
            <a:off x="400579" y="5169789"/>
            <a:ext cx="11442138" cy="1180838"/>
          </a:xfrm>
          <a:prstGeom prst="rect">
            <a:avLst/>
          </a:prstGeom>
          <a:solidFill>
            <a:schemeClr val="accent1">
              <a:lumMod val="60000"/>
              <a:lumOff val="40000"/>
            </a:schemeClr>
          </a:solidFill>
        </p:spPr>
      </p:pic>
      <p:sp>
        <p:nvSpPr>
          <p:cNvPr id="9" name="Metin kutusu 8">
            <a:extLst>
              <a:ext uri="{FF2B5EF4-FFF2-40B4-BE49-F238E27FC236}">
                <a16:creationId xmlns:a16="http://schemas.microsoft.com/office/drawing/2014/main" id="{891D1367-99A7-4C00-80F2-D3EB8742CFB7}"/>
              </a:ext>
            </a:extLst>
          </p:cNvPr>
          <p:cNvSpPr txBox="1"/>
          <p:nvPr/>
        </p:nvSpPr>
        <p:spPr>
          <a:xfrm>
            <a:off x="229909" y="5344709"/>
            <a:ext cx="11597712" cy="830997"/>
          </a:xfrm>
          <a:prstGeom prst="rect">
            <a:avLst/>
          </a:prstGeom>
          <a:noFill/>
        </p:spPr>
        <p:txBody>
          <a:bodyPr wrap="square">
            <a:spAutoFit/>
          </a:bodyPr>
          <a:lstStyle/>
          <a:p>
            <a:pPr algn="ctr"/>
            <a:r>
              <a:rPr lang="tr-TR" sz="2400" b="1" dirty="0">
                <a:solidFill>
                  <a:srgbClr val="FF0000"/>
                </a:solidFill>
              </a:rPr>
              <a:t>Basit Ortalama Yöntemi hem geçiş döneminde (31.12.2023 tarihli bilanço) hem de sonraki dönemlerde şartların gerçekleşmesi halinde uygulama dönemlerinde de kullanılabilir.</a:t>
            </a:r>
          </a:p>
        </p:txBody>
      </p:sp>
      <p:sp>
        <p:nvSpPr>
          <p:cNvPr id="5" name="Metin kutusu 4">
            <a:extLst>
              <a:ext uri="{FF2B5EF4-FFF2-40B4-BE49-F238E27FC236}">
                <a16:creationId xmlns:a16="http://schemas.microsoft.com/office/drawing/2014/main" id="{4296C796-AC3C-4E39-A2E7-94A6C50F261C}"/>
              </a:ext>
            </a:extLst>
          </p:cNvPr>
          <p:cNvSpPr txBox="1"/>
          <p:nvPr/>
        </p:nvSpPr>
        <p:spPr>
          <a:xfrm>
            <a:off x="304800" y="873903"/>
            <a:ext cx="2444772" cy="369332"/>
          </a:xfrm>
          <a:prstGeom prst="rect">
            <a:avLst/>
          </a:prstGeom>
          <a:noFill/>
        </p:spPr>
        <p:txBody>
          <a:bodyPr wrap="none" rtlCol="0">
            <a:spAutoFit/>
          </a:bodyPr>
          <a:lstStyle/>
          <a:p>
            <a:r>
              <a:rPr lang="tr-TR" b="1" dirty="0">
                <a:solidFill>
                  <a:srgbClr val="FF0000"/>
                </a:solidFill>
              </a:rPr>
              <a:t>Basit Ortalama Yöntemi</a:t>
            </a:r>
            <a:endParaRPr lang="en-US" b="1" dirty="0">
              <a:solidFill>
                <a:srgbClr val="FF0000"/>
              </a:solidFill>
            </a:endParaRPr>
          </a:p>
        </p:txBody>
      </p:sp>
    </p:spTree>
    <p:extLst>
      <p:ext uri="{BB962C8B-B14F-4D97-AF65-F5344CB8AC3E}">
        <p14:creationId xmlns:p14="http://schemas.microsoft.com/office/powerpoint/2010/main" val="1919716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9;p33">
            <a:extLst>
              <a:ext uri="{FF2B5EF4-FFF2-40B4-BE49-F238E27FC236}">
                <a16:creationId xmlns:a16="http://schemas.microsoft.com/office/drawing/2014/main" id="{2C606375-958D-4BC0-B6ED-127A67B123E9}"/>
              </a:ext>
            </a:extLst>
          </p:cNvPr>
          <p:cNvSpPr txBox="1"/>
          <p:nvPr/>
        </p:nvSpPr>
        <p:spPr>
          <a:xfrm>
            <a:off x="400579" y="256535"/>
            <a:ext cx="9654146" cy="501675"/>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Stoklar III</a:t>
            </a:r>
            <a:endParaRPr sz="2800" b="1" dirty="0">
              <a:solidFill>
                <a:srgbClr val="FF0000"/>
              </a:solidFill>
              <a:latin typeface="Montserrat" panose="02000505000000020004" pitchFamily="2" charset="77"/>
            </a:endParaRPr>
          </a:p>
        </p:txBody>
      </p:sp>
      <p:pic>
        <p:nvPicPr>
          <p:cNvPr id="4" name="Resim 3">
            <a:extLst>
              <a:ext uri="{FF2B5EF4-FFF2-40B4-BE49-F238E27FC236}">
                <a16:creationId xmlns:a16="http://schemas.microsoft.com/office/drawing/2014/main" id="{5797B2B7-F294-4F72-8983-1BF726AB6093}"/>
              </a:ext>
            </a:extLst>
          </p:cNvPr>
          <p:cNvPicPr>
            <a:picLocks noChangeAspect="1"/>
          </p:cNvPicPr>
          <p:nvPr/>
        </p:nvPicPr>
        <p:blipFill>
          <a:blip r:embed="rId2"/>
          <a:stretch>
            <a:fillRect/>
          </a:stretch>
        </p:blipFill>
        <p:spPr>
          <a:xfrm>
            <a:off x="385483" y="1260663"/>
            <a:ext cx="5629835" cy="781244"/>
          </a:xfrm>
          <a:prstGeom prst="rect">
            <a:avLst/>
          </a:prstGeom>
          <a:solidFill>
            <a:schemeClr val="accent1">
              <a:lumMod val="60000"/>
              <a:lumOff val="40000"/>
            </a:schemeClr>
          </a:solidFill>
        </p:spPr>
      </p:pic>
      <p:sp>
        <p:nvSpPr>
          <p:cNvPr id="6" name="Metin kutusu 5">
            <a:extLst>
              <a:ext uri="{FF2B5EF4-FFF2-40B4-BE49-F238E27FC236}">
                <a16:creationId xmlns:a16="http://schemas.microsoft.com/office/drawing/2014/main" id="{FA2F7F9C-0B96-46D3-99F7-DE81C64479B4}"/>
              </a:ext>
            </a:extLst>
          </p:cNvPr>
          <p:cNvSpPr txBox="1"/>
          <p:nvPr/>
        </p:nvSpPr>
        <p:spPr>
          <a:xfrm>
            <a:off x="1591021" y="1436902"/>
            <a:ext cx="3636631" cy="461665"/>
          </a:xfrm>
          <a:prstGeom prst="rect">
            <a:avLst/>
          </a:prstGeom>
          <a:noFill/>
        </p:spPr>
        <p:txBody>
          <a:bodyPr wrap="square">
            <a:spAutoFit/>
          </a:bodyPr>
          <a:lstStyle/>
          <a:p>
            <a:r>
              <a:rPr lang="tr-TR" sz="2400" dirty="0"/>
              <a:t>Stok devir hızı hesaplanır. </a:t>
            </a:r>
            <a:endParaRPr lang="tr-TR" sz="2400" dirty="0">
              <a:solidFill>
                <a:schemeClr val="dk1"/>
              </a:solidFill>
            </a:endParaRPr>
          </a:p>
        </p:txBody>
      </p:sp>
      <p:pic>
        <p:nvPicPr>
          <p:cNvPr id="7" name="Resim 6">
            <a:extLst>
              <a:ext uri="{FF2B5EF4-FFF2-40B4-BE49-F238E27FC236}">
                <a16:creationId xmlns:a16="http://schemas.microsoft.com/office/drawing/2014/main" id="{06BF4230-7C03-4ECB-BE96-B12C543BF861}"/>
              </a:ext>
            </a:extLst>
          </p:cNvPr>
          <p:cNvPicPr>
            <a:picLocks noChangeAspect="1"/>
          </p:cNvPicPr>
          <p:nvPr/>
        </p:nvPicPr>
        <p:blipFill>
          <a:blip r:embed="rId2"/>
          <a:stretch>
            <a:fillRect/>
          </a:stretch>
        </p:blipFill>
        <p:spPr>
          <a:xfrm>
            <a:off x="372036" y="4316545"/>
            <a:ext cx="11442138" cy="781244"/>
          </a:xfrm>
          <a:prstGeom prst="rect">
            <a:avLst/>
          </a:prstGeom>
          <a:solidFill>
            <a:schemeClr val="accent1">
              <a:lumMod val="60000"/>
              <a:lumOff val="40000"/>
            </a:schemeClr>
          </a:solidFill>
        </p:spPr>
      </p:pic>
      <p:sp>
        <p:nvSpPr>
          <p:cNvPr id="9" name="Metin kutusu 8">
            <a:extLst>
              <a:ext uri="{FF2B5EF4-FFF2-40B4-BE49-F238E27FC236}">
                <a16:creationId xmlns:a16="http://schemas.microsoft.com/office/drawing/2014/main" id="{891D1367-99A7-4C00-80F2-D3EB8742CFB7}"/>
              </a:ext>
            </a:extLst>
          </p:cNvPr>
          <p:cNvSpPr txBox="1"/>
          <p:nvPr/>
        </p:nvSpPr>
        <p:spPr>
          <a:xfrm>
            <a:off x="189307" y="4349907"/>
            <a:ext cx="11597712" cy="738664"/>
          </a:xfrm>
          <a:prstGeom prst="rect">
            <a:avLst/>
          </a:prstGeom>
          <a:noFill/>
        </p:spPr>
        <p:txBody>
          <a:bodyPr wrap="square">
            <a:spAutoFit/>
          </a:bodyPr>
          <a:lstStyle/>
          <a:p>
            <a:pPr algn="ctr"/>
            <a:r>
              <a:rPr lang="tr-TR" sz="2100" b="1" dirty="0">
                <a:solidFill>
                  <a:srgbClr val="FF0000"/>
                </a:solidFill>
              </a:rPr>
              <a:t>Stok Devir Hızı Yöntemi sadece geçiş döneminde, yani 31.12.2023 tarihli bilançoların enflasyon düzeltmesinde uygulanabilir.</a:t>
            </a:r>
          </a:p>
        </p:txBody>
      </p:sp>
      <p:sp>
        <p:nvSpPr>
          <p:cNvPr id="5" name="Metin kutusu 4">
            <a:extLst>
              <a:ext uri="{FF2B5EF4-FFF2-40B4-BE49-F238E27FC236}">
                <a16:creationId xmlns:a16="http://schemas.microsoft.com/office/drawing/2014/main" id="{4296C796-AC3C-4E39-A2E7-94A6C50F261C}"/>
              </a:ext>
            </a:extLst>
          </p:cNvPr>
          <p:cNvSpPr txBox="1"/>
          <p:nvPr/>
        </p:nvSpPr>
        <p:spPr>
          <a:xfrm>
            <a:off x="304800" y="838263"/>
            <a:ext cx="2403543" cy="369332"/>
          </a:xfrm>
          <a:prstGeom prst="rect">
            <a:avLst/>
          </a:prstGeom>
          <a:noFill/>
        </p:spPr>
        <p:txBody>
          <a:bodyPr wrap="none" rtlCol="0">
            <a:spAutoFit/>
          </a:bodyPr>
          <a:lstStyle/>
          <a:p>
            <a:r>
              <a:rPr lang="tr-TR" b="1" dirty="0">
                <a:solidFill>
                  <a:srgbClr val="FF0000"/>
                </a:solidFill>
              </a:rPr>
              <a:t>Stok Devir Hızı Yöntemi</a:t>
            </a:r>
            <a:endParaRPr lang="en-US" b="1" dirty="0">
              <a:solidFill>
                <a:srgbClr val="FF0000"/>
              </a:solidFill>
            </a:endParaRPr>
          </a:p>
        </p:txBody>
      </p:sp>
      <p:pic>
        <p:nvPicPr>
          <p:cNvPr id="10" name="Resim 9">
            <a:extLst>
              <a:ext uri="{FF2B5EF4-FFF2-40B4-BE49-F238E27FC236}">
                <a16:creationId xmlns:a16="http://schemas.microsoft.com/office/drawing/2014/main" id="{6E7604A8-0154-4F61-8A42-756FA6E5B43E}"/>
              </a:ext>
            </a:extLst>
          </p:cNvPr>
          <p:cNvPicPr>
            <a:picLocks noChangeAspect="1"/>
          </p:cNvPicPr>
          <p:nvPr/>
        </p:nvPicPr>
        <p:blipFill>
          <a:blip r:embed="rId2"/>
          <a:stretch>
            <a:fillRect/>
          </a:stretch>
        </p:blipFill>
        <p:spPr>
          <a:xfrm>
            <a:off x="404981" y="3193421"/>
            <a:ext cx="11442138" cy="1049909"/>
          </a:xfrm>
          <a:prstGeom prst="rect">
            <a:avLst/>
          </a:prstGeom>
          <a:solidFill>
            <a:schemeClr val="accent1">
              <a:lumMod val="60000"/>
              <a:lumOff val="40000"/>
            </a:schemeClr>
          </a:solidFill>
        </p:spPr>
      </p:pic>
      <p:sp>
        <p:nvSpPr>
          <p:cNvPr id="12" name="Metin kutusu 11">
            <a:extLst>
              <a:ext uri="{FF2B5EF4-FFF2-40B4-BE49-F238E27FC236}">
                <a16:creationId xmlns:a16="http://schemas.microsoft.com/office/drawing/2014/main" id="{ECD5C7DF-CCEA-4F52-82AF-AA53594FDE40}"/>
              </a:ext>
            </a:extLst>
          </p:cNvPr>
          <p:cNvSpPr txBox="1"/>
          <p:nvPr/>
        </p:nvSpPr>
        <p:spPr>
          <a:xfrm>
            <a:off x="536440" y="3200096"/>
            <a:ext cx="10984650" cy="1061829"/>
          </a:xfrm>
          <a:prstGeom prst="rect">
            <a:avLst/>
          </a:prstGeom>
          <a:noFill/>
        </p:spPr>
        <p:txBody>
          <a:bodyPr wrap="square">
            <a:spAutoFit/>
          </a:bodyPr>
          <a:lstStyle/>
          <a:p>
            <a:pPr algn="ctr"/>
            <a:r>
              <a:rPr lang="tr-TR" sz="2100" b="1" dirty="0">
                <a:solidFill>
                  <a:schemeClr val="dk1"/>
                </a:solidFill>
              </a:rPr>
              <a:t>Örneğin</a:t>
            </a:r>
            <a:r>
              <a:rPr lang="tr-TR" sz="2100" dirty="0">
                <a:solidFill>
                  <a:schemeClr val="dk1"/>
                </a:solidFill>
              </a:rPr>
              <a:t> stok devir hızı 9 ve buna bağlı olarak stokta kalma süresi 40 gün olarak hesaplandı ise, 31.12.2023 tarihli stokların 40 gün önceden kaldığı yani Kasım 2023 tarihinden kaldığı dikkate alınarak düzeltme katsayısı hesaplanacaktır.</a:t>
            </a:r>
          </a:p>
        </p:txBody>
      </p:sp>
      <p:pic>
        <p:nvPicPr>
          <p:cNvPr id="17" name="Resim 16">
            <a:extLst>
              <a:ext uri="{FF2B5EF4-FFF2-40B4-BE49-F238E27FC236}">
                <a16:creationId xmlns:a16="http://schemas.microsoft.com/office/drawing/2014/main" id="{B3E286A5-884F-4173-A792-EE7B879AFE0F}"/>
              </a:ext>
            </a:extLst>
          </p:cNvPr>
          <p:cNvPicPr>
            <a:picLocks noChangeAspect="1"/>
          </p:cNvPicPr>
          <p:nvPr/>
        </p:nvPicPr>
        <p:blipFill>
          <a:blip r:embed="rId2"/>
          <a:stretch>
            <a:fillRect/>
          </a:stretch>
        </p:blipFill>
        <p:spPr>
          <a:xfrm>
            <a:off x="6176684" y="1260663"/>
            <a:ext cx="5629834" cy="781244"/>
          </a:xfrm>
          <a:prstGeom prst="rect">
            <a:avLst/>
          </a:prstGeom>
          <a:solidFill>
            <a:schemeClr val="accent1">
              <a:lumMod val="60000"/>
              <a:lumOff val="40000"/>
            </a:schemeClr>
          </a:solidFill>
        </p:spPr>
      </p:pic>
      <p:pic>
        <p:nvPicPr>
          <p:cNvPr id="18" name="Resim 17">
            <a:extLst>
              <a:ext uri="{FF2B5EF4-FFF2-40B4-BE49-F238E27FC236}">
                <a16:creationId xmlns:a16="http://schemas.microsoft.com/office/drawing/2014/main" id="{FC404423-17EB-43AA-B7EA-8AA44F2DADA0}"/>
              </a:ext>
            </a:extLst>
          </p:cNvPr>
          <p:cNvPicPr>
            <a:picLocks noChangeAspect="1"/>
          </p:cNvPicPr>
          <p:nvPr/>
        </p:nvPicPr>
        <p:blipFill>
          <a:blip r:embed="rId2"/>
          <a:stretch>
            <a:fillRect/>
          </a:stretch>
        </p:blipFill>
        <p:spPr>
          <a:xfrm>
            <a:off x="400579" y="2251191"/>
            <a:ext cx="5614739" cy="781244"/>
          </a:xfrm>
          <a:prstGeom prst="rect">
            <a:avLst/>
          </a:prstGeom>
          <a:solidFill>
            <a:schemeClr val="accent1">
              <a:lumMod val="60000"/>
              <a:lumOff val="40000"/>
            </a:schemeClr>
          </a:solidFill>
        </p:spPr>
      </p:pic>
      <p:pic>
        <p:nvPicPr>
          <p:cNvPr id="19" name="Resim 18">
            <a:extLst>
              <a:ext uri="{FF2B5EF4-FFF2-40B4-BE49-F238E27FC236}">
                <a16:creationId xmlns:a16="http://schemas.microsoft.com/office/drawing/2014/main" id="{21E231F1-DE59-4462-AE81-1407A6D21CA1}"/>
              </a:ext>
            </a:extLst>
          </p:cNvPr>
          <p:cNvPicPr>
            <a:picLocks noChangeAspect="1"/>
          </p:cNvPicPr>
          <p:nvPr/>
        </p:nvPicPr>
        <p:blipFill>
          <a:blip r:embed="rId2"/>
          <a:stretch>
            <a:fillRect/>
          </a:stretch>
        </p:blipFill>
        <p:spPr>
          <a:xfrm>
            <a:off x="6176684" y="2251191"/>
            <a:ext cx="5650937" cy="781244"/>
          </a:xfrm>
          <a:prstGeom prst="rect">
            <a:avLst/>
          </a:prstGeom>
          <a:solidFill>
            <a:schemeClr val="accent1">
              <a:lumMod val="60000"/>
              <a:lumOff val="40000"/>
            </a:schemeClr>
          </a:solidFill>
        </p:spPr>
      </p:pic>
      <p:sp>
        <p:nvSpPr>
          <p:cNvPr id="20" name="Metin kutusu 19">
            <a:extLst>
              <a:ext uri="{FF2B5EF4-FFF2-40B4-BE49-F238E27FC236}">
                <a16:creationId xmlns:a16="http://schemas.microsoft.com/office/drawing/2014/main" id="{2D1106F1-9E67-4CF6-A8FA-9F03744FE363}"/>
              </a:ext>
            </a:extLst>
          </p:cNvPr>
          <p:cNvSpPr txBox="1"/>
          <p:nvPr/>
        </p:nvSpPr>
        <p:spPr>
          <a:xfrm>
            <a:off x="6870098" y="1411359"/>
            <a:ext cx="4939552" cy="461665"/>
          </a:xfrm>
          <a:prstGeom prst="rect">
            <a:avLst/>
          </a:prstGeom>
          <a:noFill/>
        </p:spPr>
        <p:txBody>
          <a:bodyPr wrap="square">
            <a:spAutoFit/>
          </a:bodyPr>
          <a:lstStyle/>
          <a:p>
            <a:r>
              <a:rPr lang="tr-TR" sz="2400" dirty="0"/>
              <a:t>Ortalama stokta kalma süresi bulunur.</a:t>
            </a:r>
            <a:endParaRPr lang="tr-TR" sz="2400" dirty="0">
              <a:solidFill>
                <a:schemeClr val="dk1"/>
              </a:solidFill>
            </a:endParaRPr>
          </a:p>
        </p:txBody>
      </p:sp>
      <p:sp>
        <p:nvSpPr>
          <p:cNvPr id="21" name="Metin kutusu 20">
            <a:extLst>
              <a:ext uri="{FF2B5EF4-FFF2-40B4-BE49-F238E27FC236}">
                <a16:creationId xmlns:a16="http://schemas.microsoft.com/office/drawing/2014/main" id="{2B9B12DD-CA70-4676-8AE4-FB5D81AC8E1C}"/>
              </a:ext>
            </a:extLst>
          </p:cNvPr>
          <p:cNvSpPr txBox="1"/>
          <p:nvPr/>
        </p:nvSpPr>
        <p:spPr>
          <a:xfrm>
            <a:off x="914402" y="2384096"/>
            <a:ext cx="5262282" cy="461665"/>
          </a:xfrm>
          <a:prstGeom prst="rect">
            <a:avLst/>
          </a:prstGeom>
          <a:noFill/>
        </p:spPr>
        <p:txBody>
          <a:bodyPr wrap="square">
            <a:spAutoFit/>
          </a:bodyPr>
          <a:lstStyle/>
          <a:p>
            <a:r>
              <a:rPr lang="tr-TR" sz="2400" dirty="0"/>
              <a:t>Stokların hangi aydan kaldığı hesaplanır.</a:t>
            </a:r>
            <a:endParaRPr lang="tr-TR" sz="2400" dirty="0">
              <a:solidFill>
                <a:schemeClr val="dk1"/>
              </a:solidFill>
            </a:endParaRPr>
          </a:p>
        </p:txBody>
      </p:sp>
      <p:sp>
        <p:nvSpPr>
          <p:cNvPr id="22" name="Metin kutusu 21">
            <a:extLst>
              <a:ext uri="{FF2B5EF4-FFF2-40B4-BE49-F238E27FC236}">
                <a16:creationId xmlns:a16="http://schemas.microsoft.com/office/drawing/2014/main" id="{63AA0FE4-388B-4599-8337-717A63995BBF}"/>
              </a:ext>
            </a:extLst>
          </p:cNvPr>
          <p:cNvSpPr txBox="1"/>
          <p:nvPr/>
        </p:nvSpPr>
        <p:spPr>
          <a:xfrm>
            <a:off x="6929718" y="2376376"/>
            <a:ext cx="5262282" cy="461665"/>
          </a:xfrm>
          <a:prstGeom prst="rect">
            <a:avLst/>
          </a:prstGeom>
          <a:noFill/>
        </p:spPr>
        <p:txBody>
          <a:bodyPr wrap="square">
            <a:spAutoFit/>
          </a:bodyPr>
          <a:lstStyle/>
          <a:p>
            <a:r>
              <a:rPr lang="tr-TR" sz="2400" dirty="0"/>
              <a:t>Düzeltme katsayısı hesaplanır</a:t>
            </a:r>
            <a:endParaRPr lang="tr-TR" sz="2400" dirty="0">
              <a:solidFill>
                <a:schemeClr val="dk1"/>
              </a:solidFill>
            </a:endParaRPr>
          </a:p>
        </p:txBody>
      </p:sp>
      <p:pic>
        <p:nvPicPr>
          <p:cNvPr id="23" name="Resim 22">
            <a:extLst>
              <a:ext uri="{FF2B5EF4-FFF2-40B4-BE49-F238E27FC236}">
                <a16:creationId xmlns:a16="http://schemas.microsoft.com/office/drawing/2014/main" id="{E956990D-607C-42A0-BDB4-1659FC1E810F}"/>
              </a:ext>
            </a:extLst>
          </p:cNvPr>
          <p:cNvPicPr>
            <a:picLocks noChangeAspect="1"/>
          </p:cNvPicPr>
          <p:nvPr/>
        </p:nvPicPr>
        <p:blipFill>
          <a:blip r:embed="rId2"/>
          <a:stretch>
            <a:fillRect/>
          </a:stretch>
        </p:blipFill>
        <p:spPr>
          <a:xfrm>
            <a:off x="404981" y="5307072"/>
            <a:ext cx="11442138" cy="1271043"/>
          </a:xfrm>
          <a:prstGeom prst="rect">
            <a:avLst/>
          </a:prstGeom>
          <a:solidFill>
            <a:schemeClr val="accent1">
              <a:lumMod val="60000"/>
              <a:lumOff val="40000"/>
            </a:schemeClr>
          </a:solidFill>
        </p:spPr>
      </p:pic>
      <p:sp>
        <p:nvSpPr>
          <p:cNvPr id="24" name="Rectangle 49">
            <a:extLst>
              <a:ext uri="{FF2B5EF4-FFF2-40B4-BE49-F238E27FC236}">
                <a16:creationId xmlns:a16="http://schemas.microsoft.com/office/drawing/2014/main" id="{91BBE305-E288-4D4A-AD68-569E4DBF6EF1}"/>
              </a:ext>
            </a:extLst>
          </p:cNvPr>
          <p:cNvSpPr>
            <a:spLocks noChangeArrowheads="1"/>
          </p:cNvSpPr>
          <p:nvPr/>
        </p:nvSpPr>
        <p:spPr bwMode="auto">
          <a:xfrm>
            <a:off x="501782" y="2398937"/>
            <a:ext cx="586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dirty="0">
                <a:solidFill>
                  <a:srgbClr val="FF0000"/>
                </a:solidFill>
                <a:latin typeface="Montserrat" panose="02000505000000020004" pitchFamily="2" charset="77"/>
              </a:rPr>
              <a:t>0</a:t>
            </a:r>
            <a:r>
              <a:rPr lang="tr-TR" altLang="en-US" sz="3000" b="1" dirty="0">
                <a:solidFill>
                  <a:srgbClr val="FF0000"/>
                </a:solidFill>
                <a:latin typeface="Montserrat" panose="02000505000000020004" pitchFamily="2" charset="77"/>
              </a:rPr>
              <a:t>3</a:t>
            </a:r>
            <a:endParaRPr lang="en-US" altLang="en-US" sz="3000" b="1" dirty="0">
              <a:solidFill>
                <a:srgbClr val="FF0000"/>
              </a:solidFill>
              <a:latin typeface="Montserrat" panose="02000505000000020004" pitchFamily="2" charset="77"/>
            </a:endParaRPr>
          </a:p>
        </p:txBody>
      </p:sp>
      <p:sp>
        <p:nvSpPr>
          <p:cNvPr id="25" name="Rectangle 49">
            <a:extLst>
              <a:ext uri="{FF2B5EF4-FFF2-40B4-BE49-F238E27FC236}">
                <a16:creationId xmlns:a16="http://schemas.microsoft.com/office/drawing/2014/main" id="{398742D6-15D4-424B-A2A5-B6128FD6276D}"/>
              </a:ext>
            </a:extLst>
          </p:cNvPr>
          <p:cNvSpPr>
            <a:spLocks noChangeArrowheads="1"/>
          </p:cNvSpPr>
          <p:nvPr/>
        </p:nvSpPr>
        <p:spPr bwMode="auto">
          <a:xfrm>
            <a:off x="6286959" y="1436902"/>
            <a:ext cx="586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dirty="0">
                <a:solidFill>
                  <a:srgbClr val="FF0000"/>
                </a:solidFill>
                <a:latin typeface="Montserrat" panose="02000505000000020004" pitchFamily="2" charset="77"/>
              </a:rPr>
              <a:t>0</a:t>
            </a:r>
            <a:r>
              <a:rPr lang="tr-TR" altLang="en-US" sz="3000" b="1" dirty="0">
                <a:solidFill>
                  <a:srgbClr val="FF0000"/>
                </a:solidFill>
                <a:latin typeface="Montserrat" panose="02000505000000020004" pitchFamily="2" charset="77"/>
              </a:rPr>
              <a:t>2</a:t>
            </a:r>
            <a:endParaRPr lang="en-US" altLang="en-US" sz="3000" b="1" dirty="0">
              <a:solidFill>
                <a:srgbClr val="FF0000"/>
              </a:solidFill>
              <a:latin typeface="Montserrat" panose="02000505000000020004" pitchFamily="2" charset="77"/>
            </a:endParaRPr>
          </a:p>
        </p:txBody>
      </p:sp>
      <p:sp>
        <p:nvSpPr>
          <p:cNvPr id="26" name="Rectangle 49">
            <a:extLst>
              <a:ext uri="{FF2B5EF4-FFF2-40B4-BE49-F238E27FC236}">
                <a16:creationId xmlns:a16="http://schemas.microsoft.com/office/drawing/2014/main" id="{AE413244-2725-4C6F-897A-C6BD5B3A5237}"/>
              </a:ext>
            </a:extLst>
          </p:cNvPr>
          <p:cNvSpPr>
            <a:spLocks noChangeArrowheads="1"/>
          </p:cNvSpPr>
          <p:nvPr/>
        </p:nvSpPr>
        <p:spPr bwMode="auto">
          <a:xfrm>
            <a:off x="515823" y="1402035"/>
            <a:ext cx="586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dirty="0">
                <a:solidFill>
                  <a:srgbClr val="FF0000"/>
                </a:solidFill>
                <a:latin typeface="Montserrat" panose="02000505000000020004" pitchFamily="2" charset="77"/>
              </a:rPr>
              <a:t>01</a:t>
            </a:r>
          </a:p>
        </p:txBody>
      </p:sp>
      <p:sp>
        <p:nvSpPr>
          <p:cNvPr id="27" name="Rectangle 49">
            <a:extLst>
              <a:ext uri="{FF2B5EF4-FFF2-40B4-BE49-F238E27FC236}">
                <a16:creationId xmlns:a16="http://schemas.microsoft.com/office/drawing/2014/main" id="{4E8C4444-50B0-476D-81B6-4A58B42A1D8E}"/>
              </a:ext>
            </a:extLst>
          </p:cNvPr>
          <p:cNvSpPr>
            <a:spLocks noChangeArrowheads="1"/>
          </p:cNvSpPr>
          <p:nvPr/>
        </p:nvSpPr>
        <p:spPr bwMode="auto">
          <a:xfrm>
            <a:off x="6286959" y="2406974"/>
            <a:ext cx="586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dirty="0">
                <a:solidFill>
                  <a:srgbClr val="FF0000"/>
                </a:solidFill>
                <a:latin typeface="Montserrat" panose="02000505000000020004" pitchFamily="2" charset="77"/>
              </a:rPr>
              <a:t>0</a:t>
            </a:r>
            <a:r>
              <a:rPr lang="tr-TR" altLang="en-US" sz="3000" b="1" dirty="0">
                <a:solidFill>
                  <a:srgbClr val="FF0000"/>
                </a:solidFill>
                <a:latin typeface="Montserrat" panose="02000505000000020004" pitchFamily="2" charset="77"/>
              </a:rPr>
              <a:t>4</a:t>
            </a:r>
            <a:endParaRPr lang="en-US" altLang="en-US" sz="3000" b="1" dirty="0">
              <a:solidFill>
                <a:srgbClr val="FF0000"/>
              </a:solidFill>
              <a:latin typeface="Montserrat" panose="02000505000000020004" pitchFamily="2" charset="77"/>
            </a:endParaRPr>
          </a:p>
        </p:txBody>
      </p:sp>
      <p:sp>
        <p:nvSpPr>
          <p:cNvPr id="28" name="Metin kutusu 27">
            <a:extLst>
              <a:ext uri="{FF2B5EF4-FFF2-40B4-BE49-F238E27FC236}">
                <a16:creationId xmlns:a16="http://schemas.microsoft.com/office/drawing/2014/main" id="{57AEA6D1-5454-44A8-B3F3-B99D80C65FA0}"/>
              </a:ext>
            </a:extLst>
          </p:cNvPr>
          <p:cNvSpPr txBox="1"/>
          <p:nvPr/>
        </p:nvSpPr>
        <p:spPr>
          <a:xfrm>
            <a:off x="229909" y="5350253"/>
            <a:ext cx="11597712" cy="1061829"/>
          </a:xfrm>
          <a:prstGeom prst="rect">
            <a:avLst/>
          </a:prstGeom>
          <a:noFill/>
        </p:spPr>
        <p:txBody>
          <a:bodyPr wrap="square">
            <a:spAutoFit/>
          </a:bodyPr>
          <a:lstStyle/>
          <a:p>
            <a:pPr algn="ctr"/>
            <a:r>
              <a:rPr lang="tr-TR" sz="2100" b="1" dirty="0">
                <a:solidFill>
                  <a:srgbClr val="FF0000"/>
                </a:solidFill>
              </a:rPr>
              <a:t>Stok devir hızının yüksek olması ve doğru hesaplanması gereklidir. Hesaplama sonrası çıkan sonucun iktisadi ve teknik icaplara uygun olmayacak şekilde orantısız olduğu anlaşılır ise basit ortalama yöntemin tercih edilmesi uygun olacaktır.</a:t>
            </a:r>
          </a:p>
        </p:txBody>
      </p:sp>
    </p:spTree>
    <p:extLst>
      <p:ext uri="{BB962C8B-B14F-4D97-AF65-F5344CB8AC3E}">
        <p14:creationId xmlns:p14="http://schemas.microsoft.com/office/powerpoint/2010/main" val="1537648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479F6F3-5170-48DC-947D-9E047FC1A118}"/>
              </a:ext>
            </a:extLst>
          </p:cNvPr>
          <p:cNvSpPr txBox="1"/>
          <p:nvPr/>
        </p:nvSpPr>
        <p:spPr>
          <a:xfrm>
            <a:off x="457200" y="1335740"/>
            <a:ext cx="7673789" cy="369332"/>
          </a:xfrm>
          <a:prstGeom prst="rect">
            <a:avLst/>
          </a:prstGeom>
          <a:noFill/>
        </p:spPr>
        <p:txBody>
          <a:bodyPr wrap="square" rtlCol="0">
            <a:spAutoFit/>
          </a:bodyPr>
          <a:lstStyle/>
          <a:p>
            <a:endParaRPr lang="en-US" dirty="0"/>
          </a:p>
        </p:txBody>
      </p:sp>
      <p:sp>
        <p:nvSpPr>
          <p:cNvPr id="4" name="Metin kutusu 3">
            <a:extLst>
              <a:ext uri="{FF2B5EF4-FFF2-40B4-BE49-F238E27FC236}">
                <a16:creationId xmlns:a16="http://schemas.microsoft.com/office/drawing/2014/main" id="{D6555166-56A5-4A6C-B9B0-9ED00DB84DF9}"/>
              </a:ext>
            </a:extLst>
          </p:cNvPr>
          <p:cNvSpPr txBox="1"/>
          <p:nvPr/>
        </p:nvSpPr>
        <p:spPr>
          <a:xfrm>
            <a:off x="191526" y="835150"/>
            <a:ext cx="11808947" cy="1525418"/>
          </a:xfrm>
          <a:prstGeom prst="rect">
            <a:avLst/>
          </a:prstGeom>
          <a:solidFill>
            <a:schemeClr val="accent4">
              <a:lumMod val="60000"/>
              <a:lumOff val="40000"/>
            </a:schemeClr>
          </a:solidFill>
        </p:spPr>
        <p:txBody>
          <a:bodyPr wrap="square">
            <a:spAutoFit/>
          </a:bodyPr>
          <a:lstStyle/>
          <a:p>
            <a:pPr>
              <a:lnSpc>
                <a:spcPct val="107000"/>
              </a:lnSpc>
              <a:spcAft>
                <a:spcPts val="800"/>
              </a:spcAft>
            </a:pPr>
            <a:r>
              <a:rPr lang="tr-TR" sz="2200" dirty="0">
                <a:effectLst/>
                <a:latin typeface="Calibri" panose="020F0502020204030204" pitchFamily="34" charset="0"/>
                <a:ea typeface="Calibri" panose="020F0502020204030204" pitchFamily="34" charset="0"/>
                <a:cs typeface="Arial" panose="020B0604020202020204" pitchFamily="34" charset="0"/>
              </a:rPr>
              <a:t>Hesap dönemi takvim yılı olan, bilanço esasına göre defter tutan ve kurumlar vergisi mükellefi olan ABC Limited Şirketi temizlik malzemeleri ticareti yapmaktadır. Hesap dönemi içinde çok çeşitli mal envantere girip çıktığından 31.12.2023 tarihli dönem sonu bilançosunu enflasyon düzeltmesine tabi tutarken toplulaştırılmış yöntemleri kullanmak istemektedir.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Google Shape;819;p33">
            <a:extLst>
              <a:ext uri="{FF2B5EF4-FFF2-40B4-BE49-F238E27FC236}">
                <a16:creationId xmlns:a16="http://schemas.microsoft.com/office/drawing/2014/main" id="{777AFDA8-D4B4-4570-BE6E-C29A0E5FEBD9}"/>
              </a:ext>
            </a:extLst>
          </p:cNvPr>
          <p:cNvSpPr txBox="1"/>
          <p:nvPr/>
        </p:nvSpPr>
        <p:spPr>
          <a:xfrm>
            <a:off x="203757" y="226455"/>
            <a:ext cx="3400055" cy="316588"/>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Stoklar IV</a:t>
            </a:r>
            <a:endParaRPr sz="2800" b="1" dirty="0">
              <a:solidFill>
                <a:srgbClr val="FF0000"/>
              </a:solidFill>
              <a:latin typeface="Montserrat" panose="02000505000000020004" pitchFamily="2" charset="77"/>
            </a:endParaRPr>
          </a:p>
        </p:txBody>
      </p:sp>
      <p:graphicFrame>
        <p:nvGraphicFramePr>
          <p:cNvPr id="10" name="Tablo 9">
            <a:extLst>
              <a:ext uri="{FF2B5EF4-FFF2-40B4-BE49-F238E27FC236}">
                <a16:creationId xmlns:a16="http://schemas.microsoft.com/office/drawing/2014/main" id="{10FC2892-FD51-4BA6-836E-42AE3CC3C655}"/>
              </a:ext>
            </a:extLst>
          </p:cNvPr>
          <p:cNvGraphicFramePr>
            <a:graphicFrameLocks noGrp="1"/>
          </p:cNvGraphicFramePr>
          <p:nvPr>
            <p:extLst>
              <p:ext uri="{D42A27DB-BD31-4B8C-83A1-F6EECF244321}">
                <p14:modId xmlns:p14="http://schemas.microsoft.com/office/powerpoint/2010/main" val="3210297555"/>
              </p:ext>
            </p:extLst>
          </p:nvPr>
        </p:nvGraphicFramePr>
        <p:xfrm>
          <a:off x="5889810" y="2998445"/>
          <a:ext cx="6098432" cy="3696672"/>
        </p:xfrm>
        <a:graphic>
          <a:graphicData uri="http://schemas.openxmlformats.org/drawingml/2006/table">
            <a:tbl>
              <a:tblPr>
                <a:tableStyleId>{5C22544A-7EE6-4342-B048-85BDC9FD1C3A}</a:tableStyleId>
              </a:tblPr>
              <a:tblGrid>
                <a:gridCol w="908980">
                  <a:extLst>
                    <a:ext uri="{9D8B030D-6E8A-4147-A177-3AD203B41FA5}">
                      <a16:colId xmlns:a16="http://schemas.microsoft.com/office/drawing/2014/main" val="2295874178"/>
                    </a:ext>
                  </a:extLst>
                </a:gridCol>
                <a:gridCol w="1421314">
                  <a:extLst>
                    <a:ext uri="{9D8B030D-6E8A-4147-A177-3AD203B41FA5}">
                      <a16:colId xmlns:a16="http://schemas.microsoft.com/office/drawing/2014/main" val="2896832801"/>
                    </a:ext>
                  </a:extLst>
                </a:gridCol>
                <a:gridCol w="1123832">
                  <a:extLst>
                    <a:ext uri="{9D8B030D-6E8A-4147-A177-3AD203B41FA5}">
                      <a16:colId xmlns:a16="http://schemas.microsoft.com/office/drawing/2014/main" val="1755085675"/>
                    </a:ext>
                  </a:extLst>
                </a:gridCol>
                <a:gridCol w="1322153">
                  <a:extLst>
                    <a:ext uri="{9D8B030D-6E8A-4147-A177-3AD203B41FA5}">
                      <a16:colId xmlns:a16="http://schemas.microsoft.com/office/drawing/2014/main" val="3729322203"/>
                    </a:ext>
                  </a:extLst>
                </a:gridCol>
                <a:gridCol w="1322153">
                  <a:extLst>
                    <a:ext uri="{9D8B030D-6E8A-4147-A177-3AD203B41FA5}">
                      <a16:colId xmlns:a16="http://schemas.microsoft.com/office/drawing/2014/main" val="3646297858"/>
                    </a:ext>
                  </a:extLst>
                </a:gridCol>
              </a:tblGrid>
              <a:tr h="572325">
                <a:tc>
                  <a:txBody>
                    <a:bodyPr/>
                    <a:lstStyle/>
                    <a:p>
                      <a:pPr algn="ctr" fontAlgn="ctr"/>
                      <a:r>
                        <a:rPr lang="tr-TR" sz="1400" b="1" u="none" strike="noStrike" dirty="0">
                          <a:effectLst/>
                        </a:rPr>
                        <a:t>Ürün Kodu</a:t>
                      </a:r>
                      <a:endParaRPr lang="en-US" sz="1400" b="1" i="0" u="none" strike="noStrike" dirty="0">
                        <a:solidFill>
                          <a:srgbClr val="000000"/>
                        </a:solidFill>
                        <a:effectLst/>
                        <a:latin typeface="Calibri" panose="020F0502020204030204" pitchFamily="34" charset="0"/>
                      </a:endParaRPr>
                    </a:p>
                  </a:txBody>
                  <a:tcPr marL="4440" marR="4440" marT="4440" marB="0" anchor="ctr"/>
                </a:tc>
                <a:tc>
                  <a:txBody>
                    <a:bodyPr/>
                    <a:lstStyle/>
                    <a:p>
                      <a:pPr algn="ctr" fontAlgn="ctr"/>
                      <a:r>
                        <a:rPr lang="tr-TR" sz="1400" b="1" u="none" strike="noStrike" dirty="0">
                          <a:effectLst/>
                        </a:rPr>
                        <a:t>Ürün Adı</a:t>
                      </a:r>
                      <a:endParaRPr lang="en-US" sz="1400" b="1" i="0" u="none" strike="noStrike" dirty="0">
                        <a:solidFill>
                          <a:srgbClr val="000000"/>
                        </a:solidFill>
                        <a:effectLst/>
                        <a:latin typeface="Calibri" panose="020F0502020204030204" pitchFamily="34" charset="0"/>
                      </a:endParaRPr>
                    </a:p>
                  </a:txBody>
                  <a:tcPr marL="4440" marR="4440" marT="4440" marB="0" anchor="ctr"/>
                </a:tc>
                <a:tc>
                  <a:txBody>
                    <a:bodyPr/>
                    <a:lstStyle/>
                    <a:p>
                      <a:pPr algn="ctr" fontAlgn="ctr"/>
                      <a:r>
                        <a:rPr lang="tr-TR" sz="1400" b="1" u="none" strike="noStrike" dirty="0">
                          <a:effectLst/>
                        </a:rPr>
                        <a:t>31.12.2023 Stok Değeri</a:t>
                      </a:r>
                      <a:endParaRPr lang="en-US" sz="1400" b="1" i="0" u="none" strike="noStrike" dirty="0">
                        <a:solidFill>
                          <a:srgbClr val="000000"/>
                        </a:solidFill>
                        <a:effectLst/>
                        <a:latin typeface="Calibri" panose="020F0502020204030204" pitchFamily="34" charset="0"/>
                      </a:endParaRPr>
                    </a:p>
                  </a:txBody>
                  <a:tcPr marL="4440" marR="4440" marT="4440" marB="0" anchor="ctr"/>
                </a:tc>
                <a:tc>
                  <a:txBody>
                    <a:bodyPr/>
                    <a:lstStyle/>
                    <a:p>
                      <a:pPr algn="ctr" fontAlgn="ctr"/>
                      <a:r>
                        <a:rPr lang="tr-TR" sz="1400" b="1" u="none" strike="noStrike" dirty="0">
                          <a:effectLst/>
                        </a:rPr>
                        <a:t>31.12.2022 Stok Değeri</a:t>
                      </a:r>
                      <a:endParaRPr lang="en-US" sz="1400" b="1" i="0" u="none" strike="noStrike" dirty="0">
                        <a:solidFill>
                          <a:srgbClr val="000000"/>
                        </a:solidFill>
                        <a:effectLst/>
                        <a:latin typeface="Calibri" panose="020F0502020204030204" pitchFamily="34" charset="0"/>
                      </a:endParaRPr>
                    </a:p>
                  </a:txBody>
                  <a:tcPr marL="4440" marR="4440" marT="4440" marB="0" anchor="ctr"/>
                </a:tc>
                <a:tc>
                  <a:txBody>
                    <a:bodyPr/>
                    <a:lstStyle/>
                    <a:p>
                      <a:pPr algn="ctr" fontAlgn="ctr"/>
                      <a:r>
                        <a:rPr lang="tr-TR" sz="1400" b="1" u="none" strike="noStrike" dirty="0">
                          <a:effectLst/>
                        </a:rPr>
                        <a:t>2023 Yılı Satışların Maliyeti</a:t>
                      </a:r>
                      <a:endParaRPr lang="en-US" sz="1400" b="1" i="0" u="none" strike="noStrike" dirty="0">
                        <a:solidFill>
                          <a:srgbClr val="000000"/>
                        </a:solidFill>
                        <a:effectLst/>
                        <a:latin typeface="Calibri" panose="020F0502020204030204" pitchFamily="34" charset="0"/>
                      </a:endParaRPr>
                    </a:p>
                  </a:txBody>
                  <a:tcPr marL="4440" marR="4440" marT="4440" marB="0" anchor="ctr"/>
                </a:tc>
                <a:extLst>
                  <a:ext uri="{0D108BD9-81ED-4DB2-BD59-A6C34878D82A}">
                    <a16:rowId xmlns:a16="http://schemas.microsoft.com/office/drawing/2014/main" val="3009692768"/>
                  </a:ext>
                </a:extLst>
              </a:tr>
              <a:tr h="339128">
                <a:tc>
                  <a:txBody>
                    <a:bodyPr/>
                    <a:lstStyle/>
                    <a:p>
                      <a:pPr algn="ctr" fontAlgn="ctr"/>
                      <a:r>
                        <a:rPr lang="tr-TR" sz="1400" b="1" u="none" strike="noStrike" dirty="0">
                          <a:effectLst/>
                        </a:rPr>
                        <a:t>1010</a:t>
                      </a:r>
                      <a:endParaRPr lang="en-US" sz="1400" b="1" i="0" u="none" strike="noStrike" dirty="0">
                        <a:solidFill>
                          <a:srgbClr val="000000"/>
                        </a:solidFill>
                        <a:effectLst/>
                        <a:latin typeface="Arial" panose="020B0604020202020204" pitchFamily="34" charset="0"/>
                      </a:endParaRPr>
                    </a:p>
                  </a:txBody>
                  <a:tcPr marL="4440" marR="4440" marT="4440" marB="0" anchor="ctr"/>
                </a:tc>
                <a:tc>
                  <a:txBody>
                    <a:bodyPr/>
                    <a:lstStyle/>
                    <a:p>
                      <a:pPr algn="l" fontAlgn="ctr"/>
                      <a:r>
                        <a:rPr lang="tr-TR" sz="1400" u="none" strike="noStrike">
                          <a:effectLst/>
                        </a:rPr>
                        <a:t>Çamaşır Deterjanı</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1.765.000</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985.000</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8.885.000</a:t>
                      </a:r>
                      <a:endParaRPr lang="en-US" sz="1400" b="0" i="0" u="none" strike="noStrike">
                        <a:solidFill>
                          <a:srgbClr val="000000"/>
                        </a:solidFill>
                        <a:effectLst/>
                        <a:latin typeface="Arial" panose="020B0604020202020204" pitchFamily="34" charset="0"/>
                      </a:endParaRPr>
                    </a:p>
                  </a:txBody>
                  <a:tcPr marL="4440" marR="4440" marT="4440" marB="0" anchor="ctr"/>
                </a:tc>
                <a:extLst>
                  <a:ext uri="{0D108BD9-81ED-4DB2-BD59-A6C34878D82A}">
                    <a16:rowId xmlns:a16="http://schemas.microsoft.com/office/drawing/2014/main" val="3601262203"/>
                  </a:ext>
                </a:extLst>
              </a:tr>
              <a:tr h="339128">
                <a:tc>
                  <a:txBody>
                    <a:bodyPr/>
                    <a:lstStyle/>
                    <a:p>
                      <a:pPr algn="ctr" fontAlgn="ctr"/>
                      <a:r>
                        <a:rPr lang="tr-TR" sz="1400" b="1" u="none" strike="noStrike" dirty="0">
                          <a:effectLst/>
                        </a:rPr>
                        <a:t>1020</a:t>
                      </a:r>
                      <a:endParaRPr lang="en-US" sz="1400" b="1" i="0" u="none" strike="noStrike" dirty="0">
                        <a:solidFill>
                          <a:srgbClr val="000000"/>
                        </a:solidFill>
                        <a:effectLst/>
                        <a:latin typeface="Arial" panose="020B0604020202020204" pitchFamily="34" charset="0"/>
                      </a:endParaRPr>
                    </a:p>
                  </a:txBody>
                  <a:tcPr marL="4440" marR="4440" marT="4440" marB="0" anchor="ctr"/>
                </a:tc>
                <a:tc>
                  <a:txBody>
                    <a:bodyPr/>
                    <a:lstStyle/>
                    <a:p>
                      <a:pPr algn="l" fontAlgn="ctr"/>
                      <a:r>
                        <a:rPr lang="tr-TR" sz="1400" u="none" strike="noStrike">
                          <a:effectLst/>
                        </a:rPr>
                        <a:t>Bulaşık Deterjanı</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1.883.250</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1.150.000</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9.215.000</a:t>
                      </a:r>
                      <a:endParaRPr lang="en-US" sz="1400" b="0" i="0" u="none" strike="noStrike">
                        <a:solidFill>
                          <a:srgbClr val="000000"/>
                        </a:solidFill>
                        <a:effectLst/>
                        <a:latin typeface="Arial" panose="020B0604020202020204" pitchFamily="34" charset="0"/>
                      </a:endParaRPr>
                    </a:p>
                  </a:txBody>
                  <a:tcPr marL="4440" marR="4440" marT="4440" marB="0" anchor="ctr"/>
                </a:tc>
                <a:extLst>
                  <a:ext uri="{0D108BD9-81ED-4DB2-BD59-A6C34878D82A}">
                    <a16:rowId xmlns:a16="http://schemas.microsoft.com/office/drawing/2014/main" val="1739391583"/>
                  </a:ext>
                </a:extLst>
              </a:tr>
              <a:tr h="339128">
                <a:tc>
                  <a:txBody>
                    <a:bodyPr/>
                    <a:lstStyle/>
                    <a:p>
                      <a:pPr algn="ctr" fontAlgn="ctr"/>
                      <a:r>
                        <a:rPr lang="tr-TR" sz="1400" b="1" u="none" strike="noStrike" dirty="0">
                          <a:effectLst/>
                        </a:rPr>
                        <a:t>1030</a:t>
                      </a:r>
                      <a:endParaRPr lang="en-US" sz="1400" b="1" i="0" u="none" strike="noStrike" dirty="0">
                        <a:solidFill>
                          <a:srgbClr val="000000"/>
                        </a:solidFill>
                        <a:effectLst/>
                        <a:latin typeface="Arial" panose="020B0604020202020204" pitchFamily="34" charset="0"/>
                      </a:endParaRPr>
                    </a:p>
                  </a:txBody>
                  <a:tcPr marL="4440" marR="4440" marT="4440" marB="0" anchor="ctr"/>
                </a:tc>
                <a:tc>
                  <a:txBody>
                    <a:bodyPr/>
                    <a:lstStyle/>
                    <a:p>
                      <a:pPr algn="l" fontAlgn="ctr"/>
                      <a:r>
                        <a:rPr lang="tr-TR" sz="1400" u="none" strike="noStrike" dirty="0">
                          <a:effectLst/>
                        </a:rPr>
                        <a:t>Kağıt Havlu</a:t>
                      </a:r>
                      <a:endParaRPr lang="en-US" sz="1400" b="0" i="0" u="none" strike="noStrike" dirty="0">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2.102.430</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1.250.000</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16.819.440</a:t>
                      </a:r>
                      <a:endParaRPr lang="en-US" sz="1400" b="0" i="0" u="none" strike="noStrike">
                        <a:solidFill>
                          <a:srgbClr val="000000"/>
                        </a:solidFill>
                        <a:effectLst/>
                        <a:latin typeface="Arial" panose="020B0604020202020204" pitchFamily="34" charset="0"/>
                      </a:endParaRPr>
                    </a:p>
                  </a:txBody>
                  <a:tcPr marL="4440" marR="4440" marT="4440" marB="0" anchor="ctr"/>
                </a:tc>
                <a:extLst>
                  <a:ext uri="{0D108BD9-81ED-4DB2-BD59-A6C34878D82A}">
                    <a16:rowId xmlns:a16="http://schemas.microsoft.com/office/drawing/2014/main" val="2118868151"/>
                  </a:ext>
                </a:extLst>
              </a:tr>
              <a:tr h="339128">
                <a:tc>
                  <a:txBody>
                    <a:bodyPr/>
                    <a:lstStyle/>
                    <a:p>
                      <a:pPr algn="ctr" fontAlgn="ctr"/>
                      <a:r>
                        <a:rPr lang="tr-TR" sz="1400" b="1" u="none" strike="noStrike" dirty="0">
                          <a:effectLst/>
                        </a:rPr>
                        <a:t>1040</a:t>
                      </a:r>
                      <a:endParaRPr lang="en-US" sz="1400" b="1" i="0" u="none" strike="noStrike" dirty="0">
                        <a:solidFill>
                          <a:srgbClr val="000000"/>
                        </a:solidFill>
                        <a:effectLst/>
                        <a:latin typeface="Arial" panose="020B0604020202020204" pitchFamily="34" charset="0"/>
                      </a:endParaRPr>
                    </a:p>
                  </a:txBody>
                  <a:tcPr marL="4440" marR="4440" marT="4440" marB="0" anchor="ctr"/>
                </a:tc>
                <a:tc>
                  <a:txBody>
                    <a:bodyPr/>
                    <a:lstStyle/>
                    <a:p>
                      <a:pPr algn="l" fontAlgn="ctr"/>
                      <a:r>
                        <a:rPr lang="tr-TR" sz="1400" u="none" strike="noStrike">
                          <a:effectLst/>
                        </a:rPr>
                        <a:t>Sıvı Sabun</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681.720</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397.850</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6.135.480</a:t>
                      </a:r>
                      <a:endParaRPr lang="en-US" sz="1400" b="0" i="0" u="none" strike="noStrike">
                        <a:solidFill>
                          <a:srgbClr val="000000"/>
                        </a:solidFill>
                        <a:effectLst/>
                        <a:latin typeface="Arial" panose="020B0604020202020204" pitchFamily="34" charset="0"/>
                      </a:endParaRPr>
                    </a:p>
                  </a:txBody>
                  <a:tcPr marL="4440" marR="4440" marT="4440" marB="0" anchor="ctr"/>
                </a:tc>
                <a:extLst>
                  <a:ext uri="{0D108BD9-81ED-4DB2-BD59-A6C34878D82A}">
                    <a16:rowId xmlns:a16="http://schemas.microsoft.com/office/drawing/2014/main" val="2788992449"/>
                  </a:ext>
                </a:extLst>
              </a:tr>
              <a:tr h="339128">
                <a:tc>
                  <a:txBody>
                    <a:bodyPr/>
                    <a:lstStyle/>
                    <a:p>
                      <a:pPr algn="ctr" fontAlgn="ctr"/>
                      <a:r>
                        <a:rPr lang="tr-TR" sz="1400" b="1" u="none" strike="noStrike" dirty="0">
                          <a:effectLst/>
                        </a:rPr>
                        <a:t>1050</a:t>
                      </a:r>
                      <a:endParaRPr lang="en-US" sz="1400" b="1" i="0" u="none" strike="noStrike" dirty="0">
                        <a:solidFill>
                          <a:srgbClr val="000000"/>
                        </a:solidFill>
                        <a:effectLst/>
                        <a:latin typeface="Arial" panose="020B0604020202020204" pitchFamily="34" charset="0"/>
                      </a:endParaRPr>
                    </a:p>
                  </a:txBody>
                  <a:tcPr marL="4440" marR="4440" marT="4440" marB="0" anchor="ctr"/>
                </a:tc>
                <a:tc>
                  <a:txBody>
                    <a:bodyPr/>
                    <a:lstStyle/>
                    <a:p>
                      <a:pPr algn="l" fontAlgn="ctr"/>
                      <a:r>
                        <a:rPr lang="tr-TR" sz="1400" u="none" strike="noStrike">
                          <a:effectLst/>
                        </a:rPr>
                        <a:t>Temizlik Bezi</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dirty="0">
                          <a:effectLst/>
                        </a:rPr>
                        <a:t>683.340</a:t>
                      </a:r>
                      <a:endParaRPr lang="en-US" sz="1400" b="0" i="0" u="none" strike="noStrike" dirty="0">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457.480</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2.050.020</a:t>
                      </a:r>
                      <a:endParaRPr lang="en-US" sz="1400" b="0" i="0" u="none" strike="noStrike">
                        <a:solidFill>
                          <a:srgbClr val="000000"/>
                        </a:solidFill>
                        <a:effectLst/>
                        <a:latin typeface="Arial" panose="020B0604020202020204" pitchFamily="34" charset="0"/>
                      </a:endParaRPr>
                    </a:p>
                  </a:txBody>
                  <a:tcPr marL="4440" marR="4440" marT="4440" marB="0" anchor="ctr"/>
                </a:tc>
                <a:extLst>
                  <a:ext uri="{0D108BD9-81ED-4DB2-BD59-A6C34878D82A}">
                    <a16:rowId xmlns:a16="http://schemas.microsoft.com/office/drawing/2014/main" val="1058317132"/>
                  </a:ext>
                </a:extLst>
              </a:tr>
              <a:tr h="339128">
                <a:tc>
                  <a:txBody>
                    <a:bodyPr/>
                    <a:lstStyle/>
                    <a:p>
                      <a:pPr algn="ctr" fontAlgn="ctr"/>
                      <a:r>
                        <a:rPr lang="tr-TR" sz="1400" b="1" u="none" strike="noStrike" dirty="0">
                          <a:effectLst/>
                        </a:rPr>
                        <a:t>1060</a:t>
                      </a:r>
                      <a:endParaRPr lang="en-US" sz="1400" b="1" i="0" u="none" strike="noStrike" dirty="0">
                        <a:solidFill>
                          <a:srgbClr val="000000"/>
                        </a:solidFill>
                        <a:effectLst/>
                        <a:latin typeface="Arial" panose="020B0604020202020204" pitchFamily="34" charset="0"/>
                      </a:endParaRPr>
                    </a:p>
                  </a:txBody>
                  <a:tcPr marL="4440" marR="4440" marT="4440" marB="0" anchor="ctr"/>
                </a:tc>
                <a:tc>
                  <a:txBody>
                    <a:bodyPr/>
                    <a:lstStyle/>
                    <a:p>
                      <a:pPr algn="l" fontAlgn="ctr"/>
                      <a:r>
                        <a:rPr lang="tr-TR" sz="1400" u="none" strike="noStrike">
                          <a:effectLst/>
                        </a:rPr>
                        <a:t>Çamaşır Suyu</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696.670</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dirty="0">
                          <a:effectLst/>
                        </a:rPr>
                        <a:t>344.870</a:t>
                      </a:r>
                      <a:endParaRPr lang="en-US" sz="1400" b="0" i="0" u="none" strike="noStrike" dirty="0">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3.483.350</a:t>
                      </a:r>
                      <a:endParaRPr lang="en-US" sz="1400" b="0" i="0" u="none" strike="noStrike">
                        <a:solidFill>
                          <a:srgbClr val="000000"/>
                        </a:solidFill>
                        <a:effectLst/>
                        <a:latin typeface="Arial" panose="020B0604020202020204" pitchFamily="34" charset="0"/>
                      </a:endParaRPr>
                    </a:p>
                  </a:txBody>
                  <a:tcPr marL="4440" marR="4440" marT="4440" marB="0" anchor="ctr"/>
                </a:tc>
                <a:extLst>
                  <a:ext uri="{0D108BD9-81ED-4DB2-BD59-A6C34878D82A}">
                    <a16:rowId xmlns:a16="http://schemas.microsoft.com/office/drawing/2014/main" val="3696987753"/>
                  </a:ext>
                </a:extLst>
              </a:tr>
              <a:tr h="339128">
                <a:tc>
                  <a:txBody>
                    <a:bodyPr/>
                    <a:lstStyle/>
                    <a:p>
                      <a:pPr algn="ctr" fontAlgn="ctr"/>
                      <a:r>
                        <a:rPr lang="tr-TR" sz="1400" b="1" u="none" strike="noStrike" dirty="0">
                          <a:effectLst/>
                        </a:rPr>
                        <a:t>1070</a:t>
                      </a:r>
                      <a:endParaRPr lang="en-US" sz="1400" b="1" i="0" u="none" strike="noStrike" dirty="0">
                        <a:solidFill>
                          <a:srgbClr val="000000"/>
                        </a:solidFill>
                        <a:effectLst/>
                        <a:latin typeface="Arial" panose="020B0604020202020204" pitchFamily="34" charset="0"/>
                      </a:endParaRPr>
                    </a:p>
                  </a:txBody>
                  <a:tcPr marL="4440" marR="4440" marT="4440" marB="0" anchor="ctr"/>
                </a:tc>
                <a:tc>
                  <a:txBody>
                    <a:bodyPr/>
                    <a:lstStyle/>
                    <a:p>
                      <a:pPr algn="l" fontAlgn="ctr"/>
                      <a:r>
                        <a:rPr lang="en-US" sz="1400" u="none" strike="noStrike">
                          <a:effectLst/>
                        </a:rPr>
                        <a:t>Tuvalet Kağıdı</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3.053.026</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dirty="0">
                          <a:effectLst/>
                        </a:rPr>
                        <a:t>1.051.026</a:t>
                      </a:r>
                      <a:endParaRPr lang="en-US" sz="1400" b="0" i="0" u="none" strike="noStrike" dirty="0">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6.212.487</a:t>
                      </a:r>
                      <a:endParaRPr lang="en-US" sz="1400" b="0" i="0" u="none" strike="noStrike">
                        <a:solidFill>
                          <a:srgbClr val="000000"/>
                        </a:solidFill>
                        <a:effectLst/>
                        <a:latin typeface="Arial" panose="020B0604020202020204" pitchFamily="34" charset="0"/>
                      </a:endParaRPr>
                    </a:p>
                  </a:txBody>
                  <a:tcPr marL="4440" marR="4440" marT="4440" marB="0" anchor="ctr"/>
                </a:tc>
                <a:extLst>
                  <a:ext uri="{0D108BD9-81ED-4DB2-BD59-A6C34878D82A}">
                    <a16:rowId xmlns:a16="http://schemas.microsoft.com/office/drawing/2014/main" val="2972825958"/>
                  </a:ext>
                </a:extLst>
              </a:tr>
              <a:tr h="339128">
                <a:tc>
                  <a:txBody>
                    <a:bodyPr/>
                    <a:lstStyle/>
                    <a:p>
                      <a:pPr algn="ctr" fontAlgn="ctr"/>
                      <a:r>
                        <a:rPr lang="tr-TR" sz="1400" b="1" u="none" strike="noStrike" dirty="0">
                          <a:effectLst/>
                        </a:rPr>
                        <a:t>1080</a:t>
                      </a:r>
                      <a:endParaRPr lang="en-US" sz="1400" b="1" i="0" u="none" strike="noStrike" dirty="0">
                        <a:solidFill>
                          <a:srgbClr val="000000"/>
                        </a:solidFill>
                        <a:effectLst/>
                        <a:latin typeface="Arial" panose="020B0604020202020204" pitchFamily="34" charset="0"/>
                      </a:endParaRPr>
                    </a:p>
                  </a:txBody>
                  <a:tcPr marL="4440" marR="4440" marT="4440" marB="0" anchor="ctr"/>
                </a:tc>
                <a:tc>
                  <a:txBody>
                    <a:bodyPr/>
                    <a:lstStyle/>
                    <a:p>
                      <a:pPr algn="l" fontAlgn="ctr"/>
                      <a:r>
                        <a:rPr lang="en-US" sz="1400" u="none" strike="noStrike">
                          <a:effectLst/>
                        </a:rPr>
                        <a:t>Çöp Poşeti</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87.777</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60.085</a:t>
                      </a:r>
                      <a:endParaRPr lang="en-US" sz="1400" b="0" i="0" u="none" strike="noStrike">
                        <a:solidFill>
                          <a:srgbClr val="000000"/>
                        </a:solidFill>
                        <a:effectLst/>
                        <a:latin typeface="Arial" panose="020B0604020202020204" pitchFamily="34" charset="0"/>
                      </a:endParaRPr>
                    </a:p>
                  </a:txBody>
                  <a:tcPr marL="4440" marR="4440" marT="4440" marB="0" anchor="ctr"/>
                </a:tc>
                <a:tc>
                  <a:txBody>
                    <a:bodyPr/>
                    <a:lstStyle/>
                    <a:p>
                      <a:pPr algn="r" fontAlgn="ctr"/>
                      <a:r>
                        <a:rPr lang="tr-TR" sz="1400" u="none" strike="noStrike">
                          <a:effectLst/>
                        </a:rPr>
                        <a:t>351.108</a:t>
                      </a:r>
                      <a:endParaRPr lang="en-US" sz="1400" b="0" i="0" u="none" strike="noStrike">
                        <a:solidFill>
                          <a:srgbClr val="000000"/>
                        </a:solidFill>
                        <a:effectLst/>
                        <a:latin typeface="Arial" panose="020B0604020202020204" pitchFamily="34" charset="0"/>
                      </a:endParaRPr>
                    </a:p>
                  </a:txBody>
                  <a:tcPr marL="4440" marR="4440" marT="4440" marB="0" anchor="ctr"/>
                </a:tc>
                <a:extLst>
                  <a:ext uri="{0D108BD9-81ED-4DB2-BD59-A6C34878D82A}">
                    <a16:rowId xmlns:a16="http://schemas.microsoft.com/office/drawing/2014/main" val="15024189"/>
                  </a:ext>
                </a:extLst>
              </a:tr>
              <a:tr h="339128">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4440" marR="4440" marT="4440"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4440" marR="4440" marT="4440" marB="0" anchor="b"/>
                </a:tc>
                <a:tc>
                  <a:txBody>
                    <a:bodyPr/>
                    <a:lstStyle/>
                    <a:p>
                      <a:pPr algn="r" fontAlgn="ctr"/>
                      <a:r>
                        <a:rPr lang="tr-TR" sz="1400" b="1" u="none" strike="noStrike" dirty="0">
                          <a:effectLst/>
                        </a:rPr>
                        <a:t>10.953.213</a:t>
                      </a:r>
                      <a:endParaRPr lang="en-US" sz="1400" b="1" i="0" u="none" strike="noStrike" dirty="0">
                        <a:solidFill>
                          <a:srgbClr val="000000"/>
                        </a:solidFill>
                        <a:effectLst/>
                        <a:latin typeface="Calibri" panose="020F0502020204030204" pitchFamily="34" charset="0"/>
                      </a:endParaRPr>
                    </a:p>
                  </a:txBody>
                  <a:tcPr marL="4440" marR="4440" marT="4440" marB="0" anchor="ctr"/>
                </a:tc>
                <a:tc>
                  <a:txBody>
                    <a:bodyPr/>
                    <a:lstStyle/>
                    <a:p>
                      <a:pPr algn="r" fontAlgn="ctr"/>
                      <a:r>
                        <a:rPr lang="tr-TR" sz="1400" b="1" u="none" strike="noStrike" dirty="0">
                          <a:effectLst/>
                        </a:rPr>
                        <a:t>5.696.311</a:t>
                      </a:r>
                      <a:endParaRPr lang="en-US" sz="1400" b="1" i="0" u="none" strike="noStrike" dirty="0">
                        <a:solidFill>
                          <a:srgbClr val="000000"/>
                        </a:solidFill>
                        <a:effectLst/>
                        <a:latin typeface="Calibri" panose="020F0502020204030204" pitchFamily="34" charset="0"/>
                      </a:endParaRPr>
                    </a:p>
                  </a:txBody>
                  <a:tcPr marL="4440" marR="4440" marT="4440" marB="0" anchor="ctr"/>
                </a:tc>
                <a:tc>
                  <a:txBody>
                    <a:bodyPr/>
                    <a:lstStyle/>
                    <a:p>
                      <a:pPr algn="r" fontAlgn="ctr"/>
                      <a:r>
                        <a:rPr lang="tr-TR" sz="1400" b="1" u="none" strike="noStrike" dirty="0">
                          <a:effectLst/>
                        </a:rPr>
                        <a:t>53.151.885</a:t>
                      </a:r>
                      <a:endParaRPr lang="en-US" sz="1400" b="1" i="0" u="none" strike="noStrike" dirty="0">
                        <a:solidFill>
                          <a:srgbClr val="000000"/>
                        </a:solidFill>
                        <a:effectLst/>
                        <a:latin typeface="Calibri" panose="020F0502020204030204" pitchFamily="34" charset="0"/>
                      </a:endParaRPr>
                    </a:p>
                  </a:txBody>
                  <a:tcPr marL="4440" marR="4440" marT="4440" marB="0" anchor="ctr"/>
                </a:tc>
                <a:extLst>
                  <a:ext uri="{0D108BD9-81ED-4DB2-BD59-A6C34878D82A}">
                    <a16:rowId xmlns:a16="http://schemas.microsoft.com/office/drawing/2014/main" val="637168038"/>
                  </a:ext>
                </a:extLst>
              </a:tr>
            </a:tbl>
          </a:graphicData>
        </a:graphic>
      </p:graphicFrame>
      <p:graphicFrame>
        <p:nvGraphicFramePr>
          <p:cNvPr id="11" name="Tablo 10">
            <a:extLst>
              <a:ext uri="{FF2B5EF4-FFF2-40B4-BE49-F238E27FC236}">
                <a16:creationId xmlns:a16="http://schemas.microsoft.com/office/drawing/2014/main" id="{9E618F79-1611-4418-86FD-2C49DA177F0F}"/>
              </a:ext>
            </a:extLst>
          </p:cNvPr>
          <p:cNvGraphicFramePr>
            <a:graphicFrameLocks noGrp="1"/>
          </p:cNvGraphicFramePr>
          <p:nvPr>
            <p:extLst>
              <p:ext uri="{D42A27DB-BD31-4B8C-83A1-F6EECF244321}">
                <p14:modId xmlns:p14="http://schemas.microsoft.com/office/powerpoint/2010/main" val="63006879"/>
              </p:ext>
            </p:extLst>
          </p:nvPr>
        </p:nvGraphicFramePr>
        <p:xfrm>
          <a:off x="191527" y="2998446"/>
          <a:ext cx="5474168" cy="3713541"/>
        </p:xfrm>
        <a:graphic>
          <a:graphicData uri="http://schemas.openxmlformats.org/drawingml/2006/table">
            <a:tbl>
              <a:tblPr>
                <a:tableStyleId>{5C22544A-7EE6-4342-B048-85BDC9FD1C3A}</a:tableStyleId>
              </a:tblPr>
              <a:tblGrid>
                <a:gridCol w="2965174">
                  <a:extLst>
                    <a:ext uri="{9D8B030D-6E8A-4147-A177-3AD203B41FA5}">
                      <a16:colId xmlns:a16="http://schemas.microsoft.com/office/drawing/2014/main" val="133107720"/>
                    </a:ext>
                  </a:extLst>
                </a:gridCol>
                <a:gridCol w="2508994">
                  <a:extLst>
                    <a:ext uri="{9D8B030D-6E8A-4147-A177-3AD203B41FA5}">
                      <a16:colId xmlns:a16="http://schemas.microsoft.com/office/drawing/2014/main" val="3078374917"/>
                    </a:ext>
                  </a:extLst>
                </a:gridCol>
              </a:tblGrid>
              <a:tr h="375981">
                <a:tc>
                  <a:txBody>
                    <a:bodyPr/>
                    <a:lstStyle/>
                    <a:p>
                      <a:pPr algn="ctr" fontAlgn="b"/>
                      <a:r>
                        <a:rPr lang="en-US" sz="1800" b="1" u="none" strike="noStrike" dirty="0">
                          <a:effectLst/>
                        </a:rPr>
                        <a:t>AYLAR</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Yİ-ÜFE </a:t>
                      </a:r>
                      <a:endParaRPr lang="en-US" sz="1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11277476"/>
                  </a:ext>
                </a:extLst>
              </a:tr>
              <a:tr h="542853">
                <a:tc>
                  <a:txBody>
                    <a:bodyPr/>
                    <a:lstStyle/>
                    <a:p>
                      <a:pPr algn="ctr" fontAlgn="b"/>
                      <a:r>
                        <a:rPr lang="en-US" sz="1800" u="none" strike="noStrike" dirty="0">
                          <a:effectLst/>
                        </a:rPr>
                        <a:t>2023 </a:t>
                      </a:r>
                      <a:r>
                        <a:rPr lang="en-US" sz="1800" u="none" strike="noStrike" dirty="0" err="1">
                          <a:effectLst/>
                        </a:rPr>
                        <a:t>Temmuz</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t"/>
                      <a:endParaRPr lang="tr-TR" sz="1800" u="none" strike="noStrike" dirty="0">
                        <a:effectLst/>
                      </a:endParaRPr>
                    </a:p>
                    <a:p>
                      <a:pPr algn="ctr" fontAlgn="t"/>
                      <a:r>
                        <a:rPr lang="en-US" sz="1800" u="none" strike="noStrike" dirty="0">
                          <a:effectLst/>
                        </a:rPr>
                        <a:t>2.511,75</a:t>
                      </a:r>
                      <a:endParaRPr lang="en-US" sz="1800" b="0" i="0" u="none" strike="noStrike" dirty="0">
                        <a:solidFill>
                          <a:srgbClr val="333333"/>
                        </a:solidFill>
                        <a:effectLst/>
                        <a:latin typeface="Roboto" panose="02000000000000000000" pitchFamily="2" charset="0"/>
                      </a:endParaRPr>
                    </a:p>
                  </a:txBody>
                  <a:tcPr marL="7620" marR="7620" marT="7620" marB="0"/>
                </a:tc>
                <a:extLst>
                  <a:ext uri="{0D108BD9-81ED-4DB2-BD59-A6C34878D82A}">
                    <a16:rowId xmlns:a16="http://schemas.microsoft.com/office/drawing/2014/main" val="1378509124"/>
                  </a:ext>
                </a:extLst>
              </a:tr>
              <a:tr h="542853">
                <a:tc>
                  <a:txBody>
                    <a:bodyPr/>
                    <a:lstStyle/>
                    <a:p>
                      <a:pPr algn="ctr" fontAlgn="b"/>
                      <a:r>
                        <a:rPr lang="en-US" sz="1800" u="none" strike="noStrike" dirty="0">
                          <a:effectLst/>
                        </a:rPr>
                        <a:t>2023 Ağustos</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t"/>
                      <a:endParaRPr lang="tr-TR" sz="1800" u="none" strike="noStrike" dirty="0">
                        <a:effectLst/>
                      </a:endParaRPr>
                    </a:p>
                    <a:p>
                      <a:pPr algn="ctr" fontAlgn="t"/>
                      <a:r>
                        <a:rPr lang="en-US" sz="1800" u="none" strike="noStrike" dirty="0">
                          <a:effectLst/>
                        </a:rPr>
                        <a:t>2.659,60</a:t>
                      </a:r>
                      <a:endParaRPr lang="en-US" sz="1800" b="0" i="0" u="none" strike="noStrike" dirty="0">
                        <a:solidFill>
                          <a:srgbClr val="333333"/>
                        </a:solidFill>
                        <a:effectLst/>
                        <a:latin typeface="Roboto" panose="02000000000000000000" pitchFamily="2" charset="0"/>
                      </a:endParaRPr>
                    </a:p>
                  </a:txBody>
                  <a:tcPr marL="7620" marR="7620" marT="7620" marB="0"/>
                </a:tc>
                <a:extLst>
                  <a:ext uri="{0D108BD9-81ED-4DB2-BD59-A6C34878D82A}">
                    <a16:rowId xmlns:a16="http://schemas.microsoft.com/office/drawing/2014/main" val="2632909617"/>
                  </a:ext>
                </a:extLst>
              </a:tr>
              <a:tr h="542853">
                <a:tc>
                  <a:txBody>
                    <a:bodyPr/>
                    <a:lstStyle/>
                    <a:p>
                      <a:pPr algn="ctr" fontAlgn="b"/>
                      <a:r>
                        <a:rPr lang="en-US" sz="1800" u="none" strike="noStrike" dirty="0">
                          <a:effectLst/>
                        </a:rPr>
                        <a:t>2023 Eylül</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t"/>
                      <a:endParaRPr lang="tr-TR" sz="1800" u="none" strike="noStrike" dirty="0">
                        <a:effectLst/>
                      </a:endParaRPr>
                    </a:p>
                    <a:p>
                      <a:pPr algn="ctr" fontAlgn="t"/>
                      <a:r>
                        <a:rPr lang="en-US" sz="1800" u="none" strike="noStrike" dirty="0">
                          <a:effectLst/>
                        </a:rPr>
                        <a:t>2.749,98</a:t>
                      </a:r>
                      <a:endParaRPr lang="en-US" sz="1800" b="0" i="0" u="none" strike="noStrike" dirty="0">
                        <a:solidFill>
                          <a:srgbClr val="333333"/>
                        </a:solidFill>
                        <a:effectLst/>
                        <a:latin typeface="Roboto" panose="02000000000000000000" pitchFamily="2" charset="0"/>
                      </a:endParaRPr>
                    </a:p>
                  </a:txBody>
                  <a:tcPr marL="7620" marR="7620" marT="7620" marB="0"/>
                </a:tc>
                <a:extLst>
                  <a:ext uri="{0D108BD9-81ED-4DB2-BD59-A6C34878D82A}">
                    <a16:rowId xmlns:a16="http://schemas.microsoft.com/office/drawing/2014/main" val="2925916739"/>
                  </a:ext>
                </a:extLst>
              </a:tr>
              <a:tr h="542853">
                <a:tc>
                  <a:txBody>
                    <a:bodyPr/>
                    <a:lstStyle/>
                    <a:p>
                      <a:pPr algn="ctr" fontAlgn="b"/>
                      <a:r>
                        <a:rPr lang="en-US" sz="1800" u="none" strike="noStrike" dirty="0">
                          <a:effectLst/>
                        </a:rPr>
                        <a:t>2023 </a:t>
                      </a:r>
                      <a:r>
                        <a:rPr lang="en-US" sz="1800" u="none" strike="noStrike" dirty="0" err="1">
                          <a:effectLst/>
                        </a:rPr>
                        <a:t>Ekim</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t"/>
                      <a:endParaRPr lang="tr-TR" sz="1800" u="none" strike="noStrike" dirty="0">
                        <a:effectLst/>
                      </a:endParaRPr>
                    </a:p>
                    <a:p>
                      <a:pPr algn="ctr" fontAlgn="t"/>
                      <a:r>
                        <a:rPr lang="en-US" sz="1800" u="none" strike="noStrike" dirty="0">
                          <a:effectLst/>
                        </a:rPr>
                        <a:t>2.803,29</a:t>
                      </a:r>
                      <a:endParaRPr lang="en-US" sz="1800" b="0" i="0" u="none" strike="noStrike" dirty="0">
                        <a:solidFill>
                          <a:srgbClr val="333333"/>
                        </a:solidFill>
                        <a:effectLst/>
                        <a:latin typeface="Roboto" panose="02000000000000000000" pitchFamily="2" charset="0"/>
                      </a:endParaRPr>
                    </a:p>
                  </a:txBody>
                  <a:tcPr marL="7620" marR="7620" marT="7620" marB="0"/>
                </a:tc>
                <a:extLst>
                  <a:ext uri="{0D108BD9-81ED-4DB2-BD59-A6C34878D82A}">
                    <a16:rowId xmlns:a16="http://schemas.microsoft.com/office/drawing/2014/main" val="731015053"/>
                  </a:ext>
                </a:extLst>
              </a:tr>
              <a:tr h="542853">
                <a:tc>
                  <a:txBody>
                    <a:bodyPr/>
                    <a:lstStyle/>
                    <a:p>
                      <a:pPr algn="ctr" fontAlgn="b"/>
                      <a:r>
                        <a:rPr lang="en-US" sz="1800" u="none" strike="noStrike" dirty="0">
                          <a:effectLst/>
                        </a:rPr>
                        <a:t>2023 </a:t>
                      </a:r>
                      <a:r>
                        <a:rPr lang="en-US" sz="1800" u="none" strike="noStrike" dirty="0" err="1">
                          <a:effectLst/>
                        </a:rPr>
                        <a:t>Kasım</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t"/>
                      <a:endParaRPr lang="tr-TR" sz="1800" u="none" strike="noStrike" dirty="0">
                        <a:effectLst/>
                      </a:endParaRPr>
                    </a:p>
                    <a:p>
                      <a:pPr algn="ctr" fontAlgn="t"/>
                      <a:r>
                        <a:rPr lang="en-US" sz="1800" u="none" strike="noStrike" dirty="0">
                          <a:effectLst/>
                        </a:rPr>
                        <a:t>3.000,00</a:t>
                      </a:r>
                      <a:endParaRPr lang="en-US" sz="1800" b="0" i="0" u="none" strike="noStrike" dirty="0">
                        <a:solidFill>
                          <a:srgbClr val="333333"/>
                        </a:solidFill>
                        <a:effectLst/>
                        <a:latin typeface="Roboto" panose="02000000000000000000" pitchFamily="2" charset="0"/>
                      </a:endParaRPr>
                    </a:p>
                  </a:txBody>
                  <a:tcPr marL="7620" marR="7620" marT="7620" marB="0"/>
                </a:tc>
                <a:extLst>
                  <a:ext uri="{0D108BD9-81ED-4DB2-BD59-A6C34878D82A}">
                    <a16:rowId xmlns:a16="http://schemas.microsoft.com/office/drawing/2014/main" val="627678980"/>
                  </a:ext>
                </a:extLst>
              </a:tr>
              <a:tr h="542853">
                <a:tc>
                  <a:txBody>
                    <a:bodyPr/>
                    <a:lstStyle/>
                    <a:p>
                      <a:pPr algn="ctr" fontAlgn="b"/>
                      <a:r>
                        <a:rPr lang="en-US" sz="1800" u="none" strike="noStrike">
                          <a:effectLst/>
                        </a:rPr>
                        <a:t>2023 Aralık</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t"/>
                      <a:endParaRPr lang="tr-TR" sz="1800" u="none" strike="noStrike" dirty="0">
                        <a:effectLst/>
                      </a:endParaRPr>
                    </a:p>
                    <a:p>
                      <a:pPr algn="ctr" fontAlgn="t"/>
                      <a:r>
                        <a:rPr lang="en-US" sz="1800" u="none" strike="noStrike" dirty="0">
                          <a:effectLst/>
                        </a:rPr>
                        <a:t>3.200,00</a:t>
                      </a:r>
                      <a:endParaRPr lang="en-US" sz="1800" b="0" i="0" u="none" strike="noStrike" dirty="0">
                        <a:solidFill>
                          <a:srgbClr val="333333"/>
                        </a:solidFill>
                        <a:effectLst/>
                        <a:latin typeface="Roboto" panose="02000000000000000000" pitchFamily="2" charset="0"/>
                      </a:endParaRPr>
                    </a:p>
                  </a:txBody>
                  <a:tcPr marL="7620" marR="7620" marT="7620" marB="0"/>
                </a:tc>
                <a:extLst>
                  <a:ext uri="{0D108BD9-81ED-4DB2-BD59-A6C34878D82A}">
                    <a16:rowId xmlns:a16="http://schemas.microsoft.com/office/drawing/2014/main" val="2288495593"/>
                  </a:ext>
                </a:extLst>
              </a:tr>
            </a:tbl>
          </a:graphicData>
        </a:graphic>
      </p:graphicFrame>
      <p:pic>
        <p:nvPicPr>
          <p:cNvPr id="12" name="Resim 11">
            <a:extLst>
              <a:ext uri="{FF2B5EF4-FFF2-40B4-BE49-F238E27FC236}">
                <a16:creationId xmlns:a16="http://schemas.microsoft.com/office/drawing/2014/main" id="{B8692D0E-E95A-45B2-A261-6D837BC59BEE}"/>
              </a:ext>
            </a:extLst>
          </p:cNvPr>
          <p:cNvPicPr>
            <a:picLocks noChangeAspect="1"/>
          </p:cNvPicPr>
          <p:nvPr/>
        </p:nvPicPr>
        <p:blipFill>
          <a:blip r:embed="rId2"/>
          <a:stretch>
            <a:fillRect/>
          </a:stretch>
        </p:blipFill>
        <p:spPr>
          <a:xfrm>
            <a:off x="191526" y="2462917"/>
            <a:ext cx="5461937" cy="424215"/>
          </a:xfrm>
          <a:prstGeom prst="rect">
            <a:avLst/>
          </a:prstGeom>
          <a:solidFill>
            <a:schemeClr val="accent6">
              <a:lumMod val="60000"/>
              <a:lumOff val="40000"/>
            </a:schemeClr>
          </a:solidFill>
        </p:spPr>
      </p:pic>
      <p:sp>
        <p:nvSpPr>
          <p:cNvPr id="13" name="Metin kutusu 12">
            <a:extLst>
              <a:ext uri="{FF2B5EF4-FFF2-40B4-BE49-F238E27FC236}">
                <a16:creationId xmlns:a16="http://schemas.microsoft.com/office/drawing/2014/main" id="{697868A1-715A-4871-849C-7AE83A7D2F63}"/>
              </a:ext>
            </a:extLst>
          </p:cNvPr>
          <p:cNvSpPr txBox="1"/>
          <p:nvPr/>
        </p:nvSpPr>
        <p:spPr>
          <a:xfrm>
            <a:off x="381000" y="2500080"/>
            <a:ext cx="5082987" cy="400110"/>
          </a:xfrm>
          <a:prstGeom prst="rect">
            <a:avLst/>
          </a:prstGeom>
          <a:noFill/>
        </p:spPr>
        <p:txBody>
          <a:bodyPr wrap="square">
            <a:spAutoFit/>
          </a:bodyPr>
          <a:lstStyle/>
          <a:p>
            <a:r>
              <a:rPr lang="tr-TR" sz="2000" dirty="0"/>
              <a:t>Yİ-ÜFE Tablosu (Kasım ve Aralık tahminidir)</a:t>
            </a:r>
            <a:endParaRPr lang="tr-TR" sz="2000" dirty="0">
              <a:solidFill>
                <a:schemeClr val="dk1"/>
              </a:solidFill>
            </a:endParaRPr>
          </a:p>
        </p:txBody>
      </p:sp>
      <p:pic>
        <p:nvPicPr>
          <p:cNvPr id="14" name="Resim 13">
            <a:extLst>
              <a:ext uri="{FF2B5EF4-FFF2-40B4-BE49-F238E27FC236}">
                <a16:creationId xmlns:a16="http://schemas.microsoft.com/office/drawing/2014/main" id="{220836B6-416C-4B26-A778-F5A0E772A413}"/>
              </a:ext>
            </a:extLst>
          </p:cNvPr>
          <p:cNvPicPr>
            <a:picLocks noChangeAspect="1"/>
          </p:cNvPicPr>
          <p:nvPr/>
        </p:nvPicPr>
        <p:blipFill>
          <a:blip r:embed="rId2"/>
          <a:stretch>
            <a:fillRect/>
          </a:stretch>
        </p:blipFill>
        <p:spPr>
          <a:xfrm>
            <a:off x="5889810" y="2462917"/>
            <a:ext cx="6098433" cy="424215"/>
          </a:xfrm>
          <a:prstGeom prst="rect">
            <a:avLst/>
          </a:prstGeom>
          <a:solidFill>
            <a:schemeClr val="accent6">
              <a:lumMod val="60000"/>
              <a:lumOff val="40000"/>
            </a:schemeClr>
          </a:solidFill>
        </p:spPr>
      </p:pic>
      <p:sp>
        <p:nvSpPr>
          <p:cNvPr id="15" name="Metin kutusu 14">
            <a:extLst>
              <a:ext uri="{FF2B5EF4-FFF2-40B4-BE49-F238E27FC236}">
                <a16:creationId xmlns:a16="http://schemas.microsoft.com/office/drawing/2014/main" id="{246D3DA2-9556-48A5-8046-B76A14A3F46B}"/>
              </a:ext>
            </a:extLst>
          </p:cNvPr>
          <p:cNvSpPr txBox="1"/>
          <p:nvPr/>
        </p:nvSpPr>
        <p:spPr>
          <a:xfrm>
            <a:off x="5954617" y="2462917"/>
            <a:ext cx="5717430" cy="400110"/>
          </a:xfrm>
          <a:prstGeom prst="rect">
            <a:avLst/>
          </a:prstGeom>
          <a:noFill/>
        </p:spPr>
        <p:txBody>
          <a:bodyPr wrap="square">
            <a:spAutoFit/>
          </a:bodyPr>
          <a:lstStyle/>
          <a:p>
            <a:r>
              <a:rPr lang="tr-TR" sz="2000" dirty="0"/>
              <a:t>31.12.2023 tarihli envanter raporu aşağıdaki gibidir:</a:t>
            </a:r>
            <a:endParaRPr lang="tr-TR" sz="2000" dirty="0">
              <a:solidFill>
                <a:schemeClr val="dk1"/>
              </a:solidFill>
            </a:endParaRPr>
          </a:p>
        </p:txBody>
      </p:sp>
    </p:spTree>
    <p:extLst>
      <p:ext uri="{BB962C8B-B14F-4D97-AF65-F5344CB8AC3E}">
        <p14:creationId xmlns:p14="http://schemas.microsoft.com/office/powerpoint/2010/main" val="2842239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479F6F3-5170-48DC-947D-9E047FC1A118}"/>
              </a:ext>
            </a:extLst>
          </p:cNvPr>
          <p:cNvSpPr txBox="1"/>
          <p:nvPr/>
        </p:nvSpPr>
        <p:spPr>
          <a:xfrm>
            <a:off x="457200" y="1335740"/>
            <a:ext cx="7673789" cy="369332"/>
          </a:xfrm>
          <a:prstGeom prst="rect">
            <a:avLst/>
          </a:prstGeom>
          <a:noFill/>
        </p:spPr>
        <p:txBody>
          <a:bodyPr wrap="square" rtlCol="0">
            <a:spAutoFit/>
          </a:bodyPr>
          <a:lstStyle/>
          <a:p>
            <a:endParaRPr lang="en-US" dirty="0"/>
          </a:p>
        </p:txBody>
      </p:sp>
      <p:sp>
        <p:nvSpPr>
          <p:cNvPr id="4" name="Metin kutusu 3">
            <a:extLst>
              <a:ext uri="{FF2B5EF4-FFF2-40B4-BE49-F238E27FC236}">
                <a16:creationId xmlns:a16="http://schemas.microsoft.com/office/drawing/2014/main" id="{D6555166-56A5-4A6C-B9B0-9ED00DB84DF9}"/>
              </a:ext>
            </a:extLst>
          </p:cNvPr>
          <p:cNvSpPr txBox="1"/>
          <p:nvPr/>
        </p:nvSpPr>
        <p:spPr>
          <a:xfrm>
            <a:off x="185828" y="970438"/>
            <a:ext cx="5497795" cy="438582"/>
          </a:xfrm>
          <a:prstGeom prst="rect">
            <a:avLst/>
          </a:prstGeom>
          <a:solidFill>
            <a:schemeClr val="accent4">
              <a:lumMod val="60000"/>
              <a:lumOff val="40000"/>
            </a:schemeClr>
          </a:solidFill>
        </p:spPr>
        <p:txBody>
          <a:bodyPr wrap="square">
            <a:spAutoFit/>
          </a:bodyPr>
          <a:lstStyle/>
          <a:p>
            <a:pPr algn="ctr">
              <a:lnSpc>
                <a:spcPct val="107000"/>
              </a:lnSpc>
              <a:spcAft>
                <a:spcPts val="800"/>
              </a:spcAft>
            </a:pPr>
            <a:r>
              <a:rPr lang="tr-TR" sz="2200" dirty="0">
                <a:effectLst/>
                <a:latin typeface="Calibri" panose="020F0502020204030204" pitchFamily="34" charset="0"/>
                <a:ea typeface="Calibri" panose="020F0502020204030204" pitchFamily="34" charset="0"/>
                <a:cs typeface="Arial" panose="020B0604020202020204" pitchFamily="34" charset="0"/>
              </a:rPr>
              <a:t>Basit Ortalama Yöntemine Göre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Google Shape;819;p33">
            <a:extLst>
              <a:ext uri="{FF2B5EF4-FFF2-40B4-BE49-F238E27FC236}">
                <a16:creationId xmlns:a16="http://schemas.microsoft.com/office/drawing/2014/main" id="{777AFDA8-D4B4-4570-BE6E-C29A0E5FEBD9}"/>
              </a:ext>
            </a:extLst>
          </p:cNvPr>
          <p:cNvSpPr txBox="1"/>
          <p:nvPr/>
        </p:nvSpPr>
        <p:spPr>
          <a:xfrm>
            <a:off x="203757" y="226455"/>
            <a:ext cx="3400055" cy="316588"/>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Stoklar V</a:t>
            </a:r>
            <a:endParaRPr sz="2800" b="1" dirty="0">
              <a:solidFill>
                <a:srgbClr val="FF0000"/>
              </a:solidFill>
              <a:latin typeface="Montserrat" panose="02000505000000020004" pitchFamily="2" charset="77"/>
            </a:endParaRPr>
          </a:p>
        </p:txBody>
      </p:sp>
      <p:pic>
        <p:nvPicPr>
          <p:cNvPr id="12" name="Resim 11">
            <a:extLst>
              <a:ext uri="{FF2B5EF4-FFF2-40B4-BE49-F238E27FC236}">
                <a16:creationId xmlns:a16="http://schemas.microsoft.com/office/drawing/2014/main" id="{B8692D0E-E95A-45B2-A261-6D837BC59BEE}"/>
              </a:ext>
            </a:extLst>
          </p:cNvPr>
          <p:cNvPicPr>
            <a:picLocks noChangeAspect="1"/>
          </p:cNvPicPr>
          <p:nvPr/>
        </p:nvPicPr>
        <p:blipFill>
          <a:blip r:embed="rId2"/>
          <a:stretch>
            <a:fillRect/>
          </a:stretch>
        </p:blipFill>
        <p:spPr>
          <a:xfrm>
            <a:off x="3429944" y="1474426"/>
            <a:ext cx="4503821" cy="1302818"/>
          </a:xfrm>
          <a:prstGeom prst="rect">
            <a:avLst/>
          </a:prstGeom>
          <a:solidFill>
            <a:schemeClr val="accent6">
              <a:lumMod val="60000"/>
              <a:lumOff val="40000"/>
            </a:schemeClr>
          </a:solidFill>
        </p:spPr>
      </p:pic>
      <p:sp>
        <p:nvSpPr>
          <p:cNvPr id="13" name="Metin kutusu 12">
            <a:extLst>
              <a:ext uri="{FF2B5EF4-FFF2-40B4-BE49-F238E27FC236}">
                <a16:creationId xmlns:a16="http://schemas.microsoft.com/office/drawing/2014/main" id="{697868A1-715A-4871-849C-7AE83A7D2F63}"/>
              </a:ext>
            </a:extLst>
          </p:cNvPr>
          <p:cNvSpPr txBox="1"/>
          <p:nvPr/>
        </p:nvSpPr>
        <p:spPr>
          <a:xfrm>
            <a:off x="3395854" y="1606799"/>
            <a:ext cx="4572000" cy="1015663"/>
          </a:xfrm>
          <a:prstGeom prst="rect">
            <a:avLst/>
          </a:prstGeom>
          <a:noFill/>
        </p:spPr>
        <p:txBody>
          <a:bodyPr wrap="square">
            <a:spAutoFit/>
          </a:bodyPr>
          <a:lstStyle/>
          <a:p>
            <a:pPr algn="ctr"/>
            <a:r>
              <a:rPr lang="tr-TR" sz="2000" dirty="0">
                <a:solidFill>
                  <a:schemeClr val="dk1"/>
                </a:solidFill>
              </a:rPr>
              <a:t>Düzeltmeye esas tutar; 3</a:t>
            </a:r>
            <a:r>
              <a:rPr lang="tr-TR" sz="2000" dirty="0">
                <a:solidFill>
                  <a:schemeClr val="dk1"/>
                </a:solidFill>
                <a:sym typeface="Wingdings" panose="05000000000000000000" pitchFamily="2" charset="2"/>
              </a:rPr>
              <a:t>1.12.2023 tarihli bilançoda raporlanan Ticari Mallar hesabının bakiyesi </a:t>
            </a:r>
            <a:r>
              <a:rPr lang="tr-TR" sz="2000" dirty="0">
                <a:solidFill>
                  <a:srgbClr val="FF0000"/>
                </a:solidFill>
                <a:sym typeface="Wingdings" panose="05000000000000000000" pitchFamily="2" charset="2"/>
              </a:rPr>
              <a:t>10.953.213</a:t>
            </a:r>
            <a:r>
              <a:rPr lang="tr-TR" sz="2000" dirty="0">
                <a:solidFill>
                  <a:schemeClr val="dk1"/>
                </a:solidFill>
                <a:sym typeface="Wingdings" panose="05000000000000000000" pitchFamily="2" charset="2"/>
              </a:rPr>
              <a:t> TL’dir.</a:t>
            </a:r>
            <a:endParaRPr lang="tr-TR" sz="2000" dirty="0">
              <a:solidFill>
                <a:schemeClr val="dk1"/>
              </a:solidFill>
            </a:endParaRPr>
          </a:p>
        </p:txBody>
      </p:sp>
      <p:sp>
        <p:nvSpPr>
          <p:cNvPr id="16" name="Metin kutusu 15">
            <a:extLst>
              <a:ext uri="{FF2B5EF4-FFF2-40B4-BE49-F238E27FC236}">
                <a16:creationId xmlns:a16="http://schemas.microsoft.com/office/drawing/2014/main" id="{9E1FC37B-B06A-4971-9F72-394982FAB2C0}"/>
              </a:ext>
            </a:extLst>
          </p:cNvPr>
          <p:cNvSpPr txBox="1"/>
          <p:nvPr/>
        </p:nvSpPr>
        <p:spPr>
          <a:xfrm>
            <a:off x="5889810" y="970438"/>
            <a:ext cx="5629835" cy="438582"/>
          </a:xfrm>
          <a:prstGeom prst="rect">
            <a:avLst/>
          </a:prstGeom>
          <a:solidFill>
            <a:schemeClr val="accent4">
              <a:lumMod val="60000"/>
              <a:lumOff val="40000"/>
            </a:schemeClr>
          </a:solidFill>
        </p:spPr>
        <p:txBody>
          <a:bodyPr wrap="square">
            <a:spAutoFit/>
          </a:bodyPr>
          <a:lstStyle/>
          <a:p>
            <a:pPr algn="ctr">
              <a:lnSpc>
                <a:spcPct val="107000"/>
              </a:lnSpc>
              <a:spcAft>
                <a:spcPts val="800"/>
              </a:spcAft>
            </a:pPr>
            <a:r>
              <a:rPr lang="tr-TR" sz="2200" dirty="0">
                <a:effectLst/>
                <a:latin typeface="Calibri" panose="020F0502020204030204" pitchFamily="34" charset="0"/>
                <a:ea typeface="Calibri" panose="020F0502020204030204" pitchFamily="34" charset="0"/>
                <a:cs typeface="Arial" panose="020B0604020202020204" pitchFamily="34" charset="0"/>
              </a:rPr>
              <a:t>Stok Devir Hızı Yöntemi</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Ok: Aşağı 16">
            <a:extLst>
              <a:ext uri="{FF2B5EF4-FFF2-40B4-BE49-F238E27FC236}">
                <a16:creationId xmlns:a16="http://schemas.microsoft.com/office/drawing/2014/main" id="{C52A009B-5650-40AD-A755-7E3946A02239}"/>
              </a:ext>
            </a:extLst>
          </p:cNvPr>
          <p:cNvSpPr/>
          <p:nvPr/>
        </p:nvSpPr>
        <p:spPr>
          <a:xfrm>
            <a:off x="8720891" y="1708843"/>
            <a:ext cx="493059" cy="763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Resim 17">
            <a:extLst>
              <a:ext uri="{FF2B5EF4-FFF2-40B4-BE49-F238E27FC236}">
                <a16:creationId xmlns:a16="http://schemas.microsoft.com/office/drawing/2014/main" id="{84D3FE99-9BC9-41C2-98A4-602D0E22A342}"/>
              </a:ext>
            </a:extLst>
          </p:cNvPr>
          <p:cNvPicPr>
            <a:picLocks noChangeAspect="1"/>
          </p:cNvPicPr>
          <p:nvPr/>
        </p:nvPicPr>
        <p:blipFill>
          <a:blip r:embed="rId2"/>
          <a:stretch>
            <a:fillRect/>
          </a:stretch>
        </p:blipFill>
        <p:spPr>
          <a:xfrm>
            <a:off x="152400" y="2905505"/>
            <a:ext cx="5629835" cy="3726040"/>
          </a:xfrm>
          <a:prstGeom prst="rect">
            <a:avLst/>
          </a:prstGeom>
          <a:solidFill>
            <a:schemeClr val="accent1">
              <a:lumMod val="60000"/>
              <a:lumOff val="40000"/>
            </a:schemeClr>
          </a:solidFill>
        </p:spPr>
      </p:pic>
      <p:graphicFrame>
        <p:nvGraphicFramePr>
          <p:cNvPr id="8" name="Tablo 7">
            <a:extLst>
              <a:ext uri="{FF2B5EF4-FFF2-40B4-BE49-F238E27FC236}">
                <a16:creationId xmlns:a16="http://schemas.microsoft.com/office/drawing/2014/main" id="{2807EF51-DA36-4EB3-B2C1-0E6000D145BD}"/>
              </a:ext>
            </a:extLst>
          </p:cNvPr>
          <p:cNvGraphicFramePr>
            <a:graphicFrameLocks noGrp="1"/>
          </p:cNvGraphicFramePr>
          <p:nvPr>
            <p:extLst>
              <p:ext uri="{D42A27DB-BD31-4B8C-83A1-F6EECF244321}">
                <p14:modId xmlns:p14="http://schemas.microsoft.com/office/powerpoint/2010/main" val="2182736916"/>
              </p:ext>
            </p:extLst>
          </p:nvPr>
        </p:nvGraphicFramePr>
        <p:xfrm>
          <a:off x="253335" y="4616612"/>
          <a:ext cx="5366366" cy="720982"/>
        </p:xfrm>
        <a:graphic>
          <a:graphicData uri="http://schemas.openxmlformats.org/drawingml/2006/table">
            <a:tbl>
              <a:tblPr>
                <a:tableStyleId>{5C22544A-7EE6-4342-B048-85BDC9FD1C3A}</a:tableStyleId>
              </a:tblPr>
              <a:tblGrid>
                <a:gridCol w="1282797">
                  <a:extLst>
                    <a:ext uri="{9D8B030D-6E8A-4147-A177-3AD203B41FA5}">
                      <a16:colId xmlns:a16="http://schemas.microsoft.com/office/drawing/2014/main" val="1023047255"/>
                    </a:ext>
                  </a:extLst>
                </a:gridCol>
                <a:gridCol w="1453836">
                  <a:extLst>
                    <a:ext uri="{9D8B030D-6E8A-4147-A177-3AD203B41FA5}">
                      <a16:colId xmlns:a16="http://schemas.microsoft.com/office/drawing/2014/main" val="1624080201"/>
                    </a:ext>
                  </a:extLst>
                </a:gridCol>
                <a:gridCol w="855197">
                  <a:extLst>
                    <a:ext uri="{9D8B030D-6E8A-4147-A177-3AD203B41FA5}">
                      <a16:colId xmlns:a16="http://schemas.microsoft.com/office/drawing/2014/main" val="2190617196"/>
                    </a:ext>
                  </a:extLst>
                </a:gridCol>
                <a:gridCol w="1774536">
                  <a:extLst>
                    <a:ext uri="{9D8B030D-6E8A-4147-A177-3AD203B41FA5}">
                      <a16:colId xmlns:a16="http://schemas.microsoft.com/office/drawing/2014/main" val="3097829334"/>
                    </a:ext>
                  </a:extLst>
                </a:gridCol>
              </a:tblGrid>
              <a:tr h="360491">
                <a:tc>
                  <a:txBody>
                    <a:bodyPr/>
                    <a:lstStyle/>
                    <a:p>
                      <a:pPr algn="ctr" fontAlgn="b"/>
                      <a:r>
                        <a:rPr lang="tr-TR" sz="1600" b="1" i="0" u="none" strike="noStrike" noProof="0">
                          <a:solidFill>
                            <a:srgbClr val="000000"/>
                          </a:solidFill>
                          <a:effectLst/>
                          <a:latin typeface="Calibri" panose="020F0502020204030204" pitchFamily="34" charset="0"/>
                        </a:rPr>
                        <a:t>Açıklama</a:t>
                      </a:r>
                    </a:p>
                  </a:txBody>
                  <a:tcPr marL="7620" marR="7620" marT="7620" marB="0" anchor="b">
                    <a:noFill/>
                  </a:tcPr>
                </a:tc>
                <a:tc>
                  <a:txBody>
                    <a:bodyPr/>
                    <a:lstStyle/>
                    <a:p>
                      <a:pPr algn="ctr" fontAlgn="b"/>
                      <a:r>
                        <a:rPr lang="tr-TR" sz="1600" b="1" i="0" u="none" strike="noStrike" noProof="0">
                          <a:solidFill>
                            <a:srgbClr val="000000"/>
                          </a:solidFill>
                          <a:effectLst/>
                          <a:latin typeface="Calibri" panose="020F0502020204030204" pitchFamily="34" charset="0"/>
                        </a:rPr>
                        <a:t>Tutar</a:t>
                      </a:r>
                    </a:p>
                  </a:txBody>
                  <a:tcPr marL="7620" marR="7620" marT="7620" marB="0" anchor="b">
                    <a:noFill/>
                  </a:tcPr>
                </a:tc>
                <a:tc>
                  <a:txBody>
                    <a:bodyPr/>
                    <a:lstStyle/>
                    <a:p>
                      <a:pPr algn="ctr" fontAlgn="b"/>
                      <a:r>
                        <a:rPr lang="tr-TR" sz="1600" b="1" i="0" u="none" strike="noStrike" noProof="0">
                          <a:solidFill>
                            <a:srgbClr val="000000"/>
                          </a:solidFill>
                          <a:effectLst/>
                          <a:latin typeface="Calibri" panose="020F0502020204030204" pitchFamily="34" charset="0"/>
                        </a:rPr>
                        <a:t>Katsayı</a:t>
                      </a:r>
                    </a:p>
                  </a:txBody>
                  <a:tcPr marL="7620" marR="7620" marT="7620" marB="0" anchor="b">
                    <a:noFill/>
                  </a:tcPr>
                </a:tc>
                <a:tc>
                  <a:txBody>
                    <a:bodyPr/>
                    <a:lstStyle/>
                    <a:p>
                      <a:pPr algn="ctr" fontAlgn="b"/>
                      <a:r>
                        <a:rPr lang="tr-TR" sz="1600" b="1" i="0" u="none" strike="noStrike" noProof="0">
                          <a:solidFill>
                            <a:srgbClr val="000000"/>
                          </a:solidFill>
                          <a:effectLst/>
                          <a:latin typeface="Calibri" panose="020F0502020204030204" pitchFamily="34" charset="0"/>
                        </a:rPr>
                        <a:t>Düzeltilmiş Değer</a:t>
                      </a:r>
                    </a:p>
                  </a:txBody>
                  <a:tcPr marL="7620" marR="7620" marT="7620" marB="0" anchor="b">
                    <a:noFill/>
                  </a:tcPr>
                </a:tc>
                <a:extLst>
                  <a:ext uri="{0D108BD9-81ED-4DB2-BD59-A6C34878D82A}">
                    <a16:rowId xmlns:a16="http://schemas.microsoft.com/office/drawing/2014/main" val="3850882733"/>
                  </a:ext>
                </a:extLst>
              </a:tr>
              <a:tr h="360491">
                <a:tc>
                  <a:txBody>
                    <a:bodyPr/>
                    <a:lstStyle/>
                    <a:p>
                      <a:pPr algn="l" fontAlgn="b"/>
                      <a:r>
                        <a:rPr lang="tr-TR" sz="1600" b="0" i="0" u="none" strike="noStrike" noProof="0">
                          <a:solidFill>
                            <a:srgbClr val="000000"/>
                          </a:solidFill>
                          <a:effectLst/>
                          <a:latin typeface="Calibri" panose="020F0502020204030204" pitchFamily="34" charset="0"/>
                        </a:rPr>
                        <a:t>Ticari Mallar</a:t>
                      </a:r>
                    </a:p>
                  </a:txBody>
                  <a:tcPr marL="7620" marR="7620" marT="7620" marB="0" anchor="b">
                    <a:noFill/>
                  </a:tcPr>
                </a:tc>
                <a:tc>
                  <a:txBody>
                    <a:bodyPr/>
                    <a:lstStyle/>
                    <a:p>
                      <a:pPr algn="r" fontAlgn="b"/>
                      <a:r>
                        <a:rPr lang="tr-TR" sz="1600" b="0" i="0" u="none" strike="noStrike" noProof="0" dirty="0">
                          <a:solidFill>
                            <a:srgbClr val="000000"/>
                          </a:solidFill>
                          <a:effectLst/>
                          <a:latin typeface="Calibri" panose="020F0502020204030204" pitchFamily="34" charset="0"/>
                        </a:rPr>
                        <a:t>10.953.213</a:t>
                      </a:r>
                    </a:p>
                  </a:txBody>
                  <a:tcPr marL="7620" marR="7620" marT="7620" marB="0" anchor="b">
                    <a:noFill/>
                  </a:tcPr>
                </a:tc>
                <a:tc>
                  <a:txBody>
                    <a:bodyPr/>
                    <a:lstStyle/>
                    <a:p>
                      <a:pPr algn="r" fontAlgn="b"/>
                      <a:r>
                        <a:rPr lang="tr-TR" sz="1600" b="0" i="0" u="none" strike="noStrike" noProof="0" dirty="0">
                          <a:solidFill>
                            <a:srgbClr val="000000"/>
                          </a:solidFill>
                          <a:effectLst/>
                          <a:latin typeface="Calibri" panose="020F0502020204030204" pitchFamily="34" charset="0"/>
                        </a:rPr>
                        <a:t>1,07563</a:t>
                      </a:r>
                    </a:p>
                  </a:txBody>
                  <a:tcPr marL="7620" marR="7620" marT="7620" marB="0" anchor="b">
                    <a:noFill/>
                  </a:tcPr>
                </a:tc>
                <a:tc>
                  <a:txBody>
                    <a:bodyPr/>
                    <a:lstStyle/>
                    <a:p>
                      <a:pPr algn="r" fontAlgn="b"/>
                      <a:r>
                        <a:rPr lang="tr-TR" sz="1600" b="0" i="0" u="none" strike="noStrike" noProof="0" dirty="0">
                          <a:solidFill>
                            <a:srgbClr val="FF0000"/>
                          </a:solidFill>
                          <a:effectLst/>
                          <a:latin typeface="Calibri" panose="020F0502020204030204" pitchFamily="34" charset="0"/>
                        </a:rPr>
                        <a:t>11.781.647</a:t>
                      </a:r>
                    </a:p>
                  </a:txBody>
                  <a:tcPr marL="7620" marR="7620" marT="7620" marB="0" anchor="b">
                    <a:noFill/>
                  </a:tcPr>
                </a:tc>
                <a:extLst>
                  <a:ext uri="{0D108BD9-81ED-4DB2-BD59-A6C34878D82A}">
                    <a16:rowId xmlns:a16="http://schemas.microsoft.com/office/drawing/2014/main" val="3862647556"/>
                  </a:ext>
                </a:extLst>
              </a:tr>
            </a:tbl>
          </a:graphicData>
        </a:graphic>
      </p:graphicFrame>
      <p:pic>
        <p:nvPicPr>
          <p:cNvPr id="20" name="Resim 19">
            <a:extLst>
              <a:ext uri="{FF2B5EF4-FFF2-40B4-BE49-F238E27FC236}">
                <a16:creationId xmlns:a16="http://schemas.microsoft.com/office/drawing/2014/main" id="{17C5822B-443A-4581-B02E-F5166DEC35BA}"/>
              </a:ext>
            </a:extLst>
          </p:cNvPr>
          <p:cNvPicPr>
            <a:picLocks noChangeAspect="1"/>
          </p:cNvPicPr>
          <p:nvPr/>
        </p:nvPicPr>
        <p:blipFill>
          <a:blip r:embed="rId2"/>
          <a:stretch>
            <a:fillRect/>
          </a:stretch>
        </p:blipFill>
        <p:spPr>
          <a:xfrm>
            <a:off x="5889810" y="2905505"/>
            <a:ext cx="5629835" cy="3726040"/>
          </a:xfrm>
          <a:prstGeom prst="rect">
            <a:avLst/>
          </a:prstGeom>
          <a:solidFill>
            <a:schemeClr val="accent1">
              <a:lumMod val="60000"/>
              <a:lumOff val="40000"/>
            </a:schemeClr>
          </a:solidFill>
        </p:spPr>
      </p:pic>
      <p:graphicFrame>
        <p:nvGraphicFramePr>
          <p:cNvPr id="25" name="Tablo 24">
            <a:extLst>
              <a:ext uri="{FF2B5EF4-FFF2-40B4-BE49-F238E27FC236}">
                <a16:creationId xmlns:a16="http://schemas.microsoft.com/office/drawing/2014/main" id="{845C66D7-2A78-432F-9A0F-7F5D5DCAC001}"/>
              </a:ext>
            </a:extLst>
          </p:cNvPr>
          <p:cNvGraphicFramePr>
            <a:graphicFrameLocks noGrp="1"/>
          </p:cNvGraphicFramePr>
          <p:nvPr>
            <p:extLst>
              <p:ext uri="{D42A27DB-BD31-4B8C-83A1-F6EECF244321}">
                <p14:modId xmlns:p14="http://schemas.microsoft.com/office/powerpoint/2010/main" val="2788219101"/>
              </p:ext>
            </p:extLst>
          </p:nvPr>
        </p:nvGraphicFramePr>
        <p:xfrm>
          <a:off x="6019750" y="3073195"/>
          <a:ext cx="5369953" cy="800538"/>
        </p:xfrm>
        <a:graphic>
          <a:graphicData uri="http://schemas.openxmlformats.org/drawingml/2006/table">
            <a:tbl>
              <a:tblPr>
                <a:tableStyleId>{5C22544A-7EE6-4342-B048-85BDC9FD1C3A}</a:tableStyleId>
              </a:tblPr>
              <a:tblGrid>
                <a:gridCol w="1364451">
                  <a:extLst>
                    <a:ext uri="{9D8B030D-6E8A-4147-A177-3AD203B41FA5}">
                      <a16:colId xmlns:a16="http://schemas.microsoft.com/office/drawing/2014/main" val="1694036428"/>
                    </a:ext>
                  </a:extLst>
                </a:gridCol>
                <a:gridCol w="220717">
                  <a:extLst>
                    <a:ext uri="{9D8B030D-6E8A-4147-A177-3AD203B41FA5}">
                      <a16:colId xmlns:a16="http://schemas.microsoft.com/office/drawing/2014/main" val="2475437405"/>
                    </a:ext>
                  </a:extLst>
                </a:gridCol>
                <a:gridCol w="2480441">
                  <a:extLst>
                    <a:ext uri="{9D8B030D-6E8A-4147-A177-3AD203B41FA5}">
                      <a16:colId xmlns:a16="http://schemas.microsoft.com/office/drawing/2014/main" val="1486885362"/>
                    </a:ext>
                  </a:extLst>
                </a:gridCol>
                <a:gridCol w="756745">
                  <a:extLst>
                    <a:ext uri="{9D8B030D-6E8A-4147-A177-3AD203B41FA5}">
                      <a16:colId xmlns:a16="http://schemas.microsoft.com/office/drawing/2014/main" val="1332978974"/>
                    </a:ext>
                  </a:extLst>
                </a:gridCol>
                <a:gridCol w="547599">
                  <a:extLst>
                    <a:ext uri="{9D8B030D-6E8A-4147-A177-3AD203B41FA5}">
                      <a16:colId xmlns:a16="http://schemas.microsoft.com/office/drawing/2014/main" val="3852890317"/>
                    </a:ext>
                  </a:extLst>
                </a:gridCol>
              </a:tblGrid>
              <a:tr h="400269">
                <a:tc rowSpan="2">
                  <a:txBody>
                    <a:bodyPr/>
                    <a:lstStyle/>
                    <a:p>
                      <a:pPr algn="ctr" fontAlgn="ctr"/>
                      <a:r>
                        <a:rPr lang="tr-TR" sz="1600" b="1" u="none" strike="noStrike" noProof="0" dirty="0">
                          <a:effectLst/>
                        </a:rPr>
                        <a:t>Stok Devir Hızı</a:t>
                      </a:r>
                      <a:endParaRPr lang="tr-TR"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rowSpan="2">
                  <a:txBody>
                    <a:bodyPr/>
                    <a:lstStyle/>
                    <a:p>
                      <a:pPr algn="ctr" fontAlgn="ctr"/>
                      <a:r>
                        <a:rPr lang="tr-TR" sz="1600" b="1" u="none" strike="noStrike" noProof="0">
                          <a:effectLst/>
                        </a:rPr>
                        <a:t>=</a:t>
                      </a:r>
                      <a:endParaRPr lang="tr-TR" sz="1600" b="1" i="0" u="none" strike="noStrike" noProof="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en-US" sz="1600" b="1" u="none" strike="noStrike" dirty="0">
                          <a:effectLst/>
                        </a:rPr>
                        <a:t>53.151.885</a:t>
                      </a:r>
                      <a:endParaRPr lang="en-US" sz="16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rowSpan="2">
                  <a:txBody>
                    <a:bodyPr/>
                    <a:lstStyle/>
                    <a:p>
                      <a:pPr algn="ctr" fontAlgn="b"/>
                      <a:endParaRPr lang="tr-TR" sz="1600" b="1" i="0" u="none" strike="noStrike" noProof="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rowSpan="2">
                  <a:txBody>
                    <a:bodyPr/>
                    <a:lstStyle/>
                    <a:p>
                      <a:pPr algn="ctr" fontAlgn="ctr"/>
                      <a:r>
                        <a:rPr lang="tr-TR" sz="1600" b="1" u="none" strike="noStrike" noProof="0" dirty="0">
                          <a:effectLst/>
                        </a:rPr>
                        <a:t>6,39</a:t>
                      </a:r>
                      <a:endParaRPr lang="tr-TR"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extLst>
                  <a:ext uri="{0D108BD9-81ED-4DB2-BD59-A6C34878D82A}">
                    <a16:rowId xmlns:a16="http://schemas.microsoft.com/office/drawing/2014/main" val="897088154"/>
                  </a:ext>
                </a:extLst>
              </a:tr>
              <a:tr h="400269">
                <a:tc vMerge="1">
                  <a:txBody>
                    <a:bodyPr/>
                    <a:lstStyle/>
                    <a:p>
                      <a:endParaRPr lang="en-US"/>
                    </a:p>
                  </a:txBody>
                  <a:tcPr/>
                </a:tc>
                <a:tc vMerge="1">
                  <a:txBody>
                    <a:bodyPr/>
                    <a:lstStyle/>
                    <a:p>
                      <a:endParaRPr lang="en-US"/>
                    </a:p>
                  </a:txBody>
                  <a:tcPr/>
                </a:tc>
                <a:tc>
                  <a:txBody>
                    <a:bodyPr/>
                    <a:lstStyle/>
                    <a:p>
                      <a:pPr algn="ctr" fontAlgn="b"/>
                      <a:r>
                        <a:rPr lang="tr-TR" sz="1600" b="1" u="none" strike="noStrike" noProof="0" dirty="0">
                          <a:effectLst/>
                        </a:rPr>
                        <a:t> (5.696.311 + 10.953.213) /2</a:t>
                      </a:r>
                      <a:endParaRPr lang="tr-TR" sz="1600" b="1" i="0" u="none" strike="noStrike" noProof="0"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42718743"/>
                  </a:ext>
                </a:extLst>
              </a:tr>
            </a:tbl>
          </a:graphicData>
        </a:graphic>
      </p:graphicFrame>
      <p:sp>
        <p:nvSpPr>
          <p:cNvPr id="26" name="Ok: Sağ 25">
            <a:extLst>
              <a:ext uri="{FF2B5EF4-FFF2-40B4-BE49-F238E27FC236}">
                <a16:creationId xmlns:a16="http://schemas.microsoft.com/office/drawing/2014/main" id="{88F9B3A6-8362-4A04-8300-FD61D4D502D5}"/>
              </a:ext>
            </a:extLst>
          </p:cNvPr>
          <p:cNvSpPr/>
          <p:nvPr/>
        </p:nvSpPr>
        <p:spPr>
          <a:xfrm>
            <a:off x="10197816" y="3336610"/>
            <a:ext cx="515007" cy="357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etin kutusu 26">
            <a:extLst>
              <a:ext uri="{FF2B5EF4-FFF2-40B4-BE49-F238E27FC236}">
                <a16:creationId xmlns:a16="http://schemas.microsoft.com/office/drawing/2014/main" id="{4461CBCB-66B5-4AA9-81DB-EFBB9C527A80}"/>
              </a:ext>
            </a:extLst>
          </p:cNvPr>
          <p:cNvSpPr txBox="1"/>
          <p:nvPr/>
        </p:nvSpPr>
        <p:spPr>
          <a:xfrm>
            <a:off x="5997384" y="4076302"/>
            <a:ext cx="4938161" cy="369332"/>
          </a:xfrm>
          <a:prstGeom prst="rect">
            <a:avLst/>
          </a:prstGeom>
          <a:noFill/>
        </p:spPr>
        <p:txBody>
          <a:bodyPr wrap="square">
            <a:spAutoFit/>
          </a:bodyPr>
          <a:lstStyle/>
          <a:p>
            <a:r>
              <a:rPr lang="tr-TR" dirty="0">
                <a:solidFill>
                  <a:schemeClr val="dk1"/>
                </a:solidFill>
              </a:rPr>
              <a:t>Ortalama Stokta Kalma Süresi = 365/6,39 </a:t>
            </a:r>
          </a:p>
        </p:txBody>
      </p:sp>
      <p:sp>
        <p:nvSpPr>
          <p:cNvPr id="28" name="Ok: Sağ 27">
            <a:extLst>
              <a:ext uri="{FF2B5EF4-FFF2-40B4-BE49-F238E27FC236}">
                <a16:creationId xmlns:a16="http://schemas.microsoft.com/office/drawing/2014/main" id="{7FE9DCF3-553A-45EC-B432-30487F013D0D}"/>
              </a:ext>
            </a:extLst>
          </p:cNvPr>
          <p:cNvSpPr/>
          <p:nvPr/>
        </p:nvSpPr>
        <p:spPr>
          <a:xfrm>
            <a:off x="10375398" y="4119070"/>
            <a:ext cx="528917" cy="314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etin kutusu 28">
            <a:extLst>
              <a:ext uri="{FF2B5EF4-FFF2-40B4-BE49-F238E27FC236}">
                <a16:creationId xmlns:a16="http://schemas.microsoft.com/office/drawing/2014/main" id="{53C27FF0-1A65-48A2-8498-504A5876F6AB}"/>
              </a:ext>
            </a:extLst>
          </p:cNvPr>
          <p:cNvSpPr txBox="1"/>
          <p:nvPr/>
        </p:nvSpPr>
        <p:spPr>
          <a:xfrm>
            <a:off x="10904315" y="4092575"/>
            <a:ext cx="584099" cy="369332"/>
          </a:xfrm>
          <a:prstGeom prst="rect">
            <a:avLst/>
          </a:prstGeom>
          <a:noFill/>
        </p:spPr>
        <p:txBody>
          <a:bodyPr wrap="square">
            <a:spAutoFit/>
          </a:bodyPr>
          <a:lstStyle/>
          <a:p>
            <a:r>
              <a:rPr lang="tr-TR" dirty="0">
                <a:solidFill>
                  <a:schemeClr val="dk1"/>
                </a:solidFill>
              </a:rPr>
              <a:t>57</a:t>
            </a:r>
          </a:p>
        </p:txBody>
      </p:sp>
      <p:graphicFrame>
        <p:nvGraphicFramePr>
          <p:cNvPr id="31" name="Tablo 30">
            <a:extLst>
              <a:ext uri="{FF2B5EF4-FFF2-40B4-BE49-F238E27FC236}">
                <a16:creationId xmlns:a16="http://schemas.microsoft.com/office/drawing/2014/main" id="{B3398F72-062E-4CD7-B4B6-E3A8FE65ED3B}"/>
              </a:ext>
            </a:extLst>
          </p:cNvPr>
          <p:cNvGraphicFramePr>
            <a:graphicFrameLocks noGrp="1"/>
          </p:cNvGraphicFramePr>
          <p:nvPr>
            <p:extLst>
              <p:ext uri="{D42A27DB-BD31-4B8C-83A1-F6EECF244321}">
                <p14:modId xmlns:p14="http://schemas.microsoft.com/office/powerpoint/2010/main" val="3824068886"/>
              </p:ext>
            </p:extLst>
          </p:nvPr>
        </p:nvGraphicFramePr>
        <p:xfrm>
          <a:off x="249748" y="3317688"/>
          <a:ext cx="5369953" cy="982980"/>
        </p:xfrm>
        <a:graphic>
          <a:graphicData uri="http://schemas.openxmlformats.org/drawingml/2006/table">
            <a:tbl>
              <a:tblPr>
                <a:tableStyleId>{5C22544A-7EE6-4342-B048-85BDC9FD1C3A}</a:tableStyleId>
              </a:tblPr>
              <a:tblGrid>
                <a:gridCol w="1103923">
                  <a:extLst>
                    <a:ext uri="{9D8B030D-6E8A-4147-A177-3AD203B41FA5}">
                      <a16:colId xmlns:a16="http://schemas.microsoft.com/office/drawing/2014/main" val="1694036428"/>
                    </a:ext>
                  </a:extLst>
                </a:gridCol>
                <a:gridCol w="286870">
                  <a:extLst>
                    <a:ext uri="{9D8B030D-6E8A-4147-A177-3AD203B41FA5}">
                      <a16:colId xmlns:a16="http://schemas.microsoft.com/office/drawing/2014/main" val="2475437405"/>
                    </a:ext>
                  </a:extLst>
                </a:gridCol>
                <a:gridCol w="2151530">
                  <a:extLst>
                    <a:ext uri="{9D8B030D-6E8A-4147-A177-3AD203B41FA5}">
                      <a16:colId xmlns:a16="http://schemas.microsoft.com/office/drawing/2014/main" val="1486885362"/>
                    </a:ext>
                  </a:extLst>
                </a:gridCol>
                <a:gridCol w="824753">
                  <a:extLst>
                    <a:ext uri="{9D8B030D-6E8A-4147-A177-3AD203B41FA5}">
                      <a16:colId xmlns:a16="http://schemas.microsoft.com/office/drawing/2014/main" val="1332978974"/>
                    </a:ext>
                  </a:extLst>
                </a:gridCol>
                <a:gridCol w="1002877">
                  <a:extLst>
                    <a:ext uri="{9D8B030D-6E8A-4147-A177-3AD203B41FA5}">
                      <a16:colId xmlns:a16="http://schemas.microsoft.com/office/drawing/2014/main" val="3852890317"/>
                    </a:ext>
                  </a:extLst>
                </a:gridCol>
              </a:tblGrid>
              <a:tr h="400269">
                <a:tc rowSpan="2">
                  <a:txBody>
                    <a:bodyPr/>
                    <a:lstStyle/>
                    <a:p>
                      <a:pPr algn="ctr" fontAlgn="ctr"/>
                      <a:r>
                        <a:rPr lang="tr-TR" sz="1600" b="1" u="none" strike="noStrike" noProof="0" dirty="0">
                          <a:effectLst/>
                        </a:rPr>
                        <a:t>Dönem Ortalama Düzeltme Katsayısı</a:t>
                      </a:r>
                      <a:endParaRPr lang="tr-TR"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rowSpan="2">
                  <a:txBody>
                    <a:bodyPr/>
                    <a:lstStyle/>
                    <a:p>
                      <a:pPr algn="ctr" fontAlgn="ctr"/>
                      <a:r>
                        <a:rPr lang="tr-TR" sz="1600" b="1" u="none" strike="noStrike" noProof="0">
                          <a:effectLst/>
                        </a:rPr>
                        <a:t>=</a:t>
                      </a:r>
                      <a:endParaRPr lang="tr-TR" sz="1600" b="1" i="0" u="none" strike="noStrike" noProof="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tr-TR" sz="1600" b="1" u="none" strike="noStrike" dirty="0">
                          <a:effectLst/>
                        </a:rPr>
                        <a:t>3.200</a:t>
                      </a:r>
                      <a:endParaRPr lang="en-US" sz="16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rowSpan="2">
                  <a:txBody>
                    <a:bodyPr/>
                    <a:lstStyle/>
                    <a:p>
                      <a:pPr algn="ctr" fontAlgn="b"/>
                      <a:endParaRPr lang="tr-TR" sz="1600" b="1" i="0" u="none" strike="noStrike" noProof="0"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rowSpan="2">
                  <a:txBody>
                    <a:bodyPr/>
                    <a:lstStyle/>
                    <a:p>
                      <a:pPr algn="ctr" fontAlgn="ctr"/>
                      <a:r>
                        <a:rPr lang="tr-TR" sz="1600" b="1" u="none" strike="noStrike" noProof="0" dirty="0">
                          <a:effectLst/>
                        </a:rPr>
                        <a:t>1,07563</a:t>
                      </a:r>
                      <a:endParaRPr lang="tr-TR"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extLst>
                  <a:ext uri="{0D108BD9-81ED-4DB2-BD59-A6C34878D82A}">
                    <a16:rowId xmlns:a16="http://schemas.microsoft.com/office/drawing/2014/main" val="897088154"/>
                  </a:ext>
                </a:extLst>
              </a:tr>
              <a:tr h="400269">
                <a:tc vMerge="1">
                  <a:txBody>
                    <a:bodyPr/>
                    <a:lstStyle/>
                    <a:p>
                      <a:endParaRPr lang="en-US"/>
                    </a:p>
                  </a:txBody>
                  <a:tcPr/>
                </a:tc>
                <a:tc vMerge="1">
                  <a:txBody>
                    <a:bodyPr/>
                    <a:lstStyle/>
                    <a:p>
                      <a:endParaRPr lang="en-US"/>
                    </a:p>
                  </a:txBody>
                  <a:tcPr/>
                </a:tc>
                <a:tc>
                  <a:txBody>
                    <a:bodyPr/>
                    <a:lstStyle/>
                    <a:p>
                      <a:pPr algn="ctr" fontAlgn="b"/>
                      <a:r>
                        <a:rPr lang="tr-TR" sz="1600" b="1" u="none" strike="noStrike" noProof="0" dirty="0">
                          <a:effectLst/>
                        </a:rPr>
                        <a:t> (3.200,00 + 2.749,98) /2</a:t>
                      </a:r>
                      <a:endParaRPr lang="tr-TR" sz="1600" b="1" i="0" u="none" strike="noStrike" noProof="0"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42718743"/>
                  </a:ext>
                </a:extLst>
              </a:tr>
            </a:tbl>
          </a:graphicData>
        </a:graphic>
      </p:graphicFrame>
      <p:sp>
        <p:nvSpPr>
          <p:cNvPr id="32" name="Ok: Sağ 31">
            <a:extLst>
              <a:ext uri="{FF2B5EF4-FFF2-40B4-BE49-F238E27FC236}">
                <a16:creationId xmlns:a16="http://schemas.microsoft.com/office/drawing/2014/main" id="{1381B39F-F053-4242-98DA-D1133D6B0E47}"/>
              </a:ext>
            </a:extLst>
          </p:cNvPr>
          <p:cNvSpPr/>
          <p:nvPr/>
        </p:nvSpPr>
        <p:spPr>
          <a:xfrm>
            <a:off x="3958381" y="3578188"/>
            <a:ext cx="515007" cy="357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Tablo 32">
            <a:extLst>
              <a:ext uri="{FF2B5EF4-FFF2-40B4-BE49-F238E27FC236}">
                <a16:creationId xmlns:a16="http://schemas.microsoft.com/office/drawing/2014/main" id="{2324C2FE-0497-4FE6-86C1-762F8692C0BB}"/>
              </a:ext>
            </a:extLst>
          </p:cNvPr>
          <p:cNvGraphicFramePr>
            <a:graphicFrameLocks noGrp="1"/>
          </p:cNvGraphicFramePr>
          <p:nvPr>
            <p:extLst>
              <p:ext uri="{D42A27DB-BD31-4B8C-83A1-F6EECF244321}">
                <p14:modId xmlns:p14="http://schemas.microsoft.com/office/powerpoint/2010/main" val="3161123929"/>
              </p:ext>
            </p:extLst>
          </p:nvPr>
        </p:nvGraphicFramePr>
        <p:xfrm>
          <a:off x="5997384" y="4626701"/>
          <a:ext cx="5369953" cy="800538"/>
        </p:xfrm>
        <a:graphic>
          <a:graphicData uri="http://schemas.openxmlformats.org/drawingml/2006/table">
            <a:tbl>
              <a:tblPr>
                <a:tableStyleId>{5C22544A-7EE6-4342-B048-85BDC9FD1C3A}</a:tableStyleId>
              </a:tblPr>
              <a:tblGrid>
                <a:gridCol w="1103923">
                  <a:extLst>
                    <a:ext uri="{9D8B030D-6E8A-4147-A177-3AD203B41FA5}">
                      <a16:colId xmlns:a16="http://schemas.microsoft.com/office/drawing/2014/main" val="1694036428"/>
                    </a:ext>
                  </a:extLst>
                </a:gridCol>
                <a:gridCol w="286870">
                  <a:extLst>
                    <a:ext uri="{9D8B030D-6E8A-4147-A177-3AD203B41FA5}">
                      <a16:colId xmlns:a16="http://schemas.microsoft.com/office/drawing/2014/main" val="2475437405"/>
                    </a:ext>
                  </a:extLst>
                </a:gridCol>
                <a:gridCol w="2517823">
                  <a:extLst>
                    <a:ext uri="{9D8B030D-6E8A-4147-A177-3AD203B41FA5}">
                      <a16:colId xmlns:a16="http://schemas.microsoft.com/office/drawing/2014/main" val="1486885362"/>
                    </a:ext>
                  </a:extLst>
                </a:gridCol>
                <a:gridCol w="458460">
                  <a:extLst>
                    <a:ext uri="{9D8B030D-6E8A-4147-A177-3AD203B41FA5}">
                      <a16:colId xmlns:a16="http://schemas.microsoft.com/office/drawing/2014/main" val="1332978974"/>
                    </a:ext>
                  </a:extLst>
                </a:gridCol>
                <a:gridCol w="1002877">
                  <a:extLst>
                    <a:ext uri="{9D8B030D-6E8A-4147-A177-3AD203B41FA5}">
                      <a16:colId xmlns:a16="http://schemas.microsoft.com/office/drawing/2014/main" val="3852890317"/>
                    </a:ext>
                  </a:extLst>
                </a:gridCol>
              </a:tblGrid>
              <a:tr h="400269">
                <a:tc rowSpan="2">
                  <a:txBody>
                    <a:bodyPr/>
                    <a:lstStyle/>
                    <a:p>
                      <a:pPr algn="ctr" fontAlgn="ctr"/>
                      <a:r>
                        <a:rPr lang="tr-TR" sz="1600" b="1" u="none" strike="noStrike" noProof="0" dirty="0">
                          <a:effectLst/>
                        </a:rPr>
                        <a:t>Düzeltme Katsayısı</a:t>
                      </a:r>
                      <a:endParaRPr lang="tr-TR"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rowSpan="2">
                  <a:txBody>
                    <a:bodyPr/>
                    <a:lstStyle/>
                    <a:p>
                      <a:pPr algn="ctr" fontAlgn="ctr"/>
                      <a:r>
                        <a:rPr lang="tr-TR" sz="1600" b="1" u="none" strike="noStrike" noProof="0">
                          <a:effectLst/>
                        </a:rPr>
                        <a:t>=</a:t>
                      </a:r>
                      <a:endParaRPr lang="tr-TR" sz="1600" b="1" i="0" u="none" strike="noStrike" noProof="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tr-TR" sz="1600" b="1" u="none" strike="noStrike" dirty="0">
                          <a:effectLst/>
                        </a:rPr>
                        <a:t>3.200 (Aralık 2023 – Yİ-ÜFE)</a:t>
                      </a:r>
                      <a:endParaRPr lang="en-US" sz="16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rowSpan="2">
                  <a:txBody>
                    <a:bodyPr/>
                    <a:lstStyle/>
                    <a:p>
                      <a:pPr algn="ctr" fontAlgn="b"/>
                      <a:endParaRPr lang="tr-TR" sz="1600" b="1" i="0" u="none" strike="noStrike" noProof="0"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rowSpan="2">
                  <a:txBody>
                    <a:bodyPr/>
                    <a:lstStyle/>
                    <a:p>
                      <a:pPr algn="ctr" fontAlgn="ctr"/>
                      <a:r>
                        <a:rPr lang="tr-TR" sz="1600" b="1" u="none" strike="noStrike" noProof="0" dirty="0">
                          <a:effectLst/>
                        </a:rPr>
                        <a:t>1.,06667</a:t>
                      </a:r>
                      <a:endParaRPr lang="tr-TR"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extLst>
                  <a:ext uri="{0D108BD9-81ED-4DB2-BD59-A6C34878D82A}">
                    <a16:rowId xmlns:a16="http://schemas.microsoft.com/office/drawing/2014/main" val="897088154"/>
                  </a:ext>
                </a:extLst>
              </a:tr>
              <a:tr h="400269">
                <a:tc vMerge="1">
                  <a:txBody>
                    <a:bodyPr/>
                    <a:lstStyle/>
                    <a:p>
                      <a:endParaRPr lang="en-US"/>
                    </a:p>
                  </a:txBody>
                  <a:tcPr/>
                </a:tc>
                <a:tc vMerge="1">
                  <a:txBody>
                    <a:bodyPr/>
                    <a:lstStyle/>
                    <a:p>
                      <a:endParaRPr lang="en-US"/>
                    </a:p>
                  </a:txBody>
                  <a:tcPr/>
                </a:tc>
                <a:tc>
                  <a:txBody>
                    <a:bodyPr/>
                    <a:lstStyle/>
                    <a:p>
                      <a:pPr algn="ctr" fontAlgn="b"/>
                      <a:r>
                        <a:rPr lang="tr-TR" sz="1600" b="1" u="none" strike="noStrike" dirty="0">
                          <a:effectLst/>
                        </a:rPr>
                        <a:t>3.000 (Kasım 2023 – Yİ-ÜFE)</a:t>
                      </a:r>
                      <a:endParaRPr lang="en-US" sz="16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42718743"/>
                  </a:ext>
                </a:extLst>
              </a:tr>
            </a:tbl>
          </a:graphicData>
        </a:graphic>
      </p:graphicFrame>
      <p:graphicFrame>
        <p:nvGraphicFramePr>
          <p:cNvPr id="34" name="Tablo 33">
            <a:extLst>
              <a:ext uri="{FF2B5EF4-FFF2-40B4-BE49-F238E27FC236}">
                <a16:creationId xmlns:a16="http://schemas.microsoft.com/office/drawing/2014/main" id="{39836978-6F1B-4C1F-B6F4-9670967B7BCD}"/>
              </a:ext>
            </a:extLst>
          </p:cNvPr>
          <p:cNvGraphicFramePr>
            <a:graphicFrameLocks noGrp="1"/>
          </p:cNvGraphicFramePr>
          <p:nvPr>
            <p:extLst>
              <p:ext uri="{D42A27DB-BD31-4B8C-83A1-F6EECF244321}">
                <p14:modId xmlns:p14="http://schemas.microsoft.com/office/powerpoint/2010/main" val="184097585"/>
              </p:ext>
            </p:extLst>
          </p:nvPr>
        </p:nvGraphicFramePr>
        <p:xfrm>
          <a:off x="6050231" y="5639958"/>
          <a:ext cx="5366366" cy="720982"/>
        </p:xfrm>
        <a:graphic>
          <a:graphicData uri="http://schemas.openxmlformats.org/drawingml/2006/table">
            <a:tbl>
              <a:tblPr>
                <a:tableStyleId>{5C22544A-7EE6-4342-B048-85BDC9FD1C3A}</a:tableStyleId>
              </a:tblPr>
              <a:tblGrid>
                <a:gridCol w="1282797">
                  <a:extLst>
                    <a:ext uri="{9D8B030D-6E8A-4147-A177-3AD203B41FA5}">
                      <a16:colId xmlns:a16="http://schemas.microsoft.com/office/drawing/2014/main" val="1023047255"/>
                    </a:ext>
                  </a:extLst>
                </a:gridCol>
                <a:gridCol w="1453836">
                  <a:extLst>
                    <a:ext uri="{9D8B030D-6E8A-4147-A177-3AD203B41FA5}">
                      <a16:colId xmlns:a16="http://schemas.microsoft.com/office/drawing/2014/main" val="1624080201"/>
                    </a:ext>
                  </a:extLst>
                </a:gridCol>
                <a:gridCol w="855197">
                  <a:extLst>
                    <a:ext uri="{9D8B030D-6E8A-4147-A177-3AD203B41FA5}">
                      <a16:colId xmlns:a16="http://schemas.microsoft.com/office/drawing/2014/main" val="2190617196"/>
                    </a:ext>
                  </a:extLst>
                </a:gridCol>
                <a:gridCol w="1774536">
                  <a:extLst>
                    <a:ext uri="{9D8B030D-6E8A-4147-A177-3AD203B41FA5}">
                      <a16:colId xmlns:a16="http://schemas.microsoft.com/office/drawing/2014/main" val="3097829334"/>
                    </a:ext>
                  </a:extLst>
                </a:gridCol>
              </a:tblGrid>
              <a:tr h="360491">
                <a:tc>
                  <a:txBody>
                    <a:bodyPr/>
                    <a:lstStyle/>
                    <a:p>
                      <a:pPr algn="ctr" fontAlgn="b"/>
                      <a:r>
                        <a:rPr lang="tr-TR" sz="1600" b="1" i="0" u="none" strike="noStrike" noProof="0">
                          <a:solidFill>
                            <a:srgbClr val="000000"/>
                          </a:solidFill>
                          <a:effectLst/>
                          <a:latin typeface="Calibri" panose="020F0502020204030204" pitchFamily="34" charset="0"/>
                        </a:rPr>
                        <a:t>Açıklama</a:t>
                      </a:r>
                    </a:p>
                  </a:txBody>
                  <a:tcPr marL="7620" marR="7620" marT="7620" marB="0" anchor="b">
                    <a:noFill/>
                  </a:tcPr>
                </a:tc>
                <a:tc>
                  <a:txBody>
                    <a:bodyPr/>
                    <a:lstStyle/>
                    <a:p>
                      <a:pPr algn="ctr" fontAlgn="b"/>
                      <a:r>
                        <a:rPr lang="tr-TR" sz="1600" b="1" i="0" u="none" strike="noStrike" noProof="0">
                          <a:solidFill>
                            <a:srgbClr val="000000"/>
                          </a:solidFill>
                          <a:effectLst/>
                          <a:latin typeface="Calibri" panose="020F0502020204030204" pitchFamily="34" charset="0"/>
                        </a:rPr>
                        <a:t>Tutar</a:t>
                      </a:r>
                    </a:p>
                  </a:txBody>
                  <a:tcPr marL="7620" marR="7620" marT="7620" marB="0" anchor="b">
                    <a:noFill/>
                  </a:tcPr>
                </a:tc>
                <a:tc>
                  <a:txBody>
                    <a:bodyPr/>
                    <a:lstStyle/>
                    <a:p>
                      <a:pPr algn="ctr" fontAlgn="b"/>
                      <a:r>
                        <a:rPr lang="tr-TR" sz="1600" b="1" i="0" u="none" strike="noStrike" noProof="0">
                          <a:solidFill>
                            <a:srgbClr val="000000"/>
                          </a:solidFill>
                          <a:effectLst/>
                          <a:latin typeface="Calibri" panose="020F0502020204030204" pitchFamily="34" charset="0"/>
                        </a:rPr>
                        <a:t>Katsayı</a:t>
                      </a:r>
                    </a:p>
                  </a:txBody>
                  <a:tcPr marL="7620" marR="7620" marT="7620" marB="0" anchor="b">
                    <a:noFill/>
                  </a:tcPr>
                </a:tc>
                <a:tc>
                  <a:txBody>
                    <a:bodyPr/>
                    <a:lstStyle/>
                    <a:p>
                      <a:pPr algn="ctr" fontAlgn="b"/>
                      <a:r>
                        <a:rPr lang="tr-TR" sz="1600" b="1" i="0" u="none" strike="noStrike" noProof="0">
                          <a:solidFill>
                            <a:srgbClr val="000000"/>
                          </a:solidFill>
                          <a:effectLst/>
                          <a:latin typeface="Calibri" panose="020F0502020204030204" pitchFamily="34" charset="0"/>
                        </a:rPr>
                        <a:t>Düzeltilmiş Değer</a:t>
                      </a:r>
                    </a:p>
                  </a:txBody>
                  <a:tcPr marL="7620" marR="7620" marT="7620" marB="0" anchor="b">
                    <a:noFill/>
                  </a:tcPr>
                </a:tc>
                <a:extLst>
                  <a:ext uri="{0D108BD9-81ED-4DB2-BD59-A6C34878D82A}">
                    <a16:rowId xmlns:a16="http://schemas.microsoft.com/office/drawing/2014/main" val="3850882733"/>
                  </a:ext>
                </a:extLst>
              </a:tr>
              <a:tr h="360491">
                <a:tc>
                  <a:txBody>
                    <a:bodyPr/>
                    <a:lstStyle/>
                    <a:p>
                      <a:pPr algn="l" fontAlgn="b"/>
                      <a:r>
                        <a:rPr lang="tr-TR" sz="1600" b="0" i="0" u="none" strike="noStrike" noProof="0">
                          <a:solidFill>
                            <a:srgbClr val="000000"/>
                          </a:solidFill>
                          <a:effectLst/>
                          <a:latin typeface="Calibri" panose="020F0502020204030204" pitchFamily="34" charset="0"/>
                        </a:rPr>
                        <a:t>Ticari Mallar</a:t>
                      </a:r>
                    </a:p>
                  </a:txBody>
                  <a:tcPr marL="7620" marR="7620" marT="7620" marB="0" anchor="b">
                    <a:noFill/>
                  </a:tcPr>
                </a:tc>
                <a:tc>
                  <a:txBody>
                    <a:bodyPr/>
                    <a:lstStyle/>
                    <a:p>
                      <a:pPr algn="r" fontAlgn="b"/>
                      <a:r>
                        <a:rPr lang="tr-TR" sz="1600" b="0" i="0" u="none" strike="noStrike" noProof="0" dirty="0">
                          <a:solidFill>
                            <a:srgbClr val="000000"/>
                          </a:solidFill>
                          <a:effectLst/>
                          <a:latin typeface="Calibri" panose="020F0502020204030204" pitchFamily="34" charset="0"/>
                        </a:rPr>
                        <a:t>10.953.213</a:t>
                      </a:r>
                    </a:p>
                  </a:txBody>
                  <a:tcPr marL="7620" marR="7620" marT="7620" marB="0" anchor="b">
                    <a:noFill/>
                  </a:tcPr>
                </a:tc>
                <a:tc>
                  <a:txBody>
                    <a:bodyPr/>
                    <a:lstStyle/>
                    <a:p>
                      <a:pPr algn="r" fontAlgn="b"/>
                      <a:r>
                        <a:rPr lang="tr-TR" sz="1600" b="0" i="0" u="none" strike="noStrike" noProof="0" dirty="0">
                          <a:solidFill>
                            <a:srgbClr val="000000"/>
                          </a:solidFill>
                          <a:effectLst/>
                          <a:latin typeface="Calibri" panose="020F0502020204030204" pitchFamily="34" charset="0"/>
                        </a:rPr>
                        <a:t>1,06667</a:t>
                      </a:r>
                    </a:p>
                  </a:txBody>
                  <a:tcPr marL="7620" marR="7620" marT="7620" marB="0" anchor="b">
                    <a:noFill/>
                  </a:tcPr>
                </a:tc>
                <a:tc>
                  <a:txBody>
                    <a:bodyPr/>
                    <a:lstStyle/>
                    <a:p>
                      <a:pPr algn="r" fontAlgn="b"/>
                      <a:r>
                        <a:rPr lang="tr-TR" sz="1600" b="0" i="0" u="none" strike="noStrike" noProof="0" dirty="0">
                          <a:solidFill>
                            <a:srgbClr val="FF0000"/>
                          </a:solidFill>
                          <a:effectLst/>
                          <a:latin typeface="Calibri" panose="020F0502020204030204" pitchFamily="34" charset="0"/>
                        </a:rPr>
                        <a:t>11.683.464</a:t>
                      </a:r>
                    </a:p>
                  </a:txBody>
                  <a:tcPr marL="7620" marR="7620" marT="7620" marB="0" anchor="b">
                    <a:noFill/>
                  </a:tcPr>
                </a:tc>
                <a:extLst>
                  <a:ext uri="{0D108BD9-81ED-4DB2-BD59-A6C34878D82A}">
                    <a16:rowId xmlns:a16="http://schemas.microsoft.com/office/drawing/2014/main" val="3862647556"/>
                  </a:ext>
                </a:extLst>
              </a:tr>
            </a:tbl>
          </a:graphicData>
        </a:graphic>
      </p:graphicFrame>
      <p:sp>
        <p:nvSpPr>
          <p:cNvPr id="35" name="Ok: Aşağı 34">
            <a:extLst>
              <a:ext uri="{FF2B5EF4-FFF2-40B4-BE49-F238E27FC236}">
                <a16:creationId xmlns:a16="http://schemas.microsoft.com/office/drawing/2014/main" id="{0E981129-12C8-419E-8534-324B4B44EFEA}"/>
              </a:ext>
            </a:extLst>
          </p:cNvPr>
          <p:cNvSpPr/>
          <p:nvPr/>
        </p:nvSpPr>
        <p:spPr>
          <a:xfrm>
            <a:off x="2149758" y="1705072"/>
            <a:ext cx="493059" cy="7485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618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Рисунок 25">
            <a:extLst>
              <a:ext uri="{FF2B5EF4-FFF2-40B4-BE49-F238E27FC236}">
                <a16:creationId xmlns:a16="http://schemas.microsoft.com/office/drawing/2014/main" id="{144D937E-7BCF-9B46-836B-6EF4A235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Рисунок 27">
            <a:extLst>
              <a:ext uri="{FF2B5EF4-FFF2-40B4-BE49-F238E27FC236}">
                <a16:creationId xmlns:a16="http://schemas.microsoft.com/office/drawing/2014/main" id="{7226958E-8004-1941-B87F-9DDF64493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4201583"/>
            <a:ext cx="1748896"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613834" y="408907"/>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Sabit Kıymetler I</a:t>
            </a:r>
            <a:endParaRPr lang="en-UA" altLang="en-UA" sz="2800" dirty="0">
              <a:solidFill>
                <a:srgbClr val="FF0000"/>
              </a:solidFill>
              <a:latin typeface="Montserrat" panose="02000505000000020004" pitchFamily="2" charset="77"/>
            </a:endParaRPr>
          </a:p>
        </p:txBody>
      </p:sp>
      <p:sp>
        <p:nvSpPr>
          <p:cNvPr id="161802" name="Прямоугольник 5">
            <a:extLst>
              <a:ext uri="{FF2B5EF4-FFF2-40B4-BE49-F238E27FC236}">
                <a16:creationId xmlns:a16="http://schemas.microsoft.com/office/drawing/2014/main" id="{FF56B25F-8354-9C42-8658-E1AC88F0B98C}"/>
              </a:ext>
            </a:extLst>
          </p:cNvPr>
          <p:cNvSpPr>
            <a:spLocks noChangeArrowheads="1"/>
          </p:cNvSpPr>
          <p:nvPr/>
        </p:nvSpPr>
        <p:spPr bwMode="auto">
          <a:xfrm>
            <a:off x="1668261" y="2671054"/>
            <a:ext cx="2768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Defter Kayıt Tarihi</a:t>
            </a:r>
            <a:endParaRPr lang="en-UA" altLang="en-UA" sz="2400" dirty="0"/>
          </a:p>
        </p:txBody>
      </p:sp>
      <p:sp>
        <p:nvSpPr>
          <p:cNvPr id="161804" name="Прямоугольник 7">
            <a:extLst>
              <a:ext uri="{FF2B5EF4-FFF2-40B4-BE49-F238E27FC236}">
                <a16:creationId xmlns:a16="http://schemas.microsoft.com/office/drawing/2014/main" id="{7ACD3705-2E6F-D94F-8423-2DE005F2C5D9}"/>
              </a:ext>
            </a:extLst>
          </p:cNvPr>
          <p:cNvSpPr>
            <a:spLocks noChangeArrowheads="1"/>
          </p:cNvSpPr>
          <p:nvPr/>
        </p:nvSpPr>
        <p:spPr bwMode="auto">
          <a:xfrm>
            <a:off x="5653512" y="4896193"/>
            <a:ext cx="2768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Avanslar</a:t>
            </a:r>
            <a:endParaRPr lang="en-UA" altLang="en-UA" sz="2400" dirty="0"/>
          </a:p>
        </p:txBody>
      </p:sp>
      <p:sp>
        <p:nvSpPr>
          <p:cNvPr id="161806" name="Прямоугольник 9">
            <a:extLst>
              <a:ext uri="{FF2B5EF4-FFF2-40B4-BE49-F238E27FC236}">
                <a16:creationId xmlns:a16="http://schemas.microsoft.com/office/drawing/2014/main" id="{C88ED019-AD4E-794A-9CAE-7304179A8381}"/>
              </a:ext>
            </a:extLst>
          </p:cNvPr>
          <p:cNvSpPr>
            <a:spLocks noChangeArrowheads="1"/>
          </p:cNvSpPr>
          <p:nvPr/>
        </p:nvSpPr>
        <p:spPr bwMode="auto">
          <a:xfrm>
            <a:off x="5613906" y="2525560"/>
            <a:ext cx="2768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Reel Olmayan Finansman Maliyeti</a:t>
            </a:r>
            <a:endParaRPr lang="en-UA" altLang="en-UA" sz="2400" dirty="0"/>
          </a:p>
        </p:txBody>
      </p:sp>
      <p:sp>
        <p:nvSpPr>
          <p:cNvPr id="161808" name="Прямоугольник 11">
            <a:extLst>
              <a:ext uri="{FF2B5EF4-FFF2-40B4-BE49-F238E27FC236}">
                <a16:creationId xmlns:a16="http://schemas.microsoft.com/office/drawing/2014/main" id="{D1B8FD32-9862-4743-BDFE-C86F3905B2DA}"/>
              </a:ext>
            </a:extLst>
          </p:cNvPr>
          <p:cNvSpPr>
            <a:spLocks noChangeArrowheads="1"/>
          </p:cNvSpPr>
          <p:nvPr/>
        </p:nvSpPr>
        <p:spPr bwMode="auto">
          <a:xfrm>
            <a:off x="1639095" y="4739652"/>
            <a:ext cx="2768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Finansal Kiralamaya Konu Kıymetler</a:t>
            </a:r>
            <a:endParaRPr lang="en-UA" altLang="en-UA" sz="2400" dirty="0"/>
          </a:p>
        </p:txBody>
      </p:sp>
      <p:sp>
        <p:nvSpPr>
          <p:cNvPr id="161810" name="Прямоугольник 13">
            <a:extLst>
              <a:ext uri="{FF2B5EF4-FFF2-40B4-BE49-F238E27FC236}">
                <a16:creationId xmlns:a16="http://schemas.microsoft.com/office/drawing/2014/main" id="{E0643763-8FE5-434E-9E60-DF55452D11BE}"/>
              </a:ext>
            </a:extLst>
          </p:cNvPr>
          <p:cNvSpPr>
            <a:spLocks noChangeArrowheads="1"/>
          </p:cNvSpPr>
          <p:nvPr/>
        </p:nvSpPr>
        <p:spPr bwMode="auto">
          <a:xfrm>
            <a:off x="9500270" y="2499190"/>
            <a:ext cx="27688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Birikmiş Amortismanlar</a:t>
            </a:r>
            <a:endParaRPr lang="en-UA" altLang="en-UA" sz="2400" dirty="0"/>
          </a:p>
        </p:txBody>
      </p:sp>
      <p:sp>
        <p:nvSpPr>
          <p:cNvPr id="161812" name="Прямоугольник 15">
            <a:extLst>
              <a:ext uri="{FF2B5EF4-FFF2-40B4-BE49-F238E27FC236}">
                <a16:creationId xmlns:a16="http://schemas.microsoft.com/office/drawing/2014/main" id="{0AFFDF40-3CEC-3143-BA6F-D29AC7DB33C8}"/>
              </a:ext>
            </a:extLst>
          </p:cNvPr>
          <p:cNvSpPr>
            <a:spLocks noChangeArrowheads="1"/>
          </p:cNvSpPr>
          <p:nvPr/>
        </p:nvSpPr>
        <p:spPr bwMode="auto">
          <a:xfrm>
            <a:off x="9498543" y="4587003"/>
            <a:ext cx="27688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Yapılmakta Olan Yatırımlar</a:t>
            </a:r>
            <a:endParaRPr lang="en-UA" altLang="en-UA" sz="2400" dirty="0"/>
          </a:p>
          <a:p>
            <a:endParaRPr lang="en-UA" altLang="en-UA" sz="2400" dirty="0"/>
          </a:p>
        </p:txBody>
      </p:sp>
      <p:sp>
        <p:nvSpPr>
          <p:cNvPr id="161813" name="Прямоугольник 16">
            <a:extLst>
              <a:ext uri="{FF2B5EF4-FFF2-40B4-BE49-F238E27FC236}">
                <a16:creationId xmlns:a16="http://schemas.microsoft.com/office/drawing/2014/main" id="{9F1700E4-7A23-1347-A266-FDDF095D85B8}"/>
              </a:ext>
            </a:extLst>
          </p:cNvPr>
          <p:cNvSpPr>
            <a:spLocks noChangeArrowheads="1"/>
          </p:cNvSpPr>
          <p:nvPr/>
        </p:nvSpPr>
        <p:spPr bwMode="auto">
          <a:xfrm>
            <a:off x="613834" y="2529417"/>
            <a:ext cx="7328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FFA200"/>
                </a:solidFill>
                <a:latin typeface="Montserrat" panose="02000505000000020004" pitchFamily="2" charset="77"/>
              </a:rPr>
              <a:t>01</a:t>
            </a:r>
            <a:endParaRPr lang="en-UA" altLang="en-UA" sz="4000" dirty="0">
              <a:solidFill>
                <a:srgbClr val="FFA200"/>
              </a:solidFill>
              <a:latin typeface="Montserrat" panose="02000505000000020004" pitchFamily="2" charset="77"/>
            </a:endParaRPr>
          </a:p>
        </p:txBody>
      </p:sp>
      <p:sp>
        <p:nvSpPr>
          <p:cNvPr id="161814" name="Прямоугольник 17">
            <a:extLst>
              <a:ext uri="{FF2B5EF4-FFF2-40B4-BE49-F238E27FC236}">
                <a16:creationId xmlns:a16="http://schemas.microsoft.com/office/drawing/2014/main" id="{1BCE984F-C444-7F45-85EB-4D63E7802FE5}"/>
              </a:ext>
            </a:extLst>
          </p:cNvPr>
          <p:cNvSpPr>
            <a:spLocks noChangeArrowheads="1"/>
          </p:cNvSpPr>
          <p:nvPr/>
        </p:nvSpPr>
        <p:spPr bwMode="auto">
          <a:xfrm>
            <a:off x="559595" y="4777053"/>
            <a:ext cx="8851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a:solidFill>
                  <a:srgbClr val="7BD400"/>
                </a:solidFill>
                <a:latin typeface="Montserrat" panose="02000505000000020004" pitchFamily="2" charset="77"/>
              </a:rPr>
              <a:t>0</a:t>
            </a:r>
            <a:r>
              <a:rPr lang="en-US" altLang="en-UA" sz="4000" b="1">
                <a:solidFill>
                  <a:srgbClr val="7BD400"/>
                </a:solidFill>
                <a:latin typeface="Montserrat" panose="02000505000000020004" pitchFamily="2" charset="77"/>
              </a:rPr>
              <a:t>4</a:t>
            </a:r>
            <a:endParaRPr lang="en-UA" altLang="en-UA" sz="4000">
              <a:solidFill>
                <a:srgbClr val="7BD400"/>
              </a:solidFill>
              <a:latin typeface="Montserrat" panose="02000505000000020004" pitchFamily="2" charset="77"/>
            </a:endParaRPr>
          </a:p>
        </p:txBody>
      </p:sp>
      <p:sp>
        <p:nvSpPr>
          <p:cNvPr id="161815" name="Прямоугольник 18">
            <a:extLst>
              <a:ext uri="{FF2B5EF4-FFF2-40B4-BE49-F238E27FC236}">
                <a16:creationId xmlns:a16="http://schemas.microsoft.com/office/drawing/2014/main" id="{B1580EC5-0CA2-9F49-B018-44F241621CA1}"/>
              </a:ext>
            </a:extLst>
          </p:cNvPr>
          <p:cNvSpPr>
            <a:spLocks noChangeArrowheads="1"/>
          </p:cNvSpPr>
          <p:nvPr/>
        </p:nvSpPr>
        <p:spPr bwMode="auto">
          <a:xfrm>
            <a:off x="4450292" y="2529417"/>
            <a:ext cx="835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a:solidFill>
                  <a:srgbClr val="FF0055"/>
                </a:solidFill>
                <a:latin typeface="Montserrat" panose="02000505000000020004" pitchFamily="2" charset="77"/>
              </a:rPr>
              <a:t>0</a:t>
            </a:r>
            <a:r>
              <a:rPr lang="en-US" altLang="en-UA" sz="4000" b="1">
                <a:solidFill>
                  <a:srgbClr val="FF0055"/>
                </a:solidFill>
                <a:latin typeface="Montserrat" panose="02000505000000020004" pitchFamily="2" charset="77"/>
              </a:rPr>
              <a:t>2</a:t>
            </a:r>
            <a:endParaRPr lang="en-UA" altLang="en-UA" sz="4000">
              <a:solidFill>
                <a:srgbClr val="FF0055"/>
              </a:solidFill>
              <a:latin typeface="Montserrat" panose="02000505000000020004" pitchFamily="2" charset="77"/>
            </a:endParaRPr>
          </a:p>
        </p:txBody>
      </p:sp>
      <p:sp>
        <p:nvSpPr>
          <p:cNvPr id="161816" name="Прямоугольник 19">
            <a:extLst>
              <a:ext uri="{FF2B5EF4-FFF2-40B4-BE49-F238E27FC236}">
                <a16:creationId xmlns:a16="http://schemas.microsoft.com/office/drawing/2014/main" id="{7B49A997-7CAB-644D-9358-E0F9E5187347}"/>
              </a:ext>
            </a:extLst>
          </p:cNvPr>
          <p:cNvSpPr>
            <a:spLocks noChangeArrowheads="1"/>
          </p:cNvSpPr>
          <p:nvPr/>
        </p:nvSpPr>
        <p:spPr bwMode="auto">
          <a:xfrm>
            <a:off x="4450292" y="4773083"/>
            <a:ext cx="8370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00A4EB"/>
                </a:solidFill>
                <a:latin typeface="Montserrat" panose="02000505000000020004" pitchFamily="2" charset="77"/>
              </a:rPr>
              <a:t>0</a:t>
            </a:r>
            <a:r>
              <a:rPr lang="en-US" altLang="en-UA" sz="4000" b="1" dirty="0">
                <a:solidFill>
                  <a:srgbClr val="00A4EB"/>
                </a:solidFill>
                <a:latin typeface="Montserrat" panose="02000505000000020004" pitchFamily="2" charset="77"/>
              </a:rPr>
              <a:t>5</a:t>
            </a:r>
            <a:endParaRPr lang="en-UA" altLang="en-UA" sz="4000" dirty="0">
              <a:solidFill>
                <a:srgbClr val="00A4EB"/>
              </a:solidFill>
              <a:latin typeface="Montserrat" panose="02000505000000020004" pitchFamily="2" charset="77"/>
            </a:endParaRPr>
          </a:p>
        </p:txBody>
      </p:sp>
      <p:sp>
        <p:nvSpPr>
          <p:cNvPr id="161817" name="Прямоугольник 20">
            <a:extLst>
              <a:ext uri="{FF2B5EF4-FFF2-40B4-BE49-F238E27FC236}">
                <a16:creationId xmlns:a16="http://schemas.microsoft.com/office/drawing/2014/main" id="{A63F90A8-C79F-D749-A308-28452013166B}"/>
              </a:ext>
            </a:extLst>
          </p:cNvPr>
          <p:cNvSpPr>
            <a:spLocks noChangeArrowheads="1"/>
          </p:cNvSpPr>
          <p:nvPr/>
        </p:nvSpPr>
        <p:spPr bwMode="auto">
          <a:xfrm>
            <a:off x="8224574" y="2520157"/>
            <a:ext cx="835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a:solidFill>
                  <a:srgbClr val="C500E8"/>
                </a:solidFill>
                <a:latin typeface="Montserrat" panose="02000505000000020004" pitchFamily="2" charset="77"/>
              </a:rPr>
              <a:t>0</a:t>
            </a:r>
            <a:r>
              <a:rPr lang="en-US" altLang="en-UA" sz="4000" b="1">
                <a:solidFill>
                  <a:srgbClr val="C500E8"/>
                </a:solidFill>
                <a:latin typeface="Montserrat" panose="02000505000000020004" pitchFamily="2" charset="77"/>
              </a:rPr>
              <a:t>3</a:t>
            </a:r>
            <a:endParaRPr lang="en-UA" altLang="en-UA" sz="4000">
              <a:solidFill>
                <a:srgbClr val="C500E8"/>
              </a:solidFill>
              <a:latin typeface="Montserrat" panose="02000505000000020004" pitchFamily="2" charset="77"/>
            </a:endParaRPr>
          </a:p>
        </p:txBody>
      </p:sp>
      <p:sp>
        <p:nvSpPr>
          <p:cNvPr id="161818" name="Прямоугольник 21">
            <a:extLst>
              <a:ext uri="{FF2B5EF4-FFF2-40B4-BE49-F238E27FC236}">
                <a16:creationId xmlns:a16="http://schemas.microsoft.com/office/drawing/2014/main" id="{7B95ABD9-AA73-8A49-8082-28758E73399B}"/>
              </a:ext>
            </a:extLst>
          </p:cNvPr>
          <p:cNvSpPr>
            <a:spLocks noChangeArrowheads="1"/>
          </p:cNvSpPr>
          <p:nvPr/>
        </p:nvSpPr>
        <p:spPr bwMode="auto">
          <a:xfrm>
            <a:off x="8245740" y="4763823"/>
            <a:ext cx="859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a:solidFill>
                  <a:srgbClr val="6200FF"/>
                </a:solidFill>
                <a:latin typeface="Montserrat" panose="02000505000000020004" pitchFamily="2" charset="77"/>
              </a:rPr>
              <a:t>0</a:t>
            </a:r>
            <a:r>
              <a:rPr lang="en-US" altLang="en-UA" sz="4000" b="1">
                <a:solidFill>
                  <a:srgbClr val="6200FF"/>
                </a:solidFill>
                <a:latin typeface="Montserrat" panose="02000505000000020004" pitchFamily="2" charset="77"/>
              </a:rPr>
              <a:t>6</a:t>
            </a:r>
            <a:endParaRPr lang="en-UA" altLang="en-UA" sz="4000">
              <a:solidFill>
                <a:srgbClr val="6200FF"/>
              </a:solidFill>
              <a:latin typeface="Montserrat" panose="02000505000000020004" pitchFamily="2" charset="77"/>
            </a:endParaRPr>
          </a:p>
        </p:txBody>
      </p:sp>
      <p:sp>
        <p:nvSpPr>
          <p:cNvPr id="2" name="Slayt Numarası Yer Tutucusu 1">
            <a:extLst>
              <a:ext uri="{FF2B5EF4-FFF2-40B4-BE49-F238E27FC236}">
                <a16:creationId xmlns:a16="http://schemas.microsoft.com/office/drawing/2014/main" id="{59A97F5A-2420-49E9-A206-7B632168FF57}"/>
              </a:ext>
            </a:extLst>
          </p:cNvPr>
          <p:cNvSpPr>
            <a:spLocks noGrp="1"/>
          </p:cNvSpPr>
          <p:nvPr>
            <p:ph type="sldNum" idx="12"/>
          </p:nvPr>
        </p:nvSpPr>
        <p:spPr/>
        <p:txBody>
          <a:bodyPr/>
          <a:lstStyle/>
          <a:p>
            <a:pPr>
              <a:defRPr/>
            </a:pPr>
            <a:fld id="{D1C4E16D-E3D4-2D4C-BDAA-E36D22C82642}" type="slidenum">
              <a:rPr lang="en-US" altLang="ru-UA" smtClean="0"/>
              <a:pPr>
                <a:defRPr/>
              </a:pPr>
              <a:t>36</a:t>
            </a:fld>
            <a:endParaRPr lang="en-US" altLang="ru-UA"/>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Рисунок 25">
            <a:extLst>
              <a:ext uri="{FF2B5EF4-FFF2-40B4-BE49-F238E27FC236}">
                <a16:creationId xmlns:a16="http://schemas.microsoft.com/office/drawing/2014/main" id="{144D937E-7BCF-9B46-836B-6EF4A235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Рисунок 27">
            <a:extLst>
              <a:ext uri="{FF2B5EF4-FFF2-40B4-BE49-F238E27FC236}">
                <a16:creationId xmlns:a16="http://schemas.microsoft.com/office/drawing/2014/main" id="{7226958E-8004-1941-B87F-9DDF64493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4201583"/>
            <a:ext cx="1748896"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9907" y="464780"/>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Sabit Kıymetler II</a:t>
            </a:r>
            <a:endParaRPr lang="en-UA" altLang="en-UA" sz="2800" dirty="0">
              <a:solidFill>
                <a:srgbClr val="FF0000"/>
              </a:solidFill>
              <a:latin typeface="Montserrat" panose="02000505000000020004" pitchFamily="2" charset="77"/>
            </a:endParaRPr>
          </a:p>
        </p:txBody>
      </p:sp>
      <p:sp>
        <p:nvSpPr>
          <p:cNvPr id="161802" name="Прямоугольник 5">
            <a:extLst>
              <a:ext uri="{FF2B5EF4-FFF2-40B4-BE49-F238E27FC236}">
                <a16:creationId xmlns:a16="http://schemas.microsoft.com/office/drawing/2014/main" id="{FF56B25F-8354-9C42-8658-E1AC88F0B98C}"/>
              </a:ext>
            </a:extLst>
          </p:cNvPr>
          <p:cNvSpPr>
            <a:spLocks noChangeArrowheads="1"/>
          </p:cNvSpPr>
          <p:nvPr/>
        </p:nvSpPr>
        <p:spPr bwMode="auto">
          <a:xfrm>
            <a:off x="1668261" y="2671054"/>
            <a:ext cx="2768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b="1" dirty="0"/>
              <a:t>Defter Kayıt Tarihi</a:t>
            </a:r>
            <a:endParaRPr lang="en-UA" altLang="en-UA" sz="2400" b="1" dirty="0"/>
          </a:p>
        </p:txBody>
      </p:sp>
      <p:sp>
        <p:nvSpPr>
          <p:cNvPr id="161813" name="Прямоугольник 16">
            <a:extLst>
              <a:ext uri="{FF2B5EF4-FFF2-40B4-BE49-F238E27FC236}">
                <a16:creationId xmlns:a16="http://schemas.microsoft.com/office/drawing/2014/main" id="{9F1700E4-7A23-1347-A266-FDDF095D85B8}"/>
              </a:ext>
            </a:extLst>
          </p:cNvPr>
          <p:cNvSpPr>
            <a:spLocks noChangeArrowheads="1"/>
          </p:cNvSpPr>
          <p:nvPr/>
        </p:nvSpPr>
        <p:spPr bwMode="auto">
          <a:xfrm>
            <a:off x="613834" y="2529417"/>
            <a:ext cx="7328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FFA200"/>
                </a:solidFill>
                <a:latin typeface="Montserrat" panose="02000505000000020004" pitchFamily="2" charset="77"/>
              </a:rPr>
              <a:t>01</a:t>
            </a:r>
            <a:endParaRPr lang="en-UA" altLang="en-UA" sz="4000" dirty="0">
              <a:solidFill>
                <a:srgbClr val="FFA200"/>
              </a:solidFill>
              <a:latin typeface="Montserrat" panose="02000505000000020004" pitchFamily="2" charset="77"/>
            </a:endParaRPr>
          </a:p>
        </p:txBody>
      </p:sp>
      <p:sp>
        <p:nvSpPr>
          <p:cNvPr id="161818" name="Прямоугольник 21">
            <a:extLst>
              <a:ext uri="{FF2B5EF4-FFF2-40B4-BE49-F238E27FC236}">
                <a16:creationId xmlns:a16="http://schemas.microsoft.com/office/drawing/2014/main" id="{7B95ABD9-AA73-8A49-8082-28758E73399B}"/>
              </a:ext>
            </a:extLst>
          </p:cNvPr>
          <p:cNvSpPr>
            <a:spLocks noChangeArrowheads="1"/>
          </p:cNvSpPr>
          <p:nvPr/>
        </p:nvSpPr>
        <p:spPr bwMode="auto">
          <a:xfrm>
            <a:off x="4788477" y="2435387"/>
            <a:ext cx="72267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400" dirty="0">
                <a:latin typeface="Montserrat" panose="02000505000000020004" pitchFamily="2" charset="77"/>
              </a:rPr>
              <a:t>Düzeltme işleminde bu kıymetlerin yasal defterlere kayıt tarihleri esas alınır.</a:t>
            </a:r>
            <a:endParaRPr lang="en-UA" altLang="en-UA" sz="2400" dirty="0">
              <a:latin typeface="Montserrat" panose="02000505000000020004" pitchFamily="2" charset="77"/>
            </a:endParaRPr>
          </a:p>
        </p:txBody>
      </p:sp>
      <p:sp>
        <p:nvSpPr>
          <p:cNvPr id="21" name="Прямоугольник 21">
            <a:extLst>
              <a:ext uri="{FF2B5EF4-FFF2-40B4-BE49-F238E27FC236}">
                <a16:creationId xmlns:a16="http://schemas.microsoft.com/office/drawing/2014/main" id="{1CF8B3DB-5AA0-4586-B078-68F733341A9F}"/>
              </a:ext>
            </a:extLst>
          </p:cNvPr>
          <p:cNvSpPr>
            <a:spLocks noChangeArrowheads="1"/>
          </p:cNvSpPr>
          <p:nvPr/>
        </p:nvSpPr>
        <p:spPr bwMode="auto">
          <a:xfrm>
            <a:off x="2041259" y="3855116"/>
            <a:ext cx="86456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altLang="en-UA" sz="2400" b="1" dirty="0">
                <a:latin typeface="Montserrat" panose="02000505000000020004" pitchFamily="2" charset="77"/>
              </a:rPr>
              <a:t>Örneğin</a:t>
            </a:r>
            <a:r>
              <a:rPr lang="tr-TR" altLang="en-UA" sz="2400" dirty="0">
                <a:latin typeface="Montserrat" panose="02000505000000020004" pitchFamily="2" charset="77"/>
              </a:rPr>
              <a:t> 02.01.2019 tarihinde satın alınmış bir makine, herhangi bir nedenden dolayı yasal defterde kayıtlara 02.02.2019 tarihinde alınmış olsun, bu makinenin fatura tarihi 02.01.2019 dahi olsa, defter kayıt tarihi 02.02.2019 olduğu için, Şubat 2019 endeksi dikkate alınarak hesaplanacak katsayı ile düzeltme işlemi yapılacaktır.</a:t>
            </a:r>
            <a:endParaRPr lang="en-UA" altLang="en-UA" sz="2400" dirty="0">
              <a:latin typeface="Montserrat" panose="02000505000000020004" pitchFamily="2" charset="77"/>
            </a:endParaRPr>
          </a:p>
        </p:txBody>
      </p:sp>
      <p:sp>
        <p:nvSpPr>
          <p:cNvPr id="2" name="Slayt Numarası Yer Tutucusu 1">
            <a:extLst>
              <a:ext uri="{FF2B5EF4-FFF2-40B4-BE49-F238E27FC236}">
                <a16:creationId xmlns:a16="http://schemas.microsoft.com/office/drawing/2014/main" id="{067AD715-4F6D-4E0C-B1EE-8FDF810EB839}"/>
              </a:ext>
            </a:extLst>
          </p:cNvPr>
          <p:cNvSpPr>
            <a:spLocks noGrp="1"/>
          </p:cNvSpPr>
          <p:nvPr>
            <p:ph type="sldNum" idx="12"/>
          </p:nvPr>
        </p:nvSpPr>
        <p:spPr/>
        <p:txBody>
          <a:bodyPr/>
          <a:lstStyle/>
          <a:p>
            <a:pPr>
              <a:defRPr/>
            </a:pPr>
            <a:fld id="{D1C4E16D-E3D4-2D4C-BDAA-E36D22C82642}" type="slidenum">
              <a:rPr lang="en-US" altLang="ru-UA" smtClean="0"/>
              <a:pPr>
                <a:defRPr/>
              </a:pPr>
              <a:t>37</a:t>
            </a:fld>
            <a:endParaRPr lang="en-US" altLang="ru-UA"/>
          </a:p>
        </p:txBody>
      </p:sp>
    </p:spTree>
    <p:extLst>
      <p:ext uri="{BB962C8B-B14F-4D97-AF65-F5344CB8AC3E}">
        <p14:creationId xmlns:p14="http://schemas.microsoft.com/office/powerpoint/2010/main" val="200748132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9907" y="437885"/>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Sabit Kıymetler III</a:t>
            </a:r>
            <a:endParaRPr lang="en-UA" altLang="en-UA" sz="2800" dirty="0">
              <a:solidFill>
                <a:srgbClr val="FF0000"/>
              </a:solidFill>
              <a:latin typeface="Montserrat" panose="02000505000000020004" pitchFamily="2" charset="77"/>
            </a:endParaRPr>
          </a:p>
        </p:txBody>
      </p:sp>
      <p:sp>
        <p:nvSpPr>
          <p:cNvPr id="161806" name="Прямоугольник 9">
            <a:extLst>
              <a:ext uri="{FF2B5EF4-FFF2-40B4-BE49-F238E27FC236}">
                <a16:creationId xmlns:a16="http://schemas.microsoft.com/office/drawing/2014/main" id="{C88ED019-AD4E-794A-9CAE-7304179A8381}"/>
              </a:ext>
            </a:extLst>
          </p:cNvPr>
          <p:cNvSpPr>
            <a:spLocks noChangeArrowheads="1"/>
          </p:cNvSpPr>
          <p:nvPr/>
        </p:nvSpPr>
        <p:spPr bwMode="auto">
          <a:xfrm>
            <a:off x="1671900" y="1121981"/>
            <a:ext cx="2768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b="1" dirty="0"/>
              <a:t>Reel Olmayan Finansman Maliyeti</a:t>
            </a:r>
            <a:endParaRPr lang="en-UA" altLang="en-UA" sz="2400" b="1" dirty="0"/>
          </a:p>
        </p:txBody>
      </p:sp>
      <p:sp>
        <p:nvSpPr>
          <p:cNvPr id="161815" name="Прямоугольник 18">
            <a:extLst>
              <a:ext uri="{FF2B5EF4-FFF2-40B4-BE49-F238E27FC236}">
                <a16:creationId xmlns:a16="http://schemas.microsoft.com/office/drawing/2014/main" id="{B1580EC5-0CA2-9F49-B018-44F241621CA1}"/>
              </a:ext>
            </a:extLst>
          </p:cNvPr>
          <p:cNvSpPr>
            <a:spLocks noChangeArrowheads="1"/>
          </p:cNvSpPr>
          <p:nvPr/>
        </p:nvSpPr>
        <p:spPr bwMode="auto">
          <a:xfrm>
            <a:off x="604182" y="1158173"/>
            <a:ext cx="835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FF0055"/>
                </a:solidFill>
                <a:latin typeface="Montserrat" panose="02000505000000020004" pitchFamily="2" charset="77"/>
              </a:rPr>
              <a:t>0</a:t>
            </a:r>
            <a:r>
              <a:rPr lang="en-US" altLang="en-UA" sz="4000" b="1" dirty="0">
                <a:solidFill>
                  <a:srgbClr val="FF0055"/>
                </a:solidFill>
                <a:latin typeface="Montserrat" panose="02000505000000020004" pitchFamily="2" charset="77"/>
              </a:rPr>
              <a:t>2</a:t>
            </a:r>
            <a:endParaRPr lang="en-UA" altLang="en-UA" sz="4000" dirty="0">
              <a:solidFill>
                <a:srgbClr val="FF0055"/>
              </a:solidFill>
              <a:latin typeface="Montserrat" panose="02000505000000020004" pitchFamily="2" charset="77"/>
            </a:endParaRPr>
          </a:p>
        </p:txBody>
      </p:sp>
      <p:sp>
        <p:nvSpPr>
          <p:cNvPr id="10" name="Metin kutusu 9">
            <a:extLst>
              <a:ext uri="{FF2B5EF4-FFF2-40B4-BE49-F238E27FC236}">
                <a16:creationId xmlns:a16="http://schemas.microsoft.com/office/drawing/2014/main" id="{CA2D27F9-EF25-4B94-AAF8-9C594C0516AC}"/>
              </a:ext>
            </a:extLst>
          </p:cNvPr>
          <p:cNvSpPr txBox="1"/>
          <p:nvPr/>
        </p:nvSpPr>
        <p:spPr>
          <a:xfrm>
            <a:off x="196195" y="2294074"/>
            <a:ext cx="5459506" cy="3477875"/>
          </a:xfrm>
          <a:prstGeom prst="rect">
            <a:avLst/>
          </a:prstGeom>
          <a:noFill/>
        </p:spPr>
        <p:txBody>
          <a:bodyPr wrap="square">
            <a:spAutoFit/>
          </a:bodyPr>
          <a:lstStyle/>
          <a:p>
            <a:endParaRPr lang="tr-TR" sz="2200" b="1" dirty="0">
              <a:solidFill>
                <a:srgbClr val="0070C0"/>
              </a:solidFill>
            </a:endParaRPr>
          </a:p>
          <a:p>
            <a:r>
              <a:rPr lang="tr-TR" sz="2200" b="1" dirty="0">
                <a:solidFill>
                  <a:srgbClr val="0070C0"/>
                </a:solidFill>
              </a:rPr>
              <a:t>Mantık:</a:t>
            </a:r>
          </a:p>
          <a:p>
            <a:pPr marL="342900" indent="-342900">
              <a:buFont typeface="Arial" panose="020B0604020202020204" pitchFamily="34" charset="0"/>
              <a:buChar char="•"/>
            </a:pPr>
            <a:r>
              <a:rPr lang="tr-TR" sz="2200" dirty="0"/>
              <a:t>Enflasyon düzeltmesinde temel amaç mali tablolar üzerindeki enflasyonun etkisini arındırmaktadır. </a:t>
            </a:r>
          </a:p>
          <a:p>
            <a:pPr marL="342900" indent="-342900">
              <a:buFont typeface="Arial" panose="020B0604020202020204" pitchFamily="34" charset="0"/>
              <a:buChar char="•"/>
            </a:pPr>
            <a:r>
              <a:rPr lang="tr-TR" sz="2200" dirty="0"/>
              <a:t>Varlıklarda a</a:t>
            </a:r>
            <a:r>
              <a:rPr lang="en-US" sz="2200" dirty="0"/>
              <a:t>ktifleştirilen finansman giderleri</a:t>
            </a:r>
            <a:r>
              <a:rPr lang="tr-TR" sz="2200" dirty="0"/>
              <a:t> </a:t>
            </a:r>
            <a:r>
              <a:rPr lang="tr-TR" sz="2200" b="1" dirty="0"/>
              <a:t>nominal tutar</a:t>
            </a:r>
            <a:r>
              <a:rPr lang="tr-TR" sz="2200" dirty="0"/>
              <a:t> olup,</a:t>
            </a:r>
            <a:r>
              <a:rPr lang="en-US" sz="2200" dirty="0"/>
              <a:t> enflasyon</a:t>
            </a:r>
            <a:r>
              <a:rPr lang="tr-TR" sz="2200" dirty="0"/>
              <a:t> payı içermektedir.</a:t>
            </a:r>
          </a:p>
          <a:p>
            <a:pPr marL="342900" indent="-342900">
              <a:buFont typeface="Arial" panose="020B0604020202020204" pitchFamily="34" charset="0"/>
              <a:buChar char="•"/>
            </a:pPr>
            <a:r>
              <a:rPr lang="tr-TR" sz="2200" dirty="0"/>
              <a:t>Tebliğde enflasyon payına isabet eden tutar  ROFM olarak tanımlanmıştır. </a:t>
            </a:r>
          </a:p>
        </p:txBody>
      </p:sp>
      <p:sp>
        <p:nvSpPr>
          <p:cNvPr id="12" name="Metin kutusu 11">
            <a:extLst>
              <a:ext uri="{FF2B5EF4-FFF2-40B4-BE49-F238E27FC236}">
                <a16:creationId xmlns:a16="http://schemas.microsoft.com/office/drawing/2014/main" id="{A00C85A1-26C7-4E30-ABC0-C8565C652B5F}"/>
              </a:ext>
            </a:extLst>
          </p:cNvPr>
          <p:cNvSpPr txBox="1"/>
          <p:nvPr/>
        </p:nvSpPr>
        <p:spPr>
          <a:xfrm>
            <a:off x="5545538" y="563662"/>
            <a:ext cx="6096000" cy="1384995"/>
          </a:xfrm>
          <a:prstGeom prst="rect">
            <a:avLst/>
          </a:prstGeom>
          <a:noFill/>
        </p:spPr>
        <p:txBody>
          <a:bodyPr wrap="square">
            <a:spAutoFit/>
          </a:bodyPr>
          <a:lstStyle/>
          <a:p>
            <a:pPr algn="ctr"/>
            <a:r>
              <a:rPr lang="tr-TR" sz="2800" i="1" dirty="0">
                <a:highlight>
                  <a:srgbClr val="FFFF00"/>
                </a:highlight>
              </a:rPr>
              <a:t>Enflasyon düzeltmesinde en özel konulardan biri r</a:t>
            </a:r>
            <a:r>
              <a:rPr lang="en-US" sz="2800" i="1" dirty="0">
                <a:highlight>
                  <a:srgbClr val="FFFF00"/>
                </a:highlight>
              </a:rPr>
              <a:t>eel olmayan finansman </a:t>
            </a:r>
            <a:r>
              <a:rPr lang="en-US" sz="2800" i="1" dirty="0" err="1">
                <a:highlight>
                  <a:srgbClr val="FFFF00"/>
                </a:highlight>
              </a:rPr>
              <a:t>maliyet</a:t>
            </a:r>
            <a:r>
              <a:rPr lang="tr-TR" sz="2800" i="1" dirty="0">
                <a:highlight>
                  <a:srgbClr val="FFFF00"/>
                </a:highlight>
              </a:rPr>
              <a:t>lerinin</a:t>
            </a:r>
            <a:r>
              <a:rPr lang="en-US" sz="2800" i="1" dirty="0">
                <a:highlight>
                  <a:srgbClr val="FFFF00"/>
                </a:highlight>
              </a:rPr>
              <a:t> (ROFM) </a:t>
            </a:r>
            <a:r>
              <a:rPr lang="en-US" sz="2800" i="1" dirty="0" err="1">
                <a:highlight>
                  <a:srgbClr val="FFFF00"/>
                </a:highlight>
              </a:rPr>
              <a:t>ayrıştır</a:t>
            </a:r>
            <a:r>
              <a:rPr lang="tr-TR" sz="2800" i="1" dirty="0">
                <a:highlight>
                  <a:srgbClr val="FFFF00"/>
                </a:highlight>
              </a:rPr>
              <a:t>ılmasıdır. </a:t>
            </a:r>
          </a:p>
        </p:txBody>
      </p:sp>
      <p:sp>
        <p:nvSpPr>
          <p:cNvPr id="13" name="Metin kutusu 12">
            <a:extLst>
              <a:ext uri="{FF2B5EF4-FFF2-40B4-BE49-F238E27FC236}">
                <a16:creationId xmlns:a16="http://schemas.microsoft.com/office/drawing/2014/main" id="{4E31AD4B-5FA6-45E9-B94D-7F8F3080AE0C}"/>
              </a:ext>
            </a:extLst>
          </p:cNvPr>
          <p:cNvSpPr txBox="1"/>
          <p:nvPr/>
        </p:nvSpPr>
        <p:spPr>
          <a:xfrm>
            <a:off x="5689650" y="2246614"/>
            <a:ext cx="6306131" cy="3785652"/>
          </a:xfrm>
          <a:prstGeom prst="rect">
            <a:avLst/>
          </a:prstGeom>
          <a:noFill/>
        </p:spPr>
        <p:txBody>
          <a:bodyPr wrap="square">
            <a:spAutoFit/>
          </a:bodyPr>
          <a:lstStyle/>
          <a:p>
            <a:r>
              <a:rPr lang="tr-TR" sz="2000" b="1" dirty="0">
                <a:solidFill>
                  <a:srgbClr val="0070C0"/>
                </a:solidFill>
              </a:rPr>
              <a:t>Örnek:</a:t>
            </a:r>
          </a:p>
          <a:p>
            <a:r>
              <a:rPr lang="tr-TR" sz="2000" dirty="0"/>
              <a:t>100.000 TL tutarında bir makine için bir yıl vadeli ve %20 faiz ile 80.000 TL kredi kullanılmıştır. Ödenen 16.000 TL faizin tamamı maliyete eklenmiştir. Makine  bilançoda 116.000 TL olarak izlenmektedir. Kredinin kullanıldığı dönem enflasyon %10 gerçekleşmiştir. 16.000 TL nominal faizin içindeki reel olan kısım aşağıdaki gibi hesaplanır:</a:t>
            </a:r>
          </a:p>
          <a:p>
            <a:pPr marL="342900" indent="-342900">
              <a:buFont typeface="Wingdings" panose="05000000000000000000" pitchFamily="2" charset="2"/>
              <a:buChar char="è"/>
            </a:pPr>
            <a:r>
              <a:rPr lang="tr-TR" sz="2000" i="1" dirty="0"/>
              <a:t>[(1 + faiz oranı) / (1 + enflasyon oranı) – 1] </a:t>
            </a:r>
            <a:r>
              <a:rPr lang="tr-TR" sz="2000" dirty="0"/>
              <a:t>formülü ile yaklaşık % 9 reel faiz maliyeti bulunur. </a:t>
            </a:r>
          </a:p>
          <a:p>
            <a:pPr marL="342900" indent="-342900">
              <a:buFont typeface="Wingdings" panose="05000000000000000000" pitchFamily="2" charset="2"/>
              <a:buChar char="è"/>
            </a:pPr>
            <a:r>
              <a:rPr lang="tr-TR" sz="2000" dirty="0"/>
              <a:t>Kalan % 11 ise reel olmayan faiz maliyeti olacaktır.</a:t>
            </a:r>
          </a:p>
          <a:p>
            <a:r>
              <a:rPr lang="tr-TR" sz="2000" dirty="0">
                <a:sym typeface="Wingdings" panose="05000000000000000000" pitchFamily="2" charset="2"/>
              </a:rPr>
              <a:t> </a:t>
            </a:r>
            <a:r>
              <a:rPr lang="tr-TR" sz="2000" dirty="0"/>
              <a:t>8.800 TL tutarlı kısım finansman maliyetinin içindeki enflasyon payını oluşturur, buna ROFM denir.</a:t>
            </a:r>
          </a:p>
        </p:txBody>
      </p:sp>
      <p:cxnSp>
        <p:nvCxnSpPr>
          <p:cNvPr id="14" name="Google Shape;1751;p62">
            <a:extLst>
              <a:ext uri="{FF2B5EF4-FFF2-40B4-BE49-F238E27FC236}">
                <a16:creationId xmlns:a16="http://schemas.microsoft.com/office/drawing/2014/main" id="{43BD18CA-83FC-4417-9091-04017F70E1FF}"/>
              </a:ext>
            </a:extLst>
          </p:cNvPr>
          <p:cNvCxnSpPr>
            <a:cxnSpLocks/>
          </p:cNvCxnSpPr>
          <p:nvPr/>
        </p:nvCxnSpPr>
        <p:spPr>
          <a:xfrm flipV="1">
            <a:off x="5608603" y="2206237"/>
            <a:ext cx="0" cy="4381205"/>
          </a:xfrm>
          <a:prstGeom prst="straightConnector1">
            <a:avLst/>
          </a:prstGeom>
          <a:noFill/>
          <a:ln w="34925" cap="flat" cmpd="sng">
            <a:solidFill>
              <a:srgbClr val="0070C0"/>
            </a:solidFill>
            <a:prstDash val="solid"/>
            <a:miter lim="800000"/>
            <a:headEnd type="none" w="med" len="med"/>
            <a:tailEnd type="none" w="med" len="med"/>
          </a:ln>
        </p:spPr>
      </p:cxnSp>
      <p:cxnSp>
        <p:nvCxnSpPr>
          <p:cNvPr id="15" name="Google Shape;1751;p62">
            <a:extLst>
              <a:ext uri="{FF2B5EF4-FFF2-40B4-BE49-F238E27FC236}">
                <a16:creationId xmlns:a16="http://schemas.microsoft.com/office/drawing/2014/main" id="{C6051CC5-A9F1-4B8A-9F05-B3624FCBF23E}"/>
              </a:ext>
            </a:extLst>
          </p:cNvPr>
          <p:cNvCxnSpPr>
            <a:cxnSpLocks/>
          </p:cNvCxnSpPr>
          <p:nvPr/>
        </p:nvCxnSpPr>
        <p:spPr>
          <a:xfrm flipH="1">
            <a:off x="5608603" y="2206237"/>
            <a:ext cx="4824067" cy="0"/>
          </a:xfrm>
          <a:prstGeom prst="straightConnector1">
            <a:avLst/>
          </a:prstGeom>
          <a:noFill/>
          <a:ln w="34925" cap="flat" cmpd="sng">
            <a:solidFill>
              <a:srgbClr val="0070C0"/>
            </a:solidFill>
            <a:prstDash val="solid"/>
            <a:miter lim="800000"/>
            <a:headEnd type="none" w="med" len="med"/>
            <a:tailEnd type="none" w="med" len="med"/>
          </a:ln>
        </p:spPr>
      </p:cxnSp>
      <p:cxnSp>
        <p:nvCxnSpPr>
          <p:cNvPr id="16" name="Google Shape;1751;p62">
            <a:extLst>
              <a:ext uri="{FF2B5EF4-FFF2-40B4-BE49-F238E27FC236}">
                <a16:creationId xmlns:a16="http://schemas.microsoft.com/office/drawing/2014/main" id="{E4F9499B-4036-47EC-B818-F074C407F9B6}"/>
              </a:ext>
            </a:extLst>
          </p:cNvPr>
          <p:cNvCxnSpPr>
            <a:cxnSpLocks/>
          </p:cNvCxnSpPr>
          <p:nvPr/>
        </p:nvCxnSpPr>
        <p:spPr>
          <a:xfrm flipH="1">
            <a:off x="671568" y="2206237"/>
            <a:ext cx="4937035" cy="0"/>
          </a:xfrm>
          <a:prstGeom prst="straightConnector1">
            <a:avLst/>
          </a:prstGeom>
          <a:noFill/>
          <a:ln w="34925" cap="flat" cmpd="sng">
            <a:solidFill>
              <a:srgbClr val="0070C0"/>
            </a:solidFill>
            <a:prstDash val="solid"/>
            <a:miter lim="800000"/>
            <a:headEnd type="none" w="med" len="med"/>
            <a:tailEnd type="none" w="med" len="med"/>
          </a:ln>
        </p:spPr>
      </p:cxnSp>
      <p:sp>
        <p:nvSpPr>
          <p:cNvPr id="2" name="Slayt Numarası Yer Tutucusu 1">
            <a:extLst>
              <a:ext uri="{FF2B5EF4-FFF2-40B4-BE49-F238E27FC236}">
                <a16:creationId xmlns:a16="http://schemas.microsoft.com/office/drawing/2014/main" id="{456E2448-BBF5-4114-833F-F53A37926790}"/>
              </a:ext>
            </a:extLst>
          </p:cNvPr>
          <p:cNvSpPr>
            <a:spLocks noGrp="1"/>
          </p:cNvSpPr>
          <p:nvPr>
            <p:ph type="sldNum" idx="12"/>
          </p:nvPr>
        </p:nvSpPr>
        <p:spPr/>
        <p:txBody>
          <a:bodyPr/>
          <a:lstStyle/>
          <a:p>
            <a:pPr>
              <a:defRPr/>
            </a:pPr>
            <a:fld id="{D1C4E16D-E3D4-2D4C-BDAA-E36D22C82642}" type="slidenum">
              <a:rPr lang="en-US" altLang="ru-UA" smtClean="0"/>
              <a:pPr>
                <a:defRPr/>
              </a:pPr>
              <a:t>38</a:t>
            </a:fld>
            <a:endParaRPr lang="en-US" altLang="ru-UA"/>
          </a:p>
        </p:txBody>
      </p:sp>
    </p:spTree>
    <p:extLst>
      <p:ext uri="{BB962C8B-B14F-4D97-AF65-F5344CB8AC3E}">
        <p14:creationId xmlns:p14="http://schemas.microsoft.com/office/powerpoint/2010/main" val="1454463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9907" y="210413"/>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Sabit Kıymetler IV</a:t>
            </a:r>
            <a:endParaRPr lang="en-UA" altLang="en-UA" sz="2800" dirty="0">
              <a:solidFill>
                <a:srgbClr val="FF0000"/>
              </a:solidFill>
              <a:latin typeface="Montserrat" panose="02000505000000020004" pitchFamily="2" charset="77"/>
            </a:endParaRPr>
          </a:p>
        </p:txBody>
      </p:sp>
      <p:sp>
        <p:nvSpPr>
          <p:cNvPr id="161806" name="Прямоугольник 9">
            <a:extLst>
              <a:ext uri="{FF2B5EF4-FFF2-40B4-BE49-F238E27FC236}">
                <a16:creationId xmlns:a16="http://schemas.microsoft.com/office/drawing/2014/main" id="{C88ED019-AD4E-794A-9CAE-7304179A8381}"/>
              </a:ext>
            </a:extLst>
          </p:cNvPr>
          <p:cNvSpPr>
            <a:spLocks noChangeArrowheads="1"/>
          </p:cNvSpPr>
          <p:nvPr/>
        </p:nvSpPr>
        <p:spPr bwMode="auto">
          <a:xfrm>
            <a:off x="1678807" y="1016060"/>
            <a:ext cx="2768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b="1" dirty="0"/>
              <a:t>Reel Olmayan Finansman Maliyeti</a:t>
            </a:r>
            <a:endParaRPr lang="en-UA" altLang="en-UA" sz="2400" b="1" dirty="0"/>
          </a:p>
        </p:txBody>
      </p:sp>
      <p:sp>
        <p:nvSpPr>
          <p:cNvPr id="161815" name="Прямоугольник 18">
            <a:extLst>
              <a:ext uri="{FF2B5EF4-FFF2-40B4-BE49-F238E27FC236}">
                <a16:creationId xmlns:a16="http://schemas.microsoft.com/office/drawing/2014/main" id="{B1580EC5-0CA2-9F49-B018-44F241621CA1}"/>
              </a:ext>
            </a:extLst>
          </p:cNvPr>
          <p:cNvSpPr>
            <a:spLocks noChangeArrowheads="1"/>
          </p:cNvSpPr>
          <p:nvPr/>
        </p:nvSpPr>
        <p:spPr bwMode="auto">
          <a:xfrm>
            <a:off x="588247" y="1044923"/>
            <a:ext cx="835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FF0055"/>
                </a:solidFill>
                <a:latin typeface="Montserrat" panose="02000505000000020004" pitchFamily="2" charset="77"/>
              </a:rPr>
              <a:t>0</a:t>
            </a:r>
            <a:r>
              <a:rPr lang="en-US" altLang="en-UA" sz="4000" b="1" dirty="0">
                <a:solidFill>
                  <a:srgbClr val="FF0055"/>
                </a:solidFill>
                <a:latin typeface="Montserrat" panose="02000505000000020004" pitchFamily="2" charset="77"/>
              </a:rPr>
              <a:t>2</a:t>
            </a:r>
            <a:endParaRPr lang="en-UA" altLang="en-UA" sz="4000" dirty="0">
              <a:solidFill>
                <a:srgbClr val="FF0055"/>
              </a:solidFill>
              <a:latin typeface="Montserrat" panose="02000505000000020004" pitchFamily="2" charset="77"/>
            </a:endParaRPr>
          </a:p>
        </p:txBody>
      </p:sp>
      <p:sp>
        <p:nvSpPr>
          <p:cNvPr id="12" name="Metin kutusu 11">
            <a:extLst>
              <a:ext uri="{FF2B5EF4-FFF2-40B4-BE49-F238E27FC236}">
                <a16:creationId xmlns:a16="http://schemas.microsoft.com/office/drawing/2014/main" id="{A00C85A1-26C7-4E30-ABC0-C8565C652B5F}"/>
              </a:ext>
            </a:extLst>
          </p:cNvPr>
          <p:cNvSpPr txBox="1"/>
          <p:nvPr/>
        </p:nvSpPr>
        <p:spPr>
          <a:xfrm>
            <a:off x="5410068" y="1137256"/>
            <a:ext cx="6096000" cy="523220"/>
          </a:xfrm>
          <a:prstGeom prst="rect">
            <a:avLst/>
          </a:prstGeom>
          <a:noFill/>
        </p:spPr>
        <p:txBody>
          <a:bodyPr wrap="square">
            <a:spAutoFit/>
          </a:bodyPr>
          <a:lstStyle/>
          <a:p>
            <a:pPr algn="ctr"/>
            <a:r>
              <a:rPr lang="tr-TR" sz="2800" i="1" dirty="0">
                <a:highlight>
                  <a:srgbClr val="FFFF00"/>
                </a:highlight>
              </a:rPr>
              <a:t>Hesaplama Yöntemleri</a:t>
            </a:r>
          </a:p>
        </p:txBody>
      </p:sp>
      <p:sp>
        <p:nvSpPr>
          <p:cNvPr id="17" name="Rectangle 3">
            <a:extLst>
              <a:ext uri="{FF2B5EF4-FFF2-40B4-BE49-F238E27FC236}">
                <a16:creationId xmlns:a16="http://schemas.microsoft.com/office/drawing/2014/main" id="{8845EA29-08E1-44A1-A522-222B3487D40B}"/>
              </a:ext>
            </a:extLst>
          </p:cNvPr>
          <p:cNvSpPr txBox="1">
            <a:spLocks noChangeArrowheads="1"/>
          </p:cNvSpPr>
          <p:nvPr/>
        </p:nvSpPr>
        <p:spPr>
          <a:xfrm>
            <a:off x="1005988" y="2007210"/>
            <a:ext cx="7680853" cy="1987784"/>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tr-TR" altLang="tr-TR" sz="2400" i="1" dirty="0"/>
              <a:t>ROFM = </a:t>
            </a:r>
            <a:r>
              <a:rPr lang="tr-TR" altLang="tr-TR" sz="2400" b="1" i="1" dirty="0">
                <a:solidFill>
                  <a:srgbClr val="C00000"/>
                </a:solidFill>
              </a:rPr>
              <a:t>Borç Tutarı </a:t>
            </a:r>
            <a:r>
              <a:rPr lang="tr-TR" altLang="tr-TR" sz="2400" i="1" dirty="0"/>
              <a:t>x [(Yİ-ÜFE 2 –Yİ-ÜFE 1) / Yİ-ÜFE 1]</a:t>
            </a:r>
          </a:p>
          <a:p>
            <a:pPr>
              <a:defRPr/>
            </a:pPr>
            <a:endParaRPr lang="tr-TR" altLang="tr-TR" sz="2400" i="1" dirty="0"/>
          </a:p>
          <a:p>
            <a:pPr marL="0" indent="0">
              <a:buFontTx/>
              <a:buNone/>
              <a:defRPr/>
            </a:pPr>
            <a:r>
              <a:rPr lang="tr-TR" altLang="tr-TR" sz="2400" i="1" dirty="0"/>
              <a:t>Yİ-ÜFE 1 : Borcun alındığı aya ait Yİ-ÜFE</a:t>
            </a:r>
          </a:p>
          <a:p>
            <a:pPr marL="0" indent="0">
              <a:buFontTx/>
              <a:buNone/>
              <a:defRPr/>
            </a:pPr>
            <a:r>
              <a:rPr lang="tr-TR" altLang="tr-TR" sz="2400" i="1" dirty="0"/>
              <a:t>Yİ-ÜFE 2: Borcun kapatıldığı aya ait Yİ-ÜFE </a:t>
            </a:r>
            <a:endParaRPr lang="tr-TR" altLang="tr-TR" dirty="0"/>
          </a:p>
        </p:txBody>
      </p:sp>
      <p:sp>
        <p:nvSpPr>
          <p:cNvPr id="18" name="Dikdörtgen 17">
            <a:extLst>
              <a:ext uri="{FF2B5EF4-FFF2-40B4-BE49-F238E27FC236}">
                <a16:creationId xmlns:a16="http://schemas.microsoft.com/office/drawing/2014/main" id="{23AF0391-5CD4-4C74-B6A6-8B59167C3120}"/>
              </a:ext>
            </a:extLst>
          </p:cNvPr>
          <p:cNvSpPr/>
          <p:nvPr/>
        </p:nvSpPr>
        <p:spPr>
          <a:xfrm>
            <a:off x="192203" y="2007210"/>
            <a:ext cx="792088" cy="19877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tr-TR" b="1" dirty="0"/>
              <a:t>Borç Tutarı</a:t>
            </a:r>
          </a:p>
        </p:txBody>
      </p:sp>
      <p:sp>
        <p:nvSpPr>
          <p:cNvPr id="19" name="Rectangle 3">
            <a:extLst>
              <a:ext uri="{FF2B5EF4-FFF2-40B4-BE49-F238E27FC236}">
                <a16:creationId xmlns:a16="http://schemas.microsoft.com/office/drawing/2014/main" id="{F24EDC4B-3338-49B7-AE18-5A2B62B49435}"/>
              </a:ext>
            </a:extLst>
          </p:cNvPr>
          <p:cNvSpPr txBox="1">
            <a:spLocks noChangeArrowheads="1"/>
          </p:cNvSpPr>
          <p:nvPr/>
        </p:nvSpPr>
        <p:spPr bwMode="auto">
          <a:xfrm>
            <a:off x="984291" y="4012452"/>
            <a:ext cx="7702550" cy="2153873"/>
          </a:xfrm>
          <a:prstGeom prst="rect">
            <a:avLst/>
          </a:prstGeom>
          <a:solidFill>
            <a:schemeClr val="accent1">
              <a:lumMod val="60000"/>
              <a:lumOff val="40000"/>
            </a:schemeClr>
          </a:solid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tr-TR" altLang="tr-TR" sz="2400" i="1" kern="0" dirty="0"/>
              <a:t>ROFM = </a:t>
            </a:r>
            <a:r>
              <a:rPr lang="tr-TR" altLang="tr-TR" sz="2400" b="1" i="1" kern="0" dirty="0">
                <a:solidFill>
                  <a:srgbClr val="C00000"/>
                </a:solidFill>
              </a:rPr>
              <a:t>TFM</a:t>
            </a:r>
            <a:r>
              <a:rPr lang="tr-TR" altLang="tr-TR" sz="2400" i="1" kern="0" dirty="0"/>
              <a:t> x (Yİ-ÜFE A. O. / Ortalama TKFO)</a:t>
            </a:r>
          </a:p>
          <a:p>
            <a:pPr marL="0" indent="0" eaLnBrk="1" hangingPunct="1">
              <a:buFontTx/>
              <a:buNone/>
              <a:defRPr/>
            </a:pPr>
            <a:r>
              <a:rPr lang="tr-TR" altLang="tr-TR" sz="2400" i="1" u="sng" kern="0" dirty="0"/>
              <a:t>TFM</a:t>
            </a:r>
            <a:r>
              <a:rPr lang="tr-TR" altLang="tr-TR" sz="2400" i="1" kern="0" dirty="0"/>
              <a:t> : Toplam Finansman Maliyeti</a:t>
            </a:r>
          </a:p>
          <a:p>
            <a:pPr marL="0" indent="0" eaLnBrk="1" hangingPunct="1">
              <a:buFontTx/>
              <a:buNone/>
              <a:defRPr/>
            </a:pPr>
            <a:r>
              <a:rPr lang="tr-TR" altLang="tr-TR" sz="2400" i="1" u="sng" kern="0" dirty="0"/>
              <a:t>Yİ-ÜFE A.O.</a:t>
            </a:r>
            <a:r>
              <a:rPr lang="tr-TR" altLang="tr-TR" sz="2400" i="1" kern="0" dirty="0"/>
              <a:t>: İlgili hesap dönemine ait </a:t>
            </a:r>
            <a:r>
              <a:rPr lang="tr-TR" altLang="tr-TR" sz="2400" b="1" i="1" kern="0" dirty="0"/>
              <a:t>Yİ-ÜFE Artış Oranı</a:t>
            </a:r>
          </a:p>
          <a:p>
            <a:pPr marL="0" indent="0" eaLnBrk="1" hangingPunct="1">
              <a:buFontTx/>
              <a:buNone/>
              <a:defRPr/>
            </a:pPr>
            <a:r>
              <a:rPr lang="tr-TR" altLang="tr-TR" sz="2400" i="1" u="sng" kern="0" dirty="0"/>
              <a:t>Ortalama TKFO</a:t>
            </a:r>
            <a:r>
              <a:rPr lang="tr-TR" altLang="tr-TR" sz="2400" i="1" kern="0" dirty="0"/>
              <a:t>: İlgili hesap dönemine ait </a:t>
            </a:r>
            <a:r>
              <a:rPr lang="tr-TR" altLang="tr-TR" sz="2400" b="1" i="1" kern="0" dirty="0"/>
              <a:t>Ortalama Ticari Kredi Faiz Oranı</a:t>
            </a:r>
            <a:endParaRPr lang="tr-TR" altLang="tr-TR" sz="2800" b="1" kern="0" dirty="0"/>
          </a:p>
        </p:txBody>
      </p:sp>
      <p:sp>
        <p:nvSpPr>
          <p:cNvPr id="20" name="Dikdörtgen 19">
            <a:extLst>
              <a:ext uri="{FF2B5EF4-FFF2-40B4-BE49-F238E27FC236}">
                <a16:creationId xmlns:a16="http://schemas.microsoft.com/office/drawing/2014/main" id="{D27DC4ED-A161-4959-9E96-C9AD9A1C1B7B}"/>
              </a:ext>
            </a:extLst>
          </p:cNvPr>
          <p:cNvSpPr/>
          <p:nvPr/>
        </p:nvSpPr>
        <p:spPr>
          <a:xfrm>
            <a:off x="192203" y="3994997"/>
            <a:ext cx="792088" cy="217132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tr-TR" b="1" dirty="0"/>
              <a:t>Toplam Finansman Maliyeti</a:t>
            </a:r>
          </a:p>
        </p:txBody>
      </p:sp>
      <p:sp>
        <p:nvSpPr>
          <p:cNvPr id="21" name="İçerik Yer Tutucusu 2">
            <a:extLst>
              <a:ext uri="{FF2B5EF4-FFF2-40B4-BE49-F238E27FC236}">
                <a16:creationId xmlns:a16="http://schemas.microsoft.com/office/drawing/2014/main" id="{D9E77E25-69FB-40AD-B906-CE0BA0F818B0}"/>
              </a:ext>
            </a:extLst>
          </p:cNvPr>
          <p:cNvSpPr txBox="1">
            <a:spLocks/>
          </p:cNvSpPr>
          <p:nvPr/>
        </p:nvSpPr>
        <p:spPr>
          <a:xfrm>
            <a:off x="8852730" y="2007209"/>
            <a:ext cx="2855176" cy="37929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tr-TR" sz="2200" dirty="0"/>
              <a:t>Oranın, (0) ile (1) arasında olması beklenir. </a:t>
            </a:r>
          </a:p>
          <a:p>
            <a:pPr>
              <a:defRPr/>
            </a:pPr>
            <a:r>
              <a:rPr lang="tr-TR" sz="2200" dirty="0"/>
              <a:t>(1)'den büyük ise finansman giderinin tamamı reel olmadığı</a:t>
            </a:r>
            <a:r>
              <a:rPr lang="tr-TR" sz="2200" b="1" dirty="0"/>
              <a:t> </a:t>
            </a:r>
            <a:r>
              <a:rPr lang="tr-TR" sz="2200" dirty="0"/>
              <a:t>kabul edilecektir.</a:t>
            </a:r>
          </a:p>
          <a:p>
            <a:pPr>
              <a:defRPr/>
            </a:pPr>
            <a:r>
              <a:rPr lang="tr-TR" sz="2200" dirty="0"/>
              <a:t>(0)’dan küçük ise finansman giderinin tamamı reel</a:t>
            </a:r>
            <a:r>
              <a:rPr lang="tr-TR" sz="2200" b="1" dirty="0"/>
              <a:t> </a:t>
            </a:r>
            <a:r>
              <a:rPr lang="tr-TR" sz="2200" dirty="0"/>
              <a:t>kabul edilecektir.</a:t>
            </a:r>
          </a:p>
          <a:p>
            <a:pPr marL="0" indent="0">
              <a:buNone/>
              <a:defRPr/>
            </a:pPr>
            <a:endParaRPr lang="tr-TR" sz="2400" dirty="0"/>
          </a:p>
          <a:p>
            <a:pPr marL="0" indent="0">
              <a:buNone/>
              <a:defRPr/>
            </a:pPr>
            <a:endParaRPr lang="tr-TR" sz="2400" dirty="0"/>
          </a:p>
          <a:p>
            <a:pPr marL="0" indent="0">
              <a:buNone/>
              <a:defRPr/>
            </a:pPr>
            <a:endParaRPr lang="tr-TR" sz="2400" dirty="0"/>
          </a:p>
          <a:p>
            <a:pPr marL="0" indent="0">
              <a:buFontTx/>
              <a:buNone/>
              <a:defRPr/>
            </a:pPr>
            <a:endParaRPr lang="tr-TR" dirty="0"/>
          </a:p>
        </p:txBody>
      </p:sp>
      <p:sp>
        <p:nvSpPr>
          <p:cNvPr id="2" name="Slayt Numarası Yer Tutucusu 1">
            <a:extLst>
              <a:ext uri="{FF2B5EF4-FFF2-40B4-BE49-F238E27FC236}">
                <a16:creationId xmlns:a16="http://schemas.microsoft.com/office/drawing/2014/main" id="{52357335-99F4-45A4-B763-B42CB9402824}"/>
              </a:ext>
            </a:extLst>
          </p:cNvPr>
          <p:cNvSpPr>
            <a:spLocks noGrp="1"/>
          </p:cNvSpPr>
          <p:nvPr>
            <p:ph type="sldNum" idx="12"/>
          </p:nvPr>
        </p:nvSpPr>
        <p:spPr/>
        <p:txBody>
          <a:bodyPr/>
          <a:lstStyle/>
          <a:p>
            <a:pPr>
              <a:defRPr/>
            </a:pPr>
            <a:fld id="{D1C4E16D-E3D4-2D4C-BDAA-E36D22C82642}" type="slidenum">
              <a:rPr lang="en-US" altLang="ru-UA" smtClean="0"/>
              <a:pPr>
                <a:defRPr/>
              </a:pPr>
              <a:t>39</a:t>
            </a:fld>
            <a:endParaRPr lang="en-US" altLang="ru-UA" dirty="0"/>
          </a:p>
        </p:txBody>
      </p:sp>
    </p:spTree>
    <p:extLst>
      <p:ext uri="{BB962C8B-B14F-4D97-AF65-F5344CB8AC3E}">
        <p14:creationId xmlns:p14="http://schemas.microsoft.com/office/powerpoint/2010/main" val="32105673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sim 17">
            <a:extLst>
              <a:ext uri="{FF2B5EF4-FFF2-40B4-BE49-F238E27FC236}">
                <a16:creationId xmlns:a16="http://schemas.microsoft.com/office/drawing/2014/main" id="{FEE5923C-FA44-4B9D-9EF9-D5FF0D08767C}"/>
              </a:ext>
            </a:extLst>
          </p:cNvPr>
          <p:cNvPicPr>
            <a:picLocks noChangeAspect="1"/>
          </p:cNvPicPr>
          <p:nvPr/>
        </p:nvPicPr>
        <p:blipFill>
          <a:blip r:embed="rId3"/>
          <a:stretch>
            <a:fillRect/>
          </a:stretch>
        </p:blipFill>
        <p:spPr>
          <a:xfrm>
            <a:off x="140763" y="1207240"/>
            <a:ext cx="5805945" cy="1983601"/>
          </a:xfrm>
          <a:prstGeom prst="rect">
            <a:avLst/>
          </a:prstGeom>
          <a:solidFill>
            <a:schemeClr val="accent2">
              <a:lumMod val="60000"/>
              <a:lumOff val="40000"/>
            </a:schemeClr>
          </a:solidFill>
        </p:spPr>
      </p:pic>
      <p:pic>
        <p:nvPicPr>
          <p:cNvPr id="19" name="Resim 18">
            <a:extLst>
              <a:ext uri="{FF2B5EF4-FFF2-40B4-BE49-F238E27FC236}">
                <a16:creationId xmlns:a16="http://schemas.microsoft.com/office/drawing/2014/main" id="{51DC8308-7E33-41FD-98EB-F2C6344EB519}"/>
              </a:ext>
            </a:extLst>
          </p:cNvPr>
          <p:cNvPicPr>
            <a:picLocks noChangeAspect="1"/>
          </p:cNvPicPr>
          <p:nvPr/>
        </p:nvPicPr>
        <p:blipFill>
          <a:blip r:embed="rId3"/>
          <a:stretch>
            <a:fillRect/>
          </a:stretch>
        </p:blipFill>
        <p:spPr>
          <a:xfrm>
            <a:off x="6096000" y="1207240"/>
            <a:ext cx="5941788" cy="2033142"/>
          </a:xfrm>
          <a:prstGeom prst="rect">
            <a:avLst/>
          </a:prstGeom>
        </p:spPr>
      </p:pic>
      <p:pic>
        <p:nvPicPr>
          <p:cNvPr id="20" name="Resim 19">
            <a:extLst>
              <a:ext uri="{FF2B5EF4-FFF2-40B4-BE49-F238E27FC236}">
                <a16:creationId xmlns:a16="http://schemas.microsoft.com/office/drawing/2014/main" id="{1E54012C-F8E5-4098-BD63-2F5CAB00165C}"/>
              </a:ext>
            </a:extLst>
          </p:cNvPr>
          <p:cNvPicPr>
            <a:picLocks noChangeAspect="1"/>
          </p:cNvPicPr>
          <p:nvPr/>
        </p:nvPicPr>
        <p:blipFill>
          <a:blip r:embed="rId3"/>
          <a:stretch>
            <a:fillRect/>
          </a:stretch>
        </p:blipFill>
        <p:spPr>
          <a:xfrm>
            <a:off x="128908" y="3366202"/>
            <a:ext cx="5829656" cy="2123905"/>
          </a:xfrm>
          <a:prstGeom prst="rect">
            <a:avLst/>
          </a:prstGeom>
        </p:spPr>
      </p:pic>
      <p:sp>
        <p:nvSpPr>
          <p:cNvPr id="35" name="Metin kutusu 34">
            <a:extLst>
              <a:ext uri="{FF2B5EF4-FFF2-40B4-BE49-F238E27FC236}">
                <a16:creationId xmlns:a16="http://schemas.microsoft.com/office/drawing/2014/main" id="{DD9F86F4-1B50-4362-9916-294E85236380}"/>
              </a:ext>
            </a:extLst>
          </p:cNvPr>
          <p:cNvSpPr txBox="1"/>
          <p:nvPr/>
        </p:nvSpPr>
        <p:spPr>
          <a:xfrm>
            <a:off x="862609" y="1482664"/>
            <a:ext cx="4662791" cy="1292662"/>
          </a:xfrm>
          <a:prstGeom prst="rect">
            <a:avLst/>
          </a:prstGeom>
          <a:noFill/>
        </p:spPr>
        <p:txBody>
          <a:bodyPr wrap="square" rtlCol="0">
            <a:spAutoFit/>
          </a:bodyPr>
          <a:lstStyle/>
          <a:p>
            <a:r>
              <a:rPr lang="tr-TR" altLang="tr-TR" sz="2600" dirty="0"/>
              <a:t>Fiyatlar, zamanla özel ya da genel politik, ekonomik ve sosyal etkenlerin sonucunda değişir.</a:t>
            </a:r>
            <a:endParaRPr lang="en-US" sz="2600" dirty="0"/>
          </a:p>
        </p:txBody>
      </p:sp>
      <p:sp>
        <p:nvSpPr>
          <p:cNvPr id="37" name="Metin kutusu 36">
            <a:extLst>
              <a:ext uri="{FF2B5EF4-FFF2-40B4-BE49-F238E27FC236}">
                <a16:creationId xmlns:a16="http://schemas.microsoft.com/office/drawing/2014/main" id="{C8F2FBED-B812-49A4-99C8-D59031A41DC0}"/>
              </a:ext>
            </a:extLst>
          </p:cNvPr>
          <p:cNvSpPr txBox="1"/>
          <p:nvPr/>
        </p:nvSpPr>
        <p:spPr>
          <a:xfrm>
            <a:off x="862609" y="3490057"/>
            <a:ext cx="4874162" cy="1692771"/>
          </a:xfrm>
          <a:prstGeom prst="rect">
            <a:avLst/>
          </a:prstGeom>
          <a:noFill/>
        </p:spPr>
        <p:txBody>
          <a:bodyPr wrap="square" rtlCol="0">
            <a:spAutoFit/>
          </a:bodyPr>
          <a:lstStyle/>
          <a:p>
            <a:r>
              <a:rPr lang="tr-TR" altLang="tr-TR" sz="2600" dirty="0"/>
              <a:t>Bunun yanında, genel etkenler fiyat seviyelerinde ve dolayısıyla da </a:t>
            </a:r>
            <a:r>
              <a:rPr lang="tr-TR" altLang="tr-TR" sz="2600" b="1" dirty="0"/>
              <a:t>paranın genel satın alma gücünde değişimlere</a:t>
            </a:r>
            <a:r>
              <a:rPr lang="tr-TR" altLang="tr-TR" sz="2600" dirty="0"/>
              <a:t> neden olabilir.</a:t>
            </a:r>
          </a:p>
        </p:txBody>
      </p:sp>
      <p:sp>
        <p:nvSpPr>
          <p:cNvPr id="40" name="Metin kutusu 39">
            <a:extLst>
              <a:ext uri="{FF2B5EF4-FFF2-40B4-BE49-F238E27FC236}">
                <a16:creationId xmlns:a16="http://schemas.microsoft.com/office/drawing/2014/main" id="{FEAEBDE1-A8A0-4B00-BC63-3D90604DC1ED}"/>
              </a:ext>
            </a:extLst>
          </p:cNvPr>
          <p:cNvSpPr txBox="1"/>
          <p:nvPr/>
        </p:nvSpPr>
        <p:spPr>
          <a:xfrm>
            <a:off x="6716163" y="1322686"/>
            <a:ext cx="5243387" cy="1938992"/>
          </a:xfrm>
          <a:prstGeom prst="rect">
            <a:avLst/>
          </a:prstGeom>
          <a:noFill/>
        </p:spPr>
        <p:txBody>
          <a:bodyPr wrap="square" rtlCol="0">
            <a:spAutoFit/>
          </a:bodyPr>
          <a:lstStyle/>
          <a:p>
            <a:r>
              <a:rPr lang="tr-TR" altLang="tr-TR" sz="2400" dirty="0"/>
              <a:t>Arz/talep değişiklikleri ve teknolojik değişiklikler gibi etkenler her bir mal veya hizmetin fiyatının önemli ölçüde ve birbirinden bağımsız olarak artmasına ya da azalmasına neden olabilir. </a:t>
            </a:r>
          </a:p>
        </p:txBody>
      </p:sp>
      <p:sp>
        <p:nvSpPr>
          <p:cNvPr id="48" name="Rectangle 10">
            <a:extLst>
              <a:ext uri="{FF2B5EF4-FFF2-40B4-BE49-F238E27FC236}">
                <a16:creationId xmlns:a16="http://schemas.microsoft.com/office/drawing/2014/main" id="{AA6ECD4B-530B-4F2F-A3FA-E07ED46606E8}"/>
              </a:ext>
            </a:extLst>
          </p:cNvPr>
          <p:cNvSpPr/>
          <p:nvPr/>
        </p:nvSpPr>
        <p:spPr>
          <a:xfrm>
            <a:off x="99269" y="341513"/>
            <a:ext cx="6816575" cy="523220"/>
          </a:xfrm>
          <a:prstGeom prst="rect">
            <a:avLst/>
          </a:prstGeom>
        </p:spPr>
        <p:txBody>
          <a:bodyPr wrap="square">
            <a:spAutoFit/>
          </a:bodyPr>
          <a:lstStyle/>
          <a:p>
            <a:r>
              <a:rPr lang="tr-TR" sz="2800" dirty="0">
                <a:solidFill>
                  <a:srgbClr val="FF0000"/>
                </a:solidFill>
              </a:rPr>
              <a:t>Neden Enflasyon Düzeltmesi?</a:t>
            </a:r>
            <a:endParaRPr lang="en-US" sz="2800" dirty="0">
              <a:solidFill>
                <a:srgbClr val="FF0000"/>
              </a:solidFill>
            </a:endParaRPr>
          </a:p>
        </p:txBody>
      </p:sp>
      <p:sp>
        <p:nvSpPr>
          <p:cNvPr id="49" name="Rectangle 49">
            <a:extLst>
              <a:ext uri="{FF2B5EF4-FFF2-40B4-BE49-F238E27FC236}">
                <a16:creationId xmlns:a16="http://schemas.microsoft.com/office/drawing/2014/main" id="{5A589210-2F7E-422E-A48B-807B4BADF05F}"/>
              </a:ext>
            </a:extLst>
          </p:cNvPr>
          <p:cNvSpPr>
            <a:spLocks noChangeArrowheads="1"/>
          </p:cNvSpPr>
          <p:nvPr/>
        </p:nvSpPr>
        <p:spPr bwMode="auto">
          <a:xfrm>
            <a:off x="6129894" y="1205665"/>
            <a:ext cx="586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3600" b="1" dirty="0">
                <a:solidFill>
                  <a:srgbClr val="0070C0"/>
                </a:solidFill>
                <a:latin typeface="Montserrat" panose="02000505000000020004" pitchFamily="2" charset="77"/>
              </a:rPr>
              <a:t>02</a:t>
            </a:r>
            <a:endParaRPr lang="en-US" altLang="en-US" sz="1800" b="1" dirty="0">
              <a:solidFill>
                <a:srgbClr val="0070C0"/>
              </a:solidFill>
              <a:latin typeface="Montserrat" panose="02000505000000020004" pitchFamily="2" charset="77"/>
            </a:endParaRPr>
          </a:p>
        </p:txBody>
      </p:sp>
      <p:sp>
        <p:nvSpPr>
          <p:cNvPr id="50" name="Rectangle 49">
            <a:extLst>
              <a:ext uri="{FF2B5EF4-FFF2-40B4-BE49-F238E27FC236}">
                <a16:creationId xmlns:a16="http://schemas.microsoft.com/office/drawing/2014/main" id="{DCECE4AC-4696-4168-A592-F7E30F965470}"/>
              </a:ext>
            </a:extLst>
          </p:cNvPr>
          <p:cNvSpPr>
            <a:spLocks noChangeArrowheads="1"/>
          </p:cNvSpPr>
          <p:nvPr/>
        </p:nvSpPr>
        <p:spPr bwMode="auto">
          <a:xfrm>
            <a:off x="154212" y="1254768"/>
            <a:ext cx="5591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0070C0"/>
                </a:solidFill>
                <a:latin typeface="Montserrat" panose="02000505000000020004" pitchFamily="2" charset="77"/>
              </a:rPr>
              <a:t>01</a:t>
            </a:r>
            <a:endParaRPr lang="en-US" altLang="en-US" sz="1800" b="1" dirty="0">
              <a:solidFill>
                <a:srgbClr val="0070C0"/>
              </a:solidFill>
              <a:latin typeface="Montserrat" panose="02000505000000020004" pitchFamily="2" charset="77"/>
            </a:endParaRPr>
          </a:p>
        </p:txBody>
      </p:sp>
      <p:sp>
        <p:nvSpPr>
          <p:cNvPr id="51" name="Rectangle 49">
            <a:extLst>
              <a:ext uri="{FF2B5EF4-FFF2-40B4-BE49-F238E27FC236}">
                <a16:creationId xmlns:a16="http://schemas.microsoft.com/office/drawing/2014/main" id="{92D09994-50E9-41CC-A56D-2F896149D859}"/>
              </a:ext>
            </a:extLst>
          </p:cNvPr>
          <p:cNvSpPr>
            <a:spLocks noChangeArrowheads="1"/>
          </p:cNvSpPr>
          <p:nvPr/>
        </p:nvSpPr>
        <p:spPr bwMode="auto">
          <a:xfrm>
            <a:off x="154212" y="3429000"/>
            <a:ext cx="6733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3600" b="1" dirty="0">
                <a:solidFill>
                  <a:srgbClr val="0070C0"/>
                </a:solidFill>
                <a:latin typeface="Montserrat" panose="02000505000000020004" pitchFamily="2" charset="77"/>
              </a:rPr>
              <a:t>03</a:t>
            </a:r>
            <a:endParaRPr lang="en-US" altLang="en-US" sz="1800" b="1" dirty="0">
              <a:solidFill>
                <a:srgbClr val="0070C0"/>
              </a:solidFill>
              <a:latin typeface="Montserrat" panose="02000505000000020004" pitchFamily="2" charset="77"/>
            </a:endParaRPr>
          </a:p>
        </p:txBody>
      </p:sp>
      <p:pic>
        <p:nvPicPr>
          <p:cNvPr id="55" name="Resim 54">
            <a:extLst>
              <a:ext uri="{FF2B5EF4-FFF2-40B4-BE49-F238E27FC236}">
                <a16:creationId xmlns:a16="http://schemas.microsoft.com/office/drawing/2014/main" id="{8E0F1EAF-4392-47C3-9314-A3B6A5F6ED74}"/>
              </a:ext>
            </a:extLst>
          </p:cNvPr>
          <p:cNvPicPr>
            <a:picLocks noChangeAspect="1"/>
          </p:cNvPicPr>
          <p:nvPr/>
        </p:nvPicPr>
        <p:blipFill>
          <a:blip r:embed="rId3"/>
          <a:stretch>
            <a:fillRect/>
          </a:stretch>
        </p:blipFill>
        <p:spPr>
          <a:xfrm>
            <a:off x="6096000" y="3366202"/>
            <a:ext cx="5829656" cy="2123905"/>
          </a:xfrm>
          <a:prstGeom prst="rect">
            <a:avLst/>
          </a:prstGeom>
        </p:spPr>
      </p:pic>
      <p:sp>
        <p:nvSpPr>
          <p:cNvPr id="58" name="Metin kutusu 57">
            <a:extLst>
              <a:ext uri="{FF2B5EF4-FFF2-40B4-BE49-F238E27FC236}">
                <a16:creationId xmlns:a16="http://schemas.microsoft.com/office/drawing/2014/main" id="{1F8B4187-AB60-4B75-B783-BF78ED250E56}"/>
              </a:ext>
            </a:extLst>
          </p:cNvPr>
          <p:cNvSpPr txBox="1"/>
          <p:nvPr/>
        </p:nvSpPr>
        <p:spPr>
          <a:xfrm>
            <a:off x="6806615" y="3490057"/>
            <a:ext cx="4975754" cy="1862048"/>
          </a:xfrm>
          <a:prstGeom prst="rect">
            <a:avLst/>
          </a:prstGeom>
          <a:noFill/>
        </p:spPr>
        <p:txBody>
          <a:bodyPr wrap="square" rtlCol="0">
            <a:spAutoFit/>
          </a:bodyPr>
          <a:lstStyle/>
          <a:p>
            <a:pPr eaLnBrk="1" hangingPunct="1"/>
            <a:r>
              <a:rPr lang="tr-TR" altLang="tr-TR" sz="2300" dirty="0"/>
              <a:t>Para satın alma gücünü öyle bir oranda kaybeder ki, farklı zamanlarda meydana gelen işlemlerin veya diğer olayların tutarlarının karşılaştırılması, aynı hesap döneminde bile yanıltıcı olur. </a:t>
            </a:r>
          </a:p>
        </p:txBody>
      </p:sp>
      <p:pic>
        <p:nvPicPr>
          <p:cNvPr id="17" name="Resim 16">
            <a:extLst>
              <a:ext uri="{FF2B5EF4-FFF2-40B4-BE49-F238E27FC236}">
                <a16:creationId xmlns:a16="http://schemas.microsoft.com/office/drawing/2014/main" id="{0C86BE42-3280-4F14-AD98-7A8E86BB1DFA}"/>
              </a:ext>
            </a:extLst>
          </p:cNvPr>
          <p:cNvPicPr>
            <a:picLocks noChangeAspect="1"/>
          </p:cNvPicPr>
          <p:nvPr/>
        </p:nvPicPr>
        <p:blipFill>
          <a:blip r:embed="rId3"/>
          <a:stretch>
            <a:fillRect/>
          </a:stretch>
        </p:blipFill>
        <p:spPr>
          <a:xfrm>
            <a:off x="154212" y="5629337"/>
            <a:ext cx="11771444" cy="1107996"/>
          </a:xfrm>
          <a:prstGeom prst="rect">
            <a:avLst/>
          </a:prstGeom>
        </p:spPr>
      </p:pic>
      <p:sp>
        <p:nvSpPr>
          <p:cNvPr id="21" name="Metin kutusu 20">
            <a:extLst>
              <a:ext uri="{FF2B5EF4-FFF2-40B4-BE49-F238E27FC236}">
                <a16:creationId xmlns:a16="http://schemas.microsoft.com/office/drawing/2014/main" id="{D48BE94B-E56E-41C7-847F-2B832E63DE92}"/>
              </a:ext>
            </a:extLst>
          </p:cNvPr>
          <p:cNvSpPr txBox="1"/>
          <p:nvPr/>
        </p:nvSpPr>
        <p:spPr>
          <a:xfrm>
            <a:off x="893161" y="5754826"/>
            <a:ext cx="11114075" cy="800219"/>
          </a:xfrm>
          <a:prstGeom prst="rect">
            <a:avLst/>
          </a:prstGeom>
          <a:noFill/>
        </p:spPr>
        <p:txBody>
          <a:bodyPr wrap="square">
            <a:spAutoFit/>
          </a:bodyPr>
          <a:lstStyle/>
          <a:p>
            <a:pPr eaLnBrk="1" hangingPunct="1"/>
            <a:r>
              <a:rPr lang="tr-TR" altLang="tr-TR" sz="2300" dirty="0"/>
              <a:t>Böylesi bir ekonomide, faaliyet sonuçlarının ve finansal durumun </a:t>
            </a:r>
            <a:r>
              <a:rPr lang="tr-TR" altLang="tr-TR" sz="2300" b="1" dirty="0"/>
              <a:t>düzeltme yapılmaksızın </a:t>
            </a:r>
            <a:r>
              <a:rPr lang="tr-TR" altLang="tr-TR" sz="2300" b="1" u="sng" dirty="0"/>
              <a:t>yerel para biriminde raporlanması anlamlı ve faydalı değildir </a:t>
            </a:r>
            <a:r>
              <a:rPr lang="tr-TR" altLang="tr-TR" sz="2300" dirty="0"/>
              <a:t>(TMS 29/ M.2). </a:t>
            </a:r>
          </a:p>
        </p:txBody>
      </p:sp>
      <p:sp>
        <p:nvSpPr>
          <p:cNvPr id="22" name="Rectangle 49">
            <a:extLst>
              <a:ext uri="{FF2B5EF4-FFF2-40B4-BE49-F238E27FC236}">
                <a16:creationId xmlns:a16="http://schemas.microsoft.com/office/drawing/2014/main" id="{01F35115-4C76-4C37-A2D1-BFF88D393EC8}"/>
              </a:ext>
            </a:extLst>
          </p:cNvPr>
          <p:cNvSpPr>
            <a:spLocks noChangeArrowheads="1"/>
          </p:cNvSpPr>
          <p:nvPr/>
        </p:nvSpPr>
        <p:spPr bwMode="auto">
          <a:xfrm>
            <a:off x="184764" y="5628809"/>
            <a:ext cx="6778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3600" b="1" dirty="0">
                <a:solidFill>
                  <a:srgbClr val="0070C0"/>
                </a:solidFill>
                <a:latin typeface="Montserrat" panose="02000505000000020004" pitchFamily="2" charset="77"/>
              </a:rPr>
              <a:t>05</a:t>
            </a:r>
            <a:endParaRPr lang="en-US" altLang="en-US" sz="1800" b="1" dirty="0">
              <a:solidFill>
                <a:srgbClr val="0070C0"/>
              </a:solidFill>
              <a:latin typeface="Montserrat" panose="02000505000000020004" pitchFamily="2" charset="77"/>
            </a:endParaRPr>
          </a:p>
        </p:txBody>
      </p:sp>
      <p:sp>
        <p:nvSpPr>
          <p:cNvPr id="23" name="Rectangle 49">
            <a:extLst>
              <a:ext uri="{FF2B5EF4-FFF2-40B4-BE49-F238E27FC236}">
                <a16:creationId xmlns:a16="http://schemas.microsoft.com/office/drawing/2014/main" id="{20FAFD39-7170-4337-B349-0FA6E568D074}"/>
              </a:ext>
            </a:extLst>
          </p:cNvPr>
          <p:cNvSpPr>
            <a:spLocks noChangeArrowheads="1"/>
          </p:cNvSpPr>
          <p:nvPr/>
        </p:nvSpPr>
        <p:spPr bwMode="auto">
          <a:xfrm>
            <a:off x="6100271" y="3398161"/>
            <a:ext cx="6942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3600" b="1" dirty="0">
                <a:solidFill>
                  <a:srgbClr val="0070C0"/>
                </a:solidFill>
                <a:latin typeface="Montserrat" panose="02000505000000020004" pitchFamily="2" charset="77"/>
              </a:rPr>
              <a:t>04</a:t>
            </a:r>
            <a:endParaRPr lang="en-US" altLang="en-US" sz="1800" b="1" dirty="0">
              <a:solidFill>
                <a:srgbClr val="0070C0"/>
              </a:solidFill>
              <a:latin typeface="Montserrat" panose="02000505000000020004" pitchFamily="2" charset="77"/>
            </a:endParaRPr>
          </a:p>
        </p:txBody>
      </p:sp>
    </p:spTree>
    <p:extLst>
      <p:ext uri="{BB962C8B-B14F-4D97-AF65-F5344CB8AC3E}">
        <p14:creationId xmlns:p14="http://schemas.microsoft.com/office/powerpoint/2010/main" val="2931734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5204" y="177900"/>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Sabit Kıymetler V</a:t>
            </a:r>
            <a:endParaRPr lang="en-UA" altLang="en-UA" sz="2800" dirty="0">
              <a:solidFill>
                <a:srgbClr val="FF0000"/>
              </a:solidFill>
              <a:latin typeface="Montserrat" panose="02000505000000020004" pitchFamily="2" charset="77"/>
            </a:endParaRPr>
          </a:p>
        </p:txBody>
      </p:sp>
      <p:sp>
        <p:nvSpPr>
          <p:cNvPr id="161806" name="Прямоугольник 9">
            <a:extLst>
              <a:ext uri="{FF2B5EF4-FFF2-40B4-BE49-F238E27FC236}">
                <a16:creationId xmlns:a16="http://schemas.microsoft.com/office/drawing/2014/main" id="{C88ED019-AD4E-794A-9CAE-7304179A8381}"/>
              </a:ext>
            </a:extLst>
          </p:cNvPr>
          <p:cNvSpPr>
            <a:spLocks noChangeArrowheads="1"/>
          </p:cNvSpPr>
          <p:nvPr/>
        </p:nvSpPr>
        <p:spPr bwMode="auto">
          <a:xfrm>
            <a:off x="1678806" y="1016060"/>
            <a:ext cx="6936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400" b="1" dirty="0"/>
              <a:t>Reel Olmayan Finansman Maliyeti</a:t>
            </a:r>
            <a:endParaRPr lang="en-UA" altLang="en-UA" sz="2400" b="1" dirty="0"/>
          </a:p>
        </p:txBody>
      </p:sp>
      <p:sp>
        <p:nvSpPr>
          <p:cNvPr id="161815" name="Прямоугольник 18">
            <a:extLst>
              <a:ext uri="{FF2B5EF4-FFF2-40B4-BE49-F238E27FC236}">
                <a16:creationId xmlns:a16="http://schemas.microsoft.com/office/drawing/2014/main" id="{B1580EC5-0CA2-9F49-B018-44F241621CA1}"/>
              </a:ext>
            </a:extLst>
          </p:cNvPr>
          <p:cNvSpPr>
            <a:spLocks noChangeArrowheads="1"/>
          </p:cNvSpPr>
          <p:nvPr/>
        </p:nvSpPr>
        <p:spPr bwMode="auto">
          <a:xfrm>
            <a:off x="515204" y="892949"/>
            <a:ext cx="835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FF0055"/>
                </a:solidFill>
                <a:latin typeface="Montserrat" panose="02000505000000020004" pitchFamily="2" charset="77"/>
              </a:rPr>
              <a:t>0</a:t>
            </a:r>
            <a:r>
              <a:rPr lang="en-US" altLang="en-UA" sz="4000" b="1" dirty="0">
                <a:solidFill>
                  <a:srgbClr val="FF0055"/>
                </a:solidFill>
                <a:latin typeface="Montserrat" panose="02000505000000020004" pitchFamily="2" charset="77"/>
              </a:rPr>
              <a:t>2</a:t>
            </a:r>
            <a:endParaRPr lang="en-UA" altLang="en-UA" sz="4000" dirty="0">
              <a:solidFill>
                <a:srgbClr val="FF0055"/>
              </a:solidFill>
              <a:latin typeface="Montserrat" panose="02000505000000020004" pitchFamily="2" charset="77"/>
            </a:endParaRPr>
          </a:p>
        </p:txBody>
      </p:sp>
      <p:sp>
        <p:nvSpPr>
          <p:cNvPr id="12" name="Rectangle 3">
            <a:extLst>
              <a:ext uri="{FF2B5EF4-FFF2-40B4-BE49-F238E27FC236}">
                <a16:creationId xmlns:a16="http://schemas.microsoft.com/office/drawing/2014/main" id="{17F62D45-A539-4CE6-8D1C-B3EFEB481D77}"/>
              </a:ext>
            </a:extLst>
          </p:cNvPr>
          <p:cNvSpPr txBox="1">
            <a:spLocks noChangeArrowheads="1"/>
          </p:cNvSpPr>
          <p:nvPr/>
        </p:nvSpPr>
        <p:spPr>
          <a:xfrm>
            <a:off x="264167" y="1645125"/>
            <a:ext cx="11177523" cy="1600936"/>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tr-TR" altLang="tr-TR" sz="1800" i="1" dirty="0"/>
              <a:t>Makine Alım Bedeli 		2.000.000 TL	Makine Alım Tarihi	              01.02.2021</a:t>
            </a:r>
          </a:p>
          <a:p>
            <a:pPr marL="0" indent="0">
              <a:buNone/>
              <a:defRPr/>
            </a:pPr>
            <a:r>
              <a:rPr lang="tr-TR" altLang="tr-TR" sz="1800" i="1" dirty="0"/>
              <a:t>Kullanılan Kredi Bedeli		1.000.000 TL	Kredi Kullanım Tarihi            01.02.2021</a:t>
            </a:r>
          </a:p>
          <a:p>
            <a:pPr marL="0" indent="0">
              <a:buNone/>
              <a:defRPr/>
            </a:pPr>
            <a:r>
              <a:rPr lang="tr-TR" altLang="tr-TR" sz="1800" i="1" dirty="0"/>
              <a:t>Finansman Maliyeti 		   300.000	 TL	Kredi Kapama Tarihi             01.08.2021</a:t>
            </a:r>
          </a:p>
          <a:p>
            <a:pPr marL="0" indent="0">
              <a:buFontTx/>
              <a:buNone/>
              <a:defRPr/>
            </a:pPr>
            <a:r>
              <a:rPr lang="tr-TR" altLang="tr-TR" sz="1800" i="1" dirty="0"/>
              <a:t>Kredinin tamamı satın alınan makinenin maliyet bedeline ilave edilmiştir. Makine Bedeli	2.300.000 TL </a:t>
            </a:r>
          </a:p>
          <a:p>
            <a:pPr marL="0" indent="0">
              <a:buFontTx/>
              <a:buNone/>
              <a:defRPr/>
            </a:pPr>
            <a:r>
              <a:rPr lang="tr-TR" altLang="tr-TR" sz="1800" i="1" dirty="0"/>
              <a:t>	 		</a:t>
            </a:r>
            <a:endParaRPr lang="tr-TR" altLang="tr-TR" sz="2400" i="1" dirty="0"/>
          </a:p>
        </p:txBody>
      </p:sp>
      <p:graphicFrame>
        <p:nvGraphicFramePr>
          <p:cNvPr id="13" name="Tablo 12">
            <a:extLst>
              <a:ext uri="{FF2B5EF4-FFF2-40B4-BE49-F238E27FC236}">
                <a16:creationId xmlns:a16="http://schemas.microsoft.com/office/drawing/2014/main" id="{5A320239-751A-4F52-9688-151A529B50BC}"/>
              </a:ext>
            </a:extLst>
          </p:cNvPr>
          <p:cNvGraphicFramePr>
            <a:graphicFrameLocks noGrp="1"/>
          </p:cNvGraphicFramePr>
          <p:nvPr>
            <p:extLst>
              <p:ext uri="{D42A27DB-BD31-4B8C-83A1-F6EECF244321}">
                <p14:modId xmlns:p14="http://schemas.microsoft.com/office/powerpoint/2010/main" val="2669814428"/>
              </p:ext>
            </p:extLst>
          </p:nvPr>
        </p:nvGraphicFramePr>
        <p:xfrm>
          <a:off x="1496969" y="3574533"/>
          <a:ext cx="9944721" cy="937260"/>
        </p:xfrm>
        <a:graphic>
          <a:graphicData uri="http://schemas.openxmlformats.org/drawingml/2006/table">
            <a:tbl>
              <a:tblPr>
                <a:tableStyleId>{5C22544A-7EE6-4342-B048-85BDC9FD1C3A}</a:tableStyleId>
              </a:tblPr>
              <a:tblGrid>
                <a:gridCol w="940398">
                  <a:extLst>
                    <a:ext uri="{9D8B030D-6E8A-4147-A177-3AD203B41FA5}">
                      <a16:colId xmlns:a16="http://schemas.microsoft.com/office/drawing/2014/main" val="472628655"/>
                    </a:ext>
                  </a:extLst>
                </a:gridCol>
                <a:gridCol w="323264">
                  <a:extLst>
                    <a:ext uri="{9D8B030D-6E8A-4147-A177-3AD203B41FA5}">
                      <a16:colId xmlns:a16="http://schemas.microsoft.com/office/drawing/2014/main" val="4222861623"/>
                    </a:ext>
                  </a:extLst>
                </a:gridCol>
                <a:gridCol w="1586924">
                  <a:extLst>
                    <a:ext uri="{9D8B030D-6E8A-4147-A177-3AD203B41FA5}">
                      <a16:colId xmlns:a16="http://schemas.microsoft.com/office/drawing/2014/main" val="2158309133"/>
                    </a:ext>
                  </a:extLst>
                </a:gridCol>
                <a:gridCol w="323264">
                  <a:extLst>
                    <a:ext uri="{9D8B030D-6E8A-4147-A177-3AD203B41FA5}">
                      <a16:colId xmlns:a16="http://schemas.microsoft.com/office/drawing/2014/main" val="1353150331"/>
                    </a:ext>
                  </a:extLst>
                </a:gridCol>
                <a:gridCol w="6770871">
                  <a:extLst>
                    <a:ext uri="{9D8B030D-6E8A-4147-A177-3AD203B41FA5}">
                      <a16:colId xmlns:a16="http://schemas.microsoft.com/office/drawing/2014/main" val="70827806"/>
                    </a:ext>
                  </a:extLst>
                </a:gridCol>
              </a:tblGrid>
              <a:tr h="182880">
                <a:tc rowSpan="3">
                  <a:txBody>
                    <a:bodyPr/>
                    <a:lstStyle/>
                    <a:p>
                      <a:pPr algn="ctr" fontAlgn="ctr"/>
                      <a:r>
                        <a:rPr lang="en-US" sz="2000" u="none" strike="noStrike" dirty="0">
                          <a:effectLst/>
                        </a:rPr>
                        <a:t>ROFM</a:t>
                      </a:r>
                      <a:endParaRPr lang="en-US" sz="20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ct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tc rowSpan="3">
                  <a:txBody>
                    <a:bodyPr/>
                    <a:lstStyle/>
                    <a:p>
                      <a:pPr algn="ctr" fontAlgn="ctr"/>
                      <a:r>
                        <a:rPr lang="en-US" sz="2000" u="none" strike="noStrike" dirty="0" err="1">
                          <a:effectLst/>
                        </a:rPr>
                        <a:t>Borç</a:t>
                      </a:r>
                      <a:r>
                        <a:rPr lang="en-US" sz="2000" u="none" strike="noStrike" dirty="0">
                          <a:effectLst/>
                        </a:rPr>
                        <a:t> </a:t>
                      </a:r>
                      <a:r>
                        <a:rPr lang="en-US" sz="2000" u="none" strike="noStrike" dirty="0" err="1">
                          <a:effectLst/>
                        </a:rPr>
                        <a:t>Tutarı</a:t>
                      </a:r>
                      <a:endParaRPr lang="en-US" sz="20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ct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tc>
                  <a:txBody>
                    <a:bodyPr/>
                    <a:lstStyle/>
                    <a:p>
                      <a:pPr algn="ctr" fontAlgn="b"/>
                      <a:r>
                        <a:rPr lang="en-US" sz="2000" u="none" strike="noStrike" dirty="0" err="1">
                          <a:effectLst/>
                        </a:rPr>
                        <a:t>Borcun</a:t>
                      </a:r>
                      <a:r>
                        <a:rPr lang="en-US" sz="2000" u="none" strike="noStrike" dirty="0">
                          <a:effectLst/>
                        </a:rPr>
                        <a:t> </a:t>
                      </a:r>
                      <a:r>
                        <a:rPr lang="en-US" sz="2000" u="none" strike="noStrike" dirty="0" err="1">
                          <a:effectLst/>
                        </a:rPr>
                        <a:t>Kapatıldığı</a:t>
                      </a:r>
                      <a:r>
                        <a:rPr lang="en-US" sz="2000" u="none" strike="noStrike" dirty="0">
                          <a:effectLst/>
                        </a:rPr>
                        <a:t> Aya </a:t>
                      </a:r>
                      <a:r>
                        <a:rPr lang="en-US" sz="2000" u="none" strike="noStrike" dirty="0" err="1">
                          <a:effectLst/>
                        </a:rPr>
                        <a:t>Ait</a:t>
                      </a:r>
                      <a:r>
                        <a:rPr lang="en-US" sz="2000" u="none" strike="noStrike" dirty="0">
                          <a:effectLst/>
                        </a:rPr>
                        <a:t> Yİ-ÜFE - </a:t>
                      </a:r>
                      <a:r>
                        <a:rPr lang="en-US" sz="2000" u="none" strike="noStrike" dirty="0" err="1">
                          <a:effectLst/>
                        </a:rPr>
                        <a:t>Borcun</a:t>
                      </a:r>
                      <a:r>
                        <a:rPr lang="en-US" sz="2000" u="none" strike="noStrike" dirty="0">
                          <a:effectLst/>
                        </a:rPr>
                        <a:t> </a:t>
                      </a:r>
                      <a:r>
                        <a:rPr lang="en-US" sz="2000" u="none" strike="noStrike" dirty="0" err="1">
                          <a:effectLst/>
                        </a:rPr>
                        <a:t>Alındığı</a:t>
                      </a:r>
                      <a:r>
                        <a:rPr lang="en-US" sz="2000" u="none" strike="noStrike" dirty="0">
                          <a:effectLst/>
                        </a:rPr>
                        <a:t> Aya </a:t>
                      </a:r>
                      <a:r>
                        <a:rPr lang="en-US" sz="2000" u="none" strike="noStrike" dirty="0" err="1">
                          <a:effectLst/>
                        </a:rPr>
                        <a:t>Ait</a:t>
                      </a:r>
                      <a:r>
                        <a:rPr lang="en-US" sz="2000" u="none" strike="noStrike" dirty="0">
                          <a:effectLst/>
                        </a:rPr>
                        <a:t> Yİ-ÜFE</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2739877"/>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extLst>
                  <a:ext uri="{0D108BD9-81ED-4DB2-BD59-A6C34878D82A}">
                    <a16:rowId xmlns:a16="http://schemas.microsoft.com/office/drawing/2014/main" val="2092707120"/>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2000" u="none" strike="noStrike" dirty="0" err="1">
                          <a:effectLst/>
                        </a:rPr>
                        <a:t>Borcun</a:t>
                      </a:r>
                      <a:r>
                        <a:rPr lang="en-US" sz="2000" u="none" strike="noStrike" dirty="0">
                          <a:effectLst/>
                        </a:rPr>
                        <a:t> </a:t>
                      </a:r>
                      <a:r>
                        <a:rPr lang="en-US" sz="2000" u="none" strike="noStrike" dirty="0" err="1">
                          <a:effectLst/>
                        </a:rPr>
                        <a:t>Alındığı</a:t>
                      </a:r>
                      <a:r>
                        <a:rPr lang="en-US" sz="2000" u="none" strike="noStrike" dirty="0">
                          <a:effectLst/>
                        </a:rPr>
                        <a:t> Aya </a:t>
                      </a:r>
                      <a:r>
                        <a:rPr lang="en-US" sz="2000" u="none" strike="noStrike" dirty="0" err="1">
                          <a:effectLst/>
                        </a:rPr>
                        <a:t>Ait</a:t>
                      </a:r>
                      <a:r>
                        <a:rPr lang="en-US" sz="2000" u="none" strike="noStrike" dirty="0">
                          <a:effectLst/>
                        </a:rPr>
                        <a:t> </a:t>
                      </a:r>
                      <a:r>
                        <a:rPr lang="tr-TR" sz="2000" u="none" strike="noStrike" dirty="0">
                          <a:effectLst/>
                        </a:rPr>
                        <a:t>Yİ-ÜFE</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3369167"/>
                  </a:ext>
                </a:extLst>
              </a:tr>
            </a:tbl>
          </a:graphicData>
        </a:graphic>
      </p:graphicFrame>
      <p:sp>
        <p:nvSpPr>
          <p:cNvPr id="19" name="Metin kutusu 18">
            <a:extLst>
              <a:ext uri="{FF2B5EF4-FFF2-40B4-BE49-F238E27FC236}">
                <a16:creationId xmlns:a16="http://schemas.microsoft.com/office/drawing/2014/main" id="{D6B57FF0-5F69-49CE-9458-E1E902B3DD7C}"/>
              </a:ext>
            </a:extLst>
          </p:cNvPr>
          <p:cNvSpPr txBox="1"/>
          <p:nvPr/>
        </p:nvSpPr>
        <p:spPr>
          <a:xfrm>
            <a:off x="9488540" y="5110357"/>
            <a:ext cx="1820592" cy="461665"/>
          </a:xfrm>
          <a:prstGeom prst="rect">
            <a:avLst/>
          </a:prstGeom>
          <a:noFill/>
        </p:spPr>
        <p:txBody>
          <a:bodyPr wrap="square">
            <a:spAutoFit/>
          </a:bodyPr>
          <a:lstStyle/>
          <a:p>
            <a:r>
              <a:rPr lang="en-US" sz="2400" b="0" i="0" u="none" strike="noStrike" dirty="0">
                <a:solidFill>
                  <a:srgbClr val="000000"/>
                </a:solidFill>
                <a:effectLst/>
                <a:latin typeface="Calibri" panose="020F0502020204030204" pitchFamily="34" charset="0"/>
              </a:rPr>
              <a:t>236.67</a:t>
            </a:r>
            <a:r>
              <a:rPr lang="tr-TR" sz="2400" b="0" i="0" u="none" strike="noStrike" dirty="0">
                <a:solidFill>
                  <a:srgbClr val="000000"/>
                </a:solidFill>
                <a:effectLst/>
                <a:latin typeface="Calibri" panose="020F0502020204030204" pitchFamily="34" charset="0"/>
              </a:rPr>
              <a:t>0 TL</a:t>
            </a:r>
            <a:r>
              <a:rPr lang="en-US" sz="2400" dirty="0"/>
              <a:t> </a:t>
            </a:r>
          </a:p>
        </p:txBody>
      </p:sp>
      <p:sp>
        <p:nvSpPr>
          <p:cNvPr id="20" name="Metin kutusu 19">
            <a:extLst>
              <a:ext uri="{FF2B5EF4-FFF2-40B4-BE49-F238E27FC236}">
                <a16:creationId xmlns:a16="http://schemas.microsoft.com/office/drawing/2014/main" id="{E07E5444-F046-4EC9-8678-BC4E5192D993}"/>
              </a:ext>
            </a:extLst>
          </p:cNvPr>
          <p:cNvSpPr txBox="1"/>
          <p:nvPr/>
        </p:nvSpPr>
        <p:spPr>
          <a:xfrm>
            <a:off x="205607" y="6170586"/>
            <a:ext cx="11294644" cy="461665"/>
          </a:xfrm>
          <a:prstGeom prst="rect">
            <a:avLst/>
          </a:prstGeom>
          <a:noFill/>
        </p:spPr>
        <p:txBody>
          <a:bodyPr wrap="square">
            <a:spAutoFit/>
          </a:bodyPr>
          <a:lstStyle/>
          <a:p>
            <a:r>
              <a:rPr lang="tr-TR" sz="2400" b="1" i="0" u="none" strike="noStrike" dirty="0">
                <a:solidFill>
                  <a:srgbClr val="FF0000"/>
                </a:solidFill>
                <a:effectLst/>
                <a:latin typeface="Calibri" panose="020F0502020204030204" pitchFamily="34" charset="0"/>
              </a:rPr>
              <a:t>Makinenin Düzeltmeye Esas Bedeli </a:t>
            </a:r>
            <a:r>
              <a:rPr lang="tr-TR" sz="2400" b="1" i="0" u="none" strike="noStrike" dirty="0">
                <a:solidFill>
                  <a:srgbClr val="FF0000"/>
                </a:solidFill>
                <a:effectLst/>
                <a:latin typeface="Calibri" panose="020F0502020204030204" pitchFamily="34" charset="0"/>
                <a:sym typeface="Wingdings" panose="05000000000000000000" pitchFamily="2" charset="2"/>
              </a:rPr>
              <a:t></a:t>
            </a:r>
            <a:r>
              <a:rPr lang="tr-TR" sz="2400" b="1" i="0" u="none" strike="noStrike" dirty="0">
                <a:solidFill>
                  <a:srgbClr val="FF0000"/>
                </a:solidFill>
                <a:effectLst/>
                <a:latin typeface="Calibri" panose="020F0502020204030204" pitchFamily="34" charset="0"/>
              </a:rPr>
              <a:t> 2.300.000 – 236.670 = 2.063.330 TL olacaktır.</a:t>
            </a:r>
            <a:endParaRPr lang="en-US" sz="2400" b="1" dirty="0">
              <a:solidFill>
                <a:srgbClr val="FF0000"/>
              </a:solidFill>
            </a:endParaRPr>
          </a:p>
        </p:txBody>
      </p:sp>
      <p:graphicFrame>
        <p:nvGraphicFramePr>
          <p:cNvPr id="6" name="Tablo 5">
            <a:extLst>
              <a:ext uri="{FF2B5EF4-FFF2-40B4-BE49-F238E27FC236}">
                <a16:creationId xmlns:a16="http://schemas.microsoft.com/office/drawing/2014/main" id="{14CD45DF-E937-42E4-82F7-3F88102564E8}"/>
              </a:ext>
            </a:extLst>
          </p:cNvPr>
          <p:cNvGraphicFramePr>
            <a:graphicFrameLocks noGrp="1"/>
          </p:cNvGraphicFramePr>
          <p:nvPr>
            <p:extLst>
              <p:ext uri="{D42A27DB-BD31-4B8C-83A1-F6EECF244321}">
                <p14:modId xmlns:p14="http://schemas.microsoft.com/office/powerpoint/2010/main" val="2772358849"/>
              </p:ext>
            </p:extLst>
          </p:nvPr>
        </p:nvGraphicFramePr>
        <p:xfrm>
          <a:off x="205607" y="4862299"/>
          <a:ext cx="8674123" cy="937260"/>
        </p:xfrm>
        <a:graphic>
          <a:graphicData uri="http://schemas.openxmlformats.org/drawingml/2006/table">
            <a:tbl>
              <a:tblPr>
                <a:tableStyleId>{5C22544A-7EE6-4342-B048-85BDC9FD1C3A}</a:tableStyleId>
              </a:tblPr>
              <a:tblGrid>
                <a:gridCol w="911267">
                  <a:extLst>
                    <a:ext uri="{9D8B030D-6E8A-4147-A177-3AD203B41FA5}">
                      <a16:colId xmlns:a16="http://schemas.microsoft.com/office/drawing/2014/main" val="280478058"/>
                    </a:ext>
                  </a:extLst>
                </a:gridCol>
                <a:gridCol w="313249">
                  <a:extLst>
                    <a:ext uri="{9D8B030D-6E8A-4147-A177-3AD203B41FA5}">
                      <a16:colId xmlns:a16="http://schemas.microsoft.com/office/drawing/2014/main" val="2783174111"/>
                    </a:ext>
                  </a:extLst>
                </a:gridCol>
                <a:gridCol w="1537762">
                  <a:extLst>
                    <a:ext uri="{9D8B030D-6E8A-4147-A177-3AD203B41FA5}">
                      <a16:colId xmlns:a16="http://schemas.microsoft.com/office/drawing/2014/main" val="3849034110"/>
                    </a:ext>
                  </a:extLst>
                </a:gridCol>
                <a:gridCol w="313249">
                  <a:extLst>
                    <a:ext uri="{9D8B030D-6E8A-4147-A177-3AD203B41FA5}">
                      <a16:colId xmlns:a16="http://schemas.microsoft.com/office/drawing/2014/main" val="3577654006"/>
                    </a:ext>
                  </a:extLst>
                </a:gridCol>
                <a:gridCol w="2836318">
                  <a:extLst>
                    <a:ext uri="{9D8B030D-6E8A-4147-A177-3AD203B41FA5}">
                      <a16:colId xmlns:a16="http://schemas.microsoft.com/office/drawing/2014/main" val="3338850091"/>
                    </a:ext>
                  </a:extLst>
                </a:gridCol>
                <a:gridCol w="1395377">
                  <a:extLst>
                    <a:ext uri="{9D8B030D-6E8A-4147-A177-3AD203B41FA5}">
                      <a16:colId xmlns:a16="http://schemas.microsoft.com/office/drawing/2014/main" val="1357164384"/>
                    </a:ext>
                  </a:extLst>
                </a:gridCol>
                <a:gridCol w="1366901">
                  <a:extLst>
                    <a:ext uri="{9D8B030D-6E8A-4147-A177-3AD203B41FA5}">
                      <a16:colId xmlns:a16="http://schemas.microsoft.com/office/drawing/2014/main" val="1502235869"/>
                    </a:ext>
                  </a:extLst>
                </a:gridCol>
              </a:tblGrid>
              <a:tr h="182880">
                <a:tc rowSpan="3">
                  <a:txBody>
                    <a:bodyPr/>
                    <a:lstStyle/>
                    <a:p>
                      <a:pPr algn="ctr" fontAlgn="ctr"/>
                      <a:r>
                        <a:rPr lang="en-US" sz="2000" u="none" strike="noStrike" dirty="0">
                          <a:effectLst/>
                        </a:rPr>
                        <a:t>ROFM</a:t>
                      </a:r>
                      <a:endParaRPr lang="en-US" sz="20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ct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tc rowSpan="3">
                  <a:txBody>
                    <a:bodyPr/>
                    <a:lstStyle/>
                    <a:p>
                      <a:pPr algn="ctr" fontAlgn="ctr"/>
                      <a:r>
                        <a:rPr lang="en-US" sz="2000" u="none" strike="noStrike" dirty="0">
                          <a:effectLst/>
                        </a:rPr>
                        <a:t>1.000.000</a:t>
                      </a:r>
                      <a:endParaRPr lang="en-US" sz="20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ct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tc>
                  <a:txBody>
                    <a:bodyPr/>
                    <a:lstStyle/>
                    <a:p>
                      <a:pPr algn="ctr" fontAlgn="b"/>
                      <a:r>
                        <a:rPr lang="en-US" sz="2000" u="none" strike="noStrike" dirty="0">
                          <a:effectLst/>
                        </a:rPr>
                        <a:t>730,28 – 590,52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tc>
                <a:tc rowSpan="3">
                  <a:txBody>
                    <a:bodyPr/>
                    <a:lstStyle/>
                    <a:p>
                      <a:pPr algn="ctr" fontAlgn="ctr"/>
                      <a:r>
                        <a:rPr lang="en-US" sz="2000" u="none" strike="noStrike" dirty="0">
                          <a:effectLst/>
                        </a:rPr>
                        <a:t>0,2</a:t>
                      </a:r>
                      <a:r>
                        <a:rPr lang="tr-TR" sz="2000" u="none" strike="noStrike" dirty="0">
                          <a:effectLst/>
                        </a:rPr>
                        <a:t>3667</a:t>
                      </a:r>
                      <a:endParaRPr lang="en-US" sz="2000" b="0"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extLst>
                  <a:ext uri="{0D108BD9-81ED-4DB2-BD59-A6C34878D82A}">
                    <a16:rowId xmlns:a16="http://schemas.microsoft.com/office/drawing/2014/main" val="1530930330"/>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US"/>
                    </a:p>
                  </a:txBody>
                  <a:tcPr/>
                </a:tc>
                <a:extLst>
                  <a:ext uri="{0D108BD9-81ED-4DB2-BD59-A6C34878D82A}">
                    <a16:rowId xmlns:a16="http://schemas.microsoft.com/office/drawing/2014/main" val="76028530"/>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2000" u="none" strike="noStrike">
                          <a:effectLst/>
                        </a:rPr>
                        <a:t>590,52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US"/>
                    </a:p>
                  </a:txBody>
                  <a:tcPr/>
                </a:tc>
                <a:extLst>
                  <a:ext uri="{0D108BD9-81ED-4DB2-BD59-A6C34878D82A}">
                    <a16:rowId xmlns:a16="http://schemas.microsoft.com/office/drawing/2014/main" val="547794136"/>
                  </a:ext>
                </a:extLst>
              </a:tr>
            </a:tbl>
          </a:graphicData>
        </a:graphic>
      </p:graphicFrame>
      <p:sp>
        <p:nvSpPr>
          <p:cNvPr id="24" name="Ok: Sağ 23">
            <a:extLst>
              <a:ext uri="{FF2B5EF4-FFF2-40B4-BE49-F238E27FC236}">
                <a16:creationId xmlns:a16="http://schemas.microsoft.com/office/drawing/2014/main" id="{6E328B0D-015C-46F7-ABB3-FAB485E17E0A}"/>
              </a:ext>
            </a:extLst>
          </p:cNvPr>
          <p:cNvSpPr/>
          <p:nvPr/>
        </p:nvSpPr>
        <p:spPr>
          <a:xfrm>
            <a:off x="6501037" y="5017721"/>
            <a:ext cx="914400" cy="8092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oogle Shape;1751;p62">
            <a:extLst>
              <a:ext uri="{FF2B5EF4-FFF2-40B4-BE49-F238E27FC236}">
                <a16:creationId xmlns:a16="http://schemas.microsoft.com/office/drawing/2014/main" id="{CF2DCF1A-6246-4514-8AB6-B32E4B3DE3CB}"/>
              </a:ext>
            </a:extLst>
          </p:cNvPr>
          <p:cNvCxnSpPr>
            <a:cxnSpLocks/>
          </p:cNvCxnSpPr>
          <p:nvPr/>
        </p:nvCxnSpPr>
        <p:spPr>
          <a:xfrm flipH="1">
            <a:off x="264168" y="3429000"/>
            <a:ext cx="11177522" cy="0"/>
          </a:xfrm>
          <a:prstGeom prst="straightConnector1">
            <a:avLst/>
          </a:prstGeom>
          <a:noFill/>
          <a:ln w="101600" cap="flat" cmpd="sng">
            <a:solidFill>
              <a:srgbClr val="0070C0"/>
            </a:solidFill>
            <a:prstDash val="solid"/>
            <a:miter lim="800000"/>
            <a:headEnd type="none" w="med" len="med"/>
            <a:tailEnd type="none" w="med" len="med"/>
          </a:ln>
        </p:spPr>
      </p:cxnSp>
      <p:cxnSp>
        <p:nvCxnSpPr>
          <p:cNvPr id="26" name="Google Shape;1751;p62">
            <a:extLst>
              <a:ext uri="{FF2B5EF4-FFF2-40B4-BE49-F238E27FC236}">
                <a16:creationId xmlns:a16="http://schemas.microsoft.com/office/drawing/2014/main" id="{15488512-AD62-4DA1-878C-79A411503B18}"/>
              </a:ext>
            </a:extLst>
          </p:cNvPr>
          <p:cNvCxnSpPr>
            <a:cxnSpLocks/>
          </p:cNvCxnSpPr>
          <p:nvPr/>
        </p:nvCxnSpPr>
        <p:spPr>
          <a:xfrm flipH="1">
            <a:off x="205607" y="4674475"/>
            <a:ext cx="11177522" cy="0"/>
          </a:xfrm>
          <a:prstGeom prst="straightConnector1">
            <a:avLst/>
          </a:prstGeom>
          <a:noFill/>
          <a:ln w="101600" cap="flat" cmpd="sng">
            <a:solidFill>
              <a:srgbClr val="0070C0"/>
            </a:solidFill>
            <a:prstDash val="solid"/>
            <a:miter lim="800000"/>
            <a:headEnd type="none" w="med" len="med"/>
            <a:tailEnd type="none" w="med" len="med"/>
          </a:ln>
        </p:spPr>
      </p:cxnSp>
      <p:sp>
        <p:nvSpPr>
          <p:cNvPr id="27" name="Metin kutusu 26">
            <a:extLst>
              <a:ext uri="{FF2B5EF4-FFF2-40B4-BE49-F238E27FC236}">
                <a16:creationId xmlns:a16="http://schemas.microsoft.com/office/drawing/2014/main" id="{19F2A3BA-AE5A-439C-A531-4ACEC8DE4F14}"/>
              </a:ext>
            </a:extLst>
          </p:cNvPr>
          <p:cNvSpPr txBox="1"/>
          <p:nvPr/>
        </p:nvSpPr>
        <p:spPr>
          <a:xfrm>
            <a:off x="6995235" y="584904"/>
            <a:ext cx="4562116" cy="523220"/>
          </a:xfrm>
          <a:prstGeom prst="rect">
            <a:avLst/>
          </a:prstGeom>
          <a:noFill/>
        </p:spPr>
        <p:txBody>
          <a:bodyPr wrap="square">
            <a:spAutoFit/>
          </a:bodyPr>
          <a:lstStyle/>
          <a:p>
            <a:pPr algn="ctr"/>
            <a:r>
              <a:rPr lang="tr-TR" sz="2800" i="1" dirty="0">
                <a:highlight>
                  <a:srgbClr val="FFFF00"/>
                </a:highlight>
              </a:rPr>
              <a:t>Borç Tutarının Esas Alınması</a:t>
            </a:r>
          </a:p>
        </p:txBody>
      </p:sp>
      <p:sp>
        <p:nvSpPr>
          <p:cNvPr id="2" name="Slayt Numarası Yer Tutucusu 1">
            <a:extLst>
              <a:ext uri="{FF2B5EF4-FFF2-40B4-BE49-F238E27FC236}">
                <a16:creationId xmlns:a16="http://schemas.microsoft.com/office/drawing/2014/main" id="{1193D8DC-A80A-4A33-9393-5E44473CAADF}"/>
              </a:ext>
            </a:extLst>
          </p:cNvPr>
          <p:cNvSpPr>
            <a:spLocks noGrp="1"/>
          </p:cNvSpPr>
          <p:nvPr>
            <p:ph type="sldNum" idx="12"/>
          </p:nvPr>
        </p:nvSpPr>
        <p:spPr/>
        <p:txBody>
          <a:bodyPr/>
          <a:lstStyle/>
          <a:p>
            <a:pPr>
              <a:defRPr/>
            </a:pPr>
            <a:fld id="{D1C4E16D-E3D4-2D4C-BDAA-E36D22C82642}" type="slidenum">
              <a:rPr lang="en-US" altLang="ru-UA" smtClean="0"/>
              <a:pPr>
                <a:defRPr/>
              </a:pPr>
              <a:t>40</a:t>
            </a:fld>
            <a:endParaRPr lang="en-US" altLang="ru-UA"/>
          </a:p>
        </p:txBody>
      </p:sp>
    </p:spTree>
    <p:extLst>
      <p:ext uri="{BB962C8B-B14F-4D97-AF65-F5344CB8AC3E}">
        <p14:creationId xmlns:p14="http://schemas.microsoft.com/office/powerpoint/2010/main" val="111059153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5204" y="177900"/>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Sabit Kıymetler VI</a:t>
            </a:r>
            <a:endParaRPr lang="en-UA" altLang="en-UA" sz="2800" dirty="0">
              <a:solidFill>
                <a:srgbClr val="FF0000"/>
              </a:solidFill>
              <a:latin typeface="Montserrat" panose="02000505000000020004" pitchFamily="2" charset="77"/>
            </a:endParaRPr>
          </a:p>
        </p:txBody>
      </p:sp>
      <p:sp>
        <p:nvSpPr>
          <p:cNvPr id="161806" name="Прямоугольник 9">
            <a:extLst>
              <a:ext uri="{FF2B5EF4-FFF2-40B4-BE49-F238E27FC236}">
                <a16:creationId xmlns:a16="http://schemas.microsoft.com/office/drawing/2014/main" id="{C88ED019-AD4E-794A-9CAE-7304179A8381}"/>
              </a:ext>
            </a:extLst>
          </p:cNvPr>
          <p:cNvSpPr>
            <a:spLocks noChangeArrowheads="1"/>
          </p:cNvSpPr>
          <p:nvPr/>
        </p:nvSpPr>
        <p:spPr bwMode="auto">
          <a:xfrm>
            <a:off x="1678806" y="1016060"/>
            <a:ext cx="6936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400" b="1" dirty="0"/>
              <a:t>Reel Olmayan Finansman Maliyeti</a:t>
            </a:r>
            <a:endParaRPr lang="en-UA" altLang="en-UA" sz="2400" b="1" dirty="0"/>
          </a:p>
        </p:txBody>
      </p:sp>
      <p:sp>
        <p:nvSpPr>
          <p:cNvPr id="161815" name="Прямоугольник 18">
            <a:extLst>
              <a:ext uri="{FF2B5EF4-FFF2-40B4-BE49-F238E27FC236}">
                <a16:creationId xmlns:a16="http://schemas.microsoft.com/office/drawing/2014/main" id="{B1580EC5-0CA2-9F49-B018-44F241621CA1}"/>
              </a:ext>
            </a:extLst>
          </p:cNvPr>
          <p:cNvSpPr>
            <a:spLocks noChangeArrowheads="1"/>
          </p:cNvSpPr>
          <p:nvPr/>
        </p:nvSpPr>
        <p:spPr bwMode="auto">
          <a:xfrm>
            <a:off x="515204" y="892949"/>
            <a:ext cx="835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FF0055"/>
                </a:solidFill>
                <a:latin typeface="Montserrat" panose="02000505000000020004" pitchFamily="2" charset="77"/>
              </a:rPr>
              <a:t>0</a:t>
            </a:r>
            <a:r>
              <a:rPr lang="en-US" altLang="en-UA" sz="4000" b="1" dirty="0">
                <a:solidFill>
                  <a:srgbClr val="FF0055"/>
                </a:solidFill>
                <a:latin typeface="Montserrat" panose="02000505000000020004" pitchFamily="2" charset="77"/>
              </a:rPr>
              <a:t>2</a:t>
            </a:r>
            <a:endParaRPr lang="en-UA" altLang="en-UA" sz="4000" dirty="0">
              <a:solidFill>
                <a:srgbClr val="FF0055"/>
              </a:solidFill>
              <a:latin typeface="Montserrat" panose="02000505000000020004" pitchFamily="2" charset="77"/>
            </a:endParaRPr>
          </a:p>
        </p:txBody>
      </p:sp>
      <p:sp>
        <p:nvSpPr>
          <p:cNvPr id="12" name="Rectangle 3">
            <a:extLst>
              <a:ext uri="{FF2B5EF4-FFF2-40B4-BE49-F238E27FC236}">
                <a16:creationId xmlns:a16="http://schemas.microsoft.com/office/drawing/2014/main" id="{17F62D45-A539-4CE6-8D1C-B3EFEB481D77}"/>
              </a:ext>
            </a:extLst>
          </p:cNvPr>
          <p:cNvSpPr txBox="1">
            <a:spLocks noChangeArrowheads="1"/>
          </p:cNvSpPr>
          <p:nvPr/>
        </p:nvSpPr>
        <p:spPr>
          <a:xfrm>
            <a:off x="264167" y="1645125"/>
            <a:ext cx="11177523" cy="1600936"/>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tr-TR" altLang="tr-TR" sz="1800" i="1" dirty="0"/>
              <a:t>Bina Alım Bedeli 			12.000.000 TL	Bina Alım Tarihi	        	           01.01.2012</a:t>
            </a:r>
          </a:p>
          <a:p>
            <a:pPr marL="0" indent="0">
              <a:buNone/>
              <a:defRPr/>
            </a:pPr>
            <a:r>
              <a:rPr lang="tr-TR" altLang="tr-TR" sz="1800" i="1" dirty="0"/>
              <a:t>Kullanılan Kredi Bedeli		10.000.000 TL	Kredi Kullanım/Kapama Tarihi           01.01.2012/31.12.2012</a:t>
            </a:r>
          </a:p>
          <a:p>
            <a:pPr marL="0" indent="0">
              <a:buNone/>
              <a:defRPr/>
            </a:pPr>
            <a:r>
              <a:rPr lang="tr-TR" altLang="tr-TR" sz="1800" i="1" dirty="0"/>
              <a:t>Finansman Maliyeti 		 3.000.000 TL	Ortalama Tic. Kredi Faiz Oranı           % 10</a:t>
            </a:r>
          </a:p>
          <a:p>
            <a:pPr marL="0" indent="0">
              <a:buFontTx/>
              <a:buNone/>
              <a:defRPr/>
            </a:pPr>
            <a:r>
              <a:rPr lang="tr-TR" altLang="tr-TR" sz="1800" i="1" dirty="0"/>
              <a:t>Kredinin tamamı satın alınan binanın maliyet bedeline ilave edilmiştir. Bina Bedeli          15.000.000 TL </a:t>
            </a:r>
          </a:p>
          <a:p>
            <a:pPr marL="0" indent="0">
              <a:buFontTx/>
              <a:buNone/>
              <a:defRPr/>
            </a:pPr>
            <a:r>
              <a:rPr lang="tr-TR" altLang="tr-TR" sz="1800" i="1" dirty="0"/>
              <a:t>	 		</a:t>
            </a:r>
            <a:endParaRPr lang="tr-TR" altLang="tr-TR" sz="2400" i="1" dirty="0"/>
          </a:p>
        </p:txBody>
      </p:sp>
      <p:graphicFrame>
        <p:nvGraphicFramePr>
          <p:cNvPr id="13" name="Tablo 12">
            <a:extLst>
              <a:ext uri="{FF2B5EF4-FFF2-40B4-BE49-F238E27FC236}">
                <a16:creationId xmlns:a16="http://schemas.microsoft.com/office/drawing/2014/main" id="{5A320239-751A-4F52-9688-151A529B50BC}"/>
              </a:ext>
            </a:extLst>
          </p:cNvPr>
          <p:cNvGraphicFramePr>
            <a:graphicFrameLocks noGrp="1"/>
          </p:cNvGraphicFramePr>
          <p:nvPr>
            <p:extLst>
              <p:ext uri="{D42A27DB-BD31-4B8C-83A1-F6EECF244321}">
                <p14:modId xmlns:p14="http://schemas.microsoft.com/office/powerpoint/2010/main" val="286898281"/>
              </p:ext>
            </p:extLst>
          </p:nvPr>
        </p:nvGraphicFramePr>
        <p:xfrm>
          <a:off x="205607" y="3574533"/>
          <a:ext cx="11236084" cy="922020"/>
        </p:xfrm>
        <a:graphic>
          <a:graphicData uri="http://schemas.openxmlformats.org/drawingml/2006/table">
            <a:tbl>
              <a:tblPr>
                <a:tableStyleId>{5C22544A-7EE6-4342-B048-85BDC9FD1C3A}</a:tableStyleId>
              </a:tblPr>
              <a:tblGrid>
                <a:gridCol w="1062513">
                  <a:extLst>
                    <a:ext uri="{9D8B030D-6E8A-4147-A177-3AD203B41FA5}">
                      <a16:colId xmlns:a16="http://schemas.microsoft.com/office/drawing/2014/main" val="472628655"/>
                    </a:ext>
                  </a:extLst>
                </a:gridCol>
                <a:gridCol w="365241">
                  <a:extLst>
                    <a:ext uri="{9D8B030D-6E8A-4147-A177-3AD203B41FA5}">
                      <a16:colId xmlns:a16="http://schemas.microsoft.com/office/drawing/2014/main" val="4222861623"/>
                    </a:ext>
                  </a:extLst>
                </a:gridCol>
                <a:gridCol w="1792993">
                  <a:extLst>
                    <a:ext uri="{9D8B030D-6E8A-4147-A177-3AD203B41FA5}">
                      <a16:colId xmlns:a16="http://schemas.microsoft.com/office/drawing/2014/main" val="2158309133"/>
                    </a:ext>
                  </a:extLst>
                </a:gridCol>
                <a:gridCol w="365241">
                  <a:extLst>
                    <a:ext uri="{9D8B030D-6E8A-4147-A177-3AD203B41FA5}">
                      <a16:colId xmlns:a16="http://schemas.microsoft.com/office/drawing/2014/main" val="1353150331"/>
                    </a:ext>
                  </a:extLst>
                </a:gridCol>
                <a:gridCol w="7650096">
                  <a:extLst>
                    <a:ext uri="{9D8B030D-6E8A-4147-A177-3AD203B41FA5}">
                      <a16:colId xmlns:a16="http://schemas.microsoft.com/office/drawing/2014/main" val="70827806"/>
                    </a:ext>
                  </a:extLst>
                </a:gridCol>
              </a:tblGrid>
              <a:tr h="182880">
                <a:tc rowSpan="3">
                  <a:txBody>
                    <a:bodyPr/>
                    <a:lstStyle/>
                    <a:p>
                      <a:pPr algn="ctr" fontAlgn="ctr"/>
                      <a:r>
                        <a:rPr lang="en-US" sz="2000" u="none" strike="noStrike" dirty="0">
                          <a:effectLst/>
                        </a:rPr>
                        <a:t>ROFM</a:t>
                      </a:r>
                      <a:endParaRPr lang="en-US" sz="20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ct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tc rowSpan="3">
                  <a:txBody>
                    <a:bodyPr/>
                    <a:lstStyle/>
                    <a:p>
                      <a:pPr algn="ctr" fontAlgn="ctr"/>
                      <a:r>
                        <a:rPr lang="tr-TR" sz="2000" u="none" strike="noStrike" dirty="0">
                          <a:effectLst/>
                        </a:rPr>
                        <a:t>Toplam Finansman Maliyeti</a:t>
                      </a:r>
                      <a:endParaRPr lang="en-US" sz="20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ct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tc>
                  <a:txBody>
                    <a:bodyPr/>
                    <a:lstStyle/>
                    <a:p>
                      <a:pPr algn="l" fontAlgn="b"/>
                      <a:r>
                        <a:rPr lang="tr-TR" sz="1800" u="none" strike="noStrike" dirty="0">
                          <a:effectLst/>
                        </a:rPr>
                        <a:t>Finansman Maliyetinin Oluştuğu Hesap Dönemine Ait Yİ</a:t>
                      </a:r>
                      <a:r>
                        <a:rPr lang="en-US" sz="1800" u="none" strike="noStrike" dirty="0">
                          <a:effectLst/>
                        </a:rPr>
                        <a:t>-ÜFE </a:t>
                      </a:r>
                      <a:r>
                        <a:rPr lang="tr-TR" sz="1800" u="none" strike="noStrike" dirty="0">
                          <a:effectLst/>
                        </a:rPr>
                        <a:t>Artış Oranı</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2739877"/>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extLst>
                  <a:ext uri="{0D108BD9-81ED-4DB2-BD59-A6C34878D82A}">
                    <a16:rowId xmlns:a16="http://schemas.microsoft.com/office/drawing/2014/main" val="2092707120"/>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tr-TR" sz="1800" u="none" strike="noStrike" dirty="0">
                          <a:effectLst/>
                        </a:rPr>
                        <a:t>Aynı Döneme Ait Ortalama Ticari Kredi Faiz Oranı</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3369167"/>
                  </a:ext>
                </a:extLst>
              </a:tr>
            </a:tbl>
          </a:graphicData>
        </a:graphic>
      </p:graphicFrame>
      <p:sp>
        <p:nvSpPr>
          <p:cNvPr id="19" name="Metin kutusu 18">
            <a:extLst>
              <a:ext uri="{FF2B5EF4-FFF2-40B4-BE49-F238E27FC236}">
                <a16:creationId xmlns:a16="http://schemas.microsoft.com/office/drawing/2014/main" id="{D6B57FF0-5F69-49CE-9458-E1E902B3DD7C}"/>
              </a:ext>
            </a:extLst>
          </p:cNvPr>
          <p:cNvSpPr txBox="1"/>
          <p:nvPr/>
        </p:nvSpPr>
        <p:spPr>
          <a:xfrm>
            <a:off x="9488540" y="5110357"/>
            <a:ext cx="1820592" cy="461665"/>
          </a:xfrm>
          <a:prstGeom prst="rect">
            <a:avLst/>
          </a:prstGeom>
          <a:noFill/>
        </p:spPr>
        <p:txBody>
          <a:bodyPr wrap="square">
            <a:spAutoFit/>
          </a:bodyPr>
          <a:lstStyle/>
          <a:p>
            <a:r>
              <a:rPr lang="tr-TR" sz="2400" b="0" i="0" u="none" strike="noStrike" dirty="0">
                <a:solidFill>
                  <a:srgbClr val="000000"/>
                </a:solidFill>
                <a:effectLst/>
                <a:latin typeface="Calibri" panose="020F0502020204030204" pitchFamily="34" charset="0"/>
              </a:rPr>
              <a:t>618.907</a:t>
            </a:r>
            <a:r>
              <a:rPr lang="tr-TR" sz="2400" dirty="0">
                <a:solidFill>
                  <a:srgbClr val="000000"/>
                </a:solidFill>
                <a:latin typeface="Calibri" panose="020F0502020204030204" pitchFamily="34" charset="0"/>
              </a:rPr>
              <a:t> </a:t>
            </a:r>
            <a:r>
              <a:rPr lang="tr-TR" sz="2400" b="0" i="0" u="none" strike="noStrike" dirty="0">
                <a:solidFill>
                  <a:srgbClr val="000000"/>
                </a:solidFill>
                <a:effectLst/>
                <a:latin typeface="Calibri" panose="020F0502020204030204" pitchFamily="34" charset="0"/>
              </a:rPr>
              <a:t>TL</a:t>
            </a:r>
            <a:r>
              <a:rPr lang="en-US" sz="2400" dirty="0"/>
              <a:t> </a:t>
            </a:r>
          </a:p>
        </p:txBody>
      </p:sp>
      <p:sp>
        <p:nvSpPr>
          <p:cNvPr id="20" name="Metin kutusu 19">
            <a:extLst>
              <a:ext uri="{FF2B5EF4-FFF2-40B4-BE49-F238E27FC236}">
                <a16:creationId xmlns:a16="http://schemas.microsoft.com/office/drawing/2014/main" id="{E07E5444-F046-4EC9-8678-BC4E5192D993}"/>
              </a:ext>
            </a:extLst>
          </p:cNvPr>
          <p:cNvSpPr txBox="1"/>
          <p:nvPr/>
        </p:nvSpPr>
        <p:spPr>
          <a:xfrm>
            <a:off x="205607" y="6170586"/>
            <a:ext cx="11294644" cy="461665"/>
          </a:xfrm>
          <a:prstGeom prst="rect">
            <a:avLst/>
          </a:prstGeom>
          <a:noFill/>
        </p:spPr>
        <p:txBody>
          <a:bodyPr wrap="square">
            <a:spAutoFit/>
          </a:bodyPr>
          <a:lstStyle/>
          <a:p>
            <a:r>
              <a:rPr lang="tr-TR" sz="2400" b="1" i="0" u="none" strike="noStrike" dirty="0">
                <a:solidFill>
                  <a:srgbClr val="FF0000"/>
                </a:solidFill>
                <a:effectLst/>
                <a:latin typeface="Calibri" panose="020F0502020204030204" pitchFamily="34" charset="0"/>
              </a:rPr>
              <a:t>Binanın Düzeltmeye Esas Bedeli </a:t>
            </a:r>
            <a:r>
              <a:rPr lang="tr-TR" sz="2400" b="1" i="0" u="none" strike="noStrike" dirty="0">
                <a:solidFill>
                  <a:srgbClr val="FF0000"/>
                </a:solidFill>
                <a:effectLst/>
                <a:latin typeface="Calibri" panose="020F0502020204030204" pitchFamily="34" charset="0"/>
                <a:sym typeface="Wingdings" panose="05000000000000000000" pitchFamily="2" charset="2"/>
              </a:rPr>
              <a:t></a:t>
            </a:r>
            <a:r>
              <a:rPr lang="tr-TR" sz="2400" b="1" i="0" u="none" strike="noStrike" dirty="0">
                <a:solidFill>
                  <a:srgbClr val="FF0000"/>
                </a:solidFill>
                <a:effectLst/>
                <a:latin typeface="Calibri" panose="020F0502020204030204" pitchFamily="34" charset="0"/>
              </a:rPr>
              <a:t> 15.000.000 – </a:t>
            </a:r>
            <a:r>
              <a:rPr lang="tr-TR" sz="2400" b="1" dirty="0">
                <a:solidFill>
                  <a:srgbClr val="FF0000"/>
                </a:solidFill>
                <a:latin typeface="Calibri" panose="020F0502020204030204" pitchFamily="34" charset="0"/>
              </a:rPr>
              <a:t>618.907</a:t>
            </a:r>
            <a:r>
              <a:rPr lang="tr-TR" sz="2400" b="1" i="0" u="none" strike="noStrike" dirty="0">
                <a:solidFill>
                  <a:srgbClr val="FF0000"/>
                </a:solidFill>
                <a:effectLst/>
                <a:latin typeface="Calibri" panose="020F0502020204030204" pitchFamily="34" charset="0"/>
              </a:rPr>
              <a:t> = 14.381.093 TL olacaktır.</a:t>
            </a:r>
            <a:endParaRPr lang="en-US" sz="2400" b="1" dirty="0">
              <a:solidFill>
                <a:srgbClr val="FF0000"/>
              </a:solidFill>
            </a:endParaRPr>
          </a:p>
        </p:txBody>
      </p:sp>
      <p:graphicFrame>
        <p:nvGraphicFramePr>
          <p:cNvPr id="6" name="Tablo 5">
            <a:extLst>
              <a:ext uri="{FF2B5EF4-FFF2-40B4-BE49-F238E27FC236}">
                <a16:creationId xmlns:a16="http://schemas.microsoft.com/office/drawing/2014/main" id="{14CD45DF-E937-42E4-82F7-3F88102564E8}"/>
              </a:ext>
            </a:extLst>
          </p:cNvPr>
          <p:cNvGraphicFramePr>
            <a:graphicFrameLocks noGrp="1"/>
          </p:cNvGraphicFramePr>
          <p:nvPr>
            <p:extLst>
              <p:ext uri="{D42A27DB-BD31-4B8C-83A1-F6EECF244321}">
                <p14:modId xmlns:p14="http://schemas.microsoft.com/office/powerpoint/2010/main" val="2630141492"/>
              </p:ext>
            </p:extLst>
          </p:nvPr>
        </p:nvGraphicFramePr>
        <p:xfrm>
          <a:off x="205607" y="4862299"/>
          <a:ext cx="8674123" cy="937260"/>
        </p:xfrm>
        <a:graphic>
          <a:graphicData uri="http://schemas.openxmlformats.org/drawingml/2006/table">
            <a:tbl>
              <a:tblPr>
                <a:tableStyleId>{5C22544A-7EE6-4342-B048-85BDC9FD1C3A}</a:tableStyleId>
              </a:tblPr>
              <a:tblGrid>
                <a:gridCol w="911267">
                  <a:extLst>
                    <a:ext uri="{9D8B030D-6E8A-4147-A177-3AD203B41FA5}">
                      <a16:colId xmlns:a16="http://schemas.microsoft.com/office/drawing/2014/main" val="280478058"/>
                    </a:ext>
                  </a:extLst>
                </a:gridCol>
                <a:gridCol w="313249">
                  <a:extLst>
                    <a:ext uri="{9D8B030D-6E8A-4147-A177-3AD203B41FA5}">
                      <a16:colId xmlns:a16="http://schemas.microsoft.com/office/drawing/2014/main" val="2783174111"/>
                    </a:ext>
                  </a:extLst>
                </a:gridCol>
                <a:gridCol w="1537762">
                  <a:extLst>
                    <a:ext uri="{9D8B030D-6E8A-4147-A177-3AD203B41FA5}">
                      <a16:colId xmlns:a16="http://schemas.microsoft.com/office/drawing/2014/main" val="3849034110"/>
                    </a:ext>
                  </a:extLst>
                </a:gridCol>
                <a:gridCol w="313249">
                  <a:extLst>
                    <a:ext uri="{9D8B030D-6E8A-4147-A177-3AD203B41FA5}">
                      <a16:colId xmlns:a16="http://schemas.microsoft.com/office/drawing/2014/main" val="3577654006"/>
                    </a:ext>
                  </a:extLst>
                </a:gridCol>
                <a:gridCol w="2836318">
                  <a:extLst>
                    <a:ext uri="{9D8B030D-6E8A-4147-A177-3AD203B41FA5}">
                      <a16:colId xmlns:a16="http://schemas.microsoft.com/office/drawing/2014/main" val="3338850091"/>
                    </a:ext>
                  </a:extLst>
                </a:gridCol>
                <a:gridCol w="1395377">
                  <a:extLst>
                    <a:ext uri="{9D8B030D-6E8A-4147-A177-3AD203B41FA5}">
                      <a16:colId xmlns:a16="http://schemas.microsoft.com/office/drawing/2014/main" val="1357164384"/>
                    </a:ext>
                  </a:extLst>
                </a:gridCol>
                <a:gridCol w="1366901">
                  <a:extLst>
                    <a:ext uri="{9D8B030D-6E8A-4147-A177-3AD203B41FA5}">
                      <a16:colId xmlns:a16="http://schemas.microsoft.com/office/drawing/2014/main" val="1502235869"/>
                    </a:ext>
                  </a:extLst>
                </a:gridCol>
              </a:tblGrid>
              <a:tr h="182880">
                <a:tc rowSpan="3">
                  <a:txBody>
                    <a:bodyPr/>
                    <a:lstStyle/>
                    <a:p>
                      <a:pPr algn="ctr" fontAlgn="ctr"/>
                      <a:r>
                        <a:rPr lang="en-US" sz="2000" u="none" strike="noStrike" dirty="0">
                          <a:effectLst/>
                        </a:rPr>
                        <a:t>ROFM</a:t>
                      </a:r>
                      <a:endParaRPr lang="en-US" sz="20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ct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tc rowSpan="3">
                  <a:txBody>
                    <a:bodyPr/>
                    <a:lstStyle/>
                    <a:p>
                      <a:pPr algn="ctr" fontAlgn="ctr"/>
                      <a:r>
                        <a:rPr lang="tr-TR" sz="2000" u="none" strike="noStrike" dirty="0">
                          <a:effectLst/>
                        </a:rPr>
                        <a:t>3</a:t>
                      </a:r>
                      <a:r>
                        <a:rPr lang="en-US" sz="2000" u="none" strike="noStrike" dirty="0">
                          <a:effectLst/>
                        </a:rPr>
                        <a:t>.000.000</a:t>
                      </a:r>
                      <a:endParaRPr lang="en-US" sz="20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ct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tc>
                  <a:txBody>
                    <a:bodyPr/>
                    <a:lstStyle/>
                    <a:p>
                      <a:pPr algn="ctr" fontAlgn="b"/>
                      <a:r>
                        <a:rPr lang="tr-TR" sz="2000" u="none" strike="noStrike" dirty="0">
                          <a:effectLst/>
                        </a:rPr>
                        <a:t>(207,29-203,10)/203,10</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tc>
                <a:tc rowSpan="3">
                  <a:txBody>
                    <a:bodyPr/>
                    <a:lstStyle/>
                    <a:p>
                      <a:pPr algn="ctr" fontAlgn="ctr"/>
                      <a:r>
                        <a:rPr lang="en-US" sz="2000" u="none" strike="noStrike" dirty="0">
                          <a:effectLst/>
                        </a:rPr>
                        <a:t>0,2</a:t>
                      </a:r>
                      <a:r>
                        <a:rPr lang="tr-TR" sz="2000" u="none" strike="noStrike" dirty="0">
                          <a:effectLst/>
                        </a:rPr>
                        <a:t>0630</a:t>
                      </a:r>
                      <a:endParaRPr lang="en-US" sz="2000" b="0"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extLst>
                  <a:ext uri="{0D108BD9-81ED-4DB2-BD59-A6C34878D82A}">
                    <a16:rowId xmlns:a16="http://schemas.microsoft.com/office/drawing/2014/main" val="1530930330"/>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US"/>
                    </a:p>
                  </a:txBody>
                  <a:tcPr/>
                </a:tc>
                <a:extLst>
                  <a:ext uri="{0D108BD9-81ED-4DB2-BD59-A6C34878D82A}">
                    <a16:rowId xmlns:a16="http://schemas.microsoft.com/office/drawing/2014/main" val="76028530"/>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tr-TR" sz="2000" u="none" strike="noStrike" dirty="0">
                          <a:effectLst/>
                        </a:rPr>
                        <a:t>0,10</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US"/>
                    </a:p>
                  </a:txBody>
                  <a:tcPr/>
                </a:tc>
                <a:extLst>
                  <a:ext uri="{0D108BD9-81ED-4DB2-BD59-A6C34878D82A}">
                    <a16:rowId xmlns:a16="http://schemas.microsoft.com/office/drawing/2014/main" val="547794136"/>
                  </a:ext>
                </a:extLst>
              </a:tr>
            </a:tbl>
          </a:graphicData>
        </a:graphic>
      </p:graphicFrame>
      <p:sp>
        <p:nvSpPr>
          <p:cNvPr id="24" name="Ok: Sağ 23">
            <a:extLst>
              <a:ext uri="{FF2B5EF4-FFF2-40B4-BE49-F238E27FC236}">
                <a16:creationId xmlns:a16="http://schemas.microsoft.com/office/drawing/2014/main" id="{6E328B0D-015C-46F7-ABB3-FAB485E17E0A}"/>
              </a:ext>
            </a:extLst>
          </p:cNvPr>
          <p:cNvSpPr/>
          <p:nvPr/>
        </p:nvSpPr>
        <p:spPr>
          <a:xfrm>
            <a:off x="6501037" y="5017721"/>
            <a:ext cx="914400" cy="8092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oogle Shape;1751;p62">
            <a:extLst>
              <a:ext uri="{FF2B5EF4-FFF2-40B4-BE49-F238E27FC236}">
                <a16:creationId xmlns:a16="http://schemas.microsoft.com/office/drawing/2014/main" id="{CF2DCF1A-6246-4514-8AB6-B32E4B3DE3CB}"/>
              </a:ext>
            </a:extLst>
          </p:cNvPr>
          <p:cNvCxnSpPr>
            <a:cxnSpLocks/>
          </p:cNvCxnSpPr>
          <p:nvPr/>
        </p:nvCxnSpPr>
        <p:spPr>
          <a:xfrm flipH="1">
            <a:off x="264168" y="3429000"/>
            <a:ext cx="11177522" cy="0"/>
          </a:xfrm>
          <a:prstGeom prst="straightConnector1">
            <a:avLst/>
          </a:prstGeom>
          <a:noFill/>
          <a:ln w="101600" cap="flat" cmpd="sng">
            <a:solidFill>
              <a:srgbClr val="0070C0"/>
            </a:solidFill>
            <a:prstDash val="solid"/>
            <a:miter lim="800000"/>
            <a:headEnd type="none" w="med" len="med"/>
            <a:tailEnd type="none" w="med" len="med"/>
          </a:ln>
        </p:spPr>
      </p:cxnSp>
      <p:cxnSp>
        <p:nvCxnSpPr>
          <p:cNvPr id="26" name="Google Shape;1751;p62">
            <a:extLst>
              <a:ext uri="{FF2B5EF4-FFF2-40B4-BE49-F238E27FC236}">
                <a16:creationId xmlns:a16="http://schemas.microsoft.com/office/drawing/2014/main" id="{15488512-AD62-4DA1-878C-79A411503B18}"/>
              </a:ext>
            </a:extLst>
          </p:cNvPr>
          <p:cNvCxnSpPr>
            <a:cxnSpLocks/>
          </p:cNvCxnSpPr>
          <p:nvPr/>
        </p:nvCxnSpPr>
        <p:spPr>
          <a:xfrm flipH="1">
            <a:off x="205607" y="4674475"/>
            <a:ext cx="11177522" cy="0"/>
          </a:xfrm>
          <a:prstGeom prst="straightConnector1">
            <a:avLst/>
          </a:prstGeom>
          <a:noFill/>
          <a:ln w="101600" cap="flat" cmpd="sng">
            <a:solidFill>
              <a:srgbClr val="0070C0"/>
            </a:solidFill>
            <a:prstDash val="solid"/>
            <a:miter lim="800000"/>
            <a:headEnd type="none" w="med" len="med"/>
            <a:tailEnd type="none" w="med" len="med"/>
          </a:ln>
        </p:spPr>
      </p:cxnSp>
      <p:sp>
        <p:nvSpPr>
          <p:cNvPr id="27" name="Metin kutusu 26">
            <a:extLst>
              <a:ext uri="{FF2B5EF4-FFF2-40B4-BE49-F238E27FC236}">
                <a16:creationId xmlns:a16="http://schemas.microsoft.com/office/drawing/2014/main" id="{19F2A3BA-AE5A-439C-A531-4ACEC8DE4F14}"/>
              </a:ext>
            </a:extLst>
          </p:cNvPr>
          <p:cNvSpPr txBox="1"/>
          <p:nvPr/>
        </p:nvSpPr>
        <p:spPr>
          <a:xfrm>
            <a:off x="4924527" y="484774"/>
            <a:ext cx="6752269" cy="523220"/>
          </a:xfrm>
          <a:prstGeom prst="rect">
            <a:avLst/>
          </a:prstGeom>
          <a:noFill/>
        </p:spPr>
        <p:txBody>
          <a:bodyPr wrap="square">
            <a:spAutoFit/>
          </a:bodyPr>
          <a:lstStyle/>
          <a:p>
            <a:pPr algn="ctr"/>
            <a:r>
              <a:rPr lang="tr-TR" sz="2800" i="1" dirty="0">
                <a:highlight>
                  <a:srgbClr val="FFFF00"/>
                </a:highlight>
              </a:rPr>
              <a:t>Toplam Finansman Maliyeti Esas Alınması</a:t>
            </a:r>
          </a:p>
        </p:txBody>
      </p:sp>
      <p:sp>
        <p:nvSpPr>
          <p:cNvPr id="2" name="Slayt Numarası Yer Tutucusu 1">
            <a:extLst>
              <a:ext uri="{FF2B5EF4-FFF2-40B4-BE49-F238E27FC236}">
                <a16:creationId xmlns:a16="http://schemas.microsoft.com/office/drawing/2014/main" id="{2781899B-A201-42BB-961A-C46582BE806A}"/>
              </a:ext>
            </a:extLst>
          </p:cNvPr>
          <p:cNvSpPr>
            <a:spLocks noGrp="1"/>
          </p:cNvSpPr>
          <p:nvPr>
            <p:ph type="sldNum" idx="12"/>
          </p:nvPr>
        </p:nvSpPr>
        <p:spPr/>
        <p:txBody>
          <a:bodyPr/>
          <a:lstStyle/>
          <a:p>
            <a:pPr>
              <a:defRPr/>
            </a:pPr>
            <a:fld id="{D1C4E16D-E3D4-2D4C-BDAA-E36D22C82642}" type="slidenum">
              <a:rPr lang="en-US" altLang="ru-UA" smtClean="0"/>
              <a:pPr>
                <a:defRPr/>
              </a:pPr>
              <a:t>41</a:t>
            </a:fld>
            <a:endParaRPr lang="en-US" altLang="ru-UA"/>
          </a:p>
        </p:txBody>
      </p:sp>
    </p:spTree>
    <p:extLst>
      <p:ext uri="{BB962C8B-B14F-4D97-AF65-F5344CB8AC3E}">
        <p14:creationId xmlns:p14="http://schemas.microsoft.com/office/powerpoint/2010/main" val="236263626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5204" y="177900"/>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Sabit Kıymetler VII</a:t>
            </a:r>
            <a:endParaRPr lang="en-UA" altLang="en-UA" sz="2800" dirty="0">
              <a:solidFill>
                <a:srgbClr val="FF0000"/>
              </a:solidFill>
              <a:latin typeface="Montserrat" panose="02000505000000020004" pitchFamily="2" charset="77"/>
            </a:endParaRPr>
          </a:p>
        </p:txBody>
      </p:sp>
      <p:sp>
        <p:nvSpPr>
          <p:cNvPr id="161806" name="Прямоугольник 9">
            <a:extLst>
              <a:ext uri="{FF2B5EF4-FFF2-40B4-BE49-F238E27FC236}">
                <a16:creationId xmlns:a16="http://schemas.microsoft.com/office/drawing/2014/main" id="{C88ED019-AD4E-794A-9CAE-7304179A8381}"/>
              </a:ext>
            </a:extLst>
          </p:cNvPr>
          <p:cNvSpPr>
            <a:spLocks noChangeArrowheads="1"/>
          </p:cNvSpPr>
          <p:nvPr/>
        </p:nvSpPr>
        <p:spPr bwMode="auto">
          <a:xfrm>
            <a:off x="1678807" y="1016060"/>
            <a:ext cx="2768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b="1" dirty="0"/>
              <a:t>Reel Olmayan Finansman Maliyeti</a:t>
            </a:r>
            <a:endParaRPr lang="en-UA" altLang="en-UA" sz="2400" b="1" dirty="0"/>
          </a:p>
        </p:txBody>
      </p:sp>
      <p:sp>
        <p:nvSpPr>
          <p:cNvPr id="161815" name="Прямоугольник 18">
            <a:extLst>
              <a:ext uri="{FF2B5EF4-FFF2-40B4-BE49-F238E27FC236}">
                <a16:creationId xmlns:a16="http://schemas.microsoft.com/office/drawing/2014/main" id="{B1580EC5-0CA2-9F49-B018-44F241621CA1}"/>
              </a:ext>
            </a:extLst>
          </p:cNvPr>
          <p:cNvSpPr>
            <a:spLocks noChangeArrowheads="1"/>
          </p:cNvSpPr>
          <p:nvPr/>
        </p:nvSpPr>
        <p:spPr bwMode="auto">
          <a:xfrm>
            <a:off x="588247" y="1044923"/>
            <a:ext cx="835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FF0055"/>
                </a:solidFill>
                <a:latin typeface="Montserrat" panose="02000505000000020004" pitchFamily="2" charset="77"/>
              </a:rPr>
              <a:t>0</a:t>
            </a:r>
            <a:r>
              <a:rPr lang="en-US" altLang="en-UA" sz="4000" b="1" dirty="0">
                <a:solidFill>
                  <a:srgbClr val="FF0055"/>
                </a:solidFill>
                <a:latin typeface="Montserrat" panose="02000505000000020004" pitchFamily="2" charset="77"/>
              </a:rPr>
              <a:t>2</a:t>
            </a:r>
            <a:endParaRPr lang="en-UA" altLang="en-UA" sz="4000" dirty="0">
              <a:solidFill>
                <a:srgbClr val="FF0055"/>
              </a:solidFill>
              <a:latin typeface="Montserrat" panose="02000505000000020004" pitchFamily="2" charset="77"/>
            </a:endParaRPr>
          </a:p>
        </p:txBody>
      </p:sp>
      <p:sp>
        <p:nvSpPr>
          <p:cNvPr id="21" name="İçerik Yer Tutucusu 2">
            <a:extLst>
              <a:ext uri="{FF2B5EF4-FFF2-40B4-BE49-F238E27FC236}">
                <a16:creationId xmlns:a16="http://schemas.microsoft.com/office/drawing/2014/main" id="{D9E77E25-69FB-40AD-B906-CE0BA0F818B0}"/>
              </a:ext>
            </a:extLst>
          </p:cNvPr>
          <p:cNvSpPr txBox="1">
            <a:spLocks/>
          </p:cNvSpPr>
          <p:nvPr/>
        </p:nvSpPr>
        <p:spPr>
          <a:xfrm>
            <a:off x="448235" y="2132638"/>
            <a:ext cx="11564471" cy="830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tr-TR" sz="2400" dirty="0"/>
              <a:t>Y</a:t>
            </a:r>
            <a:r>
              <a:rPr lang="en-US" sz="2400" dirty="0" err="1"/>
              <a:t>eniden</a:t>
            </a:r>
            <a:r>
              <a:rPr lang="en-US" sz="2400" dirty="0"/>
              <a:t> </a:t>
            </a:r>
            <a:r>
              <a:rPr lang="en-US" sz="2400" dirty="0" err="1"/>
              <a:t>değerlemeye</a:t>
            </a:r>
            <a:r>
              <a:rPr lang="en-US" sz="2400" dirty="0"/>
              <a:t> tabi </a:t>
            </a:r>
            <a:r>
              <a:rPr lang="en-US" sz="2400" dirty="0" err="1"/>
              <a:t>tutulmuş</a:t>
            </a:r>
            <a:r>
              <a:rPr lang="en-US" sz="2400" dirty="0"/>
              <a:t> </a:t>
            </a:r>
            <a:r>
              <a:rPr lang="en-US" sz="2400" dirty="0" err="1"/>
              <a:t>iktisadi</a:t>
            </a:r>
            <a:r>
              <a:rPr lang="en-US" sz="2400" dirty="0"/>
              <a:t> </a:t>
            </a:r>
            <a:r>
              <a:rPr lang="en-US" sz="2400" dirty="0" err="1"/>
              <a:t>kıymetlerin</a:t>
            </a:r>
            <a:r>
              <a:rPr lang="en-US" sz="2400" dirty="0"/>
              <a:t> </a:t>
            </a:r>
            <a:r>
              <a:rPr lang="en-US" sz="2400" dirty="0" err="1"/>
              <a:t>düzeltilmesinde</a:t>
            </a:r>
            <a:r>
              <a:rPr lang="en-US" sz="2400" dirty="0"/>
              <a:t>, </a:t>
            </a:r>
            <a:r>
              <a:rPr lang="en-US" sz="2400" dirty="0" err="1"/>
              <a:t>düzeltmeye</a:t>
            </a:r>
            <a:r>
              <a:rPr lang="en-US" sz="2400" dirty="0"/>
              <a:t> </a:t>
            </a:r>
            <a:r>
              <a:rPr lang="en-US" sz="2400" dirty="0" err="1"/>
              <a:t>esas</a:t>
            </a:r>
            <a:r>
              <a:rPr lang="en-US" sz="2400" dirty="0"/>
              <a:t> </a:t>
            </a:r>
            <a:r>
              <a:rPr lang="en-US" sz="2400" dirty="0" err="1"/>
              <a:t>değer</a:t>
            </a:r>
            <a:r>
              <a:rPr lang="en-US" sz="2400" dirty="0"/>
              <a:t> </a:t>
            </a:r>
            <a:r>
              <a:rPr lang="en-US" sz="2400" dirty="0" err="1"/>
              <a:t>olan</a:t>
            </a:r>
            <a:r>
              <a:rPr lang="en-US" sz="2400" dirty="0"/>
              <a:t> </a:t>
            </a:r>
            <a:r>
              <a:rPr lang="en-US" sz="2400" dirty="0" err="1"/>
              <a:t>yeniden</a:t>
            </a:r>
            <a:r>
              <a:rPr lang="en-US" sz="2400" dirty="0"/>
              <a:t> </a:t>
            </a:r>
            <a:r>
              <a:rPr lang="en-US" sz="2400" dirty="0" err="1"/>
              <a:t>değerleme</a:t>
            </a:r>
            <a:r>
              <a:rPr lang="en-US" sz="2400" dirty="0"/>
              <a:t> </a:t>
            </a:r>
            <a:r>
              <a:rPr lang="en-US" sz="2400" dirty="0" err="1"/>
              <a:t>sonrası</a:t>
            </a:r>
            <a:r>
              <a:rPr lang="en-US" sz="2400" dirty="0"/>
              <a:t> </a:t>
            </a:r>
            <a:r>
              <a:rPr lang="en-US" sz="2400" dirty="0" err="1"/>
              <a:t>değerler</a:t>
            </a:r>
            <a:r>
              <a:rPr lang="en-US" sz="2400" dirty="0"/>
              <a:t> </a:t>
            </a:r>
            <a:r>
              <a:rPr lang="en-US" sz="2400" dirty="0" err="1"/>
              <a:t>için</a:t>
            </a:r>
            <a:r>
              <a:rPr lang="en-US" sz="2400" dirty="0"/>
              <a:t> ROFM </a:t>
            </a:r>
            <a:r>
              <a:rPr lang="en-US" sz="2400" dirty="0" err="1"/>
              <a:t>hesabı</a:t>
            </a:r>
            <a:r>
              <a:rPr lang="en-US" sz="2400" dirty="0"/>
              <a:t> </a:t>
            </a:r>
            <a:r>
              <a:rPr lang="en-US" sz="2400" dirty="0" err="1"/>
              <a:t>yapılmaz</a:t>
            </a:r>
            <a:r>
              <a:rPr lang="en-US" sz="2400" dirty="0"/>
              <a:t>. </a:t>
            </a:r>
            <a:r>
              <a:rPr lang="tr-TR" sz="2400" dirty="0"/>
              <a:t>.</a:t>
            </a:r>
          </a:p>
          <a:p>
            <a:pPr marL="0" indent="0">
              <a:buFontTx/>
              <a:buNone/>
              <a:defRPr/>
            </a:pPr>
            <a:endParaRPr lang="tr-TR" dirty="0"/>
          </a:p>
        </p:txBody>
      </p:sp>
      <p:sp>
        <p:nvSpPr>
          <p:cNvPr id="15" name="Metin kutusu 14">
            <a:extLst>
              <a:ext uri="{FF2B5EF4-FFF2-40B4-BE49-F238E27FC236}">
                <a16:creationId xmlns:a16="http://schemas.microsoft.com/office/drawing/2014/main" id="{77905669-594E-4FC2-864E-76A826D5EE23}"/>
              </a:ext>
            </a:extLst>
          </p:cNvPr>
          <p:cNvSpPr txBox="1"/>
          <p:nvPr/>
        </p:nvSpPr>
        <p:spPr>
          <a:xfrm>
            <a:off x="515204" y="5472608"/>
            <a:ext cx="11345102" cy="461665"/>
          </a:xfrm>
          <a:prstGeom prst="rect">
            <a:avLst/>
          </a:prstGeom>
          <a:noFill/>
        </p:spPr>
        <p:txBody>
          <a:bodyPr wrap="square">
            <a:spAutoFit/>
          </a:bodyPr>
          <a:lstStyle/>
          <a:p>
            <a:r>
              <a:rPr lang="tr-TR" sz="2400" dirty="0"/>
              <a:t>ROFM </a:t>
            </a:r>
            <a:r>
              <a:rPr lang="en-US" sz="2400" dirty="0" err="1"/>
              <a:t>tevsikine</a:t>
            </a:r>
            <a:r>
              <a:rPr lang="en-US" sz="2400" dirty="0"/>
              <a:t> </a:t>
            </a:r>
            <a:r>
              <a:rPr lang="en-US" sz="2400" dirty="0" err="1"/>
              <a:t>ilişkin</a:t>
            </a:r>
            <a:r>
              <a:rPr lang="en-US" sz="2400" dirty="0"/>
              <a:t> </a:t>
            </a:r>
            <a:r>
              <a:rPr lang="en-US" sz="2400" dirty="0" err="1"/>
              <a:t>kayıt</a:t>
            </a:r>
            <a:r>
              <a:rPr lang="en-US" sz="2400" dirty="0"/>
              <a:t> </a:t>
            </a:r>
            <a:r>
              <a:rPr lang="en-US" sz="2400" dirty="0" err="1"/>
              <a:t>ve</a:t>
            </a:r>
            <a:r>
              <a:rPr lang="en-US" sz="2400" dirty="0"/>
              <a:t> </a:t>
            </a:r>
            <a:r>
              <a:rPr lang="en-US" sz="2400" dirty="0" err="1"/>
              <a:t>belgelerin</a:t>
            </a:r>
            <a:r>
              <a:rPr lang="en-US" sz="2400" dirty="0"/>
              <a:t> </a:t>
            </a:r>
            <a:r>
              <a:rPr lang="en-US" sz="2400" dirty="0" err="1"/>
              <a:t>açık</a:t>
            </a:r>
            <a:r>
              <a:rPr lang="en-US" sz="2400" dirty="0"/>
              <a:t> </a:t>
            </a:r>
            <a:r>
              <a:rPr lang="en-US" sz="2400" dirty="0" err="1"/>
              <a:t>ve</a:t>
            </a:r>
            <a:r>
              <a:rPr lang="en-US" sz="2400" dirty="0"/>
              <a:t> </a:t>
            </a:r>
            <a:r>
              <a:rPr lang="en-US" sz="2400" dirty="0" err="1"/>
              <a:t>kesin</a:t>
            </a:r>
            <a:r>
              <a:rPr lang="en-US" sz="2400" dirty="0"/>
              <a:t> </a:t>
            </a:r>
            <a:r>
              <a:rPr lang="en-US" sz="2400" dirty="0" err="1"/>
              <a:t>bilgiler</a:t>
            </a:r>
            <a:r>
              <a:rPr lang="en-US" sz="2400" dirty="0"/>
              <a:t> </a:t>
            </a:r>
            <a:r>
              <a:rPr lang="en-US" sz="2400" dirty="0" err="1"/>
              <a:t>içermesi</a:t>
            </a:r>
            <a:r>
              <a:rPr lang="en-US" sz="2400" dirty="0"/>
              <a:t> </a:t>
            </a:r>
            <a:r>
              <a:rPr lang="en-US" sz="2400" dirty="0" err="1"/>
              <a:t>gerekmektedir</a:t>
            </a:r>
            <a:r>
              <a:rPr lang="en-US" sz="2400" dirty="0"/>
              <a:t>.</a:t>
            </a:r>
          </a:p>
        </p:txBody>
      </p:sp>
      <p:sp>
        <p:nvSpPr>
          <p:cNvPr id="22" name="Metin kutusu 21">
            <a:extLst>
              <a:ext uri="{FF2B5EF4-FFF2-40B4-BE49-F238E27FC236}">
                <a16:creationId xmlns:a16="http://schemas.microsoft.com/office/drawing/2014/main" id="{0286359E-8D04-4B1C-969A-60C3F0C346F7}"/>
              </a:ext>
            </a:extLst>
          </p:cNvPr>
          <p:cNvSpPr txBox="1"/>
          <p:nvPr/>
        </p:nvSpPr>
        <p:spPr>
          <a:xfrm>
            <a:off x="519954" y="3073934"/>
            <a:ext cx="11340352" cy="1200329"/>
          </a:xfrm>
          <a:prstGeom prst="rect">
            <a:avLst/>
          </a:prstGeom>
          <a:noFill/>
        </p:spPr>
        <p:txBody>
          <a:bodyPr wrap="square">
            <a:spAutoFit/>
          </a:bodyPr>
          <a:lstStyle/>
          <a:p>
            <a:r>
              <a:rPr lang="en-US" sz="2400" dirty="0" err="1"/>
              <a:t>Kredilerle</a:t>
            </a:r>
            <a:r>
              <a:rPr lang="en-US" sz="2400" dirty="0"/>
              <a:t> </a:t>
            </a:r>
            <a:r>
              <a:rPr lang="en-US" sz="2400" dirty="0" err="1"/>
              <a:t>ilgili</a:t>
            </a:r>
            <a:r>
              <a:rPr lang="en-US" sz="2400" dirty="0"/>
              <a:t> (</a:t>
            </a:r>
            <a:r>
              <a:rPr lang="en-US" sz="2400" dirty="0" err="1"/>
              <a:t>vergi</a:t>
            </a:r>
            <a:r>
              <a:rPr lang="en-US" sz="2400" dirty="0"/>
              <a:t> </a:t>
            </a:r>
            <a:r>
              <a:rPr lang="en-US" sz="2400" dirty="0" err="1"/>
              <a:t>ve</a:t>
            </a:r>
            <a:r>
              <a:rPr lang="en-US" sz="2400" dirty="0"/>
              <a:t> </a:t>
            </a:r>
            <a:r>
              <a:rPr lang="en-US" sz="2400" dirty="0" err="1"/>
              <a:t>harçlar</a:t>
            </a:r>
            <a:r>
              <a:rPr lang="en-US" sz="2400" dirty="0"/>
              <a:t> </a:t>
            </a:r>
            <a:r>
              <a:rPr lang="en-US" sz="2400" dirty="0" err="1"/>
              <a:t>gibi</a:t>
            </a:r>
            <a:r>
              <a:rPr lang="en-US" sz="2400" dirty="0"/>
              <a:t>) </a:t>
            </a:r>
            <a:r>
              <a:rPr lang="en-US" sz="2400" dirty="0" err="1"/>
              <a:t>bazı</a:t>
            </a:r>
            <a:r>
              <a:rPr lang="en-US" sz="2400" dirty="0"/>
              <a:t> </a:t>
            </a:r>
            <a:r>
              <a:rPr lang="en-US" sz="2400" dirty="0" err="1"/>
              <a:t>finansman</a:t>
            </a:r>
            <a:r>
              <a:rPr lang="en-US" sz="2400" dirty="0"/>
              <a:t> </a:t>
            </a:r>
            <a:r>
              <a:rPr lang="en-US" sz="2400" dirty="0" err="1"/>
              <a:t>giderleri</a:t>
            </a:r>
            <a:r>
              <a:rPr lang="en-US" sz="2400" dirty="0"/>
              <a:t>, </a:t>
            </a:r>
            <a:r>
              <a:rPr lang="en-US" sz="2400" dirty="0" err="1"/>
              <a:t>kullanılan</a:t>
            </a:r>
            <a:r>
              <a:rPr lang="en-US" sz="2400" dirty="0"/>
              <a:t> </a:t>
            </a:r>
            <a:r>
              <a:rPr lang="en-US" sz="2400" dirty="0" err="1"/>
              <a:t>yabancı</a:t>
            </a:r>
            <a:r>
              <a:rPr lang="en-US" sz="2400" dirty="0"/>
              <a:t> </a:t>
            </a:r>
            <a:r>
              <a:rPr lang="en-US" sz="2400" dirty="0" err="1"/>
              <a:t>kaynağın</a:t>
            </a:r>
            <a:r>
              <a:rPr lang="en-US" sz="2400" dirty="0"/>
              <a:t> </a:t>
            </a:r>
            <a:r>
              <a:rPr lang="en-US" sz="2400" dirty="0" err="1"/>
              <a:t>kullanım</a:t>
            </a:r>
            <a:r>
              <a:rPr lang="en-US" sz="2400" dirty="0"/>
              <a:t> </a:t>
            </a:r>
            <a:r>
              <a:rPr lang="en-US" sz="2400" dirty="0" err="1"/>
              <a:t>süresine</a:t>
            </a:r>
            <a:r>
              <a:rPr lang="en-US" sz="2400" dirty="0"/>
              <a:t> </a:t>
            </a:r>
            <a:r>
              <a:rPr lang="en-US" sz="2400" dirty="0" err="1"/>
              <a:t>bağlı</a:t>
            </a:r>
            <a:r>
              <a:rPr lang="en-US" sz="2400" dirty="0"/>
              <a:t> </a:t>
            </a:r>
            <a:r>
              <a:rPr lang="en-US" sz="2400" dirty="0" err="1"/>
              <a:t>olarak</a:t>
            </a:r>
            <a:r>
              <a:rPr lang="en-US" sz="2400" dirty="0"/>
              <a:t> </a:t>
            </a:r>
            <a:r>
              <a:rPr lang="en-US" sz="2400" dirty="0" err="1"/>
              <a:t>oluşmadığından</a:t>
            </a:r>
            <a:r>
              <a:rPr lang="en-US" sz="2400" dirty="0"/>
              <a:t> </a:t>
            </a:r>
            <a:r>
              <a:rPr lang="en-US" sz="2400" dirty="0" err="1"/>
              <a:t>enflasyon</a:t>
            </a:r>
            <a:r>
              <a:rPr lang="en-US" sz="2400" dirty="0"/>
              <a:t> </a:t>
            </a:r>
            <a:r>
              <a:rPr lang="en-US" sz="2400" dirty="0" err="1"/>
              <a:t>unsuru</a:t>
            </a:r>
            <a:r>
              <a:rPr lang="en-US" sz="2400" dirty="0"/>
              <a:t> </a:t>
            </a:r>
            <a:r>
              <a:rPr lang="en-US" sz="2400" dirty="0" err="1"/>
              <a:t>içerm</a:t>
            </a:r>
            <a:r>
              <a:rPr lang="tr-TR" sz="2400" dirty="0"/>
              <a:t>ediğinden,</a:t>
            </a:r>
            <a:r>
              <a:rPr lang="en-US" sz="2400" dirty="0"/>
              <a:t> </a:t>
            </a:r>
            <a:r>
              <a:rPr lang="en-US" sz="2400" dirty="0" err="1"/>
              <a:t>bu</a:t>
            </a:r>
            <a:r>
              <a:rPr lang="en-US" sz="2400" dirty="0"/>
              <a:t> </a:t>
            </a:r>
            <a:r>
              <a:rPr lang="en-US" sz="2400" dirty="0" err="1"/>
              <a:t>giderler</a:t>
            </a:r>
            <a:r>
              <a:rPr lang="en-US" sz="2400" dirty="0"/>
              <a:t> reel </a:t>
            </a:r>
            <a:r>
              <a:rPr lang="en-US" sz="2400" dirty="0" err="1"/>
              <a:t>olarak</a:t>
            </a:r>
            <a:r>
              <a:rPr lang="en-US" sz="2400" dirty="0"/>
              <a:t> </a:t>
            </a:r>
            <a:r>
              <a:rPr lang="en-US" sz="2400" dirty="0" err="1"/>
              <a:t>kabul</a:t>
            </a:r>
            <a:r>
              <a:rPr lang="en-US" sz="2400" dirty="0"/>
              <a:t> </a:t>
            </a:r>
            <a:r>
              <a:rPr lang="en-US" sz="2400" dirty="0" err="1"/>
              <a:t>edilir</a:t>
            </a:r>
            <a:r>
              <a:rPr lang="en-US" sz="2400" dirty="0"/>
              <a:t> </a:t>
            </a:r>
            <a:r>
              <a:rPr lang="en-US" sz="2400" dirty="0" err="1"/>
              <a:t>ve</a:t>
            </a:r>
            <a:r>
              <a:rPr lang="en-US" sz="2400" dirty="0"/>
              <a:t> </a:t>
            </a:r>
            <a:r>
              <a:rPr lang="en-US" sz="2400" dirty="0" err="1"/>
              <a:t>bunlar</a:t>
            </a:r>
            <a:r>
              <a:rPr lang="en-US" sz="2400" dirty="0"/>
              <a:t> </a:t>
            </a:r>
            <a:r>
              <a:rPr lang="en-US" sz="2400" dirty="0" err="1"/>
              <a:t>için</a:t>
            </a:r>
            <a:r>
              <a:rPr lang="en-US" sz="2400" dirty="0"/>
              <a:t> </a:t>
            </a:r>
            <a:r>
              <a:rPr lang="en-US" sz="2400" dirty="0" err="1"/>
              <a:t>ayrıca</a:t>
            </a:r>
            <a:r>
              <a:rPr lang="en-US" sz="2400" dirty="0"/>
              <a:t> ROFM </a:t>
            </a:r>
            <a:r>
              <a:rPr lang="en-US" sz="2400" dirty="0" err="1"/>
              <a:t>ayrıştırması</a:t>
            </a:r>
            <a:r>
              <a:rPr lang="en-US" sz="2400" dirty="0"/>
              <a:t> </a:t>
            </a:r>
            <a:r>
              <a:rPr lang="en-US" sz="2400" dirty="0" err="1"/>
              <a:t>yapılmaz</a:t>
            </a:r>
            <a:r>
              <a:rPr lang="en-US" sz="2400" dirty="0"/>
              <a:t>.</a:t>
            </a:r>
          </a:p>
        </p:txBody>
      </p:sp>
      <p:sp>
        <p:nvSpPr>
          <p:cNvPr id="23" name="Metin kutusu 22">
            <a:extLst>
              <a:ext uri="{FF2B5EF4-FFF2-40B4-BE49-F238E27FC236}">
                <a16:creationId xmlns:a16="http://schemas.microsoft.com/office/drawing/2014/main" id="{218CE5B7-CF68-42E1-AF74-1BC255F6E424}"/>
              </a:ext>
            </a:extLst>
          </p:cNvPr>
          <p:cNvSpPr txBox="1"/>
          <p:nvPr/>
        </p:nvSpPr>
        <p:spPr>
          <a:xfrm>
            <a:off x="519954" y="4457937"/>
            <a:ext cx="10944441" cy="830997"/>
          </a:xfrm>
          <a:prstGeom prst="rect">
            <a:avLst/>
          </a:prstGeom>
          <a:noFill/>
        </p:spPr>
        <p:txBody>
          <a:bodyPr wrap="square">
            <a:spAutoFit/>
          </a:bodyPr>
          <a:lstStyle/>
          <a:p>
            <a:r>
              <a:rPr lang="en-US" sz="2400" dirty="0" err="1"/>
              <a:t>Maliyet</a:t>
            </a:r>
            <a:r>
              <a:rPr lang="en-US" sz="2400" dirty="0"/>
              <a:t> </a:t>
            </a:r>
            <a:r>
              <a:rPr lang="en-US" sz="2400" dirty="0" err="1"/>
              <a:t>veya</a:t>
            </a:r>
            <a:r>
              <a:rPr lang="en-US" sz="2400" dirty="0"/>
              <a:t> </a:t>
            </a:r>
            <a:r>
              <a:rPr lang="en-US" sz="2400" dirty="0" err="1"/>
              <a:t>alış</a:t>
            </a:r>
            <a:r>
              <a:rPr lang="en-US" sz="2400" dirty="0"/>
              <a:t> </a:t>
            </a:r>
            <a:r>
              <a:rPr lang="en-US" sz="2400" dirty="0" err="1"/>
              <a:t>bedelleri</a:t>
            </a:r>
            <a:r>
              <a:rPr lang="en-US" sz="2400" dirty="0"/>
              <a:t> </a:t>
            </a:r>
            <a:r>
              <a:rPr lang="en-US" sz="2400" dirty="0" err="1"/>
              <a:t>içerisinde</a:t>
            </a:r>
            <a:r>
              <a:rPr lang="en-US" sz="2400" dirty="0"/>
              <a:t> ROFM </a:t>
            </a:r>
            <a:r>
              <a:rPr lang="en-US" sz="2400" dirty="0" err="1"/>
              <a:t>ihtiva</a:t>
            </a:r>
            <a:r>
              <a:rPr lang="en-US" sz="2400" dirty="0"/>
              <a:t> </a:t>
            </a:r>
            <a:r>
              <a:rPr lang="en-US" sz="2400" dirty="0" err="1"/>
              <a:t>edebilen</a:t>
            </a:r>
            <a:r>
              <a:rPr lang="tr-TR" sz="2400" dirty="0"/>
              <a:t> </a:t>
            </a:r>
            <a:r>
              <a:rPr lang="en-US" sz="2400" dirty="0" err="1"/>
              <a:t>iktisadi</a:t>
            </a:r>
            <a:r>
              <a:rPr lang="en-US" sz="2400" dirty="0"/>
              <a:t> </a:t>
            </a:r>
            <a:r>
              <a:rPr lang="tr-TR" sz="2400" dirty="0"/>
              <a:t>kıymetler T</a:t>
            </a:r>
            <a:r>
              <a:rPr lang="en-US" sz="2400" dirty="0" err="1"/>
              <a:t>ebliğ</a:t>
            </a:r>
            <a:r>
              <a:rPr lang="tr-TR" sz="2400" dirty="0"/>
              <a:t>e</a:t>
            </a:r>
            <a:r>
              <a:rPr lang="en-US" sz="2400" dirty="0"/>
              <a:t> </a:t>
            </a:r>
            <a:r>
              <a:rPr lang="en-US" sz="2400" dirty="0" err="1"/>
              <a:t>ekli</a:t>
            </a:r>
            <a:r>
              <a:rPr lang="en-US" sz="2400" dirty="0"/>
              <a:t> </a:t>
            </a:r>
            <a:r>
              <a:rPr lang="en-US" sz="2400" dirty="0" err="1"/>
              <a:t>listede</a:t>
            </a:r>
            <a:r>
              <a:rPr lang="en-US" sz="2400" dirty="0"/>
              <a:t> (EK 3) </a:t>
            </a:r>
            <a:r>
              <a:rPr lang="en-US" sz="2400" dirty="0" err="1"/>
              <a:t>yer</a:t>
            </a:r>
            <a:r>
              <a:rPr lang="en-US" sz="2400" dirty="0"/>
              <a:t> </a:t>
            </a:r>
            <a:r>
              <a:rPr lang="en-US" sz="2400" dirty="0" err="1"/>
              <a:t>almaktadır</a:t>
            </a:r>
            <a:r>
              <a:rPr lang="en-US" sz="2400" dirty="0"/>
              <a:t>.</a:t>
            </a:r>
          </a:p>
        </p:txBody>
      </p:sp>
      <p:sp>
        <p:nvSpPr>
          <p:cNvPr id="2" name="Slayt Numarası Yer Tutucusu 1">
            <a:extLst>
              <a:ext uri="{FF2B5EF4-FFF2-40B4-BE49-F238E27FC236}">
                <a16:creationId xmlns:a16="http://schemas.microsoft.com/office/drawing/2014/main" id="{00609F12-C65C-4BC6-BA05-25FCA7972F16}"/>
              </a:ext>
            </a:extLst>
          </p:cNvPr>
          <p:cNvSpPr>
            <a:spLocks noGrp="1"/>
          </p:cNvSpPr>
          <p:nvPr>
            <p:ph type="sldNum" idx="12"/>
          </p:nvPr>
        </p:nvSpPr>
        <p:spPr/>
        <p:txBody>
          <a:bodyPr/>
          <a:lstStyle/>
          <a:p>
            <a:pPr>
              <a:defRPr/>
            </a:pPr>
            <a:fld id="{D1C4E16D-E3D4-2D4C-BDAA-E36D22C82642}" type="slidenum">
              <a:rPr lang="en-US" altLang="ru-UA" smtClean="0"/>
              <a:pPr>
                <a:defRPr/>
              </a:pPr>
              <a:t>42</a:t>
            </a:fld>
            <a:endParaRPr lang="en-US" altLang="ru-UA"/>
          </a:p>
        </p:txBody>
      </p:sp>
    </p:spTree>
    <p:extLst>
      <p:ext uri="{BB962C8B-B14F-4D97-AF65-F5344CB8AC3E}">
        <p14:creationId xmlns:p14="http://schemas.microsoft.com/office/powerpoint/2010/main" val="265826671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Рисунок 25">
            <a:extLst>
              <a:ext uri="{FF2B5EF4-FFF2-40B4-BE49-F238E27FC236}">
                <a16:creationId xmlns:a16="http://schemas.microsoft.com/office/drawing/2014/main" id="{144D937E-7BCF-9B46-836B-6EF4A235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Рисунок 27">
            <a:extLst>
              <a:ext uri="{FF2B5EF4-FFF2-40B4-BE49-F238E27FC236}">
                <a16:creationId xmlns:a16="http://schemas.microsoft.com/office/drawing/2014/main" id="{7226958E-8004-1941-B87F-9DDF64493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4201583"/>
            <a:ext cx="1748896"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467062" y="464291"/>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Sabit Kıymetler VIII</a:t>
            </a:r>
            <a:endParaRPr lang="en-UA" altLang="en-UA" sz="2800" dirty="0">
              <a:solidFill>
                <a:srgbClr val="FF0000"/>
              </a:solidFill>
              <a:latin typeface="Montserrat" panose="02000505000000020004" pitchFamily="2" charset="77"/>
            </a:endParaRPr>
          </a:p>
        </p:txBody>
      </p:sp>
      <p:sp>
        <p:nvSpPr>
          <p:cNvPr id="161804" name="Прямоугольник 7">
            <a:extLst>
              <a:ext uri="{FF2B5EF4-FFF2-40B4-BE49-F238E27FC236}">
                <a16:creationId xmlns:a16="http://schemas.microsoft.com/office/drawing/2014/main" id="{7ACD3705-2E6F-D94F-8423-2DE005F2C5D9}"/>
              </a:ext>
            </a:extLst>
          </p:cNvPr>
          <p:cNvSpPr>
            <a:spLocks noChangeArrowheads="1"/>
          </p:cNvSpPr>
          <p:nvPr/>
        </p:nvSpPr>
        <p:spPr bwMode="auto">
          <a:xfrm>
            <a:off x="5304377" y="1618011"/>
            <a:ext cx="651110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sz="2200" dirty="0"/>
              <a:t>B</a:t>
            </a:r>
            <a:r>
              <a:rPr lang="en-US" sz="2200" dirty="0"/>
              <a:t>irikmiş </a:t>
            </a:r>
            <a:r>
              <a:rPr lang="en-US" sz="2200" dirty="0" err="1"/>
              <a:t>amortismanlar</a:t>
            </a:r>
            <a:r>
              <a:rPr lang="en-US" sz="2200" dirty="0"/>
              <a:t>, ait </a:t>
            </a:r>
            <a:r>
              <a:rPr lang="en-US" sz="2200" dirty="0" err="1"/>
              <a:t>oldukları</a:t>
            </a:r>
            <a:r>
              <a:rPr lang="en-US" sz="2200" dirty="0"/>
              <a:t> </a:t>
            </a:r>
            <a:r>
              <a:rPr lang="en-US" sz="2200" dirty="0" err="1"/>
              <a:t>kıymetin</a:t>
            </a:r>
            <a:r>
              <a:rPr lang="en-US" sz="2200" dirty="0"/>
              <a:t> </a:t>
            </a:r>
            <a:r>
              <a:rPr lang="en-US" sz="2200" dirty="0" err="1"/>
              <a:t>bilanço</a:t>
            </a:r>
            <a:r>
              <a:rPr lang="en-US" sz="2200" dirty="0"/>
              <a:t> </a:t>
            </a:r>
            <a:r>
              <a:rPr lang="en-US" sz="2200" dirty="0" err="1"/>
              <a:t>tarihindeki</a:t>
            </a:r>
            <a:r>
              <a:rPr lang="en-US" sz="2200" dirty="0"/>
              <a:t> </a:t>
            </a:r>
            <a:r>
              <a:rPr lang="en-US" sz="2200" dirty="0" err="1"/>
              <a:t>değerinde</a:t>
            </a:r>
            <a:r>
              <a:rPr lang="en-US" sz="2200" dirty="0"/>
              <a:t> </a:t>
            </a:r>
            <a:r>
              <a:rPr lang="en-US" sz="2200" dirty="0" err="1"/>
              <a:t>düzeltme</a:t>
            </a:r>
            <a:r>
              <a:rPr lang="en-US" sz="2200" dirty="0"/>
              <a:t> </a:t>
            </a:r>
            <a:r>
              <a:rPr lang="en-US" sz="2200" dirty="0" err="1"/>
              <a:t>sonrasında</a:t>
            </a:r>
            <a:r>
              <a:rPr lang="en-US" sz="2200" dirty="0"/>
              <a:t> </a:t>
            </a:r>
            <a:r>
              <a:rPr lang="en-US" sz="2200" dirty="0" err="1"/>
              <a:t>ortaya</a:t>
            </a:r>
            <a:r>
              <a:rPr lang="en-US" sz="2200" dirty="0"/>
              <a:t> </a:t>
            </a:r>
            <a:r>
              <a:rPr lang="en-US" sz="2200" dirty="0" err="1"/>
              <a:t>çıkan</a:t>
            </a:r>
            <a:r>
              <a:rPr lang="en-US" sz="2200" dirty="0"/>
              <a:t> </a:t>
            </a:r>
            <a:r>
              <a:rPr lang="en-US" sz="2200" b="1" dirty="0" err="1"/>
              <a:t>artış</a:t>
            </a:r>
            <a:r>
              <a:rPr lang="en-US" sz="2200" b="1" dirty="0"/>
              <a:t> </a:t>
            </a:r>
            <a:r>
              <a:rPr lang="en-US" sz="2200" b="1" dirty="0" err="1"/>
              <a:t>oranı</a:t>
            </a:r>
            <a:r>
              <a:rPr lang="en-US" sz="2200" b="1" dirty="0"/>
              <a:t> </a:t>
            </a:r>
            <a:r>
              <a:rPr lang="en-US" sz="2200" dirty="0"/>
              <a:t>dikkate </a:t>
            </a:r>
            <a:r>
              <a:rPr lang="en-US" sz="2200" dirty="0" err="1"/>
              <a:t>alınarak</a:t>
            </a:r>
            <a:r>
              <a:rPr lang="en-US" sz="2200" dirty="0"/>
              <a:t> </a:t>
            </a:r>
            <a:r>
              <a:rPr lang="en-US" sz="2200" dirty="0" err="1"/>
              <a:t>düzeltil</a:t>
            </a:r>
            <a:r>
              <a:rPr lang="tr-TR" sz="2200" dirty="0"/>
              <a:t>ir.</a:t>
            </a:r>
            <a:endParaRPr lang="en-UA" altLang="en-UA" sz="2200" dirty="0"/>
          </a:p>
        </p:txBody>
      </p:sp>
      <p:sp>
        <p:nvSpPr>
          <p:cNvPr id="161810" name="Прямоугольник 13">
            <a:extLst>
              <a:ext uri="{FF2B5EF4-FFF2-40B4-BE49-F238E27FC236}">
                <a16:creationId xmlns:a16="http://schemas.microsoft.com/office/drawing/2014/main" id="{E0643763-8FE5-434E-9E60-DF55452D11BE}"/>
              </a:ext>
            </a:extLst>
          </p:cNvPr>
          <p:cNvSpPr>
            <a:spLocks noChangeArrowheads="1"/>
          </p:cNvSpPr>
          <p:nvPr/>
        </p:nvSpPr>
        <p:spPr bwMode="auto">
          <a:xfrm>
            <a:off x="1784368" y="1756511"/>
            <a:ext cx="27688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b="1" dirty="0"/>
              <a:t>Birikmiş Amortismanlar</a:t>
            </a:r>
            <a:endParaRPr lang="en-UA" altLang="en-UA" sz="2400" b="1" dirty="0"/>
          </a:p>
        </p:txBody>
      </p:sp>
      <p:sp>
        <p:nvSpPr>
          <p:cNvPr id="161817" name="Прямоугольник 20">
            <a:extLst>
              <a:ext uri="{FF2B5EF4-FFF2-40B4-BE49-F238E27FC236}">
                <a16:creationId xmlns:a16="http://schemas.microsoft.com/office/drawing/2014/main" id="{A63F90A8-C79F-D749-A308-28452013166B}"/>
              </a:ext>
            </a:extLst>
          </p:cNvPr>
          <p:cNvSpPr>
            <a:spLocks noChangeArrowheads="1"/>
          </p:cNvSpPr>
          <p:nvPr/>
        </p:nvSpPr>
        <p:spPr bwMode="auto">
          <a:xfrm>
            <a:off x="538740" y="1734548"/>
            <a:ext cx="835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C500E8"/>
                </a:solidFill>
                <a:latin typeface="Montserrat" panose="02000505000000020004" pitchFamily="2" charset="77"/>
              </a:rPr>
              <a:t>0</a:t>
            </a:r>
            <a:r>
              <a:rPr lang="en-US" altLang="en-UA" sz="4000" b="1" dirty="0">
                <a:solidFill>
                  <a:srgbClr val="C500E8"/>
                </a:solidFill>
                <a:latin typeface="Montserrat" panose="02000505000000020004" pitchFamily="2" charset="77"/>
              </a:rPr>
              <a:t>3</a:t>
            </a:r>
            <a:endParaRPr lang="en-UA" altLang="en-UA" sz="4000" dirty="0">
              <a:solidFill>
                <a:srgbClr val="C500E8"/>
              </a:solidFill>
              <a:latin typeface="Montserrat" panose="02000505000000020004" pitchFamily="2" charset="77"/>
            </a:endParaRPr>
          </a:p>
        </p:txBody>
      </p:sp>
      <p:sp>
        <p:nvSpPr>
          <p:cNvPr id="21" name="Прямоугольник 7">
            <a:extLst>
              <a:ext uri="{FF2B5EF4-FFF2-40B4-BE49-F238E27FC236}">
                <a16:creationId xmlns:a16="http://schemas.microsoft.com/office/drawing/2014/main" id="{AD0191B6-85E5-4129-8D12-C95A35990201}"/>
              </a:ext>
            </a:extLst>
          </p:cNvPr>
          <p:cNvSpPr>
            <a:spLocks noChangeArrowheads="1"/>
          </p:cNvSpPr>
          <p:nvPr/>
        </p:nvSpPr>
        <p:spPr bwMode="auto">
          <a:xfrm>
            <a:off x="590630" y="3764991"/>
            <a:ext cx="410687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sz="2200" dirty="0"/>
              <a:t>İşletme kayıtlarında </a:t>
            </a:r>
            <a:r>
              <a:rPr lang="tr-TR" sz="2200" b="1" dirty="0"/>
              <a:t>iz bedeliyle </a:t>
            </a:r>
            <a:r>
              <a:rPr lang="tr-TR" sz="2200" dirty="0"/>
              <a:t>takip edilmeye devam edilen amortismana tabi iktisadi kıymetler düzeltmeye tabi olmayacaktır.</a:t>
            </a:r>
            <a:endParaRPr lang="tr-TR" altLang="en-UA" sz="2200" dirty="0"/>
          </a:p>
        </p:txBody>
      </p:sp>
      <p:sp>
        <p:nvSpPr>
          <p:cNvPr id="23" name="Metin kutusu 22">
            <a:extLst>
              <a:ext uri="{FF2B5EF4-FFF2-40B4-BE49-F238E27FC236}">
                <a16:creationId xmlns:a16="http://schemas.microsoft.com/office/drawing/2014/main" id="{78FB1920-3D34-4C5E-8A51-3029675FCCB1}"/>
              </a:ext>
            </a:extLst>
          </p:cNvPr>
          <p:cNvSpPr txBox="1"/>
          <p:nvPr/>
        </p:nvSpPr>
        <p:spPr>
          <a:xfrm>
            <a:off x="5357223" y="3426436"/>
            <a:ext cx="6405414" cy="2123658"/>
          </a:xfrm>
          <a:prstGeom prst="rect">
            <a:avLst/>
          </a:prstGeom>
          <a:noFill/>
        </p:spPr>
        <p:txBody>
          <a:bodyPr wrap="square">
            <a:spAutoFit/>
          </a:bodyPr>
          <a:lstStyle/>
          <a:p>
            <a:r>
              <a:rPr lang="tr-TR" sz="2200" dirty="0"/>
              <a:t>Faydalı ömür süresini tamamlayan kıymetlerin ve birikmiş amortismanlarının enflasyon düzeltmesine tabi tutulması ihtiyaridir. </a:t>
            </a:r>
          </a:p>
          <a:p>
            <a:endParaRPr lang="tr-TR" sz="2200" dirty="0"/>
          </a:p>
          <a:p>
            <a:r>
              <a:rPr lang="tr-TR" sz="2200" dirty="0"/>
              <a:t>Ancak</a:t>
            </a:r>
            <a:r>
              <a:rPr lang="en-US" sz="2200" dirty="0"/>
              <a:t> </a:t>
            </a:r>
            <a:r>
              <a:rPr lang="en-US" sz="2200" dirty="0" err="1"/>
              <a:t>daha</a:t>
            </a:r>
            <a:r>
              <a:rPr lang="en-US" sz="2200" dirty="0"/>
              <a:t> </a:t>
            </a:r>
            <a:r>
              <a:rPr lang="en-US" sz="2200" dirty="0" err="1"/>
              <a:t>önceki</a:t>
            </a:r>
            <a:r>
              <a:rPr lang="en-US" sz="2200" dirty="0"/>
              <a:t> </a:t>
            </a:r>
            <a:r>
              <a:rPr lang="en-US" sz="2200" dirty="0" err="1"/>
              <a:t>yıllarda</a:t>
            </a:r>
            <a:r>
              <a:rPr lang="en-US" sz="2200" dirty="0"/>
              <a:t> </a:t>
            </a:r>
            <a:r>
              <a:rPr lang="en-US" sz="2200" dirty="0" err="1"/>
              <a:t>ayrılmamış</a:t>
            </a:r>
            <a:r>
              <a:rPr lang="en-US" sz="2200" dirty="0"/>
              <a:t> </a:t>
            </a:r>
            <a:r>
              <a:rPr lang="en-US" sz="2200" dirty="0" err="1"/>
              <a:t>amortismanlara</a:t>
            </a:r>
            <a:r>
              <a:rPr lang="en-US" sz="2200" dirty="0"/>
              <a:t> ilişkin olarak </a:t>
            </a:r>
            <a:r>
              <a:rPr lang="en-US" sz="2200" dirty="0" err="1"/>
              <a:t>amortisman</a:t>
            </a:r>
            <a:r>
              <a:rPr lang="en-US" sz="2200" dirty="0"/>
              <a:t> </a:t>
            </a:r>
            <a:r>
              <a:rPr lang="en-US" sz="2200" dirty="0" err="1"/>
              <a:t>ayrılması</a:t>
            </a:r>
            <a:r>
              <a:rPr lang="en-US" sz="2200" dirty="0"/>
              <a:t> </a:t>
            </a:r>
            <a:r>
              <a:rPr lang="en-US" sz="2200" dirty="0" err="1"/>
              <a:t>söz</a:t>
            </a:r>
            <a:r>
              <a:rPr lang="en-US" sz="2200" dirty="0"/>
              <a:t> </a:t>
            </a:r>
            <a:r>
              <a:rPr lang="en-US" sz="2200" dirty="0" err="1"/>
              <a:t>konusu</a:t>
            </a:r>
            <a:r>
              <a:rPr lang="en-US" sz="2200" dirty="0"/>
              <a:t> </a:t>
            </a:r>
            <a:r>
              <a:rPr lang="tr-TR" sz="2200" dirty="0"/>
              <a:t>değildir.</a:t>
            </a:r>
            <a:r>
              <a:rPr lang="en-US" sz="2200" dirty="0"/>
              <a:t> </a:t>
            </a:r>
          </a:p>
        </p:txBody>
      </p:sp>
      <p:sp>
        <p:nvSpPr>
          <p:cNvPr id="2" name="Slayt Numarası Yer Tutucusu 1">
            <a:extLst>
              <a:ext uri="{FF2B5EF4-FFF2-40B4-BE49-F238E27FC236}">
                <a16:creationId xmlns:a16="http://schemas.microsoft.com/office/drawing/2014/main" id="{15A7060B-FCE0-426A-840C-D2366270787A}"/>
              </a:ext>
            </a:extLst>
          </p:cNvPr>
          <p:cNvSpPr>
            <a:spLocks noGrp="1"/>
          </p:cNvSpPr>
          <p:nvPr>
            <p:ph type="sldNum" idx="12"/>
          </p:nvPr>
        </p:nvSpPr>
        <p:spPr/>
        <p:txBody>
          <a:bodyPr/>
          <a:lstStyle/>
          <a:p>
            <a:pPr>
              <a:defRPr/>
            </a:pPr>
            <a:fld id="{D1C4E16D-E3D4-2D4C-BDAA-E36D22C82642}" type="slidenum">
              <a:rPr lang="en-US" altLang="ru-UA" smtClean="0"/>
              <a:pPr>
                <a:defRPr/>
              </a:pPr>
              <a:t>43</a:t>
            </a:fld>
            <a:endParaRPr lang="en-US" altLang="ru-UA"/>
          </a:p>
        </p:txBody>
      </p:sp>
    </p:spTree>
    <p:extLst>
      <p:ext uri="{BB962C8B-B14F-4D97-AF65-F5344CB8AC3E}">
        <p14:creationId xmlns:p14="http://schemas.microsoft.com/office/powerpoint/2010/main" val="114290969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84" y="3855116"/>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Рисунок 25">
            <a:extLst>
              <a:ext uri="{FF2B5EF4-FFF2-40B4-BE49-F238E27FC236}">
                <a16:creationId xmlns:a16="http://schemas.microsoft.com/office/drawing/2014/main" id="{144D937E-7BCF-9B46-836B-6EF4A235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Рисунок 27">
            <a:extLst>
              <a:ext uri="{FF2B5EF4-FFF2-40B4-BE49-F238E27FC236}">
                <a16:creationId xmlns:a16="http://schemas.microsoft.com/office/drawing/2014/main" id="{7226958E-8004-1941-B87F-9DDF64493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4201583"/>
            <a:ext cx="1748896"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9907" y="449783"/>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Sabit Kıymetler IX</a:t>
            </a:r>
            <a:endParaRPr lang="en-UA" altLang="en-UA" sz="2800" dirty="0">
              <a:solidFill>
                <a:srgbClr val="FF0000"/>
              </a:solidFill>
              <a:latin typeface="Montserrat" panose="02000505000000020004" pitchFamily="2" charset="77"/>
            </a:endParaRPr>
          </a:p>
        </p:txBody>
      </p:sp>
      <p:sp>
        <p:nvSpPr>
          <p:cNvPr id="161802" name="Прямоугольник 5">
            <a:extLst>
              <a:ext uri="{FF2B5EF4-FFF2-40B4-BE49-F238E27FC236}">
                <a16:creationId xmlns:a16="http://schemas.microsoft.com/office/drawing/2014/main" id="{FF56B25F-8354-9C42-8658-E1AC88F0B98C}"/>
              </a:ext>
            </a:extLst>
          </p:cNvPr>
          <p:cNvSpPr>
            <a:spLocks noChangeArrowheads="1"/>
          </p:cNvSpPr>
          <p:nvPr/>
        </p:nvSpPr>
        <p:spPr bwMode="auto">
          <a:xfrm>
            <a:off x="5699758" y="2227570"/>
            <a:ext cx="56395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sz="2400" dirty="0"/>
              <a:t>Finansal kiralama kapsamında</a:t>
            </a:r>
            <a:r>
              <a:rPr lang="en-US" sz="2400" dirty="0"/>
              <a:t> </a:t>
            </a:r>
            <a:r>
              <a:rPr lang="en-US" sz="2400" dirty="0" err="1"/>
              <a:t>kiralanan</a:t>
            </a:r>
            <a:r>
              <a:rPr lang="en-US" sz="2400" dirty="0"/>
              <a:t> </a:t>
            </a:r>
            <a:r>
              <a:rPr lang="en-US" sz="2400" dirty="0" err="1"/>
              <a:t>iktisadi</a:t>
            </a:r>
            <a:r>
              <a:rPr lang="en-US" sz="2400" dirty="0"/>
              <a:t> </a:t>
            </a:r>
            <a:r>
              <a:rPr lang="en-US" sz="2400" dirty="0" err="1"/>
              <a:t>kıymetler</a:t>
            </a:r>
            <a:r>
              <a:rPr lang="en-US" sz="2400" dirty="0"/>
              <a:t>, </a:t>
            </a:r>
            <a:r>
              <a:rPr lang="en-US" sz="2400" dirty="0" err="1"/>
              <a:t>kiracı</a:t>
            </a:r>
            <a:r>
              <a:rPr lang="en-US" sz="2400" dirty="0"/>
              <a:t> </a:t>
            </a:r>
            <a:r>
              <a:rPr lang="en-US" sz="2400" dirty="0" err="1"/>
              <a:t>tarafından</a:t>
            </a:r>
            <a:r>
              <a:rPr lang="en-US" sz="2400" dirty="0"/>
              <a:t> </a:t>
            </a:r>
            <a:r>
              <a:rPr lang="en-US" sz="2400" dirty="0" err="1"/>
              <a:t>amortismana</a:t>
            </a:r>
            <a:r>
              <a:rPr lang="en-US" sz="2400" dirty="0"/>
              <a:t> tabi </a:t>
            </a:r>
            <a:r>
              <a:rPr lang="en-US" sz="2400" dirty="0" err="1"/>
              <a:t>tutulmaktadır</a:t>
            </a:r>
            <a:r>
              <a:rPr lang="en-US" sz="2400" dirty="0"/>
              <a:t>. </a:t>
            </a:r>
            <a:endParaRPr lang="en-UA" altLang="en-UA" sz="2400" dirty="0"/>
          </a:p>
        </p:txBody>
      </p:sp>
      <p:sp>
        <p:nvSpPr>
          <p:cNvPr id="161804" name="Прямоугольник 7">
            <a:extLst>
              <a:ext uri="{FF2B5EF4-FFF2-40B4-BE49-F238E27FC236}">
                <a16:creationId xmlns:a16="http://schemas.microsoft.com/office/drawing/2014/main" id="{7ACD3705-2E6F-D94F-8423-2DE005F2C5D9}"/>
              </a:ext>
            </a:extLst>
          </p:cNvPr>
          <p:cNvSpPr>
            <a:spLocks noChangeArrowheads="1"/>
          </p:cNvSpPr>
          <p:nvPr/>
        </p:nvSpPr>
        <p:spPr bwMode="auto">
          <a:xfrm>
            <a:off x="1602714" y="2506484"/>
            <a:ext cx="27688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Finansal Kiralamaya Konu Kıymetler</a:t>
            </a:r>
            <a:endParaRPr lang="en-UA" altLang="en-UA" sz="2400" dirty="0"/>
          </a:p>
          <a:p>
            <a:endParaRPr lang="en-UA" altLang="en-UA" sz="2400" dirty="0"/>
          </a:p>
        </p:txBody>
      </p:sp>
      <p:sp>
        <p:nvSpPr>
          <p:cNvPr id="161814" name="Прямоугольник 17">
            <a:extLst>
              <a:ext uri="{FF2B5EF4-FFF2-40B4-BE49-F238E27FC236}">
                <a16:creationId xmlns:a16="http://schemas.microsoft.com/office/drawing/2014/main" id="{1BCE984F-C444-7F45-85EB-4D63E7802FE5}"/>
              </a:ext>
            </a:extLst>
          </p:cNvPr>
          <p:cNvSpPr>
            <a:spLocks noChangeArrowheads="1"/>
          </p:cNvSpPr>
          <p:nvPr/>
        </p:nvSpPr>
        <p:spPr bwMode="auto">
          <a:xfrm>
            <a:off x="562976" y="2587115"/>
            <a:ext cx="8851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7BD400"/>
                </a:solidFill>
                <a:latin typeface="Montserrat" panose="02000505000000020004" pitchFamily="2" charset="77"/>
              </a:rPr>
              <a:t>0</a:t>
            </a:r>
            <a:r>
              <a:rPr lang="en-US" altLang="en-UA" sz="4000" b="1" dirty="0">
                <a:solidFill>
                  <a:srgbClr val="7BD400"/>
                </a:solidFill>
                <a:latin typeface="Montserrat" panose="02000505000000020004" pitchFamily="2" charset="77"/>
              </a:rPr>
              <a:t>4</a:t>
            </a:r>
            <a:endParaRPr lang="en-UA" altLang="en-UA" sz="4000" dirty="0">
              <a:solidFill>
                <a:srgbClr val="7BD400"/>
              </a:solidFill>
              <a:latin typeface="Montserrat" panose="02000505000000020004" pitchFamily="2" charset="77"/>
            </a:endParaRPr>
          </a:p>
        </p:txBody>
      </p:sp>
      <p:sp>
        <p:nvSpPr>
          <p:cNvPr id="21" name="Прямоугольник 5">
            <a:extLst>
              <a:ext uri="{FF2B5EF4-FFF2-40B4-BE49-F238E27FC236}">
                <a16:creationId xmlns:a16="http://schemas.microsoft.com/office/drawing/2014/main" id="{33F07270-0310-44DB-884A-E3914B3355DB}"/>
              </a:ext>
            </a:extLst>
          </p:cNvPr>
          <p:cNvSpPr>
            <a:spLocks noChangeArrowheads="1"/>
          </p:cNvSpPr>
          <p:nvPr/>
        </p:nvSpPr>
        <p:spPr bwMode="auto">
          <a:xfrm>
            <a:off x="5770879" y="4295831"/>
            <a:ext cx="56395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sz="2400" dirty="0"/>
              <a:t>F</a:t>
            </a:r>
            <a:r>
              <a:rPr lang="en-US" sz="2400" dirty="0" err="1"/>
              <a:t>inansal</a:t>
            </a:r>
            <a:r>
              <a:rPr lang="en-US" sz="2400" dirty="0"/>
              <a:t> </a:t>
            </a:r>
            <a:r>
              <a:rPr lang="en-US" sz="2400" dirty="0" err="1"/>
              <a:t>kiralama</a:t>
            </a:r>
            <a:r>
              <a:rPr lang="en-US" sz="2400" dirty="0"/>
              <a:t> </a:t>
            </a:r>
            <a:r>
              <a:rPr lang="en-US" sz="2400" dirty="0" err="1"/>
              <a:t>işlemlerinde</a:t>
            </a:r>
            <a:r>
              <a:rPr lang="en-US" sz="2400" dirty="0"/>
              <a:t>, </a:t>
            </a:r>
            <a:r>
              <a:rPr lang="en-US" sz="2400" dirty="0" err="1"/>
              <a:t>kiraya</a:t>
            </a:r>
            <a:r>
              <a:rPr lang="en-US" sz="2400" dirty="0"/>
              <a:t> </a:t>
            </a:r>
            <a:r>
              <a:rPr lang="en-US" sz="2400" dirty="0" err="1"/>
              <a:t>verilen</a:t>
            </a:r>
            <a:r>
              <a:rPr lang="en-US" sz="2400" dirty="0"/>
              <a:t> </a:t>
            </a:r>
            <a:r>
              <a:rPr lang="en-US" sz="2400" dirty="0" err="1"/>
              <a:t>iktisadi</a:t>
            </a:r>
            <a:r>
              <a:rPr lang="en-US" sz="2400" dirty="0"/>
              <a:t> </a:t>
            </a:r>
            <a:r>
              <a:rPr lang="en-US" sz="2400" dirty="0" err="1"/>
              <a:t>kıymetlerin</a:t>
            </a:r>
            <a:r>
              <a:rPr lang="en-US" sz="2400" dirty="0"/>
              <a:t>, </a:t>
            </a:r>
            <a:r>
              <a:rPr lang="en-US" sz="2400" dirty="0" err="1"/>
              <a:t>kiracılar</a:t>
            </a:r>
            <a:r>
              <a:rPr lang="en-US" sz="2400" dirty="0"/>
              <a:t> </a:t>
            </a:r>
            <a:r>
              <a:rPr lang="en-US" sz="2400" dirty="0" err="1"/>
              <a:t>tarafından</a:t>
            </a:r>
            <a:r>
              <a:rPr lang="en-US" sz="2400" dirty="0"/>
              <a:t> </a:t>
            </a:r>
            <a:r>
              <a:rPr lang="en-US" sz="2400" b="1" dirty="0"/>
              <a:t>enflasyon </a:t>
            </a:r>
            <a:r>
              <a:rPr lang="en-US" sz="2400" b="1" dirty="0" err="1"/>
              <a:t>düzeltmesine</a:t>
            </a:r>
            <a:r>
              <a:rPr lang="en-US" sz="2400" b="1" dirty="0"/>
              <a:t> </a:t>
            </a:r>
            <a:r>
              <a:rPr lang="en-US" sz="2400" dirty="0"/>
              <a:t>tabi </a:t>
            </a:r>
            <a:r>
              <a:rPr lang="en-US" sz="2400" dirty="0" err="1"/>
              <a:t>tutulması</a:t>
            </a:r>
            <a:r>
              <a:rPr lang="en-US" sz="2400" dirty="0"/>
              <a:t> </a:t>
            </a:r>
            <a:r>
              <a:rPr lang="en-US" sz="2400" dirty="0" err="1"/>
              <a:t>gerekmektedir</a:t>
            </a:r>
            <a:r>
              <a:rPr lang="tr-TR" sz="2400" dirty="0"/>
              <a:t>.</a:t>
            </a:r>
            <a:endParaRPr lang="en-UA" altLang="en-UA" sz="2400" dirty="0"/>
          </a:p>
        </p:txBody>
      </p:sp>
      <p:sp>
        <p:nvSpPr>
          <p:cNvPr id="2" name="Slayt Numarası Yer Tutucusu 1">
            <a:extLst>
              <a:ext uri="{FF2B5EF4-FFF2-40B4-BE49-F238E27FC236}">
                <a16:creationId xmlns:a16="http://schemas.microsoft.com/office/drawing/2014/main" id="{2095090A-4F01-4044-995D-605870A1910F}"/>
              </a:ext>
            </a:extLst>
          </p:cNvPr>
          <p:cNvSpPr>
            <a:spLocks noGrp="1"/>
          </p:cNvSpPr>
          <p:nvPr>
            <p:ph type="sldNum" idx="12"/>
          </p:nvPr>
        </p:nvSpPr>
        <p:spPr/>
        <p:txBody>
          <a:bodyPr/>
          <a:lstStyle/>
          <a:p>
            <a:pPr>
              <a:defRPr/>
            </a:pPr>
            <a:fld id="{D1C4E16D-E3D4-2D4C-BDAA-E36D22C82642}" type="slidenum">
              <a:rPr lang="en-US" altLang="ru-UA" smtClean="0"/>
              <a:pPr>
                <a:defRPr/>
              </a:pPr>
              <a:t>44</a:t>
            </a:fld>
            <a:endParaRPr lang="en-US" altLang="ru-UA"/>
          </a:p>
        </p:txBody>
      </p:sp>
    </p:spTree>
    <p:extLst>
      <p:ext uri="{BB962C8B-B14F-4D97-AF65-F5344CB8AC3E}">
        <p14:creationId xmlns:p14="http://schemas.microsoft.com/office/powerpoint/2010/main" val="375620773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Рисунок 25">
            <a:extLst>
              <a:ext uri="{FF2B5EF4-FFF2-40B4-BE49-F238E27FC236}">
                <a16:creationId xmlns:a16="http://schemas.microsoft.com/office/drawing/2014/main" id="{144D937E-7BCF-9B46-836B-6EF4A235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Рисунок 27">
            <a:extLst>
              <a:ext uri="{FF2B5EF4-FFF2-40B4-BE49-F238E27FC236}">
                <a16:creationId xmlns:a16="http://schemas.microsoft.com/office/drawing/2014/main" id="{7226958E-8004-1941-B87F-9DDF64493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4201583"/>
            <a:ext cx="1748896"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370419" y="390232"/>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Sabit Kıymetler X</a:t>
            </a:r>
            <a:endParaRPr lang="en-UA" altLang="en-UA" sz="2800" dirty="0">
              <a:solidFill>
                <a:srgbClr val="FF0000"/>
              </a:solidFill>
              <a:latin typeface="Montserrat" panose="02000505000000020004" pitchFamily="2" charset="77"/>
            </a:endParaRPr>
          </a:p>
        </p:txBody>
      </p:sp>
      <p:sp>
        <p:nvSpPr>
          <p:cNvPr id="161812" name="Прямоугольник 15">
            <a:extLst>
              <a:ext uri="{FF2B5EF4-FFF2-40B4-BE49-F238E27FC236}">
                <a16:creationId xmlns:a16="http://schemas.microsoft.com/office/drawing/2014/main" id="{0AFFDF40-3CEC-3143-BA6F-D29AC7DB33C8}"/>
              </a:ext>
            </a:extLst>
          </p:cNvPr>
          <p:cNvSpPr>
            <a:spLocks noChangeArrowheads="1"/>
          </p:cNvSpPr>
          <p:nvPr/>
        </p:nvSpPr>
        <p:spPr bwMode="auto">
          <a:xfrm>
            <a:off x="1621741" y="1516391"/>
            <a:ext cx="40556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400" dirty="0"/>
              <a:t>Yapılmakta Olan Yatırımlar</a:t>
            </a:r>
            <a:endParaRPr lang="en-UA" altLang="en-UA" sz="2400" dirty="0"/>
          </a:p>
          <a:p>
            <a:endParaRPr lang="en-UA" altLang="en-UA" sz="2400" dirty="0"/>
          </a:p>
        </p:txBody>
      </p:sp>
      <p:sp>
        <p:nvSpPr>
          <p:cNvPr id="161818" name="Прямоугольник 21">
            <a:extLst>
              <a:ext uri="{FF2B5EF4-FFF2-40B4-BE49-F238E27FC236}">
                <a16:creationId xmlns:a16="http://schemas.microsoft.com/office/drawing/2014/main" id="{7B95ABD9-AA73-8A49-8082-28758E73399B}"/>
              </a:ext>
            </a:extLst>
          </p:cNvPr>
          <p:cNvSpPr>
            <a:spLocks noChangeArrowheads="1"/>
          </p:cNvSpPr>
          <p:nvPr/>
        </p:nvSpPr>
        <p:spPr bwMode="auto">
          <a:xfrm>
            <a:off x="374318" y="1424475"/>
            <a:ext cx="859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6200FF"/>
                </a:solidFill>
                <a:latin typeface="Montserrat" panose="02000505000000020004" pitchFamily="2" charset="77"/>
              </a:rPr>
              <a:t>0</a:t>
            </a:r>
            <a:r>
              <a:rPr lang="en-US" altLang="en-UA" sz="4000" b="1" dirty="0">
                <a:solidFill>
                  <a:srgbClr val="6200FF"/>
                </a:solidFill>
                <a:latin typeface="Montserrat" panose="02000505000000020004" pitchFamily="2" charset="77"/>
              </a:rPr>
              <a:t>6</a:t>
            </a:r>
            <a:endParaRPr lang="en-UA" altLang="en-UA" sz="4000" dirty="0">
              <a:solidFill>
                <a:srgbClr val="6200FF"/>
              </a:solidFill>
              <a:latin typeface="Montserrat" panose="02000505000000020004" pitchFamily="2" charset="77"/>
            </a:endParaRPr>
          </a:p>
        </p:txBody>
      </p:sp>
      <p:sp>
        <p:nvSpPr>
          <p:cNvPr id="21" name="Rectangle 97">
            <a:extLst>
              <a:ext uri="{FF2B5EF4-FFF2-40B4-BE49-F238E27FC236}">
                <a16:creationId xmlns:a16="http://schemas.microsoft.com/office/drawing/2014/main" id="{5813BDCC-6611-483A-9878-483621BB23A6}"/>
              </a:ext>
            </a:extLst>
          </p:cNvPr>
          <p:cNvSpPr>
            <a:spLocks noChangeArrowheads="1"/>
          </p:cNvSpPr>
          <p:nvPr/>
        </p:nvSpPr>
        <p:spPr bwMode="auto">
          <a:xfrm>
            <a:off x="380637" y="2202400"/>
            <a:ext cx="5036112" cy="707886"/>
          </a:xfrm>
          <a:prstGeom prst="rect">
            <a:avLst/>
          </a:prstGeom>
          <a:solidFill>
            <a:srgbClr val="64D1DA"/>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dirty="0"/>
          </a:p>
        </p:txBody>
      </p:sp>
      <p:sp>
        <p:nvSpPr>
          <p:cNvPr id="22" name="Rectangle 96">
            <a:extLst>
              <a:ext uri="{FF2B5EF4-FFF2-40B4-BE49-F238E27FC236}">
                <a16:creationId xmlns:a16="http://schemas.microsoft.com/office/drawing/2014/main" id="{0A636DDA-BC1D-4CB6-894A-15CA7541339A}"/>
              </a:ext>
            </a:extLst>
          </p:cNvPr>
          <p:cNvSpPr>
            <a:spLocks noChangeArrowheads="1"/>
          </p:cNvSpPr>
          <p:nvPr/>
        </p:nvSpPr>
        <p:spPr bwMode="auto">
          <a:xfrm>
            <a:off x="5423430" y="2218365"/>
            <a:ext cx="5252113" cy="707885"/>
          </a:xfrm>
          <a:prstGeom prst="rect">
            <a:avLst/>
          </a:prstGeom>
          <a:solidFill>
            <a:srgbClr val="FF7F2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cxnSp>
        <p:nvCxnSpPr>
          <p:cNvPr id="23" name="Google Shape;1751;p62">
            <a:extLst>
              <a:ext uri="{FF2B5EF4-FFF2-40B4-BE49-F238E27FC236}">
                <a16:creationId xmlns:a16="http://schemas.microsoft.com/office/drawing/2014/main" id="{253F633A-8BB5-4FFE-B343-2BF8EB51EB3A}"/>
              </a:ext>
            </a:extLst>
          </p:cNvPr>
          <p:cNvCxnSpPr>
            <a:cxnSpLocks/>
            <a:stCxn id="161797" idx="2"/>
          </p:cNvCxnSpPr>
          <p:nvPr/>
        </p:nvCxnSpPr>
        <p:spPr>
          <a:xfrm flipV="1">
            <a:off x="5410069" y="2218365"/>
            <a:ext cx="6680" cy="3741375"/>
          </a:xfrm>
          <a:prstGeom prst="straightConnector1">
            <a:avLst/>
          </a:prstGeom>
          <a:noFill/>
          <a:ln w="34925" cap="flat" cmpd="sng">
            <a:solidFill>
              <a:srgbClr val="0070C0"/>
            </a:solidFill>
            <a:prstDash val="solid"/>
            <a:miter lim="800000"/>
            <a:headEnd type="none" w="med" len="med"/>
            <a:tailEnd type="none" w="med" len="med"/>
          </a:ln>
        </p:spPr>
      </p:cxnSp>
      <p:sp>
        <p:nvSpPr>
          <p:cNvPr id="2" name="Metin kutusu 1">
            <a:extLst>
              <a:ext uri="{FF2B5EF4-FFF2-40B4-BE49-F238E27FC236}">
                <a16:creationId xmlns:a16="http://schemas.microsoft.com/office/drawing/2014/main" id="{C2D72598-4D7E-4E3B-8ACF-B292DE15A9E0}"/>
              </a:ext>
            </a:extLst>
          </p:cNvPr>
          <p:cNvSpPr txBox="1"/>
          <p:nvPr/>
        </p:nvSpPr>
        <p:spPr>
          <a:xfrm>
            <a:off x="998068" y="2345958"/>
            <a:ext cx="4194019" cy="369332"/>
          </a:xfrm>
          <a:prstGeom prst="rect">
            <a:avLst/>
          </a:prstGeom>
          <a:noFill/>
        </p:spPr>
        <p:txBody>
          <a:bodyPr wrap="square" rtlCol="0">
            <a:spAutoFit/>
          </a:bodyPr>
          <a:lstStyle/>
          <a:p>
            <a:r>
              <a:rPr lang="tr-TR" dirty="0"/>
              <a:t>31.12.2023 tarihli bilançoda </a:t>
            </a:r>
            <a:r>
              <a:rPr lang="tr-TR" b="1" dirty="0"/>
              <a:t>yer alanlar</a:t>
            </a:r>
            <a:endParaRPr lang="en-US" b="1" dirty="0"/>
          </a:p>
        </p:txBody>
      </p:sp>
      <p:sp>
        <p:nvSpPr>
          <p:cNvPr id="16" name="Metin kutusu 15">
            <a:extLst>
              <a:ext uri="{FF2B5EF4-FFF2-40B4-BE49-F238E27FC236}">
                <a16:creationId xmlns:a16="http://schemas.microsoft.com/office/drawing/2014/main" id="{FC17CB9F-08CC-4BD5-9907-7C23045B0400}"/>
              </a:ext>
            </a:extLst>
          </p:cNvPr>
          <p:cNvSpPr txBox="1"/>
          <p:nvPr/>
        </p:nvSpPr>
        <p:spPr>
          <a:xfrm>
            <a:off x="5763717" y="2396965"/>
            <a:ext cx="4387024" cy="369332"/>
          </a:xfrm>
          <a:prstGeom prst="rect">
            <a:avLst/>
          </a:prstGeom>
          <a:noFill/>
        </p:spPr>
        <p:txBody>
          <a:bodyPr wrap="square" rtlCol="0">
            <a:spAutoFit/>
          </a:bodyPr>
          <a:lstStyle/>
          <a:p>
            <a:r>
              <a:rPr lang="tr-TR" dirty="0"/>
              <a:t>31.12.2023 tarihli bilançoda </a:t>
            </a:r>
            <a:r>
              <a:rPr lang="tr-TR" b="1" dirty="0"/>
              <a:t>yer almayanlar</a:t>
            </a:r>
            <a:endParaRPr lang="en-US" b="1" dirty="0"/>
          </a:p>
        </p:txBody>
      </p:sp>
      <p:sp>
        <p:nvSpPr>
          <p:cNvPr id="4" name="Metin kutusu 3">
            <a:extLst>
              <a:ext uri="{FF2B5EF4-FFF2-40B4-BE49-F238E27FC236}">
                <a16:creationId xmlns:a16="http://schemas.microsoft.com/office/drawing/2014/main" id="{0CCD413C-2614-46AF-829A-8D9E8625DB25}"/>
              </a:ext>
            </a:extLst>
          </p:cNvPr>
          <p:cNvSpPr txBox="1"/>
          <p:nvPr/>
        </p:nvSpPr>
        <p:spPr>
          <a:xfrm>
            <a:off x="394358" y="3210060"/>
            <a:ext cx="4852144" cy="1938992"/>
          </a:xfrm>
          <a:prstGeom prst="rect">
            <a:avLst/>
          </a:prstGeom>
          <a:noFill/>
        </p:spPr>
        <p:txBody>
          <a:bodyPr wrap="square" rtlCol="0">
            <a:spAutoFit/>
          </a:bodyPr>
          <a:lstStyle/>
          <a:p>
            <a:r>
              <a:rPr lang="tr-TR" sz="2000" dirty="0"/>
              <a:t>Yatırımlara </a:t>
            </a:r>
            <a:r>
              <a:rPr lang="en-US" sz="2000" dirty="0"/>
              <a:t>ait geçmiş her ay sonu itibariyle kesinleşmiş harcama tutarları</a:t>
            </a:r>
            <a:r>
              <a:rPr lang="tr-TR" sz="2000" dirty="0"/>
              <a:t>, </a:t>
            </a:r>
            <a:r>
              <a:rPr lang="tr-TR" sz="2000" b="1" dirty="0"/>
              <a:t>harcamanın yapıldığı ayın</a:t>
            </a:r>
            <a:r>
              <a:rPr lang="tr-TR" sz="2000" dirty="0"/>
              <a:t> </a:t>
            </a:r>
            <a:r>
              <a:rPr lang="en-US" sz="2000" dirty="0"/>
              <a:t>düzeltmeye esas tarih olarak dikkate alın</a:t>
            </a:r>
            <a:r>
              <a:rPr lang="tr-TR" sz="2000" dirty="0"/>
              <a:t>arak </a:t>
            </a:r>
            <a:r>
              <a:rPr lang="en-US" sz="2000" dirty="0"/>
              <a:t>bulunacak </a:t>
            </a:r>
            <a:r>
              <a:rPr lang="en-US" sz="2000" dirty="0" err="1"/>
              <a:t>düzeltme</a:t>
            </a:r>
            <a:r>
              <a:rPr lang="en-US" sz="2000" dirty="0"/>
              <a:t> katsayısı </a:t>
            </a:r>
            <a:r>
              <a:rPr lang="en-US" sz="2000" dirty="0" err="1"/>
              <a:t>ile</a:t>
            </a:r>
            <a:r>
              <a:rPr lang="en-US" sz="2000" dirty="0"/>
              <a:t> </a:t>
            </a:r>
            <a:r>
              <a:rPr lang="en-US" sz="2000" dirty="0" err="1"/>
              <a:t>çarpıl</a:t>
            </a:r>
            <a:r>
              <a:rPr lang="tr-TR" sz="2000" dirty="0" err="1"/>
              <a:t>acaktır</a:t>
            </a:r>
            <a:r>
              <a:rPr lang="tr-TR" sz="2000" dirty="0"/>
              <a:t>. Bulunan tutarların </a:t>
            </a:r>
            <a:r>
              <a:rPr lang="en-US" sz="2000" dirty="0"/>
              <a:t>topla</a:t>
            </a:r>
            <a:r>
              <a:rPr lang="tr-TR" sz="2000" dirty="0"/>
              <a:t>mı düzeltilmiş değeri oluşturacaktır. </a:t>
            </a:r>
            <a:endParaRPr lang="en-US" sz="2000" dirty="0"/>
          </a:p>
        </p:txBody>
      </p:sp>
      <p:sp>
        <p:nvSpPr>
          <p:cNvPr id="19" name="Metin kutusu 18">
            <a:extLst>
              <a:ext uri="{FF2B5EF4-FFF2-40B4-BE49-F238E27FC236}">
                <a16:creationId xmlns:a16="http://schemas.microsoft.com/office/drawing/2014/main" id="{E02AF22A-ED27-4630-8899-4E3A8EF596B3}"/>
              </a:ext>
            </a:extLst>
          </p:cNvPr>
          <p:cNvSpPr txBox="1"/>
          <p:nvPr/>
        </p:nvSpPr>
        <p:spPr>
          <a:xfrm>
            <a:off x="5586649" y="3210060"/>
            <a:ext cx="5252113" cy="2554545"/>
          </a:xfrm>
          <a:prstGeom prst="rect">
            <a:avLst/>
          </a:prstGeom>
          <a:noFill/>
        </p:spPr>
        <p:txBody>
          <a:bodyPr wrap="square">
            <a:spAutoFit/>
          </a:bodyPr>
          <a:lstStyle/>
          <a:p>
            <a:r>
              <a:rPr lang="tr-TR" sz="2000" dirty="0"/>
              <a:t>Düzeltme işlemi iki aşamalıdır.</a:t>
            </a:r>
          </a:p>
          <a:p>
            <a:r>
              <a:rPr lang="tr-TR" sz="2000" dirty="0"/>
              <a:t> </a:t>
            </a:r>
          </a:p>
          <a:p>
            <a:pPr marL="285750" indent="-285750">
              <a:buFont typeface="Arial" panose="020B0604020202020204" pitchFamily="34" charset="0"/>
              <a:buChar char="•"/>
            </a:pPr>
            <a:r>
              <a:rPr lang="tr-TR" sz="2000" dirty="0"/>
              <a:t>H</a:t>
            </a:r>
            <a:r>
              <a:rPr lang="en-US" sz="2000" dirty="0"/>
              <a:t>er </a:t>
            </a:r>
            <a:r>
              <a:rPr lang="en-US" sz="2000" dirty="0" err="1"/>
              <a:t>bir</a:t>
            </a:r>
            <a:r>
              <a:rPr lang="en-US" sz="2000" dirty="0"/>
              <a:t> </a:t>
            </a:r>
            <a:r>
              <a:rPr lang="en-US" sz="2000" dirty="0" err="1"/>
              <a:t>aya</a:t>
            </a:r>
            <a:r>
              <a:rPr lang="en-US" sz="2000" dirty="0"/>
              <a:t> ilişkin </a:t>
            </a:r>
            <a:r>
              <a:rPr lang="en-US" sz="2000" dirty="0" err="1"/>
              <a:t>yatırım</a:t>
            </a:r>
            <a:r>
              <a:rPr lang="en-US" sz="2000" dirty="0"/>
              <a:t> </a:t>
            </a:r>
            <a:r>
              <a:rPr lang="en-US" sz="2000" dirty="0" err="1"/>
              <a:t>harcaması</a:t>
            </a:r>
            <a:r>
              <a:rPr lang="en-US" sz="2000" dirty="0"/>
              <a:t>, </a:t>
            </a:r>
            <a:r>
              <a:rPr lang="en-US" sz="2000" dirty="0" err="1"/>
              <a:t>harcamanın</a:t>
            </a:r>
            <a:r>
              <a:rPr lang="en-US" sz="2000" dirty="0"/>
              <a:t> </a:t>
            </a:r>
            <a:r>
              <a:rPr lang="en-US" sz="2000" dirty="0" err="1"/>
              <a:t>gerçekleştiği</a:t>
            </a:r>
            <a:r>
              <a:rPr lang="en-US" sz="2000" dirty="0"/>
              <a:t> ay sonu itibariyle </a:t>
            </a:r>
            <a:r>
              <a:rPr lang="en-US" sz="2000" b="1" dirty="0" err="1"/>
              <a:t>aktifleştirme</a:t>
            </a:r>
            <a:r>
              <a:rPr lang="en-US" sz="2000" b="1" dirty="0"/>
              <a:t> </a:t>
            </a:r>
            <a:r>
              <a:rPr lang="en-US" sz="2000" b="1" dirty="0" err="1"/>
              <a:t>tarihine</a:t>
            </a:r>
            <a:r>
              <a:rPr lang="en-US" sz="2000" b="1" dirty="0"/>
              <a:t> </a:t>
            </a:r>
            <a:r>
              <a:rPr lang="en-US" sz="2000" dirty="0" err="1"/>
              <a:t>kadar</a:t>
            </a:r>
            <a:r>
              <a:rPr lang="tr-TR" sz="2000" dirty="0"/>
              <a:t> düzeltilecektir.</a:t>
            </a:r>
          </a:p>
          <a:p>
            <a:pPr marL="285750" indent="-285750">
              <a:buFont typeface="Arial" panose="020B0604020202020204" pitchFamily="34" charset="0"/>
              <a:buChar char="•"/>
            </a:pPr>
            <a:r>
              <a:rPr lang="tr-TR" sz="2000" dirty="0"/>
              <a:t>Sonra bu</a:t>
            </a:r>
            <a:r>
              <a:rPr lang="en-US" sz="2000" dirty="0"/>
              <a:t> </a:t>
            </a:r>
            <a:r>
              <a:rPr lang="tr-TR" sz="2000" dirty="0"/>
              <a:t>tutar </a:t>
            </a:r>
            <a:r>
              <a:rPr lang="en-US" sz="2000" b="1" dirty="0" err="1"/>
              <a:t>kül</a:t>
            </a:r>
            <a:r>
              <a:rPr lang="en-US" sz="2000" b="1" dirty="0"/>
              <a:t> </a:t>
            </a:r>
            <a:r>
              <a:rPr lang="en-US" sz="2000" b="1" dirty="0" err="1"/>
              <a:t>halinde</a:t>
            </a:r>
            <a:r>
              <a:rPr lang="en-US" sz="2000" b="1" dirty="0"/>
              <a:t> </a:t>
            </a:r>
            <a:r>
              <a:rPr lang="en-US" sz="2000" dirty="0" err="1"/>
              <a:t>aktifleştirme</a:t>
            </a:r>
            <a:r>
              <a:rPr lang="en-US" sz="2000" dirty="0"/>
              <a:t> </a:t>
            </a:r>
            <a:r>
              <a:rPr lang="en-US" sz="2000" dirty="0" err="1"/>
              <a:t>tarihinden</a:t>
            </a:r>
            <a:r>
              <a:rPr lang="en-US" sz="2000" dirty="0"/>
              <a:t> </a:t>
            </a:r>
            <a:r>
              <a:rPr lang="tr-TR" sz="2000" dirty="0"/>
              <a:t>31.12.</a:t>
            </a:r>
            <a:r>
              <a:rPr lang="en-US" sz="2000" dirty="0"/>
              <a:t>2023 </a:t>
            </a:r>
            <a:r>
              <a:rPr lang="tr-TR" sz="2000" dirty="0"/>
              <a:t>tarihine kadar </a:t>
            </a:r>
            <a:r>
              <a:rPr lang="en-US" sz="2000" dirty="0" err="1"/>
              <a:t>kadar</a:t>
            </a:r>
            <a:r>
              <a:rPr lang="en-US" sz="2000" dirty="0"/>
              <a:t> </a:t>
            </a:r>
            <a:r>
              <a:rPr lang="en-US" sz="2000" dirty="0" err="1"/>
              <a:t>düzeltilecektir</a:t>
            </a:r>
            <a:r>
              <a:rPr lang="tr-TR" sz="2000" dirty="0"/>
              <a:t>.</a:t>
            </a:r>
            <a:endParaRPr lang="en-US" sz="2000" dirty="0"/>
          </a:p>
        </p:txBody>
      </p:sp>
      <p:sp>
        <p:nvSpPr>
          <p:cNvPr id="3" name="Slayt Numarası Yer Tutucusu 2">
            <a:extLst>
              <a:ext uri="{FF2B5EF4-FFF2-40B4-BE49-F238E27FC236}">
                <a16:creationId xmlns:a16="http://schemas.microsoft.com/office/drawing/2014/main" id="{0A169EB3-7978-422C-AB39-344E110A5515}"/>
              </a:ext>
            </a:extLst>
          </p:cNvPr>
          <p:cNvSpPr>
            <a:spLocks noGrp="1"/>
          </p:cNvSpPr>
          <p:nvPr>
            <p:ph type="sldNum" idx="12"/>
          </p:nvPr>
        </p:nvSpPr>
        <p:spPr/>
        <p:txBody>
          <a:bodyPr/>
          <a:lstStyle/>
          <a:p>
            <a:pPr>
              <a:defRPr/>
            </a:pPr>
            <a:fld id="{D1C4E16D-E3D4-2D4C-BDAA-E36D22C82642}" type="slidenum">
              <a:rPr lang="en-US" altLang="ru-UA" smtClean="0"/>
              <a:pPr>
                <a:defRPr/>
              </a:pPr>
              <a:t>45</a:t>
            </a:fld>
            <a:endParaRPr lang="en-US" altLang="ru-UA"/>
          </a:p>
        </p:txBody>
      </p:sp>
    </p:spTree>
    <p:extLst>
      <p:ext uri="{BB962C8B-B14F-4D97-AF65-F5344CB8AC3E}">
        <p14:creationId xmlns:p14="http://schemas.microsoft.com/office/powerpoint/2010/main" val="45396943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Рисунок 25">
            <a:extLst>
              <a:ext uri="{FF2B5EF4-FFF2-40B4-BE49-F238E27FC236}">
                <a16:creationId xmlns:a16="http://schemas.microsoft.com/office/drawing/2014/main" id="{144D937E-7BCF-9B46-836B-6EF4A235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313" y="4552747"/>
            <a:ext cx="1447865" cy="119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Рисунок 27">
            <a:extLst>
              <a:ext uri="{FF2B5EF4-FFF2-40B4-BE49-F238E27FC236}">
                <a16:creationId xmlns:a16="http://schemas.microsoft.com/office/drawing/2014/main" id="{7226958E-8004-1941-B87F-9DDF64493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4201583"/>
            <a:ext cx="1748896"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292131" y="392686"/>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Sabit Kıymetler XI</a:t>
            </a:r>
            <a:endParaRPr lang="en-UA" altLang="en-UA" sz="2800" dirty="0">
              <a:solidFill>
                <a:srgbClr val="FF0000"/>
              </a:solidFill>
              <a:latin typeface="Montserrat" panose="02000505000000020004" pitchFamily="2" charset="77"/>
            </a:endParaRPr>
          </a:p>
        </p:txBody>
      </p:sp>
      <p:sp>
        <p:nvSpPr>
          <p:cNvPr id="161812" name="Прямоугольник 15">
            <a:extLst>
              <a:ext uri="{FF2B5EF4-FFF2-40B4-BE49-F238E27FC236}">
                <a16:creationId xmlns:a16="http://schemas.microsoft.com/office/drawing/2014/main" id="{0AFFDF40-3CEC-3143-BA6F-D29AC7DB33C8}"/>
              </a:ext>
            </a:extLst>
          </p:cNvPr>
          <p:cNvSpPr>
            <a:spLocks noChangeArrowheads="1"/>
          </p:cNvSpPr>
          <p:nvPr/>
        </p:nvSpPr>
        <p:spPr bwMode="auto">
          <a:xfrm>
            <a:off x="1572290" y="1509945"/>
            <a:ext cx="4048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400" dirty="0"/>
              <a:t>Yapılmakta Olan Yatırımlar</a:t>
            </a:r>
            <a:endParaRPr lang="en-UA" altLang="en-UA" sz="2400" dirty="0"/>
          </a:p>
        </p:txBody>
      </p:sp>
      <p:sp>
        <p:nvSpPr>
          <p:cNvPr id="161818" name="Прямоугольник 21">
            <a:extLst>
              <a:ext uri="{FF2B5EF4-FFF2-40B4-BE49-F238E27FC236}">
                <a16:creationId xmlns:a16="http://schemas.microsoft.com/office/drawing/2014/main" id="{7B95ABD9-AA73-8A49-8082-28758E73399B}"/>
              </a:ext>
            </a:extLst>
          </p:cNvPr>
          <p:cNvSpPr>
            <a:spLocks noChangeArrowheads="1"/>
          </p:cNvSpPr>
          <p:nvPr/>
        </p:nvSpPr>
        <p:spPr bwMode="auto">
          <a:xfrm>
            <a:off x="340881" y="1449345"/>
            <a:ext cx="859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6200FF"/>
                </a:solidFill>
                <a:latin typeface="Montserrat" panose="02000505000000020004" pitchFamily="2" charset="77"/>
              </a:rPr>
              <a:t>0</a:t>
            </a:r>
            <a:r>
              <a:rPr lang="en-US" altLang="en-UA" sz="4000" b="1" dirty="0">
                <a:solidFill>
                  <a:srgbClr val="6200FF"/>
                </a:solidFill>
                <a:latin typeface="Montserrat" panose="02000505000000020004" pitchFamily="2" charset="77"/>
              </a:rPr>
              <a:t>6</a:t>
            </a:r>
            <a:endParaRPr lang="en-UA" altLang="en-UA" sz="4000" dirty="0">
              <a:solidFill>
                <a:srgbClr val="6200FF"/>
              </a:solidFill>
              <a:latin typeface="Montserrat" panose="02000505000000020004" pitchFamily="2" charset="77"/>
            </a:endParaRPr>
          </a:p>
        </p:txBody>
      </p:sp>
      <p:sp>
        <p:nvSpPr>
          <p:cNvPr id="21" name="Rectangle 97">
            <a:extLst>
              <a:ext uri="{FF2B5EF4-FFF2-40B4-BE49-F238E27FC236}">
                <a16:creationId xmlns:a16="http://schemas.microsoft.com/office/drawing/2014/main" id="{5813BDCC-6611-483A-9878-483621BB23A6}"/>
              </a:ext>
            </a:extLst>
          </p:cNvPr>
          <p:cNvSpPr>
            <a:spLocks noChangeArrowheads="1"/>
          </p:cNvSpPr>
          <p:nvPr/>
        </p:nvSpPr>
        <p:spPr bwMode="auto">
          <a:xfrm>
            <a:off x="655828" y="3418105"/>
            <a:ext cx="4695825" cy="285750"/>
          </a:xfrm>
          <a:prstGeom prst="rect">
            <a:avLst/>
          </a:prstGeom>
          <a:solidFill>
            <a:srgbClr val="64D1DA"/>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2" name="Rectangle 96">
            <a:extLst>
              <a:ext uri="{FF2B5EF4-FFF2-40B4-BE49-F238E27FC236}">
                <a16:creationId xmlns:a16="http://schemas.microsoft.com/office/drawing/2014/main" id="{0A636DDA-BC1D-4CB6-894A-15CA7541339A}"/>
              </a:ext>
            </a:extLst>
          </p:cNvPr>
          <p:cNvSpPr>
            <a:spLocks noChangeArrowheads="1"/>
          </p:cNvSpPr>
          <p:nvPr/>
        </p:nvSpPr>
        <p:spPr bwMode="auto">
          <a:xfrm>
            <a:off x="5344749" y="3418105"/>
            <a:ext cx="4695825" cy="285750"/>
          </a:xfrm>
          <a:prstGeom prst="rect">
            <a:avLst/>
          </a:prstGeom>
          <a:solidFill>
            <a:srgbClr val="FF7F2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cxnSp>
        <p:nvCxnSpPr>
          <p:cNvPr id="23" name="Google Shape;1751;p62">
            <a:extLst>
              <a:ext uri="{FF2B5EF4-FFF2-40B4-BE49-F238E27FC236}">
                <a16:creationId xmlns:a16="http://schemas.microsoft.com/office/drawing/2014/main" id="{253F633A-8BB5-4FFE-B343-2BF8EB51EB3A}"/>
              </a:ext>
            </a:extLst>
          </p:cNvPr>
          <p:cNvCxnSpPr>
            <a:cxnSpLocks/>
          </p:cNvCxnSpPr>
          <p:nvPr/>
        </p:nvCxnSpPr>
        <p:spPr>
          <a:xfrm flipV="1">
            <a:off x="5337845" y="2983795"/>
            <a:ext cx="6904" cy="1025232"/>
          </a:xfrm>
          <a:prstGeom prst="straightConnector1">
            <a:avLst/>
          </a:prstGeom>
          <a:noFill/>
          <a:ln w="34925" cap="flat" cmpd="sng">
            <a:solidFill>
              <a:srgbClr val="0070C0"/>
            </a:solidFill>
            <a:prstDash val="solid"/>
            <a:miter lim="800000"/>
            <a:headEnd type="none" w="med" len="med"/>
            <a:tailEnd type="none" w="med" len="med"/>
          </a:ln>
        </p:spPr>
      </p:cxnSp>
      <p:cxnSp>
        <p:nvCxnSpPr>
          <p:cNvPr id="27" name="Google Shape;1751;p62">
            <a:extLst>
              <a:ext uri="{FF2B5EF4-FFF2-40B4-BE49-F238E27FC236}">
                <a16:creationId xmlns:a16="http://schemas.microsoft.com/office/drawing/2014/main" id="{E70C0011-12BE-44B3-A9B3-1EB998676A88}"/>
              </a:ext>
            </a:extLst>
          </p:cNvPr>
          <p:cNvCxnSpPr>
            <a:cxnSpLocks/>
          </p:cNvCxnSpPr>
          <p:nvPr/>
        </p:nvCxnSpPr>
        <p:spPr>
          <a:xfrm flipV="1">
            <a:off x="10048339" y="3009042"/>
            <a:ext cx="0" cy="1011161"/>
          </a:xfrm>
          <a:prstGeom prst="straightConnector1">
            <a:avLst/>
          </a:prstGeom>
          <a:noFill/>
          <a:ln w="34925" cap="flat" cmpd="sng">
            <a:solidFill>
              <a:srgbClr val="0070C0"/>
            </a:solidFill>
            <a:prstDash val="solid"/>
            <a:miter lim="800000"/>
            <a:headEnd type="none" w="med" len="med"/>
            <a:tailEnd type="none" w="med" len="med"/>
          </a:ln>
        </p:spPr>
      </p:cxnSp>
      <p:cxnSp>
        <p:nvCxnSpPr>
          <p:cNvPr id="28" name="Google Shape;1751;p62">
            <a:extLst>
              <a:ext uri="{FF2B5EF4-FFF2-40B4-BE49-F238E27FC236}">
                <a16:creationId xmlns:a16="http://schemas.microsoft.com/office/drawing/2014/main" id="{D36D9098-2AE3-4612-9C02-C015BF2EAC72}"/>
              </a:ext>
            </a:extLst>
          </p:cNvPr>
          <p:cNvCxnSpPr>
            <a:cxnSpLocks/>
          </p:cNvCxnSpPr>
          <p:nvPr/>
        </p:nvCxnSpPr>
        <p:spPr>
          <a:xfrm flipH="1" flipV="1">
            <a:off x="2030880" y="3100020"/>
            <a:ext cx="6905" cy="923763"/>
          </a:xfrm>
          <a:prstGeom prst="straightConnector1">
            <a:avLst/>
          </a:prstGeom>
          <a:noFill/>
          <a:ln w="34925" cap="flat" cmpd="sng">
            <a:solidFill>
              <a:srgbClr val="0070C0"/>
            </a:solidFill>
            <a:prstDash val="solid"/>
            <a:miter lim="800000"/>
            <a:headEnd type="none" w="med" len="med"/>
            <a:tailEnd type="none" w="med" len="med"/>
          </a:ln>
        </p:spPr>
      </p:cxnSp>
      <p:cxnSp>
        <p:nvCxnSpPr>
          <p:cNvPr id="29" name="Google Shape;1751;p62">
            <a:extLst>
              <a:ext uri="{FF2B5EF4-FFF2-40B4-BE49-F238E27FC236}">
                <a16:creationId xmlns:a16="http://schemas.microsoft.com/office/drawing/2014/main" id="{621E8BE3-773C-4C25-8DBD-FB0D110B9527}"/>
              </a:ext>
            </a:extLst>
          </p:cNvPr>
          <p:cNvCxnSpPr>
            <a:cxnSpLocks/>
          </p:cNvCxnSpPr>
          <p:nvPr/>
        </p:nvCxnSpPr>
        <p:spPr>
          <a:xfrm flipV="1">
            <a:off x="663540" y="3102708"/>
            <a:ext cx="0" cy="923763"/>
          </a:xfrm>
          <a:prstGeom prst="straightConnector1">
            <a:avLst/>
          </a:prstGeom>
          <a:noFill/>
          <a:ln w="34925" cap="flat" cmpd="sng">
            <a:solidFill>
              <a:srgbClr val="0070C0"/>
            </a:solidFill>
            <a:prstDash val="solid"/>
            <a:miter lim="800000"/>
            <a:headEnd type="none" w="med" len="med"/>
            <a:tailEnd type="none" w="med" len="med"/>
          </a:ln>
        </p:spPr>
      </p:cxnSp>
      <p:sp>
        <p:nvSpPr>
          <p:cNvPr id="5" name="Metin kutusu 4">
            <a:extLst>
              <a:ext uri="{FF2B5EF4-FFF2-40B4-BE49-F238E27FC236}">
                <a16:creationId xmlns:a16="http://schemas.microsoft.com/office/drawing/2014/main" id="{2F80AF25-7896-41D7-9E24-7EEA89A488AA}"/>
              </a:ext>
            </a:extLst>
          </p:cNvPr>
          <p:cNvSpPr txBox="1"/>
          <p:nvPr/>
        </p:nvSpPr>
        <p:spPr>
          <a:xfrm>
            <a:off x="-107186" y="4135109"/>
            <a:ext cx="1555262" cy="338554"/>
          </a:xfrm>
          <a:prstGeom prst="rect">
            <a:avLst/>
          </a:prstGeom>
          <a:noFill/>
        </p:spPr>
        <p:txBody>
          <a:bodyPr wrap="square" rtlCol="0">
            <a:spAutoFit/>
          </a:bodyPr>
          <a:lstStyle/>
          <a:p>
            <a:pPr algn="ctr"/>
            <a:r>
              <a:rPr lang="tr-TR" sz="1600" dirty="0">
                <a:solidFill>
                  <a:srgbClr val="FF0000"/>
                </a:solidFill>
              </a:rPr>
              <a:t>Haziran 2015</a:t>
            </a:r>
            <a:endParaRPr lang="en-US" sz="1600" dirty="0">
              <a:solidFill>
                <a:srgbClr val="FF0000"/>
              </a:solidFill>
            </a:endParaRPr>
          </a:p>
        </p:txBody>
      </p:sp>
      <p:sp>
        <p:nvSpPr>
          <p:cNvPr id="32" name="Metin kutusu 31">
            <a:extLst>
              <a:ext uri="{FF2B5EF4-FFF2-40B4-BE49-F238E27FC236}">
                <a16:creationId xmlns:a16="http://schemas.microsoft.com/office/drawing/2014/main" id="{E63C073F-1A18-43AE-AE16-C1F2D4B0EF24}"/>
              </a:ext>
            </a:extLst>
          </p:cNvPr>
          <p:cNvSpPr txBox="1"/>
          <p:nvPr/>
        </p:nvSpPr>
        <p:spPr>
          <a:xfrm>
            <a:off x="1267059" y="4145525"/>
            <a:ext cx="1555262" cy="338554"/>
          </a:xfrm>
          <a:prstGeom prst="rect">
            <a:avLst/>
          </a:prstGeom>
          <a:noFill/>
        </p:spPr>
        <p:txBody>
          <a:bodyPr wrap="square" rtlCol="0">
            <a:spAutoFit/>
          </a:bodyPr>
          <a:lstStyle/>
          <a:p>
            <a:pPr algn="ctr"/>
            <a:r>
              <a:rPr lang="tr-TR" sz="1600" dirty="0">
                <a:solidFill>
                  <a:srgbClr val="FF0000"/>
                </a:solidFill>
              </a:rPr>
              <a:t>Aralık 2016</a:t>
            </a:r>
            <a:endParaRPr lang="en-US" sz="1600" dirty="0">
              <a:solidFill>
                <a:srgbClr val="FF0000"/>
              </a:solidFill>
            </a:endParaRPr>
          </a:p>
        </p:txBody>
      </p:sp>
      <p:sp>
        <p:nvSpPr>
          <p:cNvPr id="6" name="Ok: Sağ 5">
            <a:extLst>
              <a:ext uri="{FF2B5EF4-FFF2-40B4-BE49-F238E27FC236}">
                <a16:creationId xmlns:a16="http://schemas.microsoft.com/office/drawing/2014/main" id="{DF8960E1-E84A-4CB8-AFFF-93CDA4DFE1B8}"/>
              </a:ext>
            </a:extLst>
          </p:cNvPr>
          <p:cNvSpPr/>
          <p:nvPr/>
        </p:nvSpPr>
        <p:spPr>
          <a:xfrm>
            <a:off x="1318956" y="5764479"/>
            <a:ext cx="3275535" cy="219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k: Sağ 6">
            <a:extLst>
              <a:ext uri="{FF2B5EF4-FFF2-40B4-BE49-F238E27FC236}">
                <a16:creationId xmlns:a16="http://schemas.microsoft.com/office/drawing/2014/main" id="{530EA94A-4922-48CE-B0AA-7D20618F359E}"/>
              </a:ext>
            </a:extLst>
          </p:cNvPr>
          <p:cNvSpPr/>
          <p:nvPr/>
        </p:nvSpPr>
        <p:spPr>
          <a:xfrm>
            <a:off x="2553173" y="5272934"/>
            <a:ext cx="2008959" cy="221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etin kutusu 7">
            <a:extLst>
              <a:ext uri="{FF2B5EF4-FFF2-40B4-BE49-F238E27FC236}">
                <a16:creationId xmlns:a16="http://schemas.microsoft.com/office/drawing/2014/main" id="{BAC076C9-EF6C-4A56-AD71-3B12D6CB64F1}"/>
              </a:ext>
            </a:extLst>
          </p:cNvPr>
          <p:cNvSpPr txBox="1"/>
          <p:nvPr/>
        </p:nvSpPr>
        <p:spPr>
          <a:xfrm>
            <a:off x="117770" y="5656732"/>
            <a:ext cx="944489" cy="369332"/>
          </a:xfrm>
          <a:prstGeom prst="rect">
            <a:avLst/>
          </a:prstGeom>
          <a:noFill/>
        </p:spPr>
        <p:txBody>
          <a:bodyPr wrap="none" rtlCol="0">
            <a:spAutoFit/>
          </a:bodyPr>
          <a:lstStyle/>
          <a:p>
            <a:r>
              <a:rPr lang="tr-TR" dirty="0"/>
              <a:t>100.000</a:t>
            </a:r>
            <a:endParaRPr lang="en-US" dirty="0"/>
          </a:p>
        </p:txBody>
      </p:sp>
      <p:sp>
        <p:nvSpPr>
          <p:cNvPr id="38" name="Metin kutusu 37">
            <a:extLst>
              <a:ext uri="{FF2B5EF4-FFF2-40B4-BE49-F238E27FC236}">
                <a16:creationId xmlns:a16="http://schemas.microsoft.com/office/drawing/2014/main" id="{9DCF7EFB-4416-4F49-9FEF-665E46D8D310}"/>
              </a:ext>
            </a:extLst>
          </p:cNvPr>
          <p:cNvSpPr txBox="1"/>
          <p:nvPr/>
        </p:nvSpPr>
        <p:spPr>
          <a:xfrm>
            <a:off x="1448076" y="5192326"/>
            <a:ext cx="997389" cy="369332"/>
          </a:xfrm>
          <a:prstGeom prst="rect">
            <a:avLst/>
          </a:prstGeom>
          <a:noFill/>
        </p:spPr>
        <p:txBody>
          <a:bodyPr wrap="none" rtlCol="0">
            <a:spAutoFit/>
          </a:bodyPr>
          <a:lstStyle/>
          <a:p>
            <a:r>
              <a:rPr lang="tr-TR" dirty="0"/>
              <a:t>150.000 </a:t>
            </a:r>
            <a:endParaRPr lang="en-US" dirty="0"/>
          </a:p>
        </p:txBody>
      </p:sp>
      <p:sp>
        <p:nvSpPr>
          <p:cNvPr id="39" name="Metin kutusu 38">
            <a:extLst>
              <a:ext uri="{FF2B5EF4-FFF2-40B4-BE49-F238E27FC236}">
                <a16:creationId xmlns:a16="http://schemas.microsoft.com/office/drawing/2014/main" id="{0CC597F6-91CA-4142-801A-821336F3FDF8}"/>
              </a:ext>
            </a:extLst>
          </p:cNvPr>
          <p:cNvSpPr txBox="1"/>
          <p:nvPr/>
        </p:nvSpPr>
        <p:spPr>
          <a:xfrm>
            <a:off x="2516563" y="4145525"/>
            <a:ext cx="1555262" cy="338554"/>
          </a:xfrm>
          <a:prstGeom prst="rect">
            <a:avLst/>
          </a:prstGeom>
          <a:noFill/>
        </p:spPr>
        <p:txBody>
          <a:bodyPr wrap="square" rtlCol="0">
            <a:spAutoFit/>
          </a:bodyPr>
          <a:lstStyle/>
          <a:p>
            <a:pPr algn="ctr"/>
            <a:r>
              <a:rPr lang="tr-TR" sz="1600" dirty="0">
                <a:solidFill>
                  <a:srgbClr val="FF0000"/>
                </a:solidFill>
              </a:rPr>
              <a:t>Temmuz 2017</a:t>
            </a:r>
            <a:endParaRPr lang="en-US" sz="1600" dirty="0">
              <a:solidFill>
                <a:srgbClr val="FF0000"/>
              </a:solidFill>
            </a:endParaRPr>
          </a:p>
        </p:txBody>
      </p:sp>
      <p:cxnSp>
        <p:nvCxnSpPr>
          <p:cNvPr id="40" name="Google Shape;1751;p62">
            <a:extLst>
              <a:ext uri="{FF2B5EF4-FFF2-40B4-BE49-F238E27FC236}">
                <a16:creationId xmlns:a16="http://schemas.microsoft.com/office/drawing/2014/main" id="{9810F61B-130A-4F1C-B82F-C038AEF2590D}"/>
              </a:ext>
            </a:extLst>
          </p:cNvPr>
          <p:cNvCxnSpPr>
            <a:cxnSpLocks/>
          </p:cNvCxnSpPr>
          <p:nvPr/>
        </p:nvCxnSpPr>
        <p:spPr>
          <a:xfrm flipV="1">
            <a:off x="3279467" y="3082054"/>
            <a:ext cx="0" cy="941729"/>
          </a:xfrm>
          <a:prstGeom prst="straightConnector1">
            <a:avLst/>
          </a:prstGeom>
          <a:noFill/>
          <a:ln w="34925" cap="flat" cmpd="sng">
            <a:solidFill>
              <a:srgbClr val="0070C0"/>
            </a:solidFill>
            <a:prstDash val="solid"/>
            <a:miter lim="800000"/>
            <a:headEnd type="none" w="med" len="med"/>
            <a:tailEnd type="none" w="med" len="med"/>
          </a:ln>
        </p:spPr>
      </p:cxnSp>
      <p:sp>
        <p:nvSpPr>
          <p:cNvPr id="41" name="Metin kutusu 40">
            <a:extLst>
              <a:ext uri="{FF2B5EF4-FFF2-40B4-BE49-F238E27FC236}">
                <a16:creationId xmlns:a16="http://schemas.microsoft.com/office/drawing/2014/main" id="{B68B6F24-E93C-43E7-92C3-446B5A812B26}"/>
              </a:ext>
            </a:extLst>
          </p:cNvPr>
          <p:cNvSpPr txBox="1"/>
          <p:nvPr/>
        </p:nvSpPr>
        <p:spPr>
          <a:xfrm>
            <a:off x="2672690" y="4667911"/>
            <a:ext cx="997389" cy="369332"/>
          </a:xfrm>
          <a:prstGeom prst="rect">
            <a:avLst/>
          </a:prstGeom>
          <a:noFill/>
        </p:spPr>
        <p:txBody>
          <a:bodyPr wrap="none" rtlCol="0">
            <a:spAutoFit/>
          </a:bodyPr>
          <a:lstStyle/>
          <a:p>
            <a:r>
              <a:rPr lang="tr-TR" dirty="0"/>
              <a:t>200.000 </a:t>
            </a:r>
            <a:endParaRPr lang="en-US" dirty="0"/>
          </a:p>
        </p:txBody>
      </p:sp>
      <p:sp>
        <p:nvSpPr>
          <p:cNvPr id="42" name="Ok: Sağ 41">
            <a:extLst>
              <a:ext uri="{FF2B5EF4-FFF2-40B4-BE49-F238E27FC236}">
                <a16:creationId xmlns:a16="http://schemas.microsoft.com/office/drawing/2014/main" id="{CC9EABA8-346F-430F-B813-638234747466}"/>
              </a:ext>
            </a:extLst>
          </p:cNvPr>
          <p:cNvSpPr/>
          <p:nvPr/>
        </p:nvSpPr>
        <p:spPr>
          <a:xfrm>
            <a:off x="3790307" y="4760514"/>
            <a:ext cx="771825" cy="221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etin kutusu 43">
            <a:extLst>
              <a:ext uri="{FF2B5EF4-FFF2-40B4-BE49-F238E27FC236}">
                <a16:creationId xmlns:a16="http://schemas.microsoft.com/office/drawing/2014/main" id="{16FBA6FC-41E6-4739-AB5E-D5EB475ADC67}"/>
              </a:ext>
            </a:extLst>
          </p:cNvPr>
          <p:cNvSpPr txBox="1"/>
          <p:nvPr/>
        </p:nvSpPr>
        <p:spPr>
          <a:xfrm>
            <a:off x="4678327" y="4151985"/>
            <a:ext cx="1555262" cy="338554"/>
          </a:xfrm>
          <a:prstGeom prst="rect">
            <a:avLst/>
          </a:prstGeom>
          <a:noFill/>
        </p:spPr>
        <p:txBody>
          <a:bodyPr wrap="square" rtlCol="0">
            <a:spAutoFit/>
          </a:bodyPr>
          <a:lstStyle/>
          <a:p>
            <a:pPr algn="ctr"/>
            <a:r>
              <a:rPr lang="tr-TR" sz="1600" dirty="0">
                <a:solidFill>
                  <a:srgbClr val="FF0000"/>
                </a:solidFill>
              </a:rPr>
              <a:t>Haziran 2018</a:t>
            </a:r>
            <a:endParaRPr lang="en-US" sz="1600" dirty="0">
              <a:solidFill>
                <a:srgbClr val="FF0000"/>
              </a:solidFill>
            </a:endParaRPr>
          </a:p>
        </p:txBody>
      </p:sp>
      <p:sp>
        <p:nvSpPr>
          <p:cNvPr id="45" name="Metin kutusu 44">
            <a:extLst>
              <a:ext uri="{FF2B5EF4-FFF2-40B4-BE49-F238E27FC236}">
                <a16:creationId xmlns:a16="http://schemas.microsoft.com/office/drawing/2014/main" id="{CB58FCC1-10F4-40DA-B863-CAC8F31C86F8}"/>
              </a:ext>
            </a:extLst>
          </p:cNvPr>
          <p:cNvSpPr txBox="1"/>
          <p:nvPr/>
        </p:nvSpPr>
        <p:spPr>
          <a:xfrm>
            <a:off x="9294822" y="4107895"/>
            <a:ext cx="1555262" cy="338554"/>
          </a:xfrm>
          <a:prstGeom prst="rect">
            <a:avLst/>
          </a:prstGeom>
          <a:noFill/>
        </p:spPr>
        <p:txBody>
          <a:bodyPr wrap="square" rtlCol="0">
            <a:spAutoFit/>
          </a:bodyPr>
          <a:lstStyle/>
          <a:p>
            <a:pPr algn="ctr"/>
            <a:r>
              <a:rPr lang="tr-TR" sz="1600" dirty="0">
                <a:solidFill>
                  <a:srgbClr val="FF0000"/>
                </a:solidFill>
              </a:rPr>
              <a:t>Aralık 2023</a:t>
            </a:r>
            <a:endParaRPr lang="en-US" sz="1600" dirty="0">
              <a:solidFill>
                <a:srgbClr val="FF0000"/>
              </a:solidFill>
            </a:endParaRPr>
          </a:p>
        </p:txBody>
      </p:sp>
      <p:sp>
        <p:nvSpPr>
          <p:cNvPr id="46" name="Ok: Sağ 45">
            <a:extLst>
              <a:ext uri="{FF2B5EF4-FFF2-40B4-BE49-F238E27FC236}">
                <a16:creationId xmlns:a16="http://schemas.microsoft.com/office/drawing/2014/main" id="{DF6FC586-0456-4DCA-B2FE-AD888CCB4BE1}"/>
              </a:ext>
            </a:extLst>
          </p:cNvPr>
          <p:cNvSpPr/>
          <p:nvPr/>
        </p:nvSpPr>
        <p:spPr>
          <a:xfrm>
            <a:off x="6096001" y="6313145"/>
            <a:ext cx="3454400" cy="267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etin kutusu 50">
            <a:extLst>
              <a:ext uri="{FF2B5EF4-FFF2-40B4-BE49-F238E27FC236}">
                <a16:creationId xmlns:a16="http://schemas.microsoft.com/office/drawing/2014/main" id="{3759B677-EA90-4FE0-86D6-A0D714C3CC55}"/>
              </a:ext>
            </a:extLst>
          </p:cNvPr>
          <p:cNvSpPr txBox="1"/>
          <p:nvPr/>
        </p:nvSpPr>
        <p:spPr>
          <a:xfrm>
            <a:off x="4598996" y="2380177"/>
            <a:ext cx="1555262" cy="584775"/>
          </a:xfrm>
          <a:prstGeom prst="rect">
            <a:avLst/>
          </a:prstGeom>
          <a:noFill/>
        </p:spPr>
        <p:txBody>
          <a:bodyPr wrap="square" rtlCol="0">
            <a:spAutoFit/>
          </a:bodyPr>
          <a:lstStyle/>
          <a:p>
            <a:pPr algn="ctr"/>
            <a:r>
              <a:rPr lang="tr-TR" sz="1600" dirty="0">
                <a:solidFill>
                  <a:srgbClr val="FF0000"/>
                </a:solidFill>
              </a:rPr>
              <a:t>Aktifleştirme Dönemi</a:t>
            </a:r>
            <a:endParaRPr lang="en-US" sz="1600" dirty="0">
              <a:solidFill>
                <a:srgbClr val="FF0000"/>
              </a:solidFill>
            </a:endParaRPr>
          </a:p>
        </p:txBody>
      </p:sp>
      <p:sp>
        <p:nvSpPr>
          <p:cNvPr id="52" name="Metin kutusu 51">
            <a:extLst>
              <a:ext uri="{FF2B5EF4-FFF2-40B4-BE49-F238E27FC236}">
                <a16:creationId xmlns:a16="http://schemas.microsoft.com/office/drawing/2014/main" id="{92BB5457-BF6C-497D-B5DA-62173CC56160}"/>
              </a:ext>
            </a:extLst>
          </p:cNvPr>
          <p:cNvSpPr txBox="1"/>
          <p:nvPr/>
        </p:nvSpPr>
        <p:spPr>
          <a:xfrm>
            <a:off x="4934030" y="4677268"/>
            <a:ext cx="997389" cy="369332"/>
          </a:xfrm>
          <a:prstGeom prst="rect">
            <a:avLst/>
          </a:prstGeom>
          <a:noFill/>
        </p:spPr>
        <p:txBody>
          <a:bodyPr wrap="none" rtlCol="0">
            <a:spAutoFit/>
          </a:bodyPr>
          <a:lstStyle/>
          <a:p>
            <a:r>
              <a:rPr lang="tr-TR" dirty="0"/>
              <a:t>285.000 </a:t>
            </a:r>
            <a:endParaRPr lang="en-US" dirty="0"/>
          </a:p>
        </p:txBody>
      </p:sp>
      <p:sp>
        <p:nvSpPr>
          <p:cNvPr id="53" name="Metin kutusu 52">
            <a:extLst>
              <a:ext uri="{FF2B5EF4-FFF2-40B4-BE49-F238E27FC236}">
                <a16:creationId xmlns:a16="http://schemas.microsoft.com/office/drawing/2014/main" id="{1F33FBE9-163C-480B-A85A-29DDBF2E9F7B}"/>
              </a:ext>
            </a:extLst>
          </p:cNvPr>
          <p:cNvSpPr txBox="1"/>
          <p:nvPr/>
        </p:nvSpPr>
        <p:spPr>
          <a:xfrm>
            <a:off x="4911373" y="5224188"/>
            <a:ext cx="997389" cy="369332"/>
          </a:xfrm>
          <a:prstGeom prst="rect">
            <a:avLst/>
          </a:prstGeom>
          <a:noFill/>
        </p:spPr>
        <p:txBody>
          <a:bodyPr wrap="none" rtlCol="0">
            <a:spAutoFit/>
          </a:bodyPr>
          <a:lstStyle/>
          <a:p>
            <a:r>
              <a:rPr lang="tr-TR" dirty="0"/>
              <a:t>230.000 </a:t>
            </a:r>
            <a:endParaRPr lang="en-US" dirty="0"/>
          </a:p>
        </p:txBody>
      </p:sp>
      <p:sp>
        <p:nvSpPr>
          <p:cNvPr id="54" name="Metin kutusu 53">
            <a:extLst>
              <a:ext uri="{FF2B5EF4-FFF2-40B4-BE49-F238E27FC236}">
                <a16:creationId xmlns:a16="http://schemas.microsoft.com/office/drawing/2014/main" id="{3C2290AD-3B66-402B-9AFB-25D1E571DFC2}"/>
              </a:ext>
            </a:extLst>
          </p:cNvPr>
          <p:cNvSpPr txBox="1"/>
          <p:nvPr/>
        </p:nvSpPr>
        <p:spPr>
          <a:xfrm>
            <a:off x="4911372" y="5679561"/>
            <a:ext cx="997389" cy="369332"/>
          </a:xfrm>
          <a:prstGeom prst="rect">
            <a:avLst/>
          </a:prstGeom>
          <a:noFill/>
        </p:spPr>
        <p:txBody>
          <a:bodyPr wrap="none" rtlCol="0">
            <a:spAutoFit/>
          </a:bodyPr>
          <a:lstStyle/>
          <a:p>
            <a:r>
              <a:rPr lang="tr-TR" dirty="0"/>
              <a:t>170.000 </a:t>
            </a:r>
            <a:endParaRPr lang="en-US" dirty="0"/>
          </a:p>
        </p:txBody>
      </p:sp>
      <p:sp>
        <p:nvSpPr>
          <p:cNvPr id="55" name="Metin kutusu 54">
            <a:extLst>
              <a:ext uri="{FF2B5EF4-FFF2-40B4-BE49-F238E27FC236}">
                <a16:creationId xmlns:a16="http://schemas.microsoft.com/office/drawing/2014/main" id="{16652576-7FB1-4715-A083-31D300AE7AAC}"/>
              </a:ext>
            </a:extLst>
          </p:cNvPr>
          <p:cNvSpPr txBox="1"/>
          <p:nvPr/>
        </p:nvSpPr>
        <p:spPr>
          <a:xfrm>
            <a:off x="4934030" y="6229471"/>
            <a:ext cx="997389" cy="369332"/>
          </a:xfrm>
          <a:prstGeom prst="rect">
            <a:avLst/>
          </a:prstGeom>
          <a:noFill/>
        </p:spPr>
        <p:txBody>
          <a:bodyPr wrap="none" rtlCol="0">
            <a:spAutoFit/>
          </a:bodyPr>
          <a:lstStyle/>
          <a:p>
            <a:r>
              <a:rPr lang="tr-TR" dirty="0"/>
              <a:t>685.000 </a:t>
            </a:r>
            <a:endParaRPr lang="en-US" dirty="0"/>
          </a:p>
        </p:txBody>
      </p:sp>
      <p:sp>
        <p:nvSpPr>
          <p:cNvPr id="56" name="Metin kutusu 55">
            <a:extLst>
              <a:ext uri="{FF2B5EF4-FFF2-40B4-BE49-F238E27FC236}">
                <a16:creationId xmlns:a16="http://schemas.microsoft.com/office/drawing/2014/main" id="{28034511-73C7-48FF-9FC0-C1D682451F8F}"/>
              </a:ext>
            </a:extLst>
          </p:cNvPr>
          <p:cNvSpPr txBox="1"/>
          <p:nvPr/>
        </p:nvSpPr>
        <p:spPr>
          <a:xfrm>
            <a:off x="9714983" y="6229471"/>
            <a:ext cx="1172116" cy="369332"/>
          </a:xfrm>
          <a:prstGeom prst="rect">
            <a:avLst/>
          </a:prstGeom>
          <a:noFill/>
        </p:spPr>
        <p:txBody>
          <a:bodyPr wrap="none" rtlCol="0">
            <a:spAutoFit/>
          </a:bodyPr>
          <a:lstStyle/>
          <a:p>
            <a:r>
              <a:rPr lang="tr-TR" dirty="0"/>
              <a:t>5.625.000 </a:t>
            </a:r>
            <a:endParaRPr lang="en-US" dirty="0"/>
          </a:p>
        </p:txBody>
      </p:sp>
      <p:sp>
        <p:nvSpPr>
          <p:cNvPr id="2" name="Slayt Numarası Yer Tutucusu 1">
            <a:extLst>
              <a:ext uri="{FF2B5EF4-FFF2-40B4-BE49-F238E27FC236}">
                <a16:creationId xmlns:a16="http://schemas.microsoft.com/office/drawing/2014/main" id="{4C45C3B5-DCD6-439D-9E1B-8A0423206ABC}"/>
              </a:ext>
            </a:extLst>
          </p:cNvPr>
          <p:cNvSpPr>
            <a:spLocks noGrp="1"/>
          </p:cNvSpPr>
          <p:nvPr>
            <p:ph type="sldNum" idx="12"/>
          </p:nvPr>
        </p:nvSpPr>
        <p:spPr/>
        <p:txBody>
          <a:bodyPr/>
          <a:lstStyle/>
          <a:p>
            <a:pPr>
              <a:defRPr/>
            </a:pPr>
            <a:fld id="{D1C4E16D-E3D4-2D4C-BDAA-E36D22C82642}" type="slidenum">
              <a:rPr lang="en-US" altLang="ru-UA" smtClean="0"/>
              <a:pPr>
                <a:defRPr/>
              </a:pPr>
              <a:t>46</a:t>
            </a:fld>
            <a:endParaRPr lang="en-US" altLang="ru-UA"/>
          </a:p>
        </p:txBody>
      </p:sp>
    </p:spTree>
    <p:extLst>
      <p:ext uri="{BB962C8B-B14F-4D97-AF65-F5344CB8AC3E}">
        <p14:creationId xmlns:p14="http://schemas.microsoft.com/office/powerpoint/2010/main" val="185318374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5"/>
          <p:cNvSpPr>
            <a:spLocks/>
          </p:cNvSpPr>
          <p:nvPr/>
        </p:nvSpPr>
        <p:spPr bwMode="auto">
          <a:xfrm>
            <a:off x="1798108" y="891118"/>
            <a:ext cx="3620559" cy="718609"/>
          </a:xfrm>
          <a:custGeom>
            <a:avLst/>
            <a:gdLst>
              <a:gd name="T0" fmla="*/ 3492 w 3792"/>
              <a:gd name="T1" fmla="*/ 438 h 753"/>
              <a:gd name="T2" fmla="*/ 3332 w 3792"/>
              <a:gd name="T3" fmla="*/ 30 h 753"/>
              <a:gd name="T4" fmla="*/ 3287 w 3792"/>
              <a:gd name="T5" fmla="*/ 0 h 753"/>
              <a:gd name="T6" fmla="*/ 1898 w 3792"/>
              <a:gd name="T7" fmla="*/ 0 h 753"/>
              <a:gd name="T8" fmla="*/ 1897 w 3792"/>
              <a:gd name="T9" fmla="*/ 0 h 753"/>
              <a:gd name="T10" fmla="*/ 1896 w 3792"/>
              <a:gd name="T11" fmla="*/ 0 h 753"/>
              <a:gd name="T12" fmla="*/ 1895 w 3792"/>
              <a:gd name="T13" fmla="*/ 0 h 753"/>
              <a:gd name="T14" fmla="*/ 506 w 3792"/>
              <a:gd name="T15" fmla="*/ 0 h 753"/>
              <a:gd name="T16" fmla="*/ 461 w 3792"/>
              <a:gd name="T17" fmla="*/ 30 h 753"/>
              <a:gd name="T18" fmla="*/ 301 w 3792"/>
              <a:gd name="T19" fmla="*/ 438 h 753"/>
              <a:gd name="T20" fmla="*/ 261 w 3792"/>
              <a:gd name="T21" fmla="*/ 469 h 753"/>
              <a:gd name="T22" fmla="*/ 43 w 3792"/>
              <a:gd name="T23" fmla="*/ 491 h 753"/>
              <a:gd name="T24" fmla="*/ 0 w 3792"/>
              <a:gd name="T25" fmla="*/ 538 h 753"/>
              <a:gd name="T26" fmla="*/ 0 w 3792"/>
              <a:gd name="T27" fmla="*/ 705 h 753"/>
              <a:gd name="T28" fmla="*/ 48 w 3792"/>
              <a:gd name="T29" fmla="*/ 753 h 753"/>
              <a:gd name="T30" fmla="*/ 3745 w 3792"/>
              <a:gd name="T31" fmla="*/ 753 h 753"/>
              <a:gd name="T32" fmla="*/ 3792 w 3792"/>
              <a:gd name="T33" fmla="*/ 705 h 753"/>
              <a:gd name="T34" fmla="*/ 3792 w 3792"/>
              <a:gd name="T35" fmla="*/ 538 h 753"/>
              <a:gd name="T36" fmla="*/ 3750 w 3792"/>
              <a:gd name="T37" fmla="*/ 491 h 753"/>
              <a:gd name="T38" fmla="*/ 3531 w 3792"/>
              <a:gd name="T39" fmla="*/ 469 h 753"/>
              <a:gd name="T40" fmla="*/ 3492 w 3792"/>
              <a:gd name="T41" fmla="*/ 43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92" h="753">
                <a:moveTo>
                  <a:pt x="3492" y="438"/>
                </a:moveTo>
                <a:cubicBezTo>
                  <a:pt x="3332" y="30"/>
                  <a:pt x="3332" y="30"/>
                  <a:pt x="3332" y="30"/>
                </a:cubicBezTo>
                <a:cubicBezTo>
                  <a:pt x="3325" y="12"/>
                  <a:pt x="3307" y="0"/>
                  <a:pt x="3287" y="0"/>
                </a:cubicBezTo>
                <a:cubicBezTo>
                  <a:pt x="1898" y="0"/>
                  <a:pt x="1898" y="0"/>
                  <a:pt x="1898" y="0"/>
                </a:cubicBezTo>
                <a:cubicBezTo>
                  <a:pt x="1897" y="0"/>
                  <a:pt x="1897" y="0"/>
                  <a:pt x="1897" y="0"/>
                </a:cubicBezTo>
                <a:cubicBezTo>
                  <a:pt x="1896" y="0"/>
                  <a:pt x="1896" y="0"/>
                  <a:pt x="1896" y="0"/>
                </a:cubicBezTo>
                <a:cubicBezTo>
                  <a:pt x="1895" y="0"/>
                  <a:pt x="1895" y="0"/>
                  <a:pt x="1895" y="0"/>
                </a:cubicBezTo>
                <a:cubicBezTo>
                  <a:pt x="506" y="0"/>
                  <a:pt x="506" y="0"/>
                  <a:pt x="506" y="0"/>
                </a:cubicBezTo>
                <a:cubicBezTo>
                  <a:pt x="486" y="0"/>
                  <a:pt x="468" y="12"/>
                  <a:pt x="461" y="30"/>
                </a:cubicBezTo>
                <a:cubicBezTo>
                  <a:pt x="301" y="438"/>
                  <a:pt x="301" y="438"/>
                  <a:pt x="301" y="438"/>
                </a:cubicBezTo>
                <a:cubicBezTo>
                  <a:pt x="295" y="455"/>
                  <a:pt x="279" y="467"/>
                  <a:pt x="261" y="469"/>
                </a:cubicBezTo>
                <a:cubicBezTo>
                  <a:pt x="43" y="491"/>
                  <a:pt x="43" y="491"/>
                  <a:pt x="43" y="491"/>
                </a:cubicBezTo>
                <a:cubicBezTo>
                  <a:pt x="19" y="493"/>
                  <a:pt x="0" y="514"/>
                  <a:pt x="0" y="538"/>
                </a:cubicBezTo>
                <a:cubicBezTo>
                  <a:pt x="0" y="705"/>
                  <a:pt x="0" y="705"/>
                  <a:pt x="0" y="705"/>
                </a:cubicBezTo>
                <a:cubicBezTo>
                  <a:pt x="0" y="732"/>
                  <a:pt x="22" y="753"/>
                  <a:pt x="48" y="753"/>
                </a:cubicBezTo>
                <a:cubicBezTo>
                  <a:pt x="3745" y="753"/>
                  <a:pt x="3745" y="753"/>
                  <a:pt x="3745" y="753"/>
                </a:cubicBezTo>
                <a:cubicBezTo>
                  <a:pt x="3771" y="753"/>
                  <a:pt x="3792" y="732"/>
                  <a:pt x="3792" y="705"/>
                </a:cubicBezTo>
                <a:cubicBezTo>
                  <a:pt x="3792" y="538"/>
                  <a:pt x="3792" y="538"/>
                  <a:pt x="3792" y="538"/>
                </a:cubicBezTo>
                <a:cubicBezTo>
                  <a:pt x="3792" y="514"/>
                  <a:pt x="3774" y="493"/>
                  <a:pt x="3750" y="491"/>
                </a:cubicBezTo>
                <a:cubicBezTo>
                  <a:pt x="3531" y="469"/>
                  <a:pt x="3531" y="469"/>
                  <a:pt x="3531" y="469"/>
                </a:cubicBezTo>
                <a:cubicBezTo>
                  <a:pt x="3514" y="467"/>
                  <a:pt x="3498" y="455"/>
                  <a:pt x="3492" y="438"/>
                </a:cubicBezTo>
                <a:close/>
              </a:path>
            </a:pathLst>
          </a:custGeom>
          <a:solidFill>
            <a:srgbClr val="212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nvGrpSpPr>
          <p:cNvPr id="44" name="Группа 43"/>
          <p:cNvGrpSpPr/>
          <p:nvPr/>
        </p:nvGrpSpPr>
        <p:grpSpPr>
          <a:xfrm>
            <a:off x="2154767" y="1674284"/>
            <a:ext cx="2909359" cy="811742"/>
            <a:chOff x="3232150" y="2511426"/>
            <a:chExt cx="4364038" cy="1217613"/>
          </a:xfrm>
        </p:grpSpPr>
        <p:sp>
          <p:nvSpPr>
            <p:cNvPr id="33" name="Freeform 10"/>
            <p:cNvSpPr>
              <a:spLocks/>
            </p:cNvSpPr>
            <p:nvPr/>
          </p:nvSpPr>
          <p:spPr bwMode="auto">
            <a:xfrm>
              <a:off x="3713163" y="2511426"/>
              <a:ext cx="3400425" cy="1217613"/>
            </a:xfrm>
            <a:custGeom>
              <a:avLst/>
              <a:gdLst>
                <a:gd name="T0" fmla="*/ 0 w 2142"/>
                <a:gd name="T1" fmla="*/ 0 h 767"/>
                <a:gd name="T2" fmla="*/ 55 w 2142"/>
                <a:gd name="T3" fmla="*/ 767 h 767"/>
                <a:gd name="T4" fmla="*/ 2087 w 2142"/>
                <a:gd name="T5" fmla="*/ 767 h 767"/>
                <a:gd name="T6" fmla="*/ 2142 w 2142"/>
                <a:gd name="T7" fmla="*/ 0 h 767"/>
                <a:gd name="T8" fmla="*/ 0 w 2142"/>
                <a:gd name="T9" fmla="*/ 0 h 767"/>
              </a:gdLst>
              <a:ahLst/>
              <a:cxnLst>
                <a:cxn ang="0">
                  <a:pos x="T0" y="T1"/>
                </a:cxn>
                <a:cxn ang="0">
                  <a:pos x="T2" y="T3"/>
                </a:cxn>
                <a:cxn ang="0">
                  <a:pos x="T4" y="T5"/>
                </a:cxn>
                <a:cxn ang="0">
                  <a:pos x="T6" y="T7"/>
                </a:cxn>
                <a:cxn ang="0">
                  <a:pos x="T8" y="T9"/>
                </a:cxn>
              </a:cxnLst>
              <a:rect l="0" t="0" r="r" b="b"/>
              <a:pathLst>
                <a:path w="2142" h="767">
                  <a:moveTo>
                    <a:pt x="0" y="0"/>
                  </a:moveTo>
                  <a:lnTo>
                    <a:pt x="55" y="767"/>
                  </a:lnTo>
                  <a:lnTo>
                    <a:pt x="2087" y="767"/>
                  </a:lnTo>
                  <a:lnTo>
                    <a:pt x="2142" y="0"/>
                  </a:lnTo>
                  <a:lnTo>
                    <a:pt x="0" y="0"/>
                  </a:lnTo>
                  <a:close/>
                </a:path>
              </a:pathLst>
            </a:custGeom>
            <a:solidFill>
              <a:srgbClr val="E3C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2" name="Freeform 19"/>
            <p:cNvSpPr>
              <a:spLocks/>
            </p:cNvSpPr>
            <p:nvPr/>
          </p:nvSpPr>
          <p:spPr bwMode="auto">
            <a:xfrm>
              <a:off x="7010400" y="2511426"/>
              <a:ext cx="585788" cy="1217613"/>
            </a:xfrm>
            <a:custGeom>
              <a:avLst/>
              <a:gdLst>
                <a:gd name="T0" fmla="*/ 320 w 408"/>
                <a:gd name="T1" fmla="*/ 0 h 851"/>
                <a:gd name="T2" fmla="*/ 61 w 408"/>
                <a:gd name="T3" fmla="*/ 0 h 851"/>
                <a:gd name="T4" fmla="*/ 0 w 408"/>
                <a:gd name="T5" fmla="*/ 851 h 851"/>
                <a:gd name="T6" fmla="*/ 256 w 408"/>
                <a:gd name="T7" fmla="*/ 851 h 851"/>
                <a:gd name="T8" fmla="*/ 340 w 408"/>
                <a:gd name="T9" fmla="*/ 775 h 851"/>
                <a:gd name="T10" fmla="*/ 404 w 408"/>
                <a:gd name="T11" fmla="*/ 92 h 851"/>
                <a:gd name="T12" fmla="*/ 320 w 408"/>
                <a:gd name="T13" fmla="*/ 0 h 851"/>
              </a:gdLst>
              <a:ahLst/>
              <a:cxnLst>
                <a:cxn ang="0">
                  <a:pos x="T0" y="T1"/>
                </a:cxn>
                <a:cxn ang="0">
                  <a:pos x="T2" y="T3"/>
                </a:cxn>
                <a:cxn ang="0">
                  <a:pos x="T4" y="T5"/>
                </a:cxn>
                <a:cxn ang="0">
                  <a:pos x="T6" y="T7"/>
                </a:cxn>
                <a:cxn ang="0">
                  <a:pos x="T8" y="T9"/>
                </a:cxn>
                <a:cxn ang="0">
                  <a:pos x="T10" y="T11"/>
                </a:cxn>
                <a:cxn ang="0">
                  <a:pos x="T12" y="T13"/>
                </a:cxn>
              </a:cxnLst>
              <a:rect l="0" t="0" r="r" b="b"/>
              <a:pathLst>
                <a:path w="408" h="851">
                  <a:moveTo>
                    <a:pt x="320" y="0"/>
                  </a:moveTo>
                  <a:cubicBezTo>
                    <a:pt x="61" y="0"/>
                    <a:pt x="61" y="0"/>
                    <a:pt x="61" y="0"/>
                  </a:cubicBezTo>
                  <a:cubicBezTo>
                    <a:pt x="0" y="851"/>
                    <a:pt x="0" y="851"/>
                    <a:pt x="0" y="851"/>
                  </a:cubicBezTo>
                  <a:cubicBezTo>
                    <a:pt x="256" y="851"/>
                    <a:pt x="256" y="851"/>
                    <a:pt x="256" y="851"/>
                  </a:cubicBezTo>
                  <a:cubicBezTo>
                    <a:pt x="300" y="851"/>
                    <a:pt x="336" y="818"/>
                    <a:pt x="340" y="775"/>
                  </a:cubicBezTo>
                  <a:cubicBezTo>
                    <a:pt x="404" y="92"/>
                    <a:pt x="404" y="92"/>
                    <a:pt x="404" y="92"/>
                  </a:cubicBezTo>
                  <a:cubicBezTo>
                    <a:pt x="408" y="43"/>
                    <a:pt x="369" y="0"/>
                    <a:pt x="320" y="0"/>
                  </a:cubicBezTo>
                  <a:close/>
                </a:path>
              </a:pathLst>
            </a:custGeom>
            <a:solidFill>
              <a:srgbClr val="CCA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3" name="Freeform 20"/>
            <p:cNvSpPr>
              <a:spLocks/>
            </p:cNvSpPr>
            <p:nvPr/>
          </p:nvSpPr>
          <p:spPr bwMode="auto">
            <a:xfrm>
              <a:off x="3232150" y="2511426"/>
              <a:ext cx="584200" cy="1217613"/>
            </a:xfrm>
            <a:custGeom>
              <a:avLst/>
              <a:gdLst>
                <a:gd name="T0" fmla="*/ 88 w 408"/>
                <a:gd name="T1" fmla="*/ 0 h 851"/>
                <a:gd name="T2" fmla="*/ 4 w 408"/>
                <a:gd name="T3" fmla="*/ 92 h 851"/>
                <a:gd name="T4" fmla="*/ 68 w 408"/>
                <a:gd name="T5" fmla="*/ 775 h 851"/>
                <a:gd name="T6" fmla="*/ 152 w 408"/>
                <a:gd name="T7" fmla="*/ 851 h 851"/>
                <a:gd name="T8" fmla="*/ 408 w 408"/>
                <a:gd name="T9" fmla="*/ 851 h 851"/>
                <a:gd name="T10" fmla="*/ 347 w 408"/>
                <a:gd name="T11" fmla="*/ 0 h 851"/>
                <a:gd name="T12" fmla="*/ 88 w 408"/>
                <a:gd name="T13" fmla="*/ 0 h 851"/>
              </a:gdLst>
              <a:ahLst/>
              <a:cxnLst>
                <a:cxn ang="0">
                  <a:pos x="T0" y="T1"/>
                </a:cxn>
                <a:cxn ang="0">
                  <a:pos x="T2" y="T3"/>
                </a:cxn>
                <a:cxn ang="0">
                  <a:pos x="T4" y="T5"/>
                </a:cxn>
                <a:cxn ang="0">
                  <a:pos x="T6" y="T7"/>
                </a:cxn>
                <a:cxn ang="0">
                  <a:pos x="T8" y="T9"/>
                </a:cxn>
                <a:cxn ang="0">
                  <a:pos x="T10" y="T11"/>
                </a:cxn>
                <a:cxn ang="0">
                  <a:pos x="T12" y="T13"/>
                </a:cxn>
              </a:cxnLst>
              <a:rect l="0" t="0" r="r" b="b"/>
              <a:pathLst>
                <a:path w="408" h="851">
                  <a:moveTo>
                    <a:pt x="88" y="0"/>
                  </a:moveTo>
                  <a:cubicBezTo>
                    <a:pt x="39" y="0"/>
                    <a:pt x="0" y="43"/>
                    <a:pt x="4" y="92"/>
                  </a:cubicBezTo>
                  <a:cubicBezTo>
                    <a:pt x="68" y="775"/>
                    <a:pt x="68" y="775"/>
                    <a:pt x="68" y="775"/>
                  </a:cubicBezTo>
                  <a:cubicBezTo>
                    <a:pt x="72" y="818"/>
                    <a:pt x="108" y="851"/>
                    <a:pt x="152" y="851"/>
                  </a:cubicBezTo>
                  <a:cubicBezTo>
                    <a:pt x="408" y="851"/>
                    <a:pt x="408" y="851"/>
                    <a:pt x="408" y="851"/>
                  </a:cubicBezTo>
                  <a:cubicBezTo>
                    <a:pt x="347" y="0"/>
                    <a:pt x="347" y="0"/>
                    <a:pt x="347" y="0"/>
                  </a:cubicBezTo>
                  <a:lnTo>
                    <a:pt x="88" y="0"/>
                  </a:lnTo>
                  <a:close/>
                </a:path>
              </a:pathLst>
            </a:custGeom>
            <a:solidFill>
              <a:srgbClr val="F5E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8" name="TextBox 8"/>
            <p:cNvSpPr txBox="1"/>
            <p:nvPr/>
          </p:nvSpPr>
          <p:spPr>
            <a:xfrm>
              <a:off x="3799325" y="2791886"/>
              <a:ext cx="3227124" cy="569387"/>
            </a:xfrm>
            <a:prstGeom prst="rect">
              <a:avLst/>
            </a:prstGeom>
          </p:spPr>
          <p:txBody>
            <a:bodyPr lIns="0" tIns="0" rIns="0" bIns="0" rtlCol="0" anchor="t">
              <a:spAutoFit/>
            </a:bodyPr>
            <a:lstStyle/>
            <a:p>
              <a:pPr algn="ctr">
                <a:lnSpc>
                  <a:spcPts val="3173"/>
                </a:lnSpc>
                <a:spcBef>
                  <a:spcPct val="0"/>
                </a:spcBef>
              </a:pPr>
              <a:r>
                <a:rPr lang="en-US" sz="2267" b="1" dirty="0">
                  <a:solidFill>
                    <a:srgbClr val="FFFFFF"/>
                  </a:solidFill>
                  <a:latin typeface="Montserrat" panose="02000505000000020004" pitchFamily="2" charset="77"/>
                </a:rPr>
                <a:t>Latte</a:t>
              </a:r>
            </a:p>
          </p:txBody>
        </p:sp>
      </p:grpSp>
      <p:grpSp>
        <p:nvGrpSpPr>
          <p:cNvPr id="45" name="Группа 44"/>
          <p:cNvGrpSpPr/>
          <p:nvPr/>
        </p:nvGrpSpPr>
        <p:grpSpPr>
          <a:xfrm>
            <a:off x="2236259" y="2544234"/>
            <a:ext cx="2745317" cy="812800"/>
            <a:chOff x="3354388" y="3816351"/>
            <a:chExt cx="4117975" cy="1219200"/>
          </a:xfrm>
        </p:grpSpPr>
        <p:sp>
          <p:nvSpPr>
            <p:cNvPr id="31" name="Freeform 8"/>
            <p:cNvSpPr>
              <a:spLocks/>
            </p:cNvSpPr>
            <p:nvPr/>
          </p:nvSpPr>
          <p:spPr bwMode="auto">
            <a:xfrm>
              <a:off x="3808413" y="3816351"/>
              <a:ext cx="3209925" cy="1219200"/>
            </a:xfrm>
            <a:custGeom>
              <a:avLst/>
              <a:gdLst>
                <a:gd name="T0" fmla="*/ 55 w 2022"/>
                <a:gd name="T1" fmla="*/ 768 h 768"/>
                <a:gd name="T2" fmla="*/ 1967 w 2022"/>
                <a:gd name="T3" fmla="*/ 768 h 768"/>
                <a:gd name="T4" fmla="*/ 2022 w 2022"/>
                <a:gd name="T5" fmla="*/ 0 h 768"/>
                <a:gd name="T6" fmla="*/ 0 w 2022"/>
                <a:gd name="T7" fmla="*/ 0 h 768"/>
                <a:gd name="T8" fmla="*/ 55 w 2022"/>
                <a:gd name="T9" fmla="*/ 768 h 768"/>
              </a:gdLst>
              <a:ahLst/>
              <a:cxnLst>
                <a:cxn ang="0">
                  <a:pos x="T0" y="T1"/>
                </a:cxn>
                <a:cxn ang="0">
                  <a:pos x="T2" y="T3"/>
                </a:cxn>
                <a:cxn ang="0">
                  <a:pos x="T4" y="T5"/>
                </a:cxn>
                <a:cxn ang="0">
                  <a:pos x="T6" y="T7"/>
                </a:cxn>
                <a:cxn ang="0">
                  <a:pos x="T8" y="T9"/>
                </a:cxn>
              </a:cxnLst>
              <a:rect l="0" t="0" r="r" b="b"/>
              <a:pathLst>
                <a:path w="2022" h="768">
                  <a:moveTo>
                    <a:pt x="55" y="768"/>
                  </a:moveTo>
                  <a:lnTo>
                    <a:pt x="1967" y="768"/>
                  </a:lnTo>
                  <a:lnTo>
                    <a:pt x="2022" y="0"/>
                  </a:lnTo>
                  <a:lnTo>
                    <a:pt x="0" y="0"/>
                  </a:lnTo>
                  <a:lnTo>
                    <a:pt x="55" y="768"/>
                  </a:lnTo>
                  <a:close/>
                </a:path>
              </a:pathLst>
            </a:custGeom>
            <a:solidFill>
              <a:srgbClr val="C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8" name="Freeform 15"/>
            <p:cNvSpPr>
              <a:spLocks/>
            </p:cNvSpPr>
            <p:nvPr/>
          </p:nvSpPr>
          <p:spPr bwMode="auto">
            <a:xfrm>
              <a:off x="3354388" y="3816351"/>
              <a:ext cx="555625" cy="1219200"/>
            </a:xfrm>
            <a:custGeom>
              <a:avLst/>
              <a:gdLst>
                <a:gd name="T0" fmla="*/ 88 w 388"/>
                <a:gd name="T1" fmla="*/ 0 h 851"/>
                <a:gd name="T2" fmla="*/ 4 w 388"/>
                <a:gd name="T3" fmla="*/ 92 h 851"/>
                <a:gd name="T4" fmla="*/ 68 w 388"/>
                <a:gd name="T5" fmla="*/ 774 h 851"/>
                <a:gd name="T6" fmla="*/ 151 w 388"/>
                <a:gd name="T7" fmla="*/ 851 h 851"/>
                <a:gd name="T8" fmla="*/ 388 w 388"/>
                <a:gd name="T9" fmla="*/ 851 h 851"/>
                <a:gd name="T10" fmla="*/ 327 w 388"/>
                <a:gd name="T11" fmla="*/ 0 h 851"/>
                <a:gd name="T12" fmla="*/ 88 w 388"/>
                <a:gd name="T13" fmla="*/ 0 h 851"/>
              </a:gdLst>
              <a:ahLst/>
              <a:cxnLst>
                <a:cxn ang="0">
                  <a:pos x="T0" y="T1"/>
                </a:cxn>
                <a:cxn ang="0">
                  <a:pos x="T2" y="T3"/>
                </a:cxn>
                <a:cxn ang="0">
                  <a:pos x="T4" y="T5"/>
                </a:cxn>
                <a:cxn ang="0">
                  <a:pos x="T6" y="T7"/>
                </a:cxn>
                <a:cxn ang="0">
                  <a:pos x="T8" y="T9"/>
                </a:cxn>
                <a:cxn ang="0">
                  <a:pos x="T10" y="T11"/>
                </a:cxn>
                <a:cxn ang="0">
                  <a:pos x="T12" y="T13"/>
                </a:cxn>
              </a:cxnLst>
              <a:rect l="0" t="0" r="r" b="b"/>
              <a:pathLst>
                <a:path w="388" h="851">
                  <a:moveTo>
                    <a:pt x="88" y="0"/>
                  </a:moveTo>
                  <a:cubicBezTo>
                    <a:pt x="38" y="0"/>
                    <a:pt x="0" y="42"/>
                    <a:pt x="4" y="92"/>
                  </a:cubicBezTo>
                  <a:cubicBezTo>
                    <a:pt x="68" y="774"/>
                    <a:pt x="68" y="774"/>
                    <a:pt x="68" y="774"/>
                  </a:cubicBezTo>
                  <a:cubicBezTo>
                    <a:pt x="72" y="817"/>
                    <a:pt x="108" y="851"/>
                    <a:pt x="151" y="851"/>
                  </a:cubicBezTo>
                  <a:cubicBezTo>
                    <a:pt x="388" y="851"/>
                    <a:pt x="388" y="851"/>
                    <a:pt x="388" y="851"/>
                  </a:cubicBezTo>
                  <a:cubicBezTo>
                    <a:pt x="327" y="0"/>
                    <a:pt x="327" y="0"/>
                    <a:pt x="327" y="0"/>
                  </a:cubicBezTo>
                  <a:lnTo>
                    <a:pt x="88" y="0"/>
                  </a:lnTo>
                  <a:close/>
                </a:path>
              </a:pathLst>
            </a:custGeom>
            <a:solidFill>
              <a:srgbClr val="DEC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9" name="Freeform 16"/>
            <p:cNvSpPr>
              <a:spLocks/>
            </p:cNvSpPr>
            <p:nvPr/>
          </p:nvSpPr>
          <p:spPr bwMode="auto">
            <a:xfrm>
              <a:off x="6916738" y="3816351"/>
              <a:ext cx="555625" cy="1219200"/>
            </a:xfrm>
            <a:custGeom>
              <a:avLst/>
              <a:gdLst>
                <a:gd name="T0" fmla="*/ 300 w 388"/>
                <a:gd name="T1" fmla="*/ 0 h 851"/>
                <a:gd name="T2" fmla="*/ 60 w 388"/>
                <a:gd name="T3" fmla="*/ 0 h 851"/>
                <a:gd name="T4" fmla="*/ 0 w 388"/>
                <a:gd name="T5" fmla="*/ 851 h 851"/>
                <a:gd name="T6" fmla="*/ 237 w 388"/>
                <a:gd name="T7" fmla="*/ 851 h 851"/>
                <a:gd name="T8" fmla="*/ 320 w 388"/>
                <a:gd name="T9" fmla="*/ 774 h 851"/>
                <a:gd name="T10" fmla="*/ 384 w 388"/>
                <a:gd name="T11" fmla="*/ 92 h 851"/>
                <a:gd name="T12" fmla="*/ 300 w 388"/>
                <a:gd name="T13" fmla="*/ 0 h 851"/>
              </a:gdLst>
              <a:ahLst/>
              <a:cxnLst>
                <a:cxn ang="0">
                  <a:pos x="T0" y="T1"/>
                </a:cxn>
                <a:cxn ang="0">
                  <a:pos x="T2" y="T3"/>
                </a:cxn>
                <a:cxn ang="0">
                  <a:pos x="T4" y="T5"/>
                </a:cxn>
                <a:cxn ang="0">
                  <a:pos x="T6" y="T7"/>
                </a:cxn>
                <a:cxn ang="0">
                  <a:pos x="T8" y="T9"/>
                </a:cxn>
                <a:cxn ang="0">
                  <a:pos x="T10" y="T11"/>
                </a:cxn>
                <a:cxn ang="0">
                  <a:pos x="T12" y="T13"/>
                </a:cxn>
              </a:cxnLst>
              <a:rect l="0" t="0" r="r" b="b"/>
              <a:pathLst>
                <a:path w="388" h="851">
                  <a:moveTo>
                    <a:pt x="300" y="0"/>
                  </a:moveTo>
                  <a:cubicBezTo>
                    <a:pt x="60" y="0"/>
                    <a:pt x="60" y="0"/>
                    <a:pt x="60" y="0"/>
                  </a:cubicBezTo>
                  <a:cubicBezTo>
                    <a:pt x="0" y="851"/>
                    <a:pt x="0" y="851"/>
                    <a:pt x="0" y="851"/>
                  </a:cubicBezTo>
                  <a:cubicBezTo>
                    <a:pt x="237" y="851"/>
                    <a:pt x="237" y="851"/>
                    <a:pt x="237" y="851"/>
                  </a:cubicBezTo>
                  <a:cubicBezTo>
                    <a:pt x="280" y="851"/>
                    <a:pt x="316" y="817"/>
                    <a:pt x="320" y="774"/>
                  </a:cubicBezTo>
                  <a:cubicBezTo>
                    <a:pt x="384" y="92"/>
                    <a:pt x="384" y="92"/>
                    <a:pt x="384" y="92"/>
                  </a:cubicBezTo>
                  <a:cubicBezTo>
                    <a:pt x="388" y="42"/>
                    <a:pt x="350" y="0"/>
                    <a:pt x="300" y="0"/>
                  </a:cubicBezTo>
                  <a:close/>
                </a:path>
              </a:pathLst>
            </a:custGeom>
            <a:solidFill>
              <a:srgbClr val="B88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9" name="TextBox 9"/>
            <p:cNvSpPr txBox="1"/>
            <p:nvPr/>
          </p:nvSpPr>
          <p:spPr>
            <a:xfrm>
              <a:off x="3799325" y="4080975"/>
              <a:ext cx="3227124" cy="534185"/>
            </a:xfrm>
            <a:prstGeom prst="rect">
              <a:avLst/>
            </a:prstGeom>
          </p:spPr>
          <p:txBody>
            <a:bodyPr lIns="0" tIns="0" rIns="0" bIns="0" rtlCol="0" anchor="t">
              <a:spAutoFit/>
            </a:bodyPr>
            <a:lstStyle/>
            <a:p>
              <a:pPr algn="ctr">
                <a:lnSpc>
                  <a:spcPts val="2987"/>
                </a:lnSpc>
                <a:spcBef>
                  <a:spcPct val="0"/>
                </a:spcBef>
              </a:pPr>
              <a:r>
                <a:rPr lang="en-US" sz="2133" b="1" dirty="0">
                  <a:solidFill>
                    <a:srgbClr val="FFFFFF"/>
                  </a:solidFill>
                  <a:latin typeface="Montserrat" panose="02000505000000020004" pitchFamily="2" charset="77"/>
                </a:rPr>
                <a:t>Cappuccino</a:t>
              </a:r>
            </a:p>
          </p:txBody>
        </p:sp>
      </p:grpSp>
      <p:grpSp>
        <p:nvGrpSpPr>
          <p:cNvPr id="46" name="Группа 45"/>
          <p:cNvGrpSpPr/>
          <p:nvPr/>
        </p:nvGrpSpPr>
        <p:grpSpPr>
          <a:xfrm>
            <a:off x="2317750" y="3414184"/>
            <a:ext cx="2582333" cy="811742"/>
            <a:chOff x="3476625" y="5121276"/>
            <a:chExt cx="3873500" cy="1217613"/>
          </a:xfrm>
        </p:grpSpPr>
        <p:sp>
          <p:nvSpPr>
            <p:cNvPr id="29" name="Freeform 6"/>
            <p:cNvSpPr>
              <a:spLocks/>
            </p:cNvSpPr>
            <p:nvPr/>
          </p:nvSpPr>
          <p:spPr bwMode="auto">
            <a:xfrm>
              <a:off x="3903663" y="5121276"/>
              <a:ext cx="3019425" cy="1217613"/>
            </a:xfrm>
            <a:custGeom>
              <a:avLst/>
              <a:gdLst>
                <a:gd name="T0" fmla="*/ 56 w 1902"/>
                <a:gd name="T1" fmla="*/ 767 h 767"/>
                <a:gd name="T2" fmla="*/ 1846 w 1902"/>
                <a:gd name="T3" fmla="*/ 767 h 767"/>
                <a:gd name="T4" fmla="*/ 1902 w 1902"/>
                <a:gd name="T5" fmla="*/ 0 h 767"/>
                <a:gd name="T6" fmla="*/ 0 w 1902"/>
                <a:gd name="T7" fmla="*/ 0 h 767"/>
                <a:gd name="T8" fmla="*/ 56 w 1902"/>
                <a:gd name="T9" fmla="*/ 767 h 767"/>
              </a:gdLst>
              <a:ahLst/>
              <a:cxnLst>
                <a:cxn ang="0">
                  <a:pos x="T0" y="T1"/>
                </a:cxn>
                <a:cxn ang="0">
                  <a:pos x="T2" y="T3"/>
                </a:cxn>
                <a:cxn ang="0">
                  <a:pos x="T4" y="T5"/>
                </a:cxn>
                <a:cxn ang="0">
                  <a:pos x="T6" y="T7"/>
                </a:cxn>
                <a:cxn ang="0">
                  <a:pos x="T8" y="T9"/>
                </a:cxn>
              </a:cxnLst>
              <a:rect l="0" t="0" r="r" b="b"/>
              <a:pathLst>
                <a:path w="1902" h="767">
                  <a:moveTo>
                    <a:pt x="56" y="767"/>
                  </a:moveTo>
                  <a:lnTo>
                    <a:pt x="1846" y="767"/>
                  </a:lnTo>
                  <a:lnTo>
                    <a:pt x="1902" y="0"/>
                  </a:lnTo>
                  <a:lnTo>
                    <a:pt x="0" y="0"/>
                  </a:lnTo>
                  <a:lnTo>
                    <a:pt x="56" y="767"/>
                  </a:lnTo>
                  <a:close/>
                </a:path>
              </a:pathLst>
            </a:custGeom>
            <a:solidFill>
              <a:srgbClr val="986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4" name="Freeform 11"/>
            <p:cNvSpPr>
              <a:spLocks/>
            </p:cNvSpPr>
            <p:nvPr/>
          </p:nvSpPr>
          <p:spPr bwMode="auto">
            <a:xfrm>
              <a:off x="3476625" y="5121276"/>
              <a:ext cx="528638" cy="1217613"/>
            </a:xfrm>
            <a:custGeom>
              <a:avLst/>
              <a:gdLst>
                <a:gd name="T0" fmla="*/ 89 w 369"/>
                <a:gd name="T1" fmla="*/ 0 h 851"/>
                <a:gd name="T2" fmla="*/ 5 w 369"/>
                <a:gd name="T3" fmla="*/ 92 h 851"/>
                <a:gd name="T4" fmla="*/ 68 w 369"/>
                <a:gd name="T5" fmla="*/ 775 h 851"/>
                <a:gd name="T6" fmla="*/ 152 w 369"/>
                <a:gd name="T7" fmla="*/ 851 h 851"/>
                <a:gd name="T8" fmla="*/ 369 w 369"/>
                <a:gd name="T9" fmla="*/ 851 h 851"/>
                <a:gd name="T10" fmla="*/ 309 w 369"/>
                <a:gd name="T11" fmla="*/ 0 h 851"/>
                <a:gd name="T12" fmla="*/ 89 w 369"/>
                <a:gd name="T13" fmla="*/ 0 h 851"/>
              </a:gdLst>
              <a:ahLst/>
              <a:cxnLst>
                <a:cxn ang="0">
                  <a:pos x="T0" y="T1"/>
                </a:cxn>
                <a:cxn ang="0">
                  <a:pos x="T2" y="T3"/>
                </a:cxn>
                <a:cxn ang="0">
                  <a:pos x="T4" y="T5"/>
                </a:cxn>
                <a:cxn ang="0">
                  <a:pos x="T6" y="T7"/>
                </a:cxn>
                <a:cxn ang="0">
                  <a:pos x="T8" y="T9"/>
                </a:cxn>
                <a:cxn ang="0">
                  <a:pos x="T10" y="T11"/>
                </a:cxn>
                <a:cxn ang="0">
                  <a:pos x="T12" y="T13"/>
                </a:cxn>
              </a:cxnLst>
              <a:rect l="0" t="0" r="r" b="b"/>
              <a:pathLst>
                <a:path w="369" h="851">
                  <a:moveTo>
                    <a:pt x="89" y="0"/>
                  </a:moveTo>
                  <a:cubicBezTo>
                    <a:pt x="39" y="0"/>
                    <a:pt x="0" y="43"/>
                    <a:pt x="5" y="92"/>
                  </a:cubicBezTo>
                  <a:cubicBezTo>
                    <a:pt x="68" y="775"/>
                    <a:pt x="68" y="775"/>
                    <a:pt x="68" y="775"/>
                  </a:cubicBezTo>
                  <a:cubicBezTo>
                    <a:pt x="72" y="818"/>
                    <a:pt x="109" y="851"/>
                    <a:pt x="152" y="851"/>
                  </a:cubicBezTo>
                  <a:cubicBezTo>
                    <a:pt x="369" y="851"/>
                    <a:pt x="369" y="851"/>
                    <a:pt x="369" y="851"/>
                  </a:cubicBezTo>
                  <a:cubicBezTo>
                    <a:pt x="309" y="0"/>
                    <a:pt x="309" y="0"/>
                    <a:pt x="309" y="0"/>
                  </a:cubicBezTo>
                  <a:lnTo>
                    <a:pt x="89" y="0"/>
                  </a:lnTo>
                  <a:close/>
                </a:path>
              </a:pathLst>
            </a:custGeom>
            <a:solidFill>
              <a:srgbClr val="AD8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5" name="Freeform 12"/>
            <p:cNvSpPr>
              <a:spLocks/>
            </p:cNvSpPr>
            <p:nvPr/>
          </p:nvSpPr>
          <p:spPr bwMode="auto">
            <a:xfrm>
              <a:off x="6819900" y="5121276"/>
              <a:ext cx="530225" cy="1217613"/>
            </a:xfrm>
            <a:custGeom>
              <a:avLst/>
              <a:gdLst>
                <a:gd name="T0" fmla="*/ 281 w 370"/>
                <a:gd name="T1" fmla="*/ 0 h 851"/>
                <a:gd name="T2" fmla="*/ 61 w 370"/>
                <a:gd name="T3" fmla="*/ 0 h 851"/>
                <a:gd name="T4" fmla="*/ 0 w 370"/>
                <a:gd name="T5" fmla="*/ 851 h 851"/>
                <a:gd name="T6" fmla="*/ 218 w 370"/>
                <a:gd name="T7" fmla="*/ 851 h 851"/>
                <a:gd name="T8" fmla="*/ 301 w 370"/>
                <a:gd name="T9" fmla="*/ 775 h 851"/>
                <a:gd name="T10" fmla="*/ 365 w 370"/>
                <a:gd name="T11" fmla="*/ 92 h 851"/>
                <a:gd name="T12" fmla="*/ 281 w 370"/>
                <a:gd name="T13" fmla="*/ 0 h 851"/>
              </a:gdLst>
              <a:ahLst/>
              <a:cxnLst>
                <a:cxn ang="0">
                  <a:pos x="T0" y="T1"/>
                </a:cxn>
                <a:cxn ang="0">
                  <a:pos x="T2" y="T3"/>
                </a:cxn>
                <a:cxn ang="0">
                  <a:pos x="T4" y="T5"/>
                </a:cxn>
                <a:cxn ang="0">
                  <a:pos x="T6" y="T7"/>
                </a:cxn>
                <a:cxn ang="0">
                  <a:pos x="T8" y="T9"/>
                </a:cxn>
                <a:cxn ang="0">
                  <a:pos x="T10" y="T11"/>
                </a:cxn>
                <a:cxn ang="0">
                  <a:pos x="T12" y="T13"/>
                </a:cxn>
              </a:cxnLst>
              <a:rect l="0" t="0" r="r" b="b"/>
              <a:pathLst>
                <a:path w="370" h="851">
                  <a:moveTo>
                    <a:pt x="281" y="0"/>
                  </a:moveTo>
                  <a:cubicBezTo>
                    <a:pt x="61" y="0"/>
                    <a:pt x="61" y="0"/>
                    <a:pt x="61" y="0"/>
                  </a:cubicBezTo>
                  <a:cubicBezTo>
                    <a:pt x="0" y="851"/>
                    <a:pt x="0" y="851"/>
                    <a:pt x="0" y="851"/>
                  </a:cubicBezTo>
                  <a:cubicBezTo>
                    <a:pt x="218" y="851"/>
                    <a:pt x="218" y="851"/>
                    <a:pt x="218" y="851"/>
                  </a:cubicBezTo>
                  <a:cubicBezTo>
                    <a:pt x="261" y="851"/>
                    <a:pt x="297" y="818"/>
                    <a:pt x="301" y="775"/>
                  </a:cubicBezTo>
                  <a:cubicBezTo>
                    <a:pt x="365" y="92"/>
                    <a:pt x="365" y="92"/>
                    <a:pt x="365" y="92"/>
                  </a:cubicBezTo>
                  <a:cubicBezTo>
                    <a:pt x="370" y="43"/>
                    <a:pt x="331" y="0"/>
                    <a:pt x="281" y="0"/>
                  </a:cubicBezTo>
                  <a:close/>
                </a:path>
              </a:pathLst>
            </a:custGeom>
            <a:solidFill>
              <a:srgbClr val="7D56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 name="TextBox 10"/>
            <p:cNvSpPr txBox="1"/>
            <p:nvPr/>
          </p:nvSpPr>
          <p:spPr>
            <a:xfrm>
              <a:off x="3799325" y="5418296"/>
              <a:ext cx="3227124" cy="534185"/>
            </a:xfrm>
            <a:prstGeom prst="rect">
              <a:avLst/>
            </a:prstGeom>
          </p:spPr>
          <p:txBody>
            <a:bodyPr lIns="0" tIns="0" rIns="0" bIns="0" rtlCol="0" anchor="t">
              <a:spAutoFit/>
            </a:bodyPr>
            <a:lstStyle/>
            <a:p>
              <a:pPr algn="ctr">
                <a:lnSpc>
                  <a:spcPts val="2987"/>
                </a:lnSpc>
                <a:spcBef>
                  <a:spcPct val="0"/>
                </a:spcBef>
              </a:pPr>
              <a:r>
                <a:rPr lang="tr-TR" sz="2133" b="1" dirty="0">
                  <a:solidFill>
                    <a:srgbClr val="FFFFFF"/>
                  </a:solidFill>
                  <a:latin typeface="Montserrat" panose="02000505000000020004" pitchFamily="2" charset="77"/>
                </a:rPr>
                <a:t>Türk Kahvesi</a:t>
              </a:r>
              <a:endParaRPr lang="en-US" sz="2133" b="1" dirty="0">
                <a:solidFill>
                  <a:srgbClr val="FFFFFF"/>
                </a:solidFill>
                <a:latin typeface="Montserrat" panose="02000505000000020004" pitchFamily="2" charset="77"/>
              </a:endParaRPr>
            </a:p>
          </p:txBody>
        </p:sp>
      </p:grpSp>
      <p:grpSp>
        <p:nvGrpSpPr>
          <p:cNvPr id="47" name="Группа 46"/>
          <p:cNvGrpSpPr/>
          <p:nvPr/>
        </p:nvGrpSpPr>
        <p:grpSpPr>
          <a:xfrm>
            <a:off x="2400300" y="4284134"/>
            <a:ext cx="2418292" cy="811742"/>
            <a:chOff x="3600450" y="6426201"/>
            <a:chExt cx="3627438" cy="1217613"/>
          </a:xfrm>
        </p:grpSpPr>
        <p:sp>
          <p:nvSpPr>
            <p:cNvPr id="30" name="Freeform 7"/>
            <p:cNvSpPr>
              <a:spLocks/>
            </p:cNvSpPr>
            <p:nvPr/>
          </p:nvSpPr>
          <p:spPr bwMode="auto">
            <a:xfrm>
              <a:off x="3998913" y="6426201"/>
              <a:ext cx="2828925" cy="1217613"/>
            </a:xfrm>
            <a:custGeom>
              <a:avLst/>
              <a:gdLst>
                <a:gd name="T0" fmla="*/ 56 w 1782"/>
                <a:gd name="T1" fmla="*/ 767 h 767"/>
                <a:gd name="T2" fmla="*/ 1726 w 1782"/>
                <a:gd name="T3" fmla="*/ 767 h 767"/>
                <a:gd name="T4" fmla="*/ 1782 w 1782"/>
                <a:gd name="T5" fmla="*/ 0 h 767"/>
                <a:gd name="T6" fmla="*/ 0 w 1782"/>
                <a:gd name="T7" fmla="*/ 0 h 767"/>
                <a:gd name="T8" fmla="*/ 56 w 1782"/>
                <a:gd name="T9" fmla="*/ 767 h 767"/>
              </a:gdLst>
              <a:ahLst/>
              <a:cxnLst>
                <a:cxn ang="0">
                  <a:pos x="T0" y="T1"/>
                </a:cxn>
                <a:cxn ang="0">
                  <a:pos x="T2" y="T3"/>
                </a:cxn>
                <a:cxn ang="0">
                  <a:pos x="T4" y="T5"/>
                </a:cxn>
                <a:cxn ang="0">
                  <a:pos x="T6" y="T7"/>
                </a:cxn>
                <a:cxn ang="0">
                  <a:pos x="T8" y="T9"/>
                </a:cxn>
              </a:cxnLst>
              <a:rect l="0" t="0" r="r" b="b"/>
              <a:pathLst>
                <a:path w="1782" h="767">
                  <a:moveTo>
                    <a:pt x="56" y="767"/>
                  </a:moveTo>
                  <a:lnTo>
                    <a:pt x="1726" y="767"/>
                  </a:lnTo>
                  <a:lnTo>
                    <a:pt x="1782" y="0"/>
                  </a:lnTo>
                  <a:lnTo>
                    <a:pt x="0" y="0"/>
                  </a:lnTo>
                  <a:lnTo>
                    <a:pt x="56" y="767"/>
                  </a:lnTo>
                  <a:close/>
                </a:path>
              </a:pathLst>
            </a:custGeom>
            <a:solidFill>
              <a:srgbClr val="533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6" name="Freeform 13"/>
            <p:cNvSpPr>
              <a:spLocks/>
            </p:cNvSpPr>
            <p:nvPr/>
          </p:nvSpPr>
          <p:spPr bwMode="auto">
            <a:xfrm>
              <a:off x="6726238" y="6426201"/>
              <a:ext cx="501650" cy="1217613"/>
            </a:xfrm>
            <a:custGeom>
              <a:avLst/>
              <a:gdLst>
                <a:gd name="T0" fmla="*/ 261 w 350"/>
                <a:gd name="T1" fmla="*/ 0 h 850"/>
                <a:gd name="T2" fmla="*/ 61 w 350"/>
                <a:gd name="T3" fmla="*/ 0 h 850"/>
                <a:gd name="T4" fmla="*/ 0 w 350"/>
                <a:gd name="T5" fmla="*/ 850 h 850"/>
                <a:gd name="T6" fmla="*/ 198 w 350"/>
                <a:gd name="T7" fmla="*/ 850 h 850"/>
                <a:gd name="T8" fmla="*/ 282 w 350"/>
                <a:gd name="T9" fmla="*/ 774 h 850"/>
                <a:gd name="T10" fmla="*/ 345 w 350"/>
                <a:gd name="T11" fmla="*/ 91 h 850"/>
                <a:gd name="T12" fmla="*/ 261 w 350"/>
                <a:gd name="T13" fmla="*/ 0 h 850"/>
              </a:gdLst>
              <a:ahLst/>
              <a:cxnLst>
                <a:cxn ang="0">
                  <a:pos x="T0" y="T1"/>
                </a:cxn>
                <a:cxn ang="0">
                  <a:pos x="T2" y="T3"/>
                </a:cxn>
                <a:cxn ang="0">
                  <a:pos x="T4" y="T5"/>
                </a:cxn>
                <a:cxn ang="0">
                  <a:pos x="T6" y="T7"/>
                </a:cxn>
                <a:cxn ang="0">
                  <a:pos x="T8" y="T9"/>
                </a:cxn>
                <a:cxn ang="0">
                  <a:pos x="T10" y="T11"/>
                </a:cxn>
                <a:cxn ang="0">
                  <a:pos x="T12" y="T13"/>
                </a:cxn>
              </a:cxnLst>
              <a:rect l="0" t="0" r="r" b="b"/>
              <a:pathLst>
                <a:path w="350" h="850">
                  <a:moveTo>
                    <a:pt x="261" y="0"/>
                  </a:moveTo>
                  <a:cubicBezTo>
                    <a:pt x="61" y="0"/>
                    <a:pt x="61" y="0"/>
                    <a:pt x="61" y="0"/>
                  </a:cubicBezTo>
                  <a:cubicBezTo>
                    <a:pt x="0" y="850"/>
                    <a:pt x="0" y="850"/>
                    <a:pt x="0" y="850"/>
                  </a:cubicBezTo>
                  <a:cubicBezTo>
                    <a:pt x="198" y="850"/>
                    <a:pt x="198" y="850"/>
                    <a:pt x="198" y="850"/>
                  </a:cubicBezTo>
                  <a:cubicBezTo>
                    <a:pt x="241" y="850"/>
                    <a:pt x="278" y="817"/>
                    <a:pt x="282" y="774"/>
                  </a:cubicBezTo>
                  <a:cubicBezTo>
                    <a:pt x="345" y="91"/>
                    <a:pt x="345" y="91"/>
                    <a:pt x="345" y="91"/>
                  </a:cubicBezTo>
                  <a:cubicBezTo>
                    <a:pt x="350" y="42"/>
                    <a:pt x="311" y="0"/>
                    <a:pt x="261" y="0"/>
                  </a:cubicBezTo>
                  <a:close/>
                </a:path>
              </a:pathLst>
            </a:custGeom>
            <a:solidFill>
              <a:srgbClr val="3B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7" name="Freeform 14"/>
            <p:cNvSpPr>
              <a:spLocks/>
            </p:cNvSpPr>
            <p:nvPr/>
          </p:nvSpPr>
          <p:spPr bwMode="auto">
            <a:xfrm>
              <a:off x="3600450" y="6426201"/>
              <a:ext cx="500063" cy="1217613"/>
            </a:xfrm>
            <a:custGeom>
              <a:avLst/>
              <a:gdLst>
                <a:gd name="T0" fmla="*/ 89 w 350"/>
                <a:gd name="T1" fmla="*/ 0 h 850"/>
                <a:gd name="T2" fmla="*/ 5 w 350"/>
                <a:gd name="T3" fmla="*/ 91 h 850"/>
                <a:gd name="T4" fmla="*/ 68 w 350"/>
                <a:gd name="T5" fmla="*/ 774 h 850"/>
                <a:gd name="T6" fmla="*/ 152 w 350"/>
                <a:gd name="T7" fmla="*/ 850 h 850"/>
                <a:gd name="T8" fmla="*/ 350 w 350"/>
                <a:gd name="T9" fmla="*/ 850 h 850"/>
                <a:gd name="T10" fmla="*/ 289 w 350"/>
                <a:gd name="T11" fmla="*/ 0 h 850"/>
                <a:gd name="T12" fmla="*/ 89 w 350"/>
                <a:gd name="T13" fmla="*/ 0 h 850"/>
              </a:gdLst>
              <a:ahLst/>
              <a:cxnLst>
                <a:cxn ang="0">
                  <a:pos x="T0" y="T1"/>
                </a:cxn>
                <a:cxn ang="0">
                  <a:pos x="T2" y="T3"/>
                </a:cxn>
                <a:cxn ang="0">
                  <a:pos x="T4" y="T5"/>
                </a:cxn>
                <a:cxn ang="0">
                  <a:pos x="T6" y="T7"/>
                </a:cxn>
                <a:cxn ang="0">
                  <a:pos x="T8" y="T9"/>
                </a:cxn>
                <a:cxn ang="0">
                  <a:pos x="T10" y="T11"/>
                </a:cxn>
                <a:cxn ang="0">
                  <a:pos x="T12" y="T13"/>
                </a:cxn>
              </a:cxnLst>
              <a:rect l="0" t="0" r="r" b="b"/>
              <a:pathLst>
                <a:path w="350" h="850">
                  <a:moveTo>
                    <a:pt x="89" y="0"/>
                  </a:moveTo>
                  <a:cubicBezTo>
                    <a:pt x="39" y="0"/>
                    <a:pt x="0" y="42"/>
                    <a:pt x="5" y="91"/>
                  </a:cubicBezTo>
                  <a:cubicBezTo>
                    <a:pt x="68" y="774"/>
                    <a:pt x="68" y="774"/>
                    <a:pt x="68" y="774"/>
                  </a:cubicBezTo>
                  <a:cubicBezTo>
                    <a:pt x="72" y="817"/>
                    <a:pt x="109" y="850"/>
                    <a:pt x="152" y="850"/>
                  </a:cubicBezTo>
                  <a:cubicBezTo>
                    <a:pt x="350" y="850"/>
                    <a:pt x="350" y="850"/>
                    <a:pt x="350" y="850"/>
                  </a:cubicBezTo>
                  <a:cubicBezTo>
                    <a:pt x="289" y="0"/>
                    <a:pt x="289" y="0"/>
                    <a:pt x="289" y="0"/>
                  </a:cubicBezTo>
                  <a:lnTo>
                    <a:pt x="89" y="0"/>
                  </a:lnTo>
                  <a:close/>
                </a:path>
              </a:pathLst>
            </a:custGeom>
            <a:solidFill>
              <a:srgbClr val="705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1" name="TextBox 11"/>
            <p:cNvSpPr txBox="1"/>
            <p:nvPr/>
          </p:nvSpPr>
          <p:spPr>
            <a:xfrm>
              <a:off x="3799325" y="6712716"/>
              <a:ext cx="3227124" cy="534185"/>
            </a:xfrm>
            <a:prstGeom prst="rect">
              <a:avLst/>
            </a:prstGeom>
          </p:spPr>
          <p:txBody>
            <a:bodyPr lIns="0" tIns="0" rIns="0" bIns="0" rtlCol="0" anchor="t">
              <a:spAutoFit/>
            </a:bodyPr>
            <a:lstStyle/>
            <a:p>
              <a:pPr algn="ctr">
                <a:lnSpc>
                  <a:spcPts val="2987"/>
                </a:lnSpc>
                <a:spcBef>
                  <a:spcPct val="0"/>
                </a:spcBef>
              </a:pPr>
              <a:r>
                <a:rPr lang="en-US" sz="2133" b="1" dirty="0">
                  <a:solidFill>
                    <a:srgbClr val="FFFFFF"/>
                  </a:solidFill>
                  <a:latin typeface="Montserrat" panose="02000505000000020004" pitchFamily="2" charset="77"/>
                </a:rPr>
                <a:t>Americano</a:t>
              </a:r>
            </a:p>
          </p:txBody>
        </p:sp>
      </p:grpSp>
      <p:grpSp>
        <p:nvGrpSpPr>
          <p:cNvPr id="48" name="Группа 47"/>
          <p:cNvGrpSpPr/>
          <p:nvPr/>
        </p:nvGrpSpPr>
        <p:grpSpPr>
          <a:xfrm>
            <a:off x="2481792" y="5154084"/>
            <a:ext cx="2254250" cy="846667"/>
            <a:chOff x="3722688" y="7731126"/>
            <a:chExt cx="3381375" cy="1270000"/>
          </a:xfrm>
        </p:grpSpPr>
        <p:sp>
          <p:nvSpPr>
            <p:cNvPr id="32" name="Freeform 9"/>
            <p:cNvSpPr>
              <a:spLocks/>
            </p:cNvSpPr>
            <p:nvPr/>
          </p:nvSpPr>
          <p:spPr bwMode="auto">
            <a:xfrm>
              <a:off x="4095750" y="7731126"/>
              <a:ext cx="2636838" cy="1270000"/>
            </a:xfrm>
            <a:custGeom>
              <a:avLst/>
              <a:gdLst>
                <a:gd name="T0" fmla="*/ 57 w 1661"/>
                <a:gd name="T1" fmla="*/ 800 h 800"/>
                <a:gd name="T2" fmla="*/ 830 w 1661"/>
                <a:gd name="T3" fmla="*/ 800 h 800"/>
                <a:gd name="T4" fmla="*/ 831 w 1661"/>
                <a:gd name="T5" fmla="*/ 800 h 800"/>
                <a:gd name="T6" fmla="*/ 1603 w 1661"/>
                <a:gd name="T7" fmla="*/ 800 h 800"/>
                <a:gd name="T8" fmla="*/ 1661 w 1661"/>
                <a:gd name="T9" fmla="*/ 0 h 800"/>
                <a:gd name="T10" fmla="*/ 0 w 1661"/>
                <a:gd name="T11" fmla="*/ 0 h 800"/>
                <a:gd name="T12" fmla="*/ 57 w 1661"/>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1661" h="800">
                  <a:moveTo>
                    <a:pt x="57" y="800"/>
                  </a:moveTo>
                  <a:lnTo>
                    <a:pt x="830" y="800"/>
                  </a:lnTo>
                  <a:lnTo>
                    <a:pt x="831" y="800"/>
                  </a:lnTo>
                  <a:lnTo>
                    <a:pt x="1603" y="800"/>
                  </a:lnTo>
                  <a:lnTo>
                    <a:pt x="1661" y="0"/>
                  </a:lnTo>
                  <a:lnTo>
                    <a:pt x="0" y="0"/>
                  </a:lnTo>
                  <a:lnTo>
                    <a:pt x="57" y="800"/>
                  </a:lnTo>
                  <a:close/>
                </a:path>
              </a:pathLst>
            </a:custGeom>
            <a:solidFill>
              <a:srgbClr val="332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0" name="Freeform 17"/>
            <p:cNvSpPr>
              <a:spLocks/>
            </p:cNvSpPr>
            <p:nvPr/>
          </p:nvSpPr>
          <p:spPr bwMode="auto">
            <a:xfrm>
              <a:off x="3722688" y="7731126"/>
              <a:ext cx="476250" cy="1270000"/>
            </a:xfrm>
            <a:custGeom>
              <a:avLst/>
              <a:gdLst>
                <a:gd name="T0" fmla="*/ 88 w 332"/>
                <a:gd name="T1" fmla="*/ 0 h 887"/>
                <a:gd name="T2" fmla="*/ 5 w 332"/>
                <a:gd name="T3" fmla="*/ 92 h 887"/>
                <a:gd name="T4" fmla="*/ 72 w 332"/>
                <a:gd name="T5" fmla="*/ 811 h 887"/>
                <a:gd name="T6" fmla="*/ 155 w 332"/>
                <a:gd name="T7" fmla="*/ 887 h 887"/>
                <a:gd name="T8" fmla="*/ 332 w 332"/>
                <a:gd name="T9" fmla="*/ 887 h 887"/>
                <a:gd name="T10" fmla="*/ 269 w 332"/>
                <a:gd name="T11" fmla="*/ 0 h 887"/>
                <a:gd name="T12" fmla="*/ 88 w 332"/>
                <a:gd name="T13" fmla="*/ 0 h 887"/>
              </a:gdLst>
              <a:ahLst/>
              <a:cxnLst>
                <a:cxn ang="0">
                  <a:pos x="T0" y="T1"/>
                </a:cxn>
                <a:cxn ang="0">
                  <a:pos x="T2" y="T3"/>
                </a:cxn>
                <a:cxn ang="0">
                  <a:pos x="T4" y="T5"/>
                </a:cxn>
                <a:cxn ang="0">
                  <a:pos x="T6" y="T7"/>
                </a:cxn>
                <a:cxn ang="0">
                  <a:pos x="T8" y="T9"/>
                </a:cxn>
                <a:cxn ang="0">
                  <a:pos x="T10" y="T11"/>
                </a:cxn>
                <a:cxn ang="0">
                  <a:pos x="T12" y="T13"/>
                </a:cxn>
              </a:cxnLst>
              <a:rect l="0" t="0" r="r" b="b"/>
              <a:pathLst>
                <a:path w="332" h="887">
                  <a:moveTo>
                    <a:pt x="88" y="0"/>
                  </a:moveTo>
                  <a:cubicBezTo>
                    <a:pt x="39" y="0"/>
                    <a:pt x="0" y="43"/>
                    <a:pt x="5" y="92"/>
                  </a:cubicBezTo>
                  <a:cubicBezTo>
                    <a:pt x="72" y="811"/>
                    <a:pt x="72" y="811"/>
                    <a:pt x="72" y="811"/>
                  </a:cubicBezTo>
                  <a:cubicBezTo>
                    <a:pt x="76" y="854"/>
                    <a:pt x="112" y="887"/>
                    <a:pt x="155" y="887"/>
                  </a:cubicBezTo>
                  <a:cubicBezTo>
                    <a:pt x="332" y="887"/>
                    <a:pt x="332" y="887"/>
                    <a:pt x="332" y="887"/>
                  </a:cubicBezTo>
                  <a:cubicBezTo>
                    <a:pt x="269" y="0"/>
                    <a:pt x="269" y="0"/>
                    <a:pt x="269" y="0"/>
                  </a:cubicBezTo>
                  <a:lnTo>
                    <a:pt x="88" y="0"/>
                  </a:lnTo>
                  <a:close/>
                </a:path>
              </a:pathLst>
            </a:custGeom>
            <a:solidFill>
              <a:srgbClr val="4A3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1" name="Freeform 18"/>
            <p:cNvSpPr>
              <a:spLocks/>
            </p:cNvSpPr>
            <p:nvPr/>
          </p:nvSpPr>
          <p:spPr bwMode="auto">
            <a:xfrm>
              <a:off x="6629400" y="7731126"/>
              <a:ext cx="474663" cy="1270000"/>
            </a:xfrm>
            <a:custGeom>
              <a:avLst/>
              <a:gdLst>
                <a:gd name="T0" fmla="*/ 243 w 332"/>
                <a:gd name="T1" fmla="*/ 0 h 887"/>
                <a:gd name="T2" fmla="*/ 63 w 332"/>
                <a:gd name="T3" fmla="*/ 0 h 887"/>
                <a:gd name="T4" fmla="*/ 0 w 332"/>
                <a:gd name="T5" fmla="*/ 887 h 887"/>
                <a:gd name="T6" fmla="*/ 177 w 332"/>
                <a:gd name="T7" fmla="*/ 887 h 887"/>
                <a:gd name="T8" fmla="*/ 260 w 332"/>
                <a:gd name="T9" fmla="*/ 811 h 887"/>
                <a:gd name="T10" fmla="*/ 327 w 332"/>
                <a:gd name="T11" fmla="*/ 92 h 887"/>
                <a:gd name="T12" fmla="*/ 243 w 332"/>
                <a:gd name="T13" fmla="*/ 0 h 887"/>
              </a:gdLst>
              <a:ahLst/>
              <a:cxnLst>
                <a:cxn ang="0">
                  <a:pos x="T0" y="T1"/>
                </a:cxn>
                <a:cxn ang="0">
                  <a:pos x="T2" y="T3"/>
                </a:cxn>
                <a:cxn ang="0">
                  <a:pos x="T4" y="T5"/>
                </a:cxn>
                <a:cxn ang="0">
                  <a:pos x="T6" y="T7"/>
                </a:cxn>
                <a:cxn ang="0">
                  <a:pos x="T8" y="T9"/>
                </a:cxn>
                <a:cxn ang="0">
                  <a:pos x="T10" y="T11"/>
                </a:cxn>
                <a:cxn ang="0">
                  <a:pos x="T12" y="T13"/>
                </a:cxn>
              </a:cxnLst>
              <a:rect l="0" t="0" r="r" b="b"/>
              <a:pathLst>
                <a:path w="332" h="887">
                  <a:moveTo>
                    <a:pt x="243" y="0"/>
                  </a:moveTo>
                  <a:cubicBezTo>
                    <a:pt x="63" y="0"/>
                    <a:pt x="63" y="0"/>
                    <a:pt x="63" y="0"/>
                  </a:cubicBezTo>
                  <a:cubicBezTo>
                    <a:pt x="0" y="887"/>
                    <a:pt x="0" y="887"/>
                    <a:pt x="0" y="887"/>
                  </a:cubicBezTo>
                  <a:cubicBezTo>
                    <a:pt x="177" y="887"/>
                    <a:pt x="177" y="887"/>
                    <a:pt x="177" y="887"/>
                  </a:cubicBezTo>
                  <a:cubicBezTo>
                    <a:pt x="220" y="887"/>
                    <a:pt x="256" y="854"/>
                    <a:pt x="260" y="811"/>
                  </a:cubicBezTo>
                  <a:cubicBezTo>
                    <a:pt x="327" y="92"/>
                    <a:pt x="327" y="92"/>
                    <a:pt x="327" y="92"/>
                  </a:cubicBezTo>
                  <a:cubicBezTo>
                    <a:pt x="332" y="43"/>
                    <a:pt x="293" y="0"/>
                    <a:pt x="243" y="0"/>
                  </a:cubicBezTo>
                  <a:close/>
                </a:path>
              </a:pathLst>
            </a:custGeom>
            <a:solidFill>
              <a:srgbClr val="120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2" name="TextBox 12"/>
            <p:cNvSpPr txBox="1"/>
            <p:nvPr/>
          </p:nvSpPr>
          <p:spPr>
            <a:xfrm>
              <a:off x="3799325" y="8027166"/>
              <a:ext cx="3227124" cy="534184"/>
            </a:xfrm>
            <a:prstGeom prst="rect">
              <a:avLst/>
            </a:prstGeom>
          </p:spPr>
          <p:txBody>
            <a:bodyPr lIns="0" tIns="0" rIns="0" bIns="0" rtlCol="0" anchor="t">
              <a:spAutoFit/>
            </a:bodyPr>
            <a:lstStyle/>
            <a:p>
              <a:pPr algn="ctr">
                <a:lnSpc>
                  <a:spcPts val="2987"/>
                </a:lnSpc>
                <a:spcBef>
                  <a:spcPct val="0"/>
                </a:spcBef>
              </a:pPr>
              <a:r>
                <a:rPr lang="en-US" sz="2133" b="1" dirty="0">
                  <a:solidFill>
                    <a:srgbClr val="FFFFFF"/>
                  </a:solidFill>
                  <a:latin typeface="Montserrat" panose="02000505000000020004" pitchFamily="2" charset="77"/>
                </a:rPr>
                <a:t>Espresso</a:t>
              </a:r>
            </a:p>
          </p:txBody>
        </p:sp>
      </p:grpSp>
      <p:sp>
        <p:nvSpPr>
          <p:cNvPr id="23" name="TextBox 23"/>
          <p:cNvSpPr txBox="1"/>
          <p:nvPr/>
        </p:nvSpPr>
        <p:spPr>
          <a:xfrm>
            <a:off x="6356350" y="4429611"/>
            <a:ext cx="5148847" cy="1210909"/>
          </a:xfrm>
          <a:prstGeom prst="rect">
            <a:avLst/>
          </a:prstGeom>
        </p:spPr>
        <p:txBody>
          <a:bodyPr wrap="square" lIns="0" tIns="0" rIns="0" bIns="0" rtlCol="0" anchor="t">
            <a:spAutoFit/>
          </a:bodyPr>
          <a:lstStyle/>
          <a:p>
            <a:pPr>
              <a:lnSpc>
                <a:spcPts val="4427"/>
              </a:lnSpc>
            </a:pPr>
            <a:r>
              <a:rPr lang="tr-TR" sz="6600" spc="35" dirty="0">
                <a:solidFill>
                  <a:srgbClr val="000000"/>
                </a:solidFill>
              </a:rPr>
              <a:t>Kahve Molası</a:t>
            </a:r>
          </a:p>
          <a:p>
            <a:pPr>
              <a:lnSpc>
                <a:spcPts val="4427"/>
              </a:lnSpc>
            </a:pPr>
            <a:endParaRPr lang="en-US" sz="6600" spc="35" dirty="0">
              <a:solidFill>
                <a:srgbClr val="000000"/>
              </a:solidFill>
            </a:endParaRPr>
          </a:p>
        </p:txBody>
      </p:sp>
      <p:sp>
        <p:nvSpPr>
          <p:cNvPr id="2" name="Slayt Numarası Yer Tutucusu 1">
            <a:extLst>
              <a:ext uri="{FF2B5EF4-FFF2-40B4-BE49-F238E27FC236}">
                <a16:creationId xmlns:a16="http://schemas.microsoft.com/office/drawing/2014/main" id="{0116612A-C6FA-4F77-A3F7-E6B17B6C3836}"/>
              </a:ext>
            </a:extLst>
          </p:cNvPr>
          <p:cNvSpPr>
            <a:spLocks noGrp="1"/>
          </p:cNvSpPr>
          <p:nvPr>
            <p:ph type="sldNum" sz="quarter" idx="12"/>
          </p:nvPr>
        </p:nvSpPr>
        <p:spPr/>
        <p:txBody>
          <a:bodyPr/>
          <a:lstStyle/>
          <a:p>
            <a:fld id="{74A6B242-B99F-4B56-9848-7DADBC0D860D}" type="slidenum">
              <a:rPr lang="en-US" smtClean="0"/>
              <a:t>47</a:t>
            </a:fld>
            <a:endParaRPr lang="en-US"/>
          </a:p>
        </p:txBody>
      </p:sp>
    </p:spTree>
    <p:extLst>
      <p:ext uri="{BB962C8B-B14F-4D97-AF65-F5344CB8AC3E}">
        <p14:creationId xmlns:p14="http://schemas.microsoft.com/office/powerpoint/2010/main" val="1989078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84" y="3855116"/>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Рисунок 25">
            <a:extLst>
              <a:ext uri="{FF2B5EF4-FFF2-40B4-BE49-F238E27FC236}">
                <a16:creationId xmlns:a16="http://schemas.microsoft.com/office/drawing/2014/main" id="{144D937E-7BCF-9B46-836B-6EF4A235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Рисунок 27">
            <a:extLst>
              <a:ext uri="{FF2B5EF4-FFF2-40B4-BE49-F238E27FC236}">
                <a16:creationId xmlns:a16="http://schemas.microsoft.com/office/drawing/2014/main" id="{7226958E-8004-1941-B87F-9DDF64493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4201583"/>
            <a:ext cx="1748896"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9907" y="449783"/>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err="1">
                <a:solidFill>
                  <a:srgbClr val="FF0000"/>
                </a:solidFill>
                <a:latin typeface="Montserrat" panose="02000505000000020004" pitchFamily="2" charset="77"/>
              </a:rPr>
              <a:t>Yıllara</a:t>
            </a:r>
            <a:r>
              <a:rPr lang="en-US" sz="2800" b="1" dirty="0">
                <a:solidFill>
                  <a:srgbClr val="FF0000"/>
                </a:solidFill>
                <a:latin typeface="Montserrat" panose="02000505000000020004" pitchFamily="2" charset="77"/>
              </a:rPr>
              <a:t> </a:t>
            </a:r>
            <a:r>
              <a:rPr lang="en-US" sz="2800" b="1" dirty="0" err="1">
                <a:solidFill>
                  <a:srgbClr val="FF0000"/>
                </a:solidFill>
                <a:latin typeface="Montserrat" panose="02000505000000020004" pitchFamily="2" charset="77"/>
              </a:rPr>
              <a:t>sâri</a:t>
            </a:r>
            <a:r>
              <a:rPr lang="en-US" sz="2800" b="1" dirty="0">
                <a:solidFill>
                  <a:srgbClr val="FF0000"/>
                </a:solidFill>
                <a:latin typeface="Montserrat" panose="02000505000000020004" pitchFamily="2" charset="77"/>
              </a:rPr>
              <a:t> </a:t>
            </a:r>
            <a:r>
              <a:rPr lang="en-US" sz="2800" b="1" dirty="0" err="1">
                <a:solidFill>
                  <a:srgbClr val="FF0000"/>
                </a:solidFill>
                <a:latin typeface="Montserrat" panose="02000505000000020004" pitchFamily="2" charset="77"/>
              </a:rPr>
              <a:t>inşaat</a:t>
            </a:r>
            <a:r>
              <a:rPr lang="en-US" sz="2800" b="1" dirty="0">
                <a:solidFill>
                  <a:srgbClr val="FF0000"/>
                </a:solidFill>
                <a:latin typeface="Montserrat" panose="02000505000000020004" pitchFamily="2" charset="77"/>
              </a:rPr>
              <a:t> </a:t>
            </a:r>
            <a:r>
              <a:rPr lang="en-US" sz="2800" b="1" dirty="0" err="1">
                <a:solidFill>
                  <a:srgbClr val="FF0000"/>
                </a:solidFill>
                <a:latin typeface="Montserrat" panose="02000505000000020004" pitchFamily="2" charset="77"/>
              </a:rPr>
              <a:t>ve</a:t>
            </a:r>
            <a:r>
              <a:rPr lang="en-US" sz="2800" b="1" dirty="0">
                <a:solidFill>
                  <a:srgbClr val="FF0000"/>
                </a:solidFill>
                <a:latin typeface="Montserrat" panose="02000505000000020004" pitchFamily="2" charset="77"/>
              </a:rPr>
              <a:t> </a:t>
            </a:r>
            <a:r>
              <a:rPr lang="en-US" sz="2800" b="1" dirty="0" err="1">
                <a:solidFill>
                  <a:srgbClr val="FF0000"/>
                </a:solidFill>
                <a:latin typeface="Montserrat" panose="02000505000000020004" pitchFamily="2" charset="77"/>
              </a:rPr>
              <a:t>onarma</a:t>
            </a:r>
            <a:r>
              <a:rPr lang="en-US" sz="2800" b="1" dirty="0">
                <a:solidFill>
                  <a:srgbClr val="FF0000"/>
                </a:solidFill>
                <a:latin typeface="Montserrat" panose="02000505000000020004" pitchFamily="2" charset="77"/>
              </a:rPr>
              <a:t> </a:t>
            </a:r>
            <a:r>
              <a:rPr lang="en-US" sz="2800" b="1" dirty="0" err="1">
                <a:solidFill>
                  <a:srgbClr val="FF0000"/>
                </a:solidFill>
                <a:latin typeface="Montserrat" panose="02000505000000020004" pitchFamily="2" charset="77"/>
              </a:rPr>
              <a:t>işl</a:t>
            </a:r>
            <a:r>
              <a:rPr lang="tr-TR" sz="2800" b="1" dirty="0">
                <a:solidFill>
                  <a:srgbClr val="FF0000"/>
                </a:solidFill>
                <a:latin typeface="Montserrat" panose="02000505000000020004" pitchFamily="2" charset="77"/>
              </a:rPr>
              <a:t>eri I</a:t>
            </a:r>
            <a:endParaRPr lang="en-UA" altLang="en-UA" sz="2800" b="1" dirty="0">
              <a:solidFill>
                <a:srgbClr val="FF0000"/>
              </a:solidFill>
              <a:latin typeface="Montserrat" panose="02000505000000020004" pitchFamily="2" charset="77"/>
            </a:endParaRPr>
          </a:p>
        </p:txBody>
      </p:sp>
      <p:sp>
        <p:nvSpPr>
          <p:cNvPr id="161802" name="Прямоугольник 5">
            <a:extLst>
              <a:ext uri="{FF2B5EF4-FFF2-40B4-BE49-F238E27FC236}">
                <a16:creationId xmlns:a16="http://schemas.microsoft.com/office/drawing/2014/main" id="{FF56B25F-8354-9C42-8658-E1AC88F0B98C}"/>
              </a:ext>
            </a:extLst>
          </p:cNvPr>
          <p:cNvSpPr>
            <a:spLocks noChangeArrowheads="1"/>
          </p:cNvSpPr>
          <p:nvPr/>
        </p:nvSpPr>
        <p:spPr bwMode="auto">
          <a:xfrm>
            <a:off x="5592182" y="1191589"/>
            <a:ext cx="6303983" cy="1163139"/>
          </a:xfrm>
          <a:prstGeom prst="rect">
            <a:avLst/>
          </a:prstGeom>
          <a:solidFill>
            <a:srgbClr val="00B0F0"/>
          </a:solidFill>
          <a:ln>
            <a:noFill/>
          </a:ln>
        </p:spPr>
        <p:txBody>
          <a:bodyPr wrap="square">
            <a:spAutoFit/>
          </a:bodyPr>
          <a:lstStyle/>
          <a:p>
            <a:pPr>
              <a:lnSpc>
                <a:spcPct val="107000"/>
              </a:lnSpc>
              <a:spcAft>
                <a:spcPts val="800"/>
              </a:spcAft>
            </a:pPr>
            <a:r>
              <a:rPr lang="tr-TR" sz="2200" dirty="0"/>
              <a:t>Bu hesaplara ilişkin mahsuben verilen veya alınan parasal olmayan avanslar, ödeme veya tahsil tarihinden mahsup tarihine kadar düzeltilir.</a:t>
            </a:r>
            <a:endParaRPr lang="en-US" sz="2200" dirty="0"/>
          </a:p>
        </p:txBody>
      </p:sp>
      <p:sp>
        <p:nvSpPr>
          <p:cNvPr id="161804" name="Прямоугольник 7">
            <a:extLst>
              <a:ext uri="{FF2B5EF4-FFF2-40B4-BE49-F238E27FC236}">
                <a16:creationId xmlns:a16="http://schemas.microsoft.com/office/drawing/2014/main" id="{7ACD3705-2E6F-D94F-8423-2DE005F2C5D9}"/>
              </a:ext>
            </a:extLst>
          </p:cNvPr>
          <p:cNvSpPr>
            <a:spLocks noChangeArrowheads="1"/>
          </p:cNvSpPr>
          <p:nvPr/>
        </p:nvSpPr>
        <p:spPr bwMode="auto">
          <a:xfrm>
            <a:off x="519907" y="1192476"/>
            <a:ext cx="4808838" cy="1107996"/>
          </a:xfrm>
          <a:prstGeom prst="rect">
            <a:avLst/>
          </a:prstGeom>
          <a:solidFill>
            <a:srgbClr val="FFC000"/>
          </a:solidFill>
          <a:ln>
            <a:noFill/>
          </a:ln>
        </p:spPr>
        <p:txBody>
          <a:bodyPr wrap="square">
            <a:spAutoFit/>
          </a:bodyPr>
          <a:lstStyle/>
          <a:p>
            <a:r>
              <a:rPr lang="tr-TR" altLang="en-UA" sz="2200" dirty="0"/>
              <a:t>Maliyetler ve hakedişler defter kayıt tarihleri esas alınarak düzeltme işlemine tabi tutulur. </a:t>
            </a:r>
            <a:endParaRPr lang="en-UA" altLang="en-UA" sz="2200" dirty="0"/>
          </a:p>
        </p:txBody>
      </p:sp>
      <p:sp>
        <p:nvSpPr>
          <p:cNvPr id="21" name="Прямоугольник 5">
            <a:extLst>
              <a:ext uri="{FF2B5EF4-FFF2-40B4-BE49-F238E27FC236}">
                <a16:creationId xmlns:a16="http://schemas.microsoft.com/office/drawing/2014/main" id="{33F07270-0310-44DB-884A-E3914B3355DB}"/>
              </a:ext>
            </a:extLst>
          </p:cNvPr>
          <p:cNvSpPr>
            <a:spLocks noChangeArrowheads="1"/>
          </p:cNvSpPr>
          <p:nvPr/>
        </p:nvSpPr>
        <p:spPr bwMode="auto">
          <a:xfrm>
            <a:off x="473715" y="2651481"/>
            <a:ext cx="11187807" cy="1107996"/>
          </a:xfrm>
          <a:prstGeom prst="rect">
            <a:avLst/>
          </a:prstGeom>
          <a:solidFill>
            <a:schemeClr val="accent6">
              <a:lumMod val="40000"/>
              <a:lumOff val="60000"/>
            </a:schemeClr>
          </a:solidFill>
          <a:ln>
            <a:noFill/>
          </a:ln>
        </p:spPr>
        <p:txBody>
          <a:bodyPr wrap="square">
            <a:spAutoFit/>
          </a:bodyPr>
          <a:lstStyle/>
          <a:p>
            <a:r>
              <a:rPr lang="tr-TR" sz="2200" dirty="0"/>
              <a:t>2023 hesap dönemi sonuna kadar geçen süreye isabet eden kazanç düzeltme öncesi hükümlere, sonraki dönemlere isabet eden kazanç ise düzeltilmiş değerlere göre tespit edilecektir ve bunların toplanması suretiyle oluşan kazanç tutarı beyan edilecektir.</a:t>
            </a:r>
            <a:endParaRPr lang="en-UA" altLang="en-UA" sz="2200" dirty="0"/>
          </a:p>
        </p:txBody>
      </p:sp>
      <p:sp>
        <p:nvSpPr>
          <p:cNvPr id="14" name="Metin kutusu 13">
            <a:extLst>
              <a:ext uri="{FF2B5EF4-FFF2-40B4-BE49-F238E27FC236}">
                <a16:creationId xmlns:a16="http://schemas.microsoft.com/office/drawing/2014/main" id="{96C99D18-C264-4401-A243-E6F93A5FE306}"/>
              </a:ext>
            </a:extLst>
          </p:cNvPr>
          <p:cNvSpPr txBox="1"/>
          <p:nvPr/>
        </p:nvSpPr>
        <p:spPr>
          <a:xfrm>
            <a:off x="473715" y="3961478"/>
            <a:ext cx="11187806" cy="1163139"/>
          </a:xfrm>
          <a:prstGeom prst="rect">
            <a:avLst/>
          </a:prstGeom>
          <a:solidFill>
            <a:schemeClr val="tx2">
              <a:lumMod val="20000"/>
              <a:lumOff val="80000"/>
            </a:schemeClr>
          </a:solidFill>
        </p:spPr>
        <p:txBody>
          <a:bodyPr wrap="square">
            <a:spAutoFit/>
          </a:bodyPr>
          <a:lstStyle/>
          <a:p>
            <a:pPr>
              <a:lnSpc>
                <a:spcPct val="107000"/>
              </a:lnSpc>
              <a:spcAft>
                <a:spcPts val="800"/>
              </a:spcAft>
            </a:pPr>
            <a:r>
              <a:rPr lang="tr-TR" sz="2200" dirty="0"/>
              <a:t>Yıllara sâri inşaat ve onarma işleri işe ilgili olan ve inşaat maliyetlerine aktarılacak olan ilk madde malzeme/yarı mamul/mamul/diğer stokların aktarım tarihi itibariyle düzeltme sonucu oluşan farkların, “697- Yıllara Sâri İnşaat Enflasyon Düzeltme Hesabı” ile ilişkilendirilmesi gerekmektedir.</a:t>
            </a:r>
            <a:endParaRPr lang="en-US" sz="2200" dirty="0"/>
          </a:p>
        </p:txBody>
      </p:sp>
      <p:sp>
        <p:nvSpPr>
          <p:cNvPr id="16" name="Metin kutusu 15">
            <a:extLst>
              <a:ext uri="{FF2B5EF4-FFF2-40B4-BE49-F238E27FC236}">
                <a16:creationId xmlns:a16="http://schemas.microsoft.com/office/drawing/2014/main" id="{F72669E1-F075-424B-BA26-04F1A8EFAA23}"/>
              </a:ext>
            </a:extLst>
          </p:cNvPr>
          <p:cNvSpPr txBox="1"/>
          <p:nvPr/>
        </p:nvSpPr>
        <p:spPr>
          <a:xfrm>
            <a:off x="473715" y="5461866"/>
            <a:ext cx="11187806" cy="800860"/>
          </a:xfrm>
          <a:prstGeom prst="rect">
            <a:avLst/>
          </a:prstGeom>
          <a:solidFill>
            <a:schemeClr val="accent4">
              <a:lumMod val="20000"/>
              <a:lumOff val="80000"/>
            </a:schemeClr>
          </a:solidFill>
        </p:spPr>
        <p:txBody>
          <a:bodyPr wrap="square">
            <a:spAutoFit/>
          </a:bodyPr>
          <a:lstStyle/>
          <a:p>
            <a:pPr>
              <a:lnSpc>
                <a:spcPct val="107000"/>
              </a:lnSpc>
              <a:spcAft>
                <a:spcPts val="800"/>
              </a:spcAft>
            </a:pPr>
            <a:r>
              <a:rPr lang="tr-TR" sz="2200" dirty="0">
                <a:effectLst/>
                <a:latin typeface="Calibri" panose="020F0502020204030204" pitchFamily="34" charset="0"/>
                <a:ea typeface="Calibri" panose="020F0502020204030204" pitchFamily="34" charset="0"/>
                <a:cs typeface="Arial" panose="020B0604020202020204" pitchFamily="34" charset="0"/>
              </a:rPr>
              <a:t>Bu kıymetler Tebliğ EK 3’te yer alamadıkları için, bünyelerinde reel olmayan finansman maliyeti ihtiva etseler bile ayrıştırma yapılmaksızın düzeltme işlemine tabi tutulacaklardır.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ayt Numarası Yer Tutucusu 3">
            <a:extLst>
              <a:ext uri="{FF2B5EF4-FFF2-40B4-BE49-F238E27FC236}">
                <a16:creationId xmlns:a16="http://schemas.microsoft.com/office/drawing/2014/main" id="{AE1F8774-E9B9-43A6-A33C-88AAA1C8555F}"/>
              </a:ext>
            </a:extLst>
          </p:cNvPr>
          <p:cNvSpPr>
            <a:spLocks noGrp="1"/>
          </p:cNvSpPr>
          <p:nvPr>
            <p:ph type="sldNum" idx="12"/>
          </p:nvPr>
        </p:nvSpPr>
        <p:spPr/>
        <p:txBody>
          <a:bodyPr/>
          <a:lstStyle/>
          <a:p>
            <a:pPr>
              <a:defRPr/>
            </a:pPr>
            <a:fld id="{D1C4E16D-E3D4-2D4C-BDAA-E36D22C82642}" type="slidenum">
              <a:rPr lang="en-US" altLang="ru-UA" smtClean="0"/>
              <a:pPr>
                <a:defRPr/>
              </a:pPr>
              <a:t>48</a:t>
            </a:fld>
            <a:endParaRPr lang="en-US" altLang="ru-UA"/>
          </a:p>
        </p:txBody>
      </p:sp>
    </p:spTree>
    <p:extLst>
      <p:ext uri="{BB962C8B-B14F-4D97-AF65-F5344CB8AC3E}">
        <p14:creationId xmlns:p14="http://schemas.microsoft.com/office/powerpoint/2010/main" val="372924794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84" y="3855116"/>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Рисунок 25">
            <a:extLst>
              <a:ext uri="{FF2B5EF4-FFF2-40B4-BE49-F238E27FC236}">
                <a16:creationId xmlns:a16="http://schemas.microsoft.com/office/drawing/2014/main" id="{144D937E-7BCF-9B46-836B-6EF4A235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Рисунок 27">
            <a:extLst>
              <a:ext uri="{FF2B5EF4-FFF2-40B4-BE49-F238E27FC236}">
                <a16:creationId xmlns:a16="http://schemas.microsoft.com/office/drawing/2014/main" id="{7226958E-8004-1941-B87F-9DDF64493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4201583"/>
            <a:ext cx="1748896"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9907" y="449783"/>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err="1">
                <a:solidFill>
                  <a:srgbClr val="FF0000"/>
                </a:solidFill>
                <a:latin typeface="Montserrat" panose="02000505000000020004" pitchFamily="2" charset="77"/>
              </a:rPr>
              <a:t>Yıllara</a:t>
            </a:r>
            <a:r>
              <a:rPr lang="en-US" sz="2800" b="1" dirty="0">
                <a:solidFill>
                  <a:srgbClr val="FF0000"/>
                </a:solidFill>
                <a:latin typeface="Montserrat" panose="02000505000000020004" pitchFamily="2" charset="77"/>
              </a:rPr>
              <a:t> </a:t>
            </a:r>
            <a:r>
              <a:rPr lang="en-US" sz="2800" b="1" dirty="0" err="1">
                <a:solidFill>
                  <a:srgbClr val="FF0000"/>
                </a:solidFill>
                <a:latin typeface="Montserrat" panose="02000505000000020004" pitchFamily="2" charset="77"/>
              </a:rPr>
              <a:t>sâri</a:t>
            </a:r>
            <a:r>
              <a:rPr lang="en-US" sz="2800" b="1" dirty="0">
                <a:solidFill>
                  <a:srgbClr val="FF0000"/>
                </a:solidFill>
                <a:latin typeface="Montserrat" panose="02000505000000020004" pitchFamily="2" charset="77"/>
              </a:rPr>
              <a:t> </a:t>
            </a:r>
            <a:r>
              <a:rPr lang="en-US" sz="2800" b="1" dirty="0" err="1">
                <a:solidFill>
                  <a:srgbClr val="FF0000"/>
                </a:solidFill>
                <a:latin typeface="Montserrat" panose="02000505000000020004" pitchFamily="2" charset="77"/>
              </a:rPr>
              <a:t>inşaat</a:t>
            </a:r>
            <a:r>
              <a:rPr lang="en-US" sz="2800" b="1" dirty="0">
                <a:solidFill>
                  <a:srgbClr val="FF0000"/>
                </a:solidFill>
                <a:latin typeface="Montserrat" panose="02000505000000020004" pitchFamily="2" charset="77"/>
              </a:rPr>
              <a:t> </a:t>
            </a:r>
            <a:r>
              <a:rPr lang="en-US" sz="2800" b="1" dirty="0" err="1">
                <a:solidFill>
                  <a:srgbClr val="FF0000"/>
                </a:solidFill>
                <a:latin typeface="Montserrat" panose="02000505000000020004" pitchFamily="2" charset="77"/>
              </a:rPr>
              <a:t>ve</a:t>
            </a:r>
            <a:r>
              <a:rPr lang="en-US" sz="2800" b="1" dirty="0">
                <a:solidFill>
                  <a:srgbClr val="FF0000"/>
                </a:solidFill>
                <a:latin typeface="Montserrat" panose="02000505000000020004" pitchFamily="2" charset="77"/>
              </a:rPr>
              <a:t> </a:t>
            </a:r>
            <a:r>
              <a:rPr lang="en-US" sz="2800" b="1" dirty="0" err="1">
                <a:solidFill>
                  <a:srgbClr val="FF0000"/>
                </a:solidFill>
                <a:latin typeface="Montserrat" panose="02000505000000020004" pitchFamily="2" charset="77"/>
              </a:rPr>
              <a:t>onarma</a:t>
            </a:r>
            <a:r>
              <a:rPr lang="en-US" sz="2800" b="1" dirty="0">
                <a:solidFill>
                  <a:srgbClr val="FF0000"/>
                </a:solidFill>
                <a:latin typeface="Montserrat" panose="02000505000000020004" pitchFamily="2" charset="77"/>
              </a:rPr>
              <a:t> </a:t>
            </a:r>
            <a:r>
              <a:rPr lang="en-US" sz="2800" b="1" dirty="0" err="1">
                <a:solidFill>
                  <a:srgbClr val="FF0000"/>
                </a:solidFill>
                <a:latin typeface="Montserrat" panose="02000505000000020004" pitchFamily="2" charset="77"/>
              </a:rPr>
              <a:t>işl</a:t>
            </a:r>
            <a:r>
              <a:rPr lang="tr-TR" sz="2800" b="1" dirty="0">
                <a:solidFill>
                  <a:srgbClr val="FF0000"/>
                </a:solidFill>
                <a:latin typeface="Montserrat" panose="02000505000000020004" pitchFamily="2" charset="77"/>
              </a:rPr>
              <a:t>eri II</a:t>
            </a:r>
            <a:endParaRPr lang="en-UA" altLang="en-UA" sz="2800" b="1" dirty="0">
              <a:solidFill>
                <a:srgbClr val="FF0000"/>
              </a:solidFill>
              <a:latin typeface="Montserrat" panose="02000505000000020004" pitchFamily="2" charset="77"/>
            </a:endParaRPr>
          </a:p>
        </p:txBody>
      </p:sp>
      <p:pic>
        <p:nvPicPr>
          <p:cNvPr id="15" name="Resim 14">
            <a:extLst>
              <a:ext uri="{FF2B5EF4-FFF2-40B4-BE49-F238E27FC236}">
                <a16:creationId xmlns:a16="http://schemas.microsoft.com/office/drawing/2014/main" id="{499F5912-09F9-4B48-8A2E-D9F853CA0C24}"/>
              </a:ext>
            </a:extLst>
          </p:cNvPr>
          <p:cNvPicPr>
            <a:picLocks noChangeAspect="1"/>
          </p:cNvPicPr>
          <p:nvPr/>
        </p:nvPicPr>
        <p:blipFill>
          <a:blip r:embed="rId4"/>
          <a:stretch>
            <a:fillRect/>
          </a:stretch>
        </p:blipFill>
        <p:spPr>
          <a:xfrm>
            <a:off x="519907" y="1127760"/>
            <a:ext cx="11352054" cy="5547360"/>
          </a:xfrm>
          <a:prstGeom prst="rect">
            <a:avLst/>
          </a:prstGeom>
        </p:spPr>
      </p:pic>
      <p:sp>
        <p:nvSpPr>
          <p:cNvPr id="2" name="Slayt Numarası Yer Tutucusu 1">
            <a:extLst>
              <a:ext uri="{FF2B5EF4-FFF2-40B4-BE49-F238E27FC236}">
                <a16:creationId xmlns:a16="http://schemas.microsoft.com/office/drawing/2014/main" id="{225C34AC-DE58-4C2D-BEC7-A2B8122690A3}"/>
              </a:ext>
            </a:extLst>
          </p:cNvPr>
          <p:cNvSpPr>
            <a:spLocks noGrp="1"/>
          </p:cNvSpPr>
          <p:nvPr>
            <p:ph type="sldNum" idx="12"/>
          </p:nvPr>
        </p:nvSpPr>
        <p:spPr/>
        <p:txBody>
          <a:bodyPr/>
          <a:lstStyle/>
          <a:p>
            <a:pPr>
              <a:defRPr/>
            </a:pPr>
            <a:fld id="{D1C4E16D-E3D4-2D4C-BDAA-E36D22C82642}" type="slidenum">
              <a:rPr lang="en-US" altLang="ru-UA" smtClean="0"/>
              <a:pPr>
                <a:defRPr/>
              </a:pPr>
              <a:t>49</a:t>
            </a:fld>
            <a:endParaRPr lang="en-US" altLang="ru-UA"/>
          </a:p>
        </p:txBody>
      </p:sp>
    </p:spTree>
    <p:extLst>
      <p:ext uri="{BB962C8B-B14F-4D97-AF65-F5344CB8AC3E}">
        <p14:creationId xmlns:p14="http://schemas.microsoft.com/office/powerpoint/2010/main" val="35321699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sim 17">
            <a:extLst>
              <a:ext uri="{FF2B5EF4-FFF2-40B4-BE49-F238E27FC236}">
                <a16:creationId xmlns:a16="http://schemas.microsoft.com/office/drawing/2014/main" id="{FEE5923C-FA44-4B9D-9EF9-D5FF0D08767C}"/>
              </a:ext>
            </a:extLst>
          </p:cNvPr>
          <p:cNvPicPr>
            <a:picLocks noChangeAspect="1"/>
          </p:cNvPicPr>
          <p:nvPr/>
        </p:nvPicPr>
        <p:blipFill>
          <a:blip r:embed="rId3"/>
          <a:stretch>
            <a:fillRect/>
          </a:stretch>
        </p:blipFill>
        <p:spPr>
          <a:xfrm>
            <a:off x="128908" y="1089208"/>
            <a:ext cx="11683101" cy="1003025"/>
          </a:xfrm>
          <a:prstGeom prst="rect">
            <a:avLst/>
          </a:prstGeom>
          <a:solidFill>
            <a:schemeClr val="accent2">
              <a:lumMod val="60000"/>
              <a:lumOff val="40000"/>
            </a:schemeClr>
          </a:solidFill>
        </p:spPr>
      </p:pic>
      <p:pic>
        <p:nvPicPr>
          <p:cNvPr id="19" name="Resim 18">
            <a:extLst>
              <a:ext uri="{FF2B5EF4-FFF2-40B4-BE49-F238E27FC236}">
                <a16:creationId xmlns:a16="http://schemas.microsoft.com/office/drawing/2014/main" id="{51DC8308-7E33-41FD-98EB-F2C6344EB519}"/>
              </a:ext>
            </a:extLst>
          </p:cNvPr>
          <p:cNvPicPr>
            <a:picLocks noChangeAspect="1"/>
          </p:cNvPicPr>
          <p:nvPr/>
        </p:nvPicPr>
        <p:blipFill>
          <a:blip r:embed="rId3"/>
          <a:stretch>
            <a:fillRect/>
          </a:stretch>
        </p:blipFill>
        <p:spPr>
          <a:xfrm>
            <a:off x="99269" y="2271609"/>
            <a:ext cx="11683100" cy="1270675"/>
          </a:xfrm>
          <a:prstGeom prst="rect">
            <a:avLst/>
          </a:prstGeom>
        </p:spPr>
      </p:pic>
      <p:pic>
        <p:nvPicPr>
          <p:cNvPr id="20" name="Resim 19">
            <a:extLst>
              <a:ext uri="{FF2B5EF4-FFF2-40B4-BE49-F238E27FC236}">
                <a16:creationId xmlns:a16="http://schemas.microsoft.com/office/drawing/2014/main" id="{1E54012C-F8E5-4098-BD63-2F5CAB00165C}"/>
              </a:ext>
            </a:extLst>
          </p:cNvPr>
          <p:cNvPicPr>
            <a:picLocks noChangeAspect="1"/>
          </p:cNvPicPr>
          <p:nvPr/>
        </p:nvPicPr>
        <p:blipFill>
          <a:blip r:embed="rId3"/>
          <a:stretch>
            <a:fillRect/>
          </a:stretch>
        </p:blipFill>
        <p:spPr>
          <a:xfrm>
            <a:off x="128909" y="3690903"/>
            <a:ext cx="11623820" cy="1283949"/>
          </a:xfrm>
          <a:prstGeom prst="rect">
            <a:avLst/>
          </a:prstGeom>
        </p:spPr>
      </p:pic>
      <p:sp>
        <p:nvSpPr>
          <p:cNvPr id="35" name="Metin kutusu 34">
            <a:extLst>
              <a:ext uri="{FF2B5EF4-FFF2-40B4-BE49-F238E27FC236}">
                <a16:creationId xmlns:a16="http://schemas.microsoft.com/office/drawing/2014/main" id="{DD9F86F4-1B50-4362-9916-294E85236380}"/>
              </a:ext>
            </a:extLst>
          </p:cNvPr>
          <p:cNvSpPr txBox="1"/>
          <p:nvPr/>
        </p:nvSpPr>
        <p:spPr>
          <a:xfrm>
            <a:off x="1483136" y="1376090"/>
            <a:ext cx="10069220" cy="677108"/>
          </a:xfrm>
          <a:prstGeom prst="rect">
            <a:avLst/>
          </a:prstGeom>
          <a:noFill/>
        </p:spPr>
        <p:txBody>
          <a:bodyPr wrap="square" rtlCol="0">
            <a:spAutoFit/>
          </a:bodyPr>
          <a:lstStyle/>
          <a:p>
            <a:r>
              <a:rPr lang="tr-TR" sz="2000" dirty="0"/>
              <a:t>Mali tablolar güvenilir, ihtiyaca uygun ve doğru olma niteliklerini kaybederler. </a:t>
            </a:r>
          </a:p>
          <a:p>
            <a:pPr algn="ctr"/>
            <a:endParaRPr lang="en-US" dirty="0"/>
          </a:p>
        </p:txBody>
      </p:sp>
      <p:sp>
        <p:nvSpPr>
          <p:cNvPr id="37" name="Metin kutusu 36">
            <a:extLst>
              <a:ext uri="{FF2B5EF4-FFF2-40B4-BE49-F238E27FC236}">
                <a16:creationId xmlns:a16="http://schemas.microsoft.com/office/drawing/2014/main" id="{C8F2FBED-B812-49A4-99C8-D59031A41DC0}"/>
              </a:ext>
            </a:extLst>
          </p:cNvPr>
          <p:cNvSpPr txBox="1"/>
          <p:nvPr/>
        </p:nvSpPr>
        <p:spPr>
          <a:xfrm>
            <a:off x="1483136" y="4148211"/>
            <a:ext cx="9868722" cy="400110"/>
          </a:xfrm>
          <a:prstGeom prst="rect">
            <a:avLst/>
          </a:prstGeom>
          <a:noFill/>
        </p:spPr>
        <p:txBody>
          <a:bodyPr wrap="square" rtlCol="0">
            <a:spAutoFit/>
          </a:bodyPr>
          <a:lstStyle/>
          <a:p>
            <a:r>
              <a:rPr lang="tr-TR" altLang="tr-TR" sz="2000" dirty="0"/>
              <a:t>Finansal tablo kullanıcıları tarafından analiz ve yorum kabiliyeti azalır.  </a:t>
            </a:r>
          </a:p>
        </p:txBody>
      </p:sp>
      <p:sp>
        <p:nvSpPr>
          <p:cNvPr id="40" name="Metin kutusu 39">
            <a:extLst>
              <a:ext uri="{FF2B5EF4-FFF2-40B4-BE49-F238E27FC236}">
                <a16:creationId xmlns:a16="http://schemas.microsoft.com/office/drawing/2014/main" id="{FEAEBDE1-A8A0-4B00-BC63-3D90604DC1ED}"/>
              </a:ext>
            </a:extLst>
          </p:cNvPr>
          <p:cNvSpPr txBox="1"/>
          <p:nvPr/>
        </p:nvSpPr>
        <p:spPr>
          <a:xfrm>
            <a:off x="1515923" y="2697498"/>
            <a:ext cx="9934857" cy="400110"/>
          </a:xfrm>
          <a:prstGeom prst="rect">
            <a:avLst/>
          </a:prstGeom>
          <a:noFill/>
        </p:spPr>
        <p:txBody>
          <a:bodyPr wrap="square" rtlCol="0">
            <a:spAutoFit/>
          </a:bodyPr>
          <a:lstStyle/>
          <a:p>
            <a:r>
              <a:rPr lang="tr-TR" sz="2000" dirty="0"/>
              <a:t>Karşılaştırmalı analiz yapılabilme ihtimali kalmaz. (dönemler arasında / şirketler arasında)</a:t>
            </a:r>
          </a:p>
        </p:txBody>
      </p:sp>
      <p:sp>
        <p:nvSpPr>
          <p:cNvPr id="48" name="Rectangle 10">
            <a:extLst>
              <a:ext uri="{FF2B5EF4-FFF2-40B4-BE49-F238E27FC236}">
                <a16:creationId xmlns:a16="http://schemas.microsoft.com/office/drawing/2014/main" id="{AA6ECD4B-530B-4F2F-A3FA-E07ED46606E8}"/>
              </a:ext>
            </a:extLst>
          </p:cNvPr>
          <p:cNvSpPr/>
          <p:nvPr/>
        </p:nvSpPr>
        <p:spPr>
          <a:xfrm>
            <a:off x="99269" y="341513"/>
            <a:ext cx="6816575" cy="523220"/>
          </a:xfrm>
          <a:prstGeom prst="rect">
            <a:avLst/>
          </a:prstGeom>
        </p:spPr>
        <p:txBody>
          <a:bodyPr wrap="square">
            <a:spAutoFit/>
          </a:bodyPr>
          <a:lstStyle/>
          <a:p>
            <a:r>
              <a:rPr lang="tr-TR" sz="2800" dirty="0">
                <a:solidFill>
                  <a:srgbClr val="FF0000"/>
                </a:solidFill>
              </a:rPr>
              <a:t>Neden Enflasyon Düzeltmesi?</a:t>
            </a:r>
            <a:endParaRPr lang="en-US" sz="2800" dirty="0">
              <a:solidFill>
                <a:srgbClr val="FF0000"/>
              </a:solidFill>
            </a:endParaRPr>
          </a:p>
        </p:txBody>
      </p:sp>
      <p:sp>
        <p:nvSpPr>
          <p:cNvPr id="49" name="Rectangle 49">
            <a:extLst>
              <a:ext uri="{FF2B5EF4-FFF2-40B4-BE49-F238E27FC236}">
                <a16:creationId xmlns:a16="http://schemas.microsoft.com/office/drawing/2014/main" id="{5A589210-2F7E-422E-A48B-807B4BADF05F}"/>
              </a:ext>
            </a:extLst>
          </p:cNvPr>
          <p:cNvSpPr>
            <a:spLocks noChangeArrowheads="1"/>
          </p:cNvSpPr>
          <p:nvPr/>
        </p:nvSpPr>
        <p:spPr bwMode="auto">
          <a:xfrm>
            <a:off x="514461" y="2605989"/>
            <a:ext cx="586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3600" b="1" dirty="0">
                <a:solidFill>
                  <a:srgbClr val="0070C0"/>
                </a:solidFill>
                <a:latin typeface="Montserrat" panose="02000505000000020004" pitchFamily="2" charset="77"/>
              </a:rPr>
              <a:t>02</a:t>
            </a:r>
            <a:endParaRPr lang="en-US" altLang="en-US" sz="1800" b="1" dirty="0">
              <a:solidFill>
                <a:srgbClr val="0070C0"/>
              </a:solidFill>
              <a:latin typeface="Montserrat" panose="02000505000000020004" pitchFamily="2" charset="77"/>
            </a:endParaRPr>
          </a:p>
        </p:txBody>
      </p:sp>
      <p:sp>
        <p:nvSpPr>
          <p:cNvPr id="50" name="Rectangle 49">
            <a:extLst>
              <a:ext uri="{FF2B5EF4-FFF2-40B4-BE49-F238E27FC236}">
                <a16:creationId xmlns:a16="http://schemas.microsoft.com/office/drawing/2014/main" id="{DCECE4AC-4696-4168-A592-F7E30F965470}"/>
              </a:ext>
            </a:extLst>
          </p:cNvPr>
          <p:cNvSpPr>
            <a:spLocks noChangeArrowheads="1"/>
          </p:cNvSpPr>
          <p:nvPr/>
        </p:nvSpPr>
        <p:spPr bwMode="auto">
          <a:xfrm>
            <a:off x="514461" y="1322686"/>
            <a:ext cx="586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0070C0"/>
                </a:solidFill>
                <a:latin typeface="Montserrat" panose="02000505000000020004" pitchFamily="2" charset="77"/>
              </a:rPr>
              <a:t>01</a:t>
            </a:r>
            <a:endParaRPr lang="en-US" altLang="en-US" sz="1800" b="1" dirty="0">
              <a:solidFill>
                <a:srgbClr val="0070C0"/>
              </a:solidFill>
              <a:latin typeface="Montserrat" panose="02000505000000020004" pitchFamily="2" charset="77"/>
            </a:endParaRPr>
          </a:p>
        </p:txBody>
      </p:sp>
      <p:sp>
        <p:nvSpPr>
          <p:cNvPr id="51" name="Rectangle 49">
            <a:extLst>
              <a:ext uri="{FF2B5EF4-FFF2-40B4-BE49-F238E27FC236}">
                <a16:creationId xmlns:a16="http://schemas.microsoft.com/office/drawing/2014/main" id="{92D09994-50E9-41CC-A56D-2F896149D859}"/>
              </a:ext>
            </a:extLst>
          </p:cNvPr>
          <p:cNvSpPr>
            <a:spLocks noChangeArrowheads="1"/>
          </p:cNvSpPr>
          <p:nvPr/>
        </p:nvSpPr>
        <p:spPr bwMode="auto">
          <a:xfrm>
            <a:off x="495996" y="4073269"/>
            <a:ext cx="586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3600" b="1" dirty="0">
                <a:solidFill>
                  <a:srgbClr val="0070C0"/>
                </a:solidFill>
                <a:latin typeface="Montserrat" panose="02000505000000020004" pitchFamily="2" charset="77"/>
              </a:rPr>
              <a:t>03</a:t>
            </a:r>
            <a:endParaRPr lang="en-US" altLang="en-US" sz="1800" b="1" dirty="0">
              <a:solidFill>
                <a:srgbClr val="0070C0"/>
              </a:solidFill>
              <a:latin typeface="Montserrat" panose="02000505000000020004" pitchFamily="2" charset="77"/>
            </a:endParaRPr>
          </a:p>
        </p:txBody>
      </p:sp>
      <p:pic>
        <p:nvPicPr>
          <p:cNvPr id="55" name="Resim 54">
            <a:extLst>
              <a:ext uri="{FF2B5EF4-FFF2-40B4-BE49-F238E27FC236}">
                <a16:creationId xmlns:a16="http://schemas.microsoft.com/office/drawing/2014/main" id="{8E0F1EAF-4392-47C3-9314-A3B6A5F6ED74}"/>
              </a:ext>
            </a:extLst>
          </p:cNvPr>
          <p:cNvPicPr>
            <a:picLocks noChangeAspect="1"/>
          </p:cNvPicPr>
          <p:nvPr/>
        </p:nvPicPr>
        <p:blipFill>
          <a:blip r:embed="rId3"/>
          <a:stretch>
            <a:fillRect/>
          </a:stretch>
        </p:blipFill>
        <p:spPr>
          <a:xfrm>
            <a:off x="188189" y="5194299"/>
            <a:ext cx="11623820" cy="1547160"/>
          </a:xfrm>
          <a:prstGeom prst="rect">
            <a:avLst/>
          </a:prstGeom>
        </p:spPr>
      </p:pic>
      <p:sp>
        <p:nvSpPr>
          <p:cNvPr id="56" name="Rectangle 49">
            <a:extLst>
              <a:ext uri="{FF2B5EF4-FFF2-40B4-BE49-F238E27FC236}">
                <a16:creationId xmlns:a16="http://schemas.microsoft.com/office/drawing/2014/main" id="{C9DB9323-735A-41B5-8844-FBA4F91413DD}"/>
              </a:ext>
            </a:extLst>
          </p:cNvPr>
          <p:cNvSpPr>
            <a:spLocks noChangeArrowheads="1"/>
          </p:cNvSpPr>
          <p:nvPr/>
        </p:nvSpPr>
        <p:spPr bwMode="auto">
          <a:xfrm>
            <a:off x="514461" y="5676682"/>
            <a:ext cx="6778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3600" b="1" dirty="0">
                <a:solidFill>
                  <a:srgbClr val="0070C0"/>
                </a:solidFill>
                <a:latin typeface="Montserrat" panose="02000505000000020004" pitchFamily="2" charset="77"/>
              </a:rPr>
              <a:t>04</a:t>
            </a:r>
            <a:endParaRPr lang="en-US" altLang="en-US" sz="1800" b="1" dirty="0">
              <a:solidFill>
                <a:srgbClr val="0070C0"/>
              </a:solidFill>
              <a:latin typeface="Montserrat" panose="02000505000000020004" pitchFamily="2" charset="77"/>
            </a:endParaRPr>
          </a:p>
        </p:txBody>
      </p:sp>
      <p:sp>
        <p:nvSpPr>
          <p:cNvPr id="58" name="Metin kutusu 57">
            <a:extLst>
              <a:ext uri="{FF2B5EF4-FFF2-40B4-BE49-F238E27FC236}">
                <a16:creationId xmlns:a16="http://schemas.microsoft.com/office/drawing/2014/main" id="{1F8B4187-AB60-4B75-B783-BF78ED250E56}"/>
              </a:ext>
            </a:extLst>
          </p:cNvPr>
          <p:cNvSpPr txBox="1"/>
          <p:nvPr/>
        </p:nvSpPr>
        <p:spPr>
          <a:xfrm>
            <a:off x="1483136" y="5773278"/>
            <a:ext cx="9868722" cy="400110"/>
          </a:xfrm>
          <a:prstGeom prst="rect">
            <a:avLst/>
          </a:prstGeom>
          <a:noFill/>
        </p:spPr>
        <p:txBody>
          <a:bodyPr wrap="square" rtlCol="0">
            <a:spAutoFit/>
          </a:bodyPr>
          <a:lstStyle/>
          <a:p>
            <a:r>
              <a:rPr lang="tr-TR" sz="2000" dirty="0"/>
              <a:t>Gerçekçi olmayan karlar (vergi matrahları) üzerinden vergi tahakkuku söz konusu olabilir.</a:t>
            </a:r>
            <a:endParaRPr lang="tr-TR" altLang="tr-TR" sz="2000" dirty="0"/>
          </a:p>
        </p:txBody>
      </p:sp>
    </p:spTree>
    <p:extLst>
      <p:ext uri="{BB962C8B-B14F-4D97-AF65-F5344CB8AC3E}">
        <p14:creationId xmlns:p14="http://schemas.microsoft.com/office/powerpoint/2010/main" val="1335142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7" name="Google Shape;877;p37"/>
          <p:cNvSpPr/>
          <p:nvPr/>
        </p:nvSpPr>
        <p:spPr>
          <a:xfrm>
            <a:off x="321164" y="1712171"/>
            <a:ext cx="5461071" cy="932417"/>
          </a:xfrm>
          <a:custGeom>
            <a:avLst/>
            <a:gdLst/>
            <a:ahLst/>
            <a:cxnLst/>
            <a:rect l="l" t="t" r="r" b="b"/>
            <a:pathLst>
              <a:path w="1078" h="673" extrusionOk="0">
                <a:moveTo>
                  <a:pt x="824" y="673"/>
                </a:moveTo>
                <a:lnTo>
                  <a:pt x="0" y="673"/>
                </a:lnTo>
                <a:lnTo>
                  <a:pt x="0" y="0"/>
                </a:lnTo>
                <a:lnTo>
                  <a:pt x="824" y="0"/>
                </a:lnTo>
                <a:lnTo>
                  <a:pt x="1078" y="337"/>
                </a:lnTo>
                <a:lnTo>
                  <a:pt x="824" y="673"/>
                </a:lnTo>
                <a:close/>
              </a:path>
            </a:pathLst>
          </a:custGeom>
          <a:solidFill>
            <a:srgbClr val="64DAA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81" name="Google Shape;881;p37"/>
          <p:cNvSpPr txBox="1"/>
          <p:nvPr/>
        </p:nvSpPr>
        <p:spPr>
          <a:xfrm>
            <a:off x="653097" y="1948180"/>
            <a:ext cx="2916515" cy="1181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6300"/>
              <a:buFont typeface="Montserrat"/>
              <a:buNone/>
            </a:pPr>
            <a:r>
              <a:rPr lang="tr-TR" sz="1600" b="1" i="0" u="none" dirty="0">
                <a:solidFill>
                  <a:schemeClr val="tx1">
                    <a:lumMod val="75000"/>
                    <a:lumOff val="25000"/>
                  </a:schemeClr>
                </a:solidFill>
                <a:latin typeface="Montserrat"/>
                <a:ea typeface="Montserrat"/>
                <a:cs typeface="Montserrat"/>
                <a:sym typeface="Montserrat"/>
              </a:rPr>
              <a:t>Düzeltmeye Tabi </a:t>
            </a:r>
          </a:p>
          <a:p>
            <a:pPr marL="0" marR="0" lvl="0" indent="0" algn="l" rtl="0">
              <a:lnSpc>
                <a:spcPct val="100000"/>
              </a:lnSpc>
              <a:spcBef>
                <a:spcPts val="0"/>
              </a:spcBef>
              <a:spcAft>
                <a:spcPts val="0"/>
              </a:spcAft>
              <a:buClr>
                <a:srgbClr val="FFFFFF"/>
              </a:buClr>
              <a:buSzPts val="6300"/>
              <a:buFont typeface="Montserrat"/>
              <a:buNone/>
            </a:pPr>
            <a:r>
              <a:rPr lang="tr-TR" sz="1600" b="1" i="0" u="none" dirty="0">
                <a:solidFill>
                  <a:schemeClr val="tx1">
                    <a:lumMod val="75000"/>
                    <a:lumOff val="25000"/>
                  </a:schemeClr>
                </a:solidFill>
                <a:latin typeface="Montserrat"/>
                <a:ea typeface="Montserrat"/>
                <a:cs typeface="Montserrat"/>
                <a:sym typeface="Montserrat"/>
              </a:rPr>
              <a:t>Kalemler</a:t>
            </a:r>
            <a:endParaRPr sz="1600" dirty="0">
              <a:solidFill>
                <a:schemeClr val="tx1">
                  <a:lumMod val="75000"/>
                  <a:lumOff val="25000"/>
                </a:schemeClr>
              </a:solidFill>
            </a:endParaRPr>
          </a:p>
        </p:txBody>
      </p:sp>
      <p:sp>
        <p:nvSpPr>
          <p:cNvPr id="25" name="Google Shape;819;p33">
            <a:extLst>
              <a:ext uri="{FF2B5EF4-FFF2-40B4-BE49-F238E27FC236}">
                <a16:creationId xmlns:a16="http://schemas.microsoft.com/office/drawing/2014/main" id="{BF5892BF-9EB4-492C-B3A6-D82BB9D86160}"/>
              </a:ext>
            </a:extLst>
          </p:cNvPr>
          <p:cNvSpPr txBox="1"/>
          <p:nvPr/>
        </p:nvSpPr>
        <p:spPr>
          <a:xfrm>
            <a:off x="714354" y="528109"/>
            <a:ext cx="5710516" cy="832474"/>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Öz kaynaklar I</a:t>
            </a:r>
            <a:endParaRPr sz="2800" b="1" dirty="0">
              <a:solidFill>
                <a:srgbClr val="FF0000"/>
              </a:solidFill>
              <a:latin typeface="Montserrat" panose="02000505000000020004" pitchFamily="2" charset="77"/>
            </a:endParaRPr>
          </a:p>
        </p:txBody>
      </p:sp>
      <p:sp>
        <p:nvSpPr>
          <p:cNvPr id="12" name="Metin kutusu 11">
            <a:extLst>
              <a:ext uri="{FF2B5EF4-FFF2-40B4-BE49-F238E27FC236}">
                <a16:creationId xmlns:a16="http://schemas.microsoft.com/office/drawing/2014/main" id="{BF791B8D-7C43-4838-A313-DFA5892A1D29}"/>
              </a:ext>
            </a:extLst>
          </p:cNvPr>
          <p:cNvSpPr txBox="1"/>
          <p:nvPr/>
        </p:nvSpPr>
        <p:spPr>
          <a:xfrm>
            <a:off x="6096000" y="692391"/>
            <a:ext cx="6067208" cy="3692678"/>
          </a:xfrm>
          <a:prstGeom prst="rect">
            <a:avLst/>
          </a:prstGeom>
          <a:noFill/>
        </p:spPr>
        <p:txBody>
          <a:bodyPr wrap="square">
            <a:spAutoFit/>
          </a:bodyPr>
          <a:lstStyle/>
          <a:p>
            <a:pPr marL="342900" lvl="0" indent="-342900">
              <a:lnSpc>
                <a:spcPct val="107000"/>
              </a:lnSpc>
              <a:spcAft>
                <a:spcPts val="800"/>
              </a:spcAft>
              <a:buFont typeface="Arial" panose="020B0604020202020204" pitchFamily="34" charset="0"/>
              <a:buChar char="•"/>
              <a:tabLst>
                <a:tab pos="457200" algn="l"/>
              </a:tabLst>
            </a:pPr>
            <a:r>
              <a:rPr lang="tr-TR" sz="2200" dirty="0">
                <a:effectLst/>
                <a:latin typeface="Calibri" panose="020F0502020204030204" pitchFamily="34" charset="0"/>
                <a:ea typeface="Calibri" panose="020F0502020204030204" pitchFamily="34" charset="0"/>
                <a:cs typeface="Times New Roman" panose="02020603050405020304" pitchFamily="18" charset="0"/>
              </a:rPr>
              <a:t>Sermaye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sz="2200" dirty="0">
                <a:effectLst/>
                <a:latin typeface="Calibri" panose="020F0502020204030204" pitchFamily="34" charset="0"/>
                <a:ea typeface="Calibri" panose="020F0502020204030204" pitchFamily="34" charset="0"/>
                <a:cs typeface="Times New Roman" panose="02020603050405020304" pitchFamily="18" charset="0"/>
              </a:rPr>
              <a:t>Sermaye düzeltmesi olumlu ve olumsuz farkları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sz="2200" dirty="0">
                <a:effectLst/>
                <a:latin typeface="Calibri" panose="020F0502020204030204" pitchFamily="34" charset="0"/>
                <a:ea typeface="Calibri" panose="020F0502020204030204" pitchFamily="34" charset="0"/>
                <a:cs typeface="Times New Roman" panose="02020603050405020304" pitchFamily="18" charset="0"/>
              </a:rPr>
              <a:t>Hisse Senetleri İhraç Primleri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sz="2200" dirty="0">
                <a:effectLst/>
                <a:latin typeface="Calibri" panose="020F0502020204030204" pitchFamily="34" charset="0"/>
                <a:ea typeface="Calibri" panose="020F0502020204030204" pitchFamily="34" charset="0"/>
                <a:cs typeface="Times New Roman" panose="02020603050405020304" pitchFamily="18" charset="0"/>
              </a:rPr>
              <a:t>Hisse Senedi İptal Karları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sz="2200" dirty="0">
                <a:effectLst/>
                <a:latin typeface="Calibri" panose="020F0502020204030204" pitchFamily="34" charset="0"/>
                <a:ea typeface="Calibri" panose="020F0502020204030204" pitchFamily="34" charset="0"/>
                <a:cs typeface="Times New Roman" panose="02020603050405020304" pitchFamily="18" charset="0"/>
              </a:rPr>
              <a:t>Yasal Yedekler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sz="2200" dirty="0">
                <a:effectLst/>
                <a:latin typeface="Calibri" panose="020F0502020204030204" pitchFamily="34" charset="0"/>
                <a:ea typeface="Calibri" panose="020F0502020204030204" pitchFamily="34" charset="0"/>
                <a:cs typeface="Times New Roman" panose="02020603050405020304" pitchFamily="18" charset="0"/>
              </a:rPr>
              <a:t>Statü Yedekleri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sz="2200" dirty="0">
                <a:effectLst/>
                <a:latin typeface="Calibri" panose="020F0502020204030204" pitchFamily="34" charset="0"/>
                <a:ea typeface="Calibri" panose="020F0502020204030204" pitchFamily="34" charset="0"/>
                <a:cs typeface="Times New Roman" panose="02020603050405020304" pitchFamily="18" charset="0"/>
              </a:rPr>
              <a:t>Olağanüstü Yedekler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sz="2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Özel Fonlar</a:t>
            </a:r>
            <a:endParaRPr lang="en-US" sz="2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Metin kutusu 13">
            <a:extLst>
              <a:ext uri="{FF2B5EF4-FFF2-40B4-BE49-F238E27FC236}">
                <a16:creationId xmlns:a16="http://schemas.microsoft.com/office/drawing/2014/main" id="{7D0748E6-8A20-4869-ABAF-C27252788EFE}"/>
              </a:ext>
            </a:extLst>
          </p:cNvPr>
          <p:cNvSpPr txBox="1"/>
          <p:nvPr/>
        </p:nvSpPr>
        <p:spPr>
          <a:xfrm>
            <a:off x="0" y="4522745"/>
            <a:ext cx="7637929" cy="2335255"/>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Arial" panose="020B0604020202020204" pitchFamily="34" charset="0"/>
              </a:rPr>
              <a:t>Yenileme Fonu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tr-TR" sz="1600" dirty="0">
                <a:effectLst/>
                <a:latin typeface="Calibri" panose="020F0502020204030204" pitchFamily="34" charset="0"/>
                <a:ea typeface="Calibri" panose="020F0502020204030204" pitchFamily="34" charset="0"/>
                <a:cs typeface="Arial" panose="020B0604020202020204" pitchFamily="34" charset="0"/>
              </a:rPr>
              <a:t>Girişim Sermayesi Fonu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tr-TR" sz="1600" dirty="0">
                <a:effectLst/>
                <a:latin typeface="Calibri" panose="020F0502020204030204" pitchFamily="34" charset="0"/>
                <a:ea typeface="Calibri" panose="020F0502020204030204" pitchFamily="34" charset="0"/>
                <a:cs typeface="Arial" panose="020B0604020202020204" pitchFamily="34" charset="0"/>
              </a:rPr>
              <a:t>5520 sayılı Kanunun 5/1-e, j ve k bentleri gereğince oluşturulan fonlar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tr-TR" sz="1600" dirty="0">
                <a:effectLst/>
                <a:latin typeface="Calibri" panose="020F0502020204030204" pitchFamily="34" charset="0"/>
                <a:ea typeface="Calibri" panose="020F0502020204030204" pitchFamily="34" charset="0"/>
                <a:cs typeface="Arial" panose="020B0604020202020204" pitchFamily="34" charset="0"/>
              </a:rPr>
              <a:t>6111, 6736, 7143, 7326, 7440 sayılı Af Kanunları kapsamında emtia  karşılık hesapları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tr-TR" sz="1600" dirty="0">
                <a:effectLst/>
                <a:latin typeface="Calibri" panose="020F0502020204030204" pitchFamily="34" charset="0"/>
                <a:ea typeface="Calibri" panose="020F0502020204030204" pitchFamily="34" charset="0"/>
                <a:cs typeface="Arial" panose="020B0604020202020204" pitchFamily="34" charset="0"/>
              </a:rPr>
              <a:t>4691 sayılı Teknoloji Geliştirme Bölgeleri Kanununun ek 3 üncü maddesi ile 5746 sayılı Araştırma, Geliştirme ve Tasarım Faaliyetlerinin Desteklenmesi Hakkında Kanunun 3 üncü maddesi kapsamında oluşturulan fon hesapları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Ok: Sola Bükülü 3">
            <a:extLst>
              <a:ext uri="{FF2B5EF4-FFF2-40B4-BE49-F238E27FC236}">
                <a16:creationId xmlns:a16="http://schemas.microsoft.com/office/drawing/2014/main" id="{45AD744A-0F13-453C-BD44-2168BFA24FB8}"/>
              </a:ext>
            </a:extLst>
          </p:cNvPr>
          <p:cNvSpPr/>
          <p:nvPr/>
        </p:nvSpPr>
        <p:spPr>
          <a:xfrm>
            <a:off x="8009210" y="4272053"/>
            <a:ext cx="2151529" cy="15624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ayt Numarası Yer Tutucusu 1">
            <a:extLst>
              <a:ext uri="{FF2B5EF4-FFF2-40B4-BE49-F238E27FC236}">
                <a16:creationId xmlns:a16="http://schemas.microsoft.com/office/drawing/2014/main" id="{F6B05684-1425-4F8E-86AE-9F0B60A63ED4}"/>
              </a:ext>
            </a:extLst>
          </p:cNvPr>
          <p:cNvSpPr>
            <a:spLocks noGrp="1"/>
          </p:cNvSpPr>
          <p:nvPr>
            <p:ph type="sldNum" sz="quarter" idx="12"/>
          </p:nvPr>
        </p:nvSpPr>
        <p:spPr/>
        <p:txBody>
          <a:bodyPr/>
          <a:lstStyle/>
          <a:p>
            <a:fld id="{74A6B242-B99F-4B56-9848-7DADBC0D860D}" type="slidenum">
              <a:rPr lang="en-US" smtClean="0"/>
              <a:t>50</a:t>
            </a:fld>
            <a:endParaRPr lang="en-US"/>
          </a:p>
        </p:txBody>
      </p:sp>
    </p:spTree>
    <p:extLst>
      <p:ext uri="{BB962C8B-B14F-4D97-AF65-F5344CB8AC3E}">
        <p14:creationId xmlns:p14="http://schemas.microsoft.com/office/powerpoint/2010/main" val="2407006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8" name="Google Shape;878;p37"/>
          <p:cNvSpPr/>
          <p:nvPr/>
        </p:nvSpPr>
        <p:spPr>
          <a:xfrm>
            <a:off x="211634" y="1540909"/>
            <a:ext cx="10465331" cy="1157467"/>
          </a:xfrm>
          <a:custGeom>
            <a:avLst/>
            <a:gdLst/>
            <a:ahLst/>
            <a:cxnLst/>
            <a:rect l="l" t="t" r="r" b="b"/>
            <a:pathLst>
              <a:path w="1078" h="673" extrusionOk="0">
                <a:moveTo>
                  <a:pt x="823" y="673"/>
                </a:moveTo>
                <a:lnTo>
                  <a:pt x="0" y="673"/>
                </a:lnTo>
                <a:lnTo>
                  <a:pt x="0" y="0"/>
                </a:lnTo>
                <a:lnTo>
                  <a:pt x="823" y="0"/>
                </a:lnTo>
                <a:lnTo>
                  <a:pt x="1078" y="337"/>
                </a:lnTo>
                <a:lnTo>
                  <a:pt x="823" y="673"/>
                </a:lnTo>
                <a:close/>
              </a:path>
            </a:pathLst>
          </a:cu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83" name="Google Shape;883;p37"/>
          <p:cNvSpPr txBox="1"/>
          <p:nvPr/>
        </p:nvSpPr>
        <p:spPr>
          <a:xfrm>
            <a:off x="1001153" y="2009951"/>
            <a:ext cx="6417244" cy="4284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6300"/>
              <a:buFont typeface="Montserrat"/>
              <a:buNone/>
            </a:pPr>
            <a:r>
              <a:rPr lang="tr-TR" sz="1600" b="1" i="0" u="none" dirty="0">
                <a:solidFill>
                  <a:schemeClr val="tx1">
                    <a:lumMod val="75000"/>
                    <a:lumOff val="25000"/>
                  </a:schemeClr>
                </a:solidFill>
                <a:latin typeface="Montserrat"/>
                <a:ea typeface="Montserrat"/>
                <a:cs typeface="Montserrat"/>
                <a:sym typeface="Montserrat"/>
              </a:rPr>
              <a:t>Enflasyon Düzeltme Hesabına Aktarılacak Kalemler </a:t>
            </a:r>
            <a:endParaRPr lang="tr-TR" sz="1600" dirty="0">
              <a:solidFill>
                <a:schemeClr val="tx1">
                  <a:lumMod val="75000"/>
                  <a:lumOff val="25000"/>
                </a:schemeClr>
              </a:solidFill>
            </a:endParaRPr>
          </a:p>
        </p:txBody>
      </p:sp>
      <p:sp>
        <p:nvSpPr>
          <p:cNvPr id="25" name="Google Shape;819;p33">
            <a:extLst>
              <a:ext uri="{FF2B5EF4-FFF2-40B4-BE49-F238E27FC236}">
                <a16:creationId xmlns:a16="http://schemas.microsoft.com/office/drawing/2014/main" id="{BF5892BF-9EB4-492C-B3A6-D82BB9D86160}"/>
              </a:ext>
            </a:extLst>
          </p:cNvPr>
          <p:cNvSpPr txBox="1"/>
          <p:nvPr/>
        </p:nvSpPr>
        <p:spPr>
          <a:xfrm>
            <a:off x="740441" y="677697"/>
            <a:ext cx="3469334" cy="577362"/>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Öz kaynaklar II</a:t>
            </a:r>
            <a:endParaRPr lang="tr-TR" sz="2800" b="1" dirty="0">
              <a:solidFill>
                <a:srgbClr val="FF0000"/>
              </a:solidFill>
              <a:latin typeface="Montserrat" panose="02000505000000020004" pitchFamily="2" charset="77"/>
            </a:endParaRPr>
          </a:p>
        </p:txBody>
      </p:sp>
      <p:sp>
        <p:nvSpPr>
          <p:cNvPr id="12" name="Metin kutusu 11">
            <a:extLst>
              <a:ext uri="{FF2B5EF4-FFF2-40B4-BE49-F238E27FC236}">
                <a16:creationId xmlns:a16="http://schemas.microsoft.com/office/drawing/2014/main" id="{B3A9A656-3C3B-4322-A200-BFA101E837C8}"/>
              </a:ext>
            </a:extLst>
          </p:cNvPr>
          <p:cNvSpPr txBox="1"/>
          <p:nvPr/>
        </p:nvSpPr>
        <p:spPr>
          <a:xfrm>
            <a:off x="217876" y="2984226"/>
            <a:ext cx="11756248" cy="271484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tr-TR" sz="2200" dirty="0">
                <a:effectLst/>
                <a:latin typeface="Calibri" panose="020F0502020204030204" pitchFamily="34" charset="0"/>
                <a:ea typeface="Calibri" panose="020F0502020204030204" pitchFamily="34" charset="0"/>
                <a:cs typeface="Arial" panose="020B0604020202020204" pitchFamily="34" charset="0"/>
              </a:rPr>
              <a:t>Mükerrer 298 (Ç) / Geçici 31. / Geçici 32. maddeleri uyarınca oluşturulan yeniden değerleme değer artış fonu hesapları</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tr-TR" sz="2200" dirty="0">
                <a:effectLst/>
                <a:latin typeface="Calibri" panose="020F0502020204030204" pitchFamily="34" charset="0"/>
                <a:ea typeface="Calibri" panose="020F0502020204030204" pitchFamily="34" charset="0"/>
                <a:cs typeface="Arial" panose="020B0604020202020204" pitchFamily="34" charset="0"/>
              </a:rPr>
              <a:t>Geçmiş Yıllar Karları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tr-TR" sz="2200" dirty="0">
                <a:effectLst/>
                <a:latin typeface="Calibri" panose="020F0502020204030204" pitchFamily="34" charset="0"/>
                <a:ea typeface="Calibri" panose="020F0502020204030204" pitchFamily="34" charset="0"/>
                <a:cs typeface="Arial" panose="020B0604020202020204" pitchFamily="34" charset="0"/>
              </a:rPr>
              <a:t>Geçmiş Yıllar Zararları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tr-TR" sz="2200" dirty="0">
                <a:effectLst/>
                <a:latin typeface="Calibri" panose="020F0502020204030204" pitchFamily="34" charset="0"/>
                <a:ea typeface="Calibri" panose="020F0502020204030204" pitchFamily="34" charset="0"/>
                <a:cs typeface="Arial" panose="020B0604020202020204" pitchFamily="34" charset="0"/>
              </a:rPr>
              <a:t>Dönem Net Karı (Zararı)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tr-TR" sz="2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hesapların bakiyesi Enflasyon Düzeltme Hesabına aktarılmak suretiyle geçmiş yıllar karları veya zararları hesabıyla ilişkilendirilir. </a:t>
            </a:r>
            <a:endParaRPr lang="en-US" sz="22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Slayt Numarası Yer Tutucusu 1">
            <a:extLst>
              <a:ext uri="{FF2B5EF4-FFF2-40B4-BE49-F238E27FC236}">
                <a16:creationId xmlns:a16="http://schemas.microsoft.com/office/drawing/2014/main" id="{0ED1F551-6922-45E7-90F3-03A7A2EF7481}"/>
              </a:ext>
            </a:extLst>
          </p:cNvPr>
          <p:cNvSpPr>
            <a:spLocks noGrp="1"/>
          </p:cNvSpPr>
          <p:nvPr>
            <p:ph type="sldNum" sz="quarter" idx="12"/>
          </p:nvPr>
        </p:nvSpPr>
        <p:spPr/>
        <p:txBody>
          <a:bodyPr/>
          <a:lstStyle/>
          <a:p>
            <a:fld id="{74A6B242-B99F-4B56-9848-7DADBC0D860D}" type="slidenum">
              <a:rPr lang="en-US" smtClean="0"/>
              <a:t>51</a:t>
            </a:fld>
            <a:endParaRPr lang="en-US"/>
          </a:p>
        </p:txBody>
      </p:sp>
    </p:spTree>
    <p:extLst>
      <p:ext uri="{BB962C8B-B14F-4D97-AF65-F5344CB8AC3E}">
        <p14:creationId xmlns:p14="http://schemas.microsoft.com/office/powerpoint/2010/main" val="2454509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8" name="Google Shape;878;p37"/>
          <p:cNvSpPr/>
          <p:nvPr/>
        </p:nvSpPr>
        <p:spPr>
          <a:xfrm>
            <a:off x="217876" y="1280933"/>
            <a:ext cx="10465331" cy="1157467"/>
          </a:xfrm>
          <a:custGeom>
            <a:avLst/>
            <a:gdLst/>
            <a:ahLst/>
            <a:cxnLst/>
            <a:rect l="l" t="t" r="r" b="b"/>
            <a:pathLst>
              <a:path w="1078" h="673" extrusionOk="0">
                <a:moveTo>
                  <a:pt x="823" y="673"/>
                </a:moveTo>
                <a:lnTo>
                  <a:pt x="0" y="673"/>
                </a:lnTo>
                <a:lnTo>
                  <a:pt x="0" y="0"/>
                </a:lnTo>
                <a:lnTo>
                  <a:pt x="823" y="0"/>
                </a:lnTo>
                <a:lnTo>
                  <a:pt x="1078" y="337"/>
                </a:lnTo>
                <a:lnTo>
                  <a:pt x="823" y="673"/>
                </a:lnTo>
                <a:close/>
              </a:path>
            </a:pathLst>
          </a:cu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83" name="Google Shape;883;p37"/>
          <p:cNvSpPr txBox="1"/>
          <p:nvPr/>
        </p:nvSpPr>
        <p:spPr>
          <a:xfrm>
            <a:off x="803928" y="1724101"/>
            <a:ext cx="8759171" cy="4284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6300"/>
              <a:buFont typeface="Montserrat"/>
              <a:buNone/>
            </a:pPr>
            <a:r>
              <a:rPr lang="tr-TR" sz="1600" b="1" i="0" u="none" dirty="0">
                <a:solidFill>
                  <a:schemeClr val="tx1">
                    <a:lumMod val="75000"/>
                    <a:lumOff val="25000"/>
                  </a:schemeClr>
                </a:solidFill>
                <a:latin typeface="Montserrat"/>
                <a:ea typeface="Montserrat"/>
                <a:cs typeface="Montserrat"/>
                <a:sym typeface="Montserrat"/>
              </a:rPr>
              <a:t>Düzeltilmeyecek / Enflasyon Düzeltme Hesabına Aktarılmayacak Kalemler </a:t>
            </a:r>
            <a:endParaRPr lang="tr-TR" sz="1600" dirty="0">
              <a:solidFill>
                <a:schemeClr val="tx1">
                  <a:lumMod val="75000"/>
                  <a:lumOff val="25000"/>
                </a:schemeClr>
              </a:solidFill>
            </a:endParaRPr>
          </a:p>
        </p:txBody>
      </p:sp>
      <p:sp>
        <p:nvSpPr>
          <p:cNvPr id="25" name="Google Shape;819;p33">
            <a:extLst>
              <a:ext uri="{FF2B5EF4-FFF2-40B4-BE49-F238E27FC236}">
                <a16:creationId xmlns:a16="http://schemas.microsoft.com/office/drawing/2014/main" id="{BF5892BF-9EB4-492C-B3A6-D82BB9D86160}"/>
              </a:ext>
            </a:extLst>
          </p:cNvPr>
          <p:cNvSpPr txBox="1"/>
          <p:nvPr/>
        </p:nvSpPr>
        <p:spPr>
          <a:xfrm>
            <a:off x="713547" y="624912"/>
            <a:ext cx="4226006" cy="577362"/>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Öz kaynaklar III</a:t>
            </a:r>
            <a:endParaRPr lang="tr-TR" sz="2800" b="1" dirty="0">
              <a:solidFill>
                <a:srgbClr val="FF0000"/>
              </a:solidFill>
              <a:latin typeface="Montserrat" panose="02000505000000020004" pitchFamily="2" charset="77"/>
            </a:endParaRPr>
          </a:p>
        </p:txBody>
      </p:sp>
      <p:sp>
        <p:nvSpPr>
          <p:cNvPr id="12" name="Metin kutusu 11">
            <a:extLst>
              <a:ext uri="{FF2B5EF4-FFF2-40B4-BE49-F238E27FC236}">
                <a16:creationId xmlns:a16="http://schemas.microsoft.com/office/drawing/2014/main" id="{B3A9A656-3C3B-4322-A200-BFA101E837C8}"/>
              </a:ext>
            </a:extLst>
          </p:cNvPr>
          <p:cNvSpPr txBox="1"/>
          <p:nvPr/>
        </p:nvSpPr>
        <p:spPr>
          <a:xfrm>
            <a:off x="155123" y="2595718"/>
            <a:ext cx="11756248" cy="3965060"/>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tr-TR" sz="2300" dirty="0">
                <a:effectLst/>
                <a:latin typeface="Calibri" panose="020F0502020204030204" pitchFamily="34" charset="0"/>
                <a:ea typeface="Calibri" panose="020F0502020204030204" pitchFamily="34" charset="0"/>
                <a:cs typeface="Arial" panose="020B0604020202020204" pitchFamily="34" charset="0"/>
              </a:rPr>
              <a:t>213 sayılı Kanunun 280/A maddesinin birinci fıkrası uyarınca oluşturulan fon hesabı </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tr-TR" sz="2300" dirty="0">
                <a:effectLst/>
                <a:latin typeface="Calibri" panose="020F0502020204030204" pitchFamily="34" charset="0"/>
                <a:ea typeface="Calibri" panose="020F0502020204030204" pitchFamily="34" charset="0"/>
                <a:cs typeface="Arial" panose="020B0604020202020204" pitchFamily="34" charset="0"/>
              </a:rPr>
              <a:t>193 Kanunun geçici 84 üncü maddesi, 5746 sayılı Kanunun 3 üncü maddesi kapsamında olan hibeler gibi gelir/kurumlar vergisi kazancının tespitinde gelir olarak dikkate alınmayan hibeler nedeniyle ilgili mevzuat dâhilinde oluşturulan fon hesapları </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tr-TR" sz="2300" dirty="0">
                <a:effectLst/>
                <a:latin typeface="Calibri" panose="020F0502020204030204" pitchFamily="34" charset="0"/>
                <a:ea typeface="Calibri" panose="020F0502020204030204" pitchFamily="34" charset="0"/>
                <a:cs typeface="Arial" panose="020B0604020202020204" pitchFamily="34" charset="0"/>
              </a:rPr>
              <a:t>193 sayılı Kanunun geçici 85, 90 ve 93 üncü maddeleri ile 5520 sayılı Kanunun geçici 15 inci maddesi ve 5811 sayılı Bazı Varlıkların Milli Ekonomiye Kazandırılması Hakkında Kanun kapsamında oluşturulan fon hesaplarından; mezkûr Kanun hükümleri dâhilinde işletmeye konulan nakit varlıklar gibi parasal kıymetlerden kaynaklı fon hesapları </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tr-TR" sz="23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parasal kıymet olarak kabul edilecek ve düzeltmeye tabi tutulmayacaktır, diğer bir ifade ile bilançoda düzeltilmemiş değerleriyle yer alacaktır.</a:t>
            </a:r>
            <a:endParaRPr lang="en-US" sz="23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Slayt Numarası Yer Tutucusu 1">
            <a:extLst>
              <a:ext uri="{FF2B5EF4-FFF2-40B4-BE49-F238E27FC236}">
                <a16:creationId xmlns:a16="http://schemas.microsoft.com/office/drawing/2014/main" id="{413C7BA2-6E74-4644-81C5-5E33432C7C31}"/>
              </a:ext>
            </a:extLst>
          </p:cNvPr>
          <p:cNvSpPr>
            <a:spLocks noGrp="1"/>
          </p:cNvSpPr>
          <p:nvPr>
            <p:ph type="sldNum" sz="quarter" idx="12"/>
          </p:nvPr>
        </p:nvSpPr>
        <p:spPr/>
        <p:txBody>
          <a:bodyPr/>
          <a:lstStyle/>
          <a:p>
            <a:fld id="{74A6B242-B99F-4B56-9848-7DADBC0D860D}" type="slidenum">
              <a:rPr lang="en-US" smtClean="0"/>
              <a:t>52</a:t>
            </a:fld>
            <a:endParaRPr lang="en-US"/>
          </a:p>
        </p:txBody>
      </p:sp>
    </p:spTree>
    <p:extLst>
      <p:ext uri="{BB962C8B-B14F-4D97-AF65-F5344CB8AC3E}">
        <p14:creationId xmlns:p14="http://schemas.microsoft.com/office/powerpoint/2010/main" val="452261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BD86A03A-3D1D-4276-B83C-37EDA1ACBE3B}"/>
              </a:ext>
            </a:extLst>
          </p:cNvPr>
          <p:cNvSpPr txBox="1"/>
          <p:nvPr/>
        </p:nvSpPr>
        <p:spPr>
          <a:xfrm>
            <a:off x="741680" y="418991"/>
            <a:ext cx="6096000" cy="523220"/>
          </a:xfrm>
          <a:prstGeom prst="rect">
            <a:avLst/>
          </a:prstGeom>
          <a:noFill/>
        </p:spPr>
        <p:txBody>
          <a:bodyPr wrap="square">
            <a:sp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Öz kaynaklar IV</a:t>
            </a:r>
            <a:endParaRPr lang="tr-TR" sz="2800" b="1" dirty="0">
              <a:solidFill>
                <a:srgbClr val="FF0000"/>
              </a:solidFill>
              <a:latin typeface="Montserrat" panose="02000505000000020004" pitchFamily="2" charset="77"/>
            </a:endParaRPr>
          </a:p>
        </p:txBody>
      </p:sp>
      <p:sp>
        <p:nvSpPr>
          <p:cNvPr id="10" name="Metin kutusu 9">
            <a:extLst>
              <a:ext uri="{FF2B5EF4-FFF2-40B4-BE49-F238E27FC236}">
                <a16:creationId xmlns:a16="http://schemas.microsoft.com/office/drawing/2014/main" id="{4CE0E8A8-F1AC-49FC-8547-EB5225A40D1B}"/>
              </a:ext>
            </a:extLst>
          </p:cNvPr>
          <p:cNvSpPr txBox="1"/>
          <p:nvPr/>
        </p:nvSpPr>
        <p:spPr>
          <a:xfrm>
            <a:off x="4153132" y="1259840"/>
            <a:ext cx="7755195" cy="2862322"/>
          </a:xfrm>
          <a:prstGeom prst="rect">
            <a:avLst/>
          </a:prstGeom>
          <a:solidFill>
            <a:schemeClr val="bg1"/>
          </a:solidFill>
        </p:spPr>
        <p:txBody>
          <a:bodyPr wrap="square" rtlCol="0">
            <a:spAutoFit/>
          </a:bodyPr>
          <a:lstStyle/>
          <a:p>
            <a:pPr marL="285750" lvl="0" indent="-285750">
              <a:buFont typeface="Arial" panose="020B0604020202020204" pitchFamily="34" charset="0"/>
              <a:buChar char="•"/>
            </a:pPr>
            <a:r>
              <a:rPr lang="tr-TR" sz="1800" i="0" dirty="0">
                <a:solidFill>
                  <a:schemeClr val="tx1"/>
                </a:solidFill>
              </a:rPr>
              <a:t>VUK 280/A maddesinin birinci fıkrası kapsamında oluşturulan fon hesabına ilişkin olarak, işe başlanılan hesap dönemini takip eden hesap dönemi sonu itibarıyla ortaya çıkmış alacak bakiyesi tutarı,</a:t>
            </a:r>
          </a:p>
          <a:p>
            <a:pPr marL="285750" lvl="0" indent="-285750">
              <a:buFont typeface="Arial" panose="020B0604020202020204" pitchFamily="34" charset="0"/>
              <a:buChar char="•"/>
            </a:pPr>
            <a:r>
              <a:rPr lang="tr-TR" sz="1800" i="0" dirty="0">
                <a:solidFill>
                  <a:schemeClr val="tx1"/>
                </a:solidFill>
              </a:rPr>
              <a:t>Mükerrer 298 (Ç) / Geçici 31 ve 32 kapsamında yapılan yeniden değerlemeden kaynaklı değer artışları, </a:t>
            </a:r>
            <a:endParaRPr lang="tr-TR" sz="1800" dirty="0">
              <a:solidFill>
                <a:schemeClr val="tx1"/>
              </a:solidFill>
            </a:endParaRPr>
          </a:p>
          <a:p>
            <a:pPr marL="285750" lvl="0" indent="-285750">
              <a:buFont typeface="Arial" panose="020B0604020202020204" pitchFamily="34" charset="0"/>
              <a:buChar char="•"/>
            </a:pPr>
            <a:r>
              <a:rPr lang="tr-TR" sz="1800" i="0" dirty="0">
                <a:solidFill>
                  <a:schemeClr val="tx1"/>
                </a:solidFill>
              </a:rPr>
              <a:t>Varlık Barışı ile işletmeye konulan nakit varlıklar gibi parasal kıymetlerden kaynaklanan tutarlar, </a:t>
            </a:r>
            <a:endParaRPr lang="tr-TR" sz="1800" dirty="0">
              <a:solidFill>
                <a:schemeClr val="tx1"/>
              </a:solidFill>
            </a:endParaRPr>
          </a:p>
          <a:p>
            <a:pPr marL="285750" lvl="0" indent="-285750">
              <a:buFont typeface="Arial" panose="020B0604020202020204" pitchFamily="34" charset="0"/>
              <a:buChar char="•"/>
            </a:pPr>
            <a:r>
              <a:rPr lang="tr-TR" sz="1800" i="0" dirty="0">
                <a:solidFill>
                  <a:schemeClr val="tx1"/>
                </a:solidFill>
              </a:rPr>
              <a:t>Parasal nitelikli olan benzer diğer fon hesaplarından </a:t>
            </a:r>
          </a:p>
          <a:p>
            <a:pPr lvl="0"/>
            <a:r>
              <a:rPr lang="tr-TR" sz="1800" i="0" dirty="0">
                <a:solidFill>
                  <a:schemeClr val="tx1"/>
                </a:solidFill>
              </a:rPr>
              <a:t>kaynaklı tutarlar</a:t>
            </a:r>
            <a:r>
              <a:rPr lang="tr-TR" sz="1800" b="0" i="0" dirty="0">
                <a:solidFill>
                  <a:schemeClr val="tx1"/>
                </a:solidFill>
              </a:rPr>
              <a:t> </a:t>
            </a:r>
            <a:endParaRPr lang="tr-TR" sz="1800" dirty="0">
              <a:solidFill>
                <a:schemeClr val="tx1"/>
              </a:solidFill>
            </a:endParaRPr>
          </a:p>
          <a:p>
            <a:pPr lvl="0"/>
            <a:r>
              <a:rPr lang="tr-TR" sz="1800" b="0" i="0" dirty="0">
                <a:solidFill>
                  <a:schemeClr val="tx1"/>
                </a:solidFill>
              </a:rPr>
              <a:t> </a:t>
            </a:r>
            <a:endParaRPr lang="tr-TR" sz="1800" dirty="0">
              <a:solidFill>
                <a:schemeClr val="tx1"/>
              </a:solidFill>
            </a:endParaRPr>
          </a:p>
        </p:txBody>
      </p:sp>
      <p:sp>
        <p:nvSpPr>
          <p:cNvPr id="12" name="Ok: Sola Bükülü 11">
            <a:extLst>
              <a:ext uri="{FF2B5EF4-FFF2-40B4-BE49-F238E27FC236}">
                <a16:creationId xmlns:a16="http://schemas.microsoft.com/office/drawing/2014/main" id="{76E94B44-A53C-4140-94E6-5B32CC6D98D7}"/>
              </a:ext>
            </a:extLst>
          </p:cNvPr>
          <p:cNvSpPr/>
          <p:nvPr/>
        </p:nvSpPr>
        <p:spPr>
          <a:xfrm>
            <a:off x="10505443" y="3303806"/>
            <a:ext cx="1402884" cy="20191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Metin kutusu 12">
            <a:extLst>
              <a:ext uri="{FF2B5EF4-FFF2-40B4-BE49-F238E27FC236}">
                <a16:creationId xmlns:a16="http://schemas.microsoft.com/office/drawing/2014/main" id="{23574C59-B3DA-4316-AE0A-6F9F3A302C0F}"/>
              </a:ext>
            </a:extLst>
          </p:cNvPr>
          <p:cNvSpPr txBox="1"/>
          <p:nvPr/>
        </p:nvSpPr>
        <p:spPr>
          <a:xfrm>
            <a:off x="2075381" y="4593553"/>
            <a:ext cx="8300723" cy="646331"/>
          </a:xfrm>
          <a:prstGeom prst="rect">
            <a:avLst/>
          </a:prstGeom>
          <a:noFill/>
        </p:spPr>
        <p:txBody>
          <a:bodyPr wrap="square" rtlCol="0">
            <a:spAutoFit/>
          </a:bodyPr>
          <a:lstStyle/>
          <a:p>
            <a:pPr lvl="0" algn="r"/>
            <a:r>
              <a:rPr lang="tr-TR" i="0" dirty="0">
                <a:solidFill>
                  <a:schemeClr val="tx1"/>
                </a:solidFill>
              </a:rPr>
              <a:t>2023 yılı bilançosunun düzeltilmesinde artış olarak dikkate alınmayacak ve bunlar enflasyon düzeltmesine tabi tutulmayacak olup, sermayeden düşülecektir. </a:t>
            </a:r>
            <a:endParaRPr lang="tr-TR" dirty="0">
              <a:solidFill>
                <a:schemeClr val="tx1"/>
              </a:solidFill>
            </a:endParaRPr>
          </a:p>
        </p:txBody>
      </p:sp>
      <p:sp>
        <p:nvSpPr>
          <p:cNvPr id="14" name="Metin kutusu 13">
            <a:extLst>
              <a:ext uri="{FF2B5EF4-FFF2-40B4-BE49-F238E27FC236}">
                <a16:creationId xmlns:a16="http://schemas.microsoft.com/office/drawing/2014/main" id="{74C11E58-4EC9-42D9-814A-A9924CF8EE59}"/>
              </a:ext>
            </a:extLst>
          </p:cNvPr>
          <p:cNvSpPr txBox="1"/>
          <p:nvPr/>
        </p:nvSpPr>
        <p:spPr>
          <a:xfrm>
            <a:off x="2672886" y="5807552"/>
            <a:ext cx="9235441" cy="646331"/>
          </a:xfrm>
          <a:prstGeom prst="rect">
            <a:avLst/>
          </a:prstGeom>
          <a:noFill/>
        </p:spPr>
        <p:txBody>
          <a:bodyPr wrap="square" rtlCol="0">
            <a:spAutoFit/>
          </a:bodyPr>
          <a:lstStyle/>
          <a:p>
            <a:pPr lvl="0"/>
            <a:r>
              <a:rPr lang="tr-TR" i="0" dirty="0">
                <a:solidFill>
                  <a:schemeClr val="tx1"/>
                </a:solidFill>
              </a:rPr>
              <a:t>Ancak, Varlık Barışı ile işletmeye konulan konut, altın, taşınmaz gibi parasal olmayan kıymetlerden kaynaklanan tutarlar sermaye içinde yer almaları halinde, bunlar düşülmeyecek ve düzeltilecektir</a:t>
            </a:r>
            <a:r>
              <a:rPr lang="tr-TR" i="0" dirty="0"/>
              <a:t>.</a:t>
            </a:r>
            <a:endParaRPr lang="tr-TR" dirty="0"/>
          </a:p>
        </p:txBody>
      </p:sp>
      <p:sp>
        <p:nvSpPr>
          <p:cNvPr id="16" name="Ok: Sağa Bükülü 15">
            <a:extLst>
              <a:ext uri="{FF2B5EF4-FFF2-40B4-BE49-F238E27FC236}">
                <a16:creationId xmlns:a16="http://schemas.microsoft.com/office/drawing/2014/main" id="{F525D932-2CD1-43E1-9AD1-F0B89F5BEB22}"/>
              </a:ext>
            </a:extLst>
          </p:cNvPr>
          <p:cNvSpPr/>
          <p:nvPr/>
        </p:nvSpPr>
        <p:spPr>
          <a:xfrm>
            <a:off x="283673" y="4593553"/>
            <a:ext cx="2185207" cy="18442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Google Shape;877;p37">
            <a:extLst>
              <a:ext uri="{FF2B5EF4-FFF2-40B4-BE49-F238E27FC236}">
                <a16:creationId xmlns:a16="http://schemas.microsoft.com/office/drawing/2014/main" id="{D3564121-0AE7-482A-9511-83835E431DE5}"/>
              </a:ext>
            </a:extLst>
          </p:cNvPr>
          <p:cNvSpPr/>
          <p:nvPr/>
        </p:nvSpPr>
        <p:spPr>
          <a:xfrm>
            <a:off x="1" y="1259840"/>
            <a:ext cx="4053840" cy="2570479"/>
          </a:xfrm>
          <a:custGeom>
            <a:avLst/>
            <a:gdLst/>
            <a:ahLst/>
            <a:cxnLst/>
            <a:rect l="l" t="t" r="r" b="b"/>
            <a:pathLst>
              <a:path w="1078" h="673" extrusionOk="0">
                <a:moveTo>
                  <a:pt x="824" y="673"/>
                </a:moveTo>
                <a:lnTo>
                  <a:pt x="0" y="673"/>
                </a:lnTo>
                <a:lnTo>
                  <a:pt x="0" y="0"/>
                </a:lnTo>
                <a:lnTo>
                  <a:pt x="824" y="0"/>
                </a:lnTo>
                <a:lnTo>
                  <a:pt x="1078" y="337"/>
                </a:lnTo>
                <a:lnTo>
                  <a:pt x="824" y="673"/>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 name="Metin kutusu 17">
            <a:extLst>
              <a:ext uri="{FF2B5EF4-FFF2-40B4-BE49-F238E27FC236}">
                <a16:creationId xmlns:a16="http://schemas.microsoft.com/office/drawing/2014/main" id="{0D77097D-50C1-4668-B661-AECF11BA2555}"/>
              </a:ext>
            </a:extLst>
          </p:cNvPr>
          <p:cNvSpPr txBox="1"/>
          <p:nvPr/>
        </p:nvSpPr>
        <p:spPr>
          <a:xfrm>
            <a:off x="48557" y="1667329"/>
            <a:ext cx="3568403" cy="1631216"/>
          </a:xfrm>
          <a:prstGeom prst="rect">
            <a:avLst/>
          </a:prstGeom>
          <a:noFill/>
        </p:spPr>
        <p:txBody>
          <a:bodyPr wrap="square" rtlCol="0">
            <a:spAutoFit/>
          </a:bodyPr>
          <a:lstStyle/>
          <a:p>
            <a:pPr lvl="0"/>
            <a:r>
              <a:rPr lang="tr-TR" sz="2000" b="1" i="0" dirty="0">
                <a:solidFill>
                  <a:schemeClr val="tx1"/>
                </a:solidFill>
              </a:rPr>
              <a:t>Ödenmiş sermayenin düzeltmeye esas tutarına ulaşılırken 1.1.2024 tarihinden önce ayrılmış ve sermayeye ilave edilmiş olan </a:t>
            </a:r>
            <a:endParaRPr lang="tr-TR" sz="2000" b="1" dirty="0">
              <a:solidFill>
                <a:schemeClr val="tx1"/>
              </a:solidFill>
            </a:endParaRPr>
          </a:p>
        </p:txBody>
      </p:sp>
      <p:sp>
        <p:nvSpPr>
          <p:cNvPr id="2" name="Slayt Numarası Yer Tutucusu 1">
            <a:extLst>
              <a:ext uri="{FF2B5EF4-FFF2-40B4-BE49-F238E27FC236}">
                <a16:creationId xmlns:a16="http://schemas.microsoft.com/office/drawing/2014/main" id="{53698A40-E9E5-4BBE-905E-84BFFC15D0BE}"/>
              </a:ext>
            </a:extLst>
          </p:cNvPr>
          <p:cNvSpPr>
            <a:spLocks noGrp="1"/>
          </p:cNvSpPr>
          <p:nvPr>
            <p:ph type="sldNum" sz="quarter" idx="7"/>
          </p:nvPr>
        </p:nvSpPr>
        <p:spPr/>
        <p:txBody>
          <a:bodyPr/>
          <a:lstStyle/>
          <a:p>
            <a:fld id="{B6F15528-21DE-4FAA-801E-634DDDAF4B2B}" type="slidenum">
              <a:rPr lang="en-US" smtClean="0"/>
              <a:t>53</a:t>
            </a:fld>
            <a:endParaRPr lang="en-US"/>
          </a:p>
        </p:txBody>
      </p:sp>
    </p:spTree>
    <p:extLst>
      <p:ext uri="{BB962C8B-B14F-4D97-AF65-F5344CB8AC3E}">
        <p14:creationId xmlns:p14="http://schemas.microsoft.com/office/powerpoint/2010/main" val="3402027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FADBBEF8-A238-456C-909E-862679DFFFE2}"/>
              </a:ext>
            </a:extLst>
          </p:cNvPr>
          <p:cNvGraphicFramePr>
            <a:graphicFrameLocks noGrp="1"/>
          </p:cNvGraphicFramePr>
          <p:nvPr>
            <p:ph idx="1"/>
            <p:extLst>
              <p:ext uri="{D42A27DB-BD31-4B8C-83A1-F6EECF244321}">
                <p14:modId xmlns:p14="http://schemas.microsoft.com/office/powerpoint/2010/main" val="2608673899"/>
              </p:ext>
            </p:extLst>
          </p:nvPr>
        </p:nvGraphicFramePr>
        <p:xfrm>
          <a:off x="241300" y="1333500"/>
          <a:ext cx="11658600" cy="4610102"/>
        </p:xfrm>
        <a:graphic>
          <a:graphicData uri="http://schemas.openxmlformats.org/drawingml/2006/table">
            <a:tbl>
              <a:tblPr>
                <a:tableStyleId>{5C22544A-7EE6-4342-B048-85BDC9FD1C3A}</a:tableStyleId>
              </a:tblPr>
              <a:tblGrid>
                <a:gridCol w="3672088">
                  <a:extLst>
                    <a:ext uri="{9D8B030D-6E8A-4147-A177-3AD203B41FA5}">
                      <a16:colId xmlns:a16="http://schemas.microsoft.com/office/drawing/2014/main" val="4120829262"/>
                    </a:ext>
                  </a:extLst>
                </a:gridCol>
                <a:gridCol w="1322498">
                  <a:extLst>
                    <a:ext uri="{9D8B030D-6E8A-4147-A177-3AD203B41FA5}">
                      <a16:colId xmlns:a16="http://schemas.microsoft.com/office/drawing/2014/main" val="2903353313"/>
                    </a:ext>
                  </a:extLst>
                </a:gridCol>
                <a:gridCol w="1889282">
                  <a:extLst>
                    <a:ext uri="{9D8B030D-6E8A-4147-A177-3AD203B41FA5}">
                      <a16:colId xmlns:a16="http://schemas.microsoft.com/office/drawing/2014/main" val="3128474251"/>
                    </a:ext>
                  </a:extLst>
                </a:gridCol>
                <a:gridCol w="1322498">
                  <a:extLst>
                    <a:ext uri="{9D8B030D-6E8A-4147-A177-3AD203B41FA5}">
                      <a16:colId xmlns:a16="http://schemas.microsoft.com/office/drawing/2014/main" val="979490967"/>
                    </a:ext>
                  </a:extLst>
                </a:gridCol>
                <a:gridCol w="1786230">
                  <a:extLst>
                    <a:ext uri="{9D8B030D-6E8A-4147-A177-3AD203B41FA5}">
                      <a16:colId xmlns:a16="http://schemas.microsoft.com/office/drawing/2014/main" val="3653229330"/>
                    </a:ext>
                  </a:extLst>
                </a:gridCol>
                <a:gridCol w="1666004">
                  <a:extLst>
                    <a:ext uri="{9D8B030D-6E8A-4147-A177-3AD203B41FA5}">
                      <a16:colId xmlns:a16="http://schemas.microsoft.com/office/drawing/2014/main" val="2099610438"/>
                    </a:ext>
                  </a:extLst>
                </a:gridCol>
              </a:tblGrid>
              <a:tr h="459426">
                <a:tc>
                  <a:txBody>
                    <a:bodyPr/>
                    <a:lstStyle/>
                    <a:p>
                      <a:pPr algn="l" fontAlgn="b"/>
                      <a:r>
                        <a:rPr lang="en-US" sz="2000" b="1" u="none" strike="noStrike" dirty="0" err="1">
                          <a:effectLst/>
                        </a:rPr>
                        <a:t>Sermaye</a:t>
                      </a:r>
                      <a:r>
                        <a:rPr lang="en-US" sz="2000" b="1" u="none" strike="noStrike" dirty="0">
                          <a:effectLst/>
                        </a:rPr>
                        <a:t> </a:t>
                      </a:r>
                      <a:r>
                        <a:rPr lang="en-US" sz="2000" b="1" u="none" strike="noStrike" dirty="0" err="1">
                          <a:effectLst/>
                        </a:rPr>
                        <a:t>Artış</a:t>
                      </a:r>
                      <a:r>
                        <a:rPr lang="en-US" sz="2000" b="1" u="none" strike="noStrike" dirty="0">
                          <a:effectLst/>
                        </a:rPr>
                        <a:t> </a:t>
                      </a:r>
                      <a:r>
                        <a:rPr lang="en-US" sz="2000" b="1" u="none" strike="noStrike" dirty="0" err="1">
                          <a:effectLst/>
                        </a:rPr>
                        <a:t>Kaynağı</a:t>
                      </a:r>
                      <a:endParaRPr lang="en-US" sz="2000" b="1" i="0" u="none" strike="noStrike" dirty="0">
                        <a:effectLst/>
                        <a:latin typeface="Arial Tur" panose="020B0604020202020204" pitchFamily="34" charset="0"/>
                      </a:endParaRPr>
                    </a:p>
                  </a:txBody>
                  <a:tcPr marL="7620" marR="7620" marT="7620" marB="0" anchor="b"/>
                </a:tc>
                <a:tc>
                  <a:txBody>
                    <a:bodyPr/>
                    <a:lstStyle/>
                    <a:p>
                      <a:pPr algn="ctr" fontAlgn="b"/>
                      <a:r>
                        <a:rPr lang="en-US" sz="2000" b="1" u="none" strike="noStrike" dirty="0" err="1">
                          <a:effectLst/>
                        </a:rPr>
                        <a:t>Nakit</a:t>
                      </a:r>
                      <a:endParaRPr lang="en-US" sz="2000" b="1" i="0" u="none" strike="noStrike" dirty="0">
                        <a:effectLst/>
                        <a:latin typeface="Arial Tur" panose="020B0604020202020204" pitchFamily="34" charset="0"/>
                      </a:endParaRPr>
                    </a:p>
                  </a:txBody>
                  <a:tcPr marL="7620" marR="7620" marT="7620" marB="0" anchor="b"/>
                </a:tc>
                <a:tc>
                  <a:txBody>
                    <a:bodyPr/>
                    <a:lstStyle/>
                    <a:p>
                      <a:pPr algn="ctr" fontAlgn="b"/>
                      <a:r>
                        <a:rPr lang="en-US" sz="2000" b="1" u="none" strike="noStrike" dirty="0" err="1">
                          <a:effectLst/>
                        </a:rPr>
                        <a:t>Geçmiş</a:t>
                      </a:r>
                      <a:r>
                        <a:rPr lang="en-US" sz="2000" b="1" u="none" strike="noStrike" dirty="0">
                          <a:effectLst/>
                        </a:rPr>
                        <a:t> </a:t>
                      </a:r>
                      <a:r>
                        <a:rPr lang="en-US" sz="2000" b="1" u="none" strike="noStrike" dirty="0" err="1">
                          <a:effectLst/>
                        </a:rPr>
                        <a:t>Yıl</a:t>
                      </a:r>
                      <a:r>
                        <a:rPr lang="en-US" sz="2000" b="1" u="none" strike="noStrike" dirty="0">
                          <a:effectLst/>
                        </a:rPr>
                        <a:t> </a:t>
                      </a:r>
                      <a:r>
                        <a:rPr lang="en-US" sz="2000" b="1" u="none" strike="noStrike" dirty="0" err="1">
                          <a:effectLst/>
                        </a:rPr>
                        <a:t>Karı</a:t>
                      </a:r>
                      <a:endParaRPr lang="en-US" sz="2000" b="1" i="0" u="none" strike="noStrike" dirty="0">
                        <a:effectLst/>
                        <a:latin typeface="Arial Tur" panose="020B0604020202020204" pitchFamily="34" charset="0"/>
                      </a:endParaRPr>
                    </a:p>
                  </a:txBody>
                  <a:tcPr marL="7620" marR="7620" marT="7620" marB="0" anchor="b"/>
                </a:tc>
                <a:tc>
                  <a:txBody>
                    <a:bodyPr/>
                    <a:lstStyle/>
                    <a:p>
                      <a:pPr algn="ctr" fontAlgn="b"/>
                      <a:r>
                        <a:rPr lang="en-US" sz="2000" b="1" u="none" strike="noStrike" dirty="0">
                          <a:effectLst/>
                        </a:rPr>
                        <a:t>MDV DAF</a:t>
                      </a:r>
                      <a:endParaRPr lang="en-US" sz="2000" b="1" i="0" u="none" strike="noStrike" dirty="0">
                        <a:effectLst/>
                        <a:latin typeface="Arial Tur" panose="020B0604020202020204" pitchFamily="34" charset="0"/>
                      </a:endParaRPr>
                    </a:p>
                  </a:txBody>
                  <a:tcPr marL="7620" marR="7620" marT="7620" marB="0" anchor="b"/>
                </a:tc>
                <a:tc>
                  <a:txBody>
                    <a:bodyPr/>
                    <a:lstStyle/>
                    <a:p>
                      <a:pPr algn="ctr" fontAlgn="b"/>
                      <a:r>
                        <a:rPr lang="en-US" sz="2000" b="1" u="none" strike="noStrike" dirty="0" err="1">
                          <a:effectLst/>
                        </a:rPr>
                        <a:t>Emtia</a:t>
                      </a:r>
                      <a:r>
                        <a:rPr lang="en-US" sz="2000" b="1" u="none" strike="noStrike" dirty="0">
                          <a:effectLst/>
                        </a:rPr>
                        <a:t> </a:t>
                      </a:r>
                      <a:r>
                        <a:rPr lang="en-US" sz="2000" b="1" u="none" strike="noStrike" dirty="0" err="1">
                          <a:effectLst/>
                        </a:rPr>
                        <a:t>Karşılık</a:t>
                      </a:r>
                      <a:r>
                        <a:rPr lang="en-US" sz="2000" b="1" u="none" strike="noStrike" dirty="0">
                          <a:effectLst/>
                        </a:rPr>
                        <a:t> </a:t>
                      </a:r>
                      <a:endParaRPr lang="en-US" sz="2000" b="1" i="0" u="none" strike="noStrike" dirty="0">
                        <a:effectLst/>
                        <a:latin typeface="Arial Tur" panose="020B0604020202020204" pitchFamily="34" charset="0"/>
                      </a:endParaRPr>
                    </a:p>
                  </a:txBody>
                  <a:tcPr marL="7620" marR="7620" marT="7620" marB="0" anchor="b"/>
                </a:tc>
                <a:tc>
                  <a:txBody>
                    <a:bodyPr/>
                    <a:lstStyle/>
                    <a:p>
                      <a:pPr algn="ctr" fontAlgn="b"/>
                      <a:r>
                        <a:rPr lang="en-US" sz="2000" b="1" u="none" strike="noStrike" dirty="0" err="1">
                          <a:effectLst/>
                        </a:rPr>
                        <a:t>Toplam</a:t>
                      </a:r>
                      <a:endParaRPr lang="en-US" sz="2000" b="1" i="0" u="none" strike="noStrike" dirty="0">
                        <a:solidFill>
                          <a:srgbClr val="000000"/>
                        </a:solidFill>
                        <a:effectLst/>
                        <a:latin typeface="Arial Tur" panose="020B0604020202020204" pitchFamily="34" charset="0"/>
                      </a:endParaRPr>
                    </a:p>
                  </a:txBody>
                  <a:tcPr marL="7620" marR="7620" marT="7620" marB="0" anchor="b"/>
                </a:tc>
                <a:extLst>
                  <a:ext uri="{0D108BD9-81ED-4DB2-BD59-A6C34878D82A}">
                    <a16:rowId xmlns:a16="http://schemas.microsoft.com/office/drawing/2014/main" val="2999105523"/>
                  </a:ext>
                </a:extLst>
              </a:tr>
              <a:tr h="459426">
                <a:tc>
                  <a:txBody>
                    <a:bodyPr/>
                    <a:lstStyle/>
                    <a:p>
                      <a:pPr algn="l" fontAlgn="b"/>
                      <a:r>
                        <a:rPr lang="en-US" sz="2000" u="none" strike="noStrike" dirty="0" err="1">
                          <a:effectLst/>
                        </a:rPr>
                        <a:t>Sermaye</a:t>
                      </a:r>
                      <a:r>
                        <a:rPr lang="en-US" sz="2000" u="none" strike="noStrike" dirty="0">
                          <a:effectLst/>
                        </a:rPr>
                        <a:t> </a:t>
                      </a:r>
                      <a:r>
                        <a:rPr lang="en-US" sz="2000" u="none" strike="noStrike" dirty="0" err="1">
                          <a:effectLst/>
                        </a:rPr>
                        <a:t>Artış</a:t>
                      </a:r>
                      <a:r>
                        <a:rPr lang="en-US" sz="2000" u="none" strike="noStrike" dirty="0">
                          <a:effectLst/>
                        </a:rPr>
                        <a:t> </a:t>
                      </a:r>
                      <a:r>
                        <a:rPr lang="en-US" sz="2000" u="none" strike="noStrike" dirty="0" err="1">
                          <a:effectLst/>
                        </a:rPr>
                        <a:t>Tarihleri</a:t>
                      </a:r>
                      <a:endParaRPr lang="en-US" sz="2000" b="0" i="0" u="none" strike="noStrike" dirty="0">
                        <a:effectLst/>
                        <a:latin typeface="Arial Tur" panose="020B0604020202020204" pitchFamily="34" charset="0"/>
                      </a:endParaRPr>
                    </a:p>
                  </a:txBody>
                  <a:tcPr marL="7620" marR="7620" marT="7620" marB="0" anchor="b"/>
                </a:tc>
                <a:tc>
                  <a:txBody>
                    <a:bodyPr/>
                    <a:lstStyle/>
                    <a:p>
                      <a:pPr algn="ctr" fontAlgn="b"/>
                      <a:r>
                        <a:rPr lang="en-US" sz="2000" u="none" strike="noStrike" dirty="0">
                          <a:effectLst/>
                        </a:rPr>
                        <a:t>14.02.2011</a:t>
                      </a:r>
                      <a:endParaRPr lang="en-US" sz="2000" b="0" i="0" u="none" strike="noStrike" dirty="0">
                        <a:solidFill>
                          <a:srgbClr val="000000"/>
                        </a:solidFill>
                        <a:effectLst/>
                        <a:latin typeface="Arial Tur" panose="020B0604020202020204" pitchFamily="34" charset="0"/>
                      </a:endParaRPr>
                    </a:p>
                  </a:txBody>
                  <a:tcPr marL="7620" marR="7620" marT="7620" marB="0" anchor="b"/>
                </a:tc>
                <a:tc>
                  <a:txBody>
                    <a:bodyPr/>
                    <a:lstStyle/>
                    <a:p>
                      <a:pPr algn="ctr" fontAlgn="b"/>
                      <a:r>
                        <a:rPr lang="en-US" sz="2000" u="none" strike="noStrike" dirty="0">
                          <a:effectLst/>
                        </a:rPr>
                        <a:t>30.11.2015</a:t>
                      </a:r>
                      <a:endParaRPr lang="en-US" sz="2000" b="0" i="0" u="none" strike="noStrike" dirty="0">
                        <a:solidFill>
                          <a:srgbClr val="000000"/>
                        </a:solidFill>
                        <a:effectLst/>
                        <a:latin typeface="Arial Tur" panose="020B0604020202020204" pitchFamily="34" charset="0"/>
                      </a:endParaRPr>
                    </a:p>
                  </a:txBody>
                  <a:tcPr marL="7620" marR="7620" marT="7620" marB="0" anchor="b"/>
                </a:tc>
                <a:tc>
                  <a:txBody>
                    <a:bodyPr/>
                    <a:lstStyle/>
                    <a:p>
                      <a:pPr algn="ctr" fontAlgn="b"/>
                      <a:r>
                        <a:rPr lang="en-US" sz="2000" u="none" strike="noStrike" dirty="0">
                          <a:effectLst/>
                        </a:rPr>
                        <a:t>30.05.2019</a:t>
                      </a:r>
                      <a:endParaRPr lang="en-US" sz="2000" b="0" i="0" u="none" strike="noStrike" dirty="0">
                        <a:solidFill>
                          <a:srgbClr val="000000"/>
                        </a:solidFill>
                        <a:effectLst/>
                        <a:latin typeface="Arial Tur" panose="020B0604020202020204" pitchFamily="34" charset="0"/>
                      </a:endParaRPr>
                    </a:p>
                  </a:txBody>
                  <a:tcPr marL="7620" marR="7620" marT="7620" marB="0" anchor="b"/>
                </a:tc>
                <a:tc>
                  <a:txBody>
                    <a:bodyPr/>
                    <a:lstStyle/>
                    <a:p>
                      <a:pPr algn="ctr" fontAlgn="b"/>
                      <a:r>
                        <a:rPr lang="en-US" sz="2000" u="none" strike="noStrike" dirty="0">
                          <a:effectLst/>
                        </a:rPr>
                        <a:t>20.03.2022</a:t>
                      </a:r>
                      <a:endParaRPr lang="en-US" sz="2000" b="0" i="0" u="none" strike="noStrike" dirty="0">
                        <a:solidFill>
                          <a:srgbClr val="000000"/>
                        </a:solidFill>
                        <a:effectLst/>
                        <a:latin typeface="Arial Tur" panose="020B0604020202020204" pitchFamily="34" charset="0"/>
                      </a:endParaRPr>
                    </a:p>
                  </a:txBody>
                  <a:tcPr marL="7620" marR="7620" marT="7620" marB="0" anchor="b"/>
                </a:tc>
                <a:tc>
                  <a:txBody>
                    <a:bodyPr/>
                    <a:lstStyle/>
                    <a:p>
                      <a:pPr algn="l" fontAlgn="b"/>
                      <a:r>
                        <a:rPr lang="en-US" sz="2000" u="none" strike="noStrike">
                          <a:effectLst/>
                        </a:rPr>
                        <a:t> </a:t>
                      </a:r>
                      <a:endParaRPr lang="en-US" sz="2000" b="0" i="0" u="none" strike="noStrike">
                        <a:effectLst/>
                        <a:latin typeface="Arial Tur" panose="020B0604020202020204" pitchFamily="34" charset="0"/>
                      </a:endParaRPr>
                    </a:p>
                  </a:txBody>
                  <a:tcPr marL="7620" marR="7620" marT="7620" marB="0" anchor="b"/>
                </a:tc>
                <a:extLst>
                  <a:ext uri="{0D108BD9-81ED-4DB2-BD59-A6C34878D82A}">
                    <a16:rowId xmlns:a16="http://schemas.microsoft.com/office/drawing/2014/main" val="554090776"/>
                  </a:ext>
                </a:extLst>
              </a:tr>
              <a:tr h="459426">
                <a:tc>
                  <a:txBody>
                    <a:bodyPr/>
                    <a:lstStyle/>
                    <a:p>
                      <a:pPr algn="l" fontAlgn="b"/>
                      <a:r>
                        <a:rPr lang="en-US" sz="2000" u="none" strike="noStrike" dirty="0" err="1">
                          <a:effectLst/>
                        </a:rPr>
                        <a:t>Sermaye</a:t>
                      </a:r>
                      <a:r>
                        <a:rPr lang="en-US" sz="2000" u="none" strike="noStrike" dirty="0">
                          <a:effectLst/>
                        </a:rPr>
                        <a:t> </a:t>
                      </a:r>
                      <a:r>
                        <a:rPr lang="en-US" sz="2000" u="none" strike="noStrike" dirty="0" err="1">
                          <a:effectLst/>
                        </a:rPr>
                        <a:t>Artış</a:t>
                      </a:r>
                      <a:r>
                        <a:rPr lang="en-US" sz="2000" u="none" strike="noStrike" dirty="0">
                          <a:effectLst/>
                        </a:rPr>
                        <a:t> </a:t>
                      </a:r>
                      <a:r>
                        <a:rPr lang="en-US" sz="2000" u="none" strike="noStrike" dirty="0" err="1">
                          <a:effectLst/>
                        </a:rPr>
                        <a:t>Tutarı</a:t>
                      </a:r>
                      <a:endParaRPr lang="en-US" sz="2000" b="0" i="0" u="none" strike="noStrike" dirty="0">
                        <a:effectLst/>
                        <a:latin typeface="Arial Tur" panose="020B0604020202020204" pitchFamily="34" charset="0"/>
                      </a:endParaRPr>
                    </a:p>
                  </a:txBody>
                  <a:tcPr marL="7620" marR="7620" marT="7620" marB="0" anchor="b"/>
                </a:tc>
                <a:tc>
                  <a:txBody>
                    <a:bodyPr/>
                    <a:lstStyle/>
                    <a:p>
                      <a:pPr algn="r" fontAlgn="b"/>
                      <a:r>
                        <a:rPr lang="en-US" sz="2000" u="none" strike="noStrike">
                          <a:effectLst/>
                        </a:rPr>
                        <a:t>500.000</a:t>
                      </a:r>
                      <a:endParaRPr lang="en-US" sz="2000" b="0" i="0" u="none" strike="noStrike">
                        <a:effectLst/>
                        <a:latin typeface="Arial Tur" panose="020B0604020202020204" pitchFamily="34" charset="0"/>
                      </a:endParaRPr>
                    </a:p>
                  </a:txBody>
                  <a:tcPr marL="7620" marR="7620" marT="7620" marB="0" anchor="b"/>
                </a:tc>
                <a:tc>
                  <a:txBody>
                    <a:bodyPr/>
                    <a:lstStyle/>
                    <a:p>
                      <a:pPr algn="r" fontAlgn="b"/>
                      <a:r>
                        <a:rPr lang="en-US" sz="2000" u="none" strike="noStrike">
                          <a:effectLst/>
                        </a:rPr>
                        <a:t>400.000</a:t>
                      </a:r>
                      <a:endParaRPr lang="en-US" sz="2000" b="0" i="0" u="none" strike="noStrike">
                        <a:effectLst/>
                        <a:latin typeface="Arial Tur" panose="020B0604020202020204" pitchFamily="34" charset="0"/>
                      </a:endParaRPr>
                    </a:p>
                  </a:txBody>
                  <a:tcPr marL="7620" marR="7620" marT="7620" marB="0" anchor="b"/>
                </a:tc>
                <a:tc>
                  <a:txBody>
                    <a:bodyPr/>
                    <a:lstStyle/>
                    <a:p>
                      <a:pPr algn="r" fontAlgn="b"/>
                      <a:r>
                        <a:rPr lang="en-US" sz="2000" u="none" strike="noStrike">
                          <a:effectLst/>
                        </a:rPr>
                        <a:t>1.100.000</a:t>
                      </a:r>
                      <a:endParaRPr lang="en-US" sz="2000" b="0" i="0" u="none" strike="noStrike">
                        <a:effectLst/>
                        <a:latin typeface="Arial Tur" panose="020B0604020202020204" pitchFamily="34" charset="0"/>
                      </a:endParaRPr>
                    </a:p>
                  </a:txBody>
                  <a:tcPr marL="7620" marR="7620" marT="7620" marB="0" anchor="b"/>
                </a:tc>
                <a:tc>
                  <a:txBody>
                    <a:bodyPr/>
                    <a:lstStyle/>
                    <a:p>
                      <a:pPr algn="r" fontAlgn="b"/>
                      <a:r>
                        <a:rPr lang="en-US" sz="2000" u="none" strike="noStrike">
                          <a:effectLst/>
                        </a:rPr>
                        <a:t>350.000</a:t>
                      </a:r>
                      <a:endParaRPr lang="en-US" sz="2000" b="0" i="0" u="none" strike="noStrike">
                        <a:effectLst/>
                        <a:latin typeface="Arial Tur" panose="020B0604020202020204" pitchFamily="34" charset="0"/>
                      </a:endParaRPr>
                    </a:p>
                  </a:txBody>
                  <a:tcPr marL="7620" marR="7620" marT="7620" marB="0" anchor="b"/>
                </a:tc>
                <a:tc>
                  <a:txBody>
                    <a:bodyPr/>
                    <a:lstStyle/>
                    <a:p>
                      <a:pPr algn="r" fontAlgn="b"/>
                      <a:r>
                        <a:rPr lang="en-US" sz="2000" u="none" strike="noStrike" dirty="0">
                          <a:effectLst/>
                        </a:rPr>
                        <a:t>2.350.000</a:t>
                      </a:r>
                      <a:endParaRPr lang="en-US" sz="2000" b="1" i="0" u="none" strike="noStrike" dirty="0">
                        <a:solidFill>
                          <a:srgbClr val="000000"/>
                        </a:solidFill>
                        <a:effectLst/>
                        <a:latin typeface="Arial Tur" panose="020B0604020202020204" pitchFamily="34" charset="0"/>
                      </a:endParaRPr>
                    </a:p>
                  </a:txBody>
                  <a:tcPr marL="7620" marR="7620" marT="7620" marB="0" anchor="b"/>
                </a:tc>
                <a:extLst>
                  <a:ext uri="{0D108BD9-81ED-4DB2-BD59-A6C34878D82A}">
                    <a16:rowId xmlns:a16="http://schemas.microsoft.com/office/drawing/2014/main" val="811136843"/>
                  </a:ext>
                </a:extLst>
              </a:tr>
              <a:tr h="459426">
                <a:tc>
                  <a:txBody>
                    <a:bodyPr/>
                    <a:lstStyle/>
                    <a:p>
                      <a:pPr algn="l" fontAlgn="b"/>
                      <a:r>
                        <a:rPr lang="en-US" sz="2000" b="1" u="none" strike="noStrike" dirty="0" err="1">
                          <a:effectLst/>
                        </a:rPr>
                        <a:t>Düzeltme</a:t>
                      </a:r>
                      <a:r>
                        <a:rPr lang="en-US" sz="2000" b="1" u="none" strike="noStrike" dirty="0">
                          <a:effectLst/>
                        </a:rPr>
                        <a:t> </a:t>
                      </a:r>
                      <a:r>
                        <a:rPr lang="en-US" sz="2000" b="1" u="none" strike="noStrike" dirty="0" err="1">
                          <a:effectLst/>
                        </a:rPr>
                        <a:t>İşlemi</a:t>
                      </a:r>
                      <a:r>
                        <a:rPr lang="tr-TR" sz="2000" b="1" u="none" strike="noStrike" dirty="0">
                          <a:effectLst/>
                        </a:rPr>
                        <a:t> </a:t>
                      </a:r>
                      <a:r>
                        <a:rPr lang="en-US" sz="2000" b="1" u="none" strike="noStrike" dirty="0">
                          <a:effectLst/>
                        </a:rPr>
                        <a:t> </a:t>
                      </a:r>
                      <a:r>
                        <a:rPr lang="en-US" sz="2000" b="1" u="none" strike="noStrike" dirty="0" err="1">
                          <a:effectLst/>
                        </a:rPr>
                        <a:t>Olacak</a:t>
                      </a:r>
                      <a:r>
                        <a:rPr lang="en-US" sz="2000" b="1" u="none" strike="noStrike" dirty="0">
                          <a:effectLst/>
                        </a:rPr>
                        <a:t> </a:t>
                      </a:r>
                      <a:r>
                        <a:rPr lang="en-US" sz="2000" b="1" u="none" strike="noStrike" dirty="0" err="1">
                          <a:effectLst/>
                        </a:rPr>
                        <a:t>Mı</a:t>
                      </a:r>
                      <a:r>
                        <a:rPr lang="en-US" sz="2000" b="1" u="none" strike="noStrike" dirty="0">
                          <a:effectLst/>
                        </a:rPr>
                        <a:t>?</a:t>
                      </a:r>
                      <a:endParaRPr lang="en-US" sz="2000" b="1" i="0" u="none" strike="noStrike" dirty="0">
                        <a:effectLst/>
                        <a:latin typeface="Arial Tur" panose="020B0604020202020204" pitchFamily="34" charset="0"/>
                      </a:endParaRPr>
                    </a:p>
                  </a:txBody>
                  <a:tcPr marL="7620" marR="7620" marT="7620" marB="0" anchor="b"/>
                </a:tc>
                <a:tc>
                  <a:txBody>
                    <a:bodyPr/>
                    <a:lstStyle/>
                    <a:p>
                      <a:pPr algn="ctr" fontAlgn="b"/>
                      <a:r>
                        <a:rPr lang="en-US" sz="2000" b="1" u="none" strike="noStrike" dirty="0">
                          <a:effectLst/>
                        </a:rPr>
                        <a:t> evet </a:t>
                      </a:r>
                      <a:endParaRPr lang="en-US" sz="2000" b="1" i="0" u="none" strike="noStrike" dirty="0">
                        <a:effectLst/>
                        <a:latin typeface="Arial Tur" panose="020B0604020202020204" pitchFamily="34" charset="0"/>
                      </a:endParaRPr>
                    </a:p>
                  </a:txBody>
                  <a:tcPr marL="7620" marR="7620" marT="7620" marB="0" anchor="b"/>
                </a:tc>
                <a:tc>
                  <a:txBody>
                    <a:bodyPr/>
                    <a:lstStyle/>
                    <a:p>
                      <a:pPr algn="ctr" fontAlgn="b"/>
                      <a:r>
                        <a:rPr lang="en-US" sz="2000" b="1" u="none" strike="noStrike" dirty="0">
                          <a:effectLst/>
                        </a:rPr>
                        <a:t> evet </a:t>
                      </a:r>
                      <a:endParaRPr lang="en-US" sz="2000" b="1" i="0" u="none" strike="noStrike" dirty="0">
                        <a:effectLst/>
                        <a:latin typeface="Arial Tur" panose="020B0604020202020204" pitchFamily="34" charset="0"/>
                      </a:endParaRPr>
                    </a:p>
                  </a:txBody>
                  <a:tcPr marL="7620" marR="7620" marT="7620" marB="0" anchor="b"/>
                </a:tc>
                <a:tc>
                  <a:txBody>
                    <a:bodyPr/>
                    <a:lstStyle/>
                    <a:p>
                      <a:pPr algn="ctr" fontAlgn="b"/>
                      <a:r>
                        <a:rPr lang="en-US" sz="2000" b="1" u="none" strike="noStrike">
                          <a:effectLst/>
                        </a:rPr>
                        <a:t> hayır </a:t>
                      </a:r>
                      <a:endParaRPr lang="en-US" sz="2000" b="1" i="0" u="none" strike="noStrike">
                        <a:effectLst/>
                        <a:latin typeface="Arial Tur" panose="020B0604020202020204" pitchFamily="34" charset="0"/>
                      </a:endParaRPr>
                    </a:p>
                  </a:txBody>
                  <a:tcPr marL="7620" marR="7620" marT="7620" marB="0" anchor="b"/>
                </a:tc>
                <a:tc>
                  <a:txBody>
                    <a:bodyPr/>
                    <a:lstStyle/>
                    <a:p>
                      <a:pPr algn="ctr" fontAlgn="b"/>
                      <a:r>
                        <a:rPr lang="en-US" sz="2000" b="1" u="none" strike="noStrike">
                          <a:effectLst/>
                        </a:rPr>
                        <a:t> evet </a:t>
                      </a:r>
                      <a:endParaRPr lang="en-US" sz="2000" b="1" i="0" u="none" strike="noStrike">
                        <a:effectLst/>
                        <a:latin typeface="Arial Tur" panose="020B0604020202020204" pitchFamily="34" charset="0"/>
                      </a:endParaRPr>
                    </a:p>
                  </a:txBody>
                  <a:tcPr marL="7620" marR="7620" marT="7620" marB="0" anchor="b"/>
                </a:tc>
                <a:tc>
                  <a:txBody>
                    <a:bodyPr/>
                    <a:lstStyle/>
                    <a:p>
                      <a:pPr algn="l" fontAlgn="b"/>
                      <a:r>
                        <a:rPr lang="en-US" sz="2000" b="1" u="none" strike="noStrike" dirty="0">
                          <a:effectLst/>
                        </a:rPr>
                        <a:t> </a:t>
                      </a:r>
                      <a:endParaRPr lang="en-US" sz="2000" b="1" i="0" u="none" strike="noStrike" dirty="0">
                        <a:effectLst/>
                        <a:latin typeface="Arial Tur" panose="020B0604020202020204" pitchFamily="34" charset="0"/>
                      </a:endParaRPr>
                    </a:p>
                  </a:txBody>
                  <a:tcPr marL="7620" marR="7620" marT="7620" marB="0" anchor="b"/>
                </a:tc>
                <a:extLst>
                  <a:ext uri="{0D108BD9-81ED-4DB2-BD59-A6C34878D82A}">
                    <a16:rowId xmlns:a16="http://schemas.microsoft.com/office/drawing/2014/main" val="3044623636"/>
                  </a:ext>
                </a:extLst>
              </a:tr>
              <a:tr h="459426">
                <a:tc>
                  <a:txBody>
                    <a:bodyPr/>
                    <a:lstStyle/>
                    <a:p>
                      <a:pPr algn="l" fontAlgn="b"/>
                      <a:r>
                        <a:rPr lang="en-US" sz="2000" u="none" strike="noStrike">
                          <a:effectLst/>
                        </a:rPr>
                        <a:t>Hangi Tarih Esas Alınacak?</a:t>
                      </a:r>
                      <a:endParaRPr lang="en-US" sz="2000" b="0" i="0" u="none" strike="noStrike">
                        <a:effectLst/>
                        <a:latin typeface="Arial Tur" panose="020B0604020202020204" pitchFamily="34" charset="0"/>
                      </a:endParaRPr>
                    </a:p>
                  </a:txBody>
                  <a:tcPr marL="7620" marR="7620" marT="7620" marB="0" anchor="b"/>
                </a:tc>
                <a:tc>
                  <a:txBody>
                    <a:bodyPr/>
                    <a:lstStyle/>
                    <a:p>
                      <a:pPr algn="ctr" fontAlgn="b"/>
                      <a:r>
                        <a:rPr lang="en-US" sz="2000" u="none" strike="noStrike" dirty="0">
                          <a:effectLst/>
                        </a:rPr>
                        <a:t>tahsil</a:t>
                      </a:r>
                      <a:endParaRPr lang="en-US" sz="2000" b="0" i="0" u="none" strike="noStrike" dirty="0">
                        <a:effectLst/>
                        <a:latin typeface="Arial Tur" panose="020B0604020202020204" pitchFamily="34" charset="0"/>
                      </a:endParaRPr>
                    </a:p>
                  </a:txBody>
                  <a:tcPr marL="7620" marR="7620" marT="7620" marB="0" anchor="b"/>
                </a:tc>
                <a:tc>
                  <a:txBody>
                    <a:bodyPr/>
                    <a:lstStyle/>
                    <a:p>
                      <a:pPr algn="ctr" fontAlgn="b"/>
                      <a:r>
                        <a:rPr lang="en-US" sz="2000" u="none" strike="noStrike" dirty="0" err="1">
                          <a:effectLst/>
                        </a:rPr>
                        <a:t>tescil</a:t>
                      </a:r>
                      <a:endParaRPr lang="en-US" sz="2000" b="0" i="0" u="none" strike="noStrike" dirty="0">
                        <a:effectLst/>
                        <a:latin typeface="Arial Tur" panose="020B0604020202020204" pitchFamily="34" charset="0"/>
                      </a:endParaRPr>
                    </a:p>
                  </a:txBody>
                  <a:tcPr marL="7620" marR="7620" marT="7620" marB="0" anchor="b"/>
                </a:tc>
                <a:tc>
                  <a:txBody>
                    <a:bodyPr/>
                    <a:lstStyle/>
                    <a:p>
                      <a:pPr algn="ctr" fontAlgn="b"/>
                      <a:r>
                        <a:rPr lang="en-US" sz="2000" u="none" strike="noStrike" dirty="0">
                          <a:effectLst/>
                        </a:rPr>
                        <a:t>-</a:t>
                      </a:r>
                      <a:endParaRPr lang="en-US" sz="2000" b="0" i="0" u="none" strike="noStrike" dirty="0">
                        <a:effectLst/>
                        <a:latin typeface="Arial Tur" panose="020B0604020202020204" pitchFamily="34" charset="0"/>
                      </a:endParaRPr>
                    </a:p>
                  </a:txBody>
                  <a:tcPr marL="7620" marR="7620" marT="7620" marB="0" anchor="b"/>
                </a:tc>
                <a:tc>
                  <a:txBody>
                    <a:bodyPr/>
                    <a:lstStyle/>
                    <a:p>
                      <a:pPr algn="ctr" fontAlgn="b"/>
                      <a:r>
                        <a:rPr lang="en-US" sz="2000" u="none" strike="noStrike">
                          <a:effectLst/>
                        </a:rPr>
                        <a:t> tescil </a:t>
                      </a:r>
                      <a:endParaRPr lang="en-US" sz="2000" b="0" i="0" u="none" strike="noStrike">
                        <a:effectLst/>
                        <a:latin typeface="Arial Tur" panose="020B0604020202020204" pitchFamily="34" charset="0"/>
                      </a:endParaRPr>
                    </a:p>
                  </a:txBody>
                  <a:tcPr marL="7620" marR="7620" marT="7620" marB="0" anchor="b"/>
                </a:tc>
                <a:tc>
                  <a:txBody>
                    <a:bodyPr/>
                    <a:lstStyle/>
                    <a:p>
                      <a:pPr algn="l" fontAlgn="b"/>
                      <a:r>
                        <a:rPr lang="en-US" sz="2000" u="none" strike="noStrike" dirty="0">
                          <a:effectLst/>
                        </a:rPr>
                        <a:t> </a:t>
                      </a:r>
                      <a:endParaRPr lang="en-US" sz="2000" b="0" i="0" u="none" strike="noStrike" dirty="0">
                        <a:effectLst/>
                        <a:latin typeface="Arial Tur" panose="020B0604020202020204" pitchFamily="34" charset="0"/>
                      </a:endParaRPr>
                    </a:p>
                  </a:txBody>
                  <a:tcPr marL="7620" marR="7620" marT="7620" marB="0" anchor="b"/>
                </a:tc>
                <a:extLst>
                  <a:ext uri="{0D108BD9-81ED-4DB2-BD59-A6C34878D82A}">
                    <a16:rowId xmlns:a16="http://schemas.microsoft.com/office/drawing/2014/main" val="1368992542"/>
                  </a:ext>
                </a:extLst>
              </a:tr>
              <a:tr h="459426">
                <a:tc>
                  <a:txBody>
                    <a:bodyPr/>
                    <a:lstStyle/>
                    <a:p>
                      <a:pPr algn="l" fontAlgn="b"/>
                      <a:r>
                        <a:rPr lang="en-US" sz="2000" u="none" strike="noStrike" dirty="0" err="1">
                          <a:effectLst/>
                        </a:rPr>
                        <a:t>Düzeltmeye</a:t>
                      </a:r>
                      <a:r>
                        <a:rPr lang="en-US" sz="2000" u="none" strike="noStrike" dirty="0">
                          <a:effectLst/>
                        </a:rPr>
                        <a:t> </a:t>
                      </a:r>
                      <a:r>
                        <a:rPr lang="en-US" sz="2000" u="none" strike="noStrike" dirty="0" err="1">
                          <a:effectLst/>
                        </a:rPr>
                        <a:t>Esas</a:t>
                      </a:r>
                      <a:r>
                        <a:rPr lang="en-US" sz="2000" u="none" strike="noStrike" dirty="0">
                          <a:effectLst/>
                        </a:rPr>
                        <a:t> Tarih</a:t>
                      </a:r>
                      <a:endParaRPr lang="en-US" sz="2000" b="0" i="0" u="none" strike="noStrike" dirty="0">
                        <a:effectLst/>
                        <a:latin typeface="Arial Tur" panose="020B0604020202020204" pitchFamily="34" charset="0"/>
                      </a:endParaRPr>
                    </a:p>
                  </a:txBody>
                  <a:tcPr marL="7620" marR="7620" marT="7620" marB="0" anchor="b"/>
                </a:tc>
                <a:tc>
                  <a:txBody>
                    <a:bodyPr/>
                    <a:lstStyle/>
                    <a:p>
                      <a:pPr algn="ctr" fontAlgn="b"/>
                      <a:r>
                        <a:rPr lang="en-US" sz="2000" u="none" strike="noStrike" dirty="0">
                          <a:effectLst/>
                        </a:rPr>
                        <a:t>14.02.2011</a:t>
                      </a:r>
                      <a:endParaRPr lang="en-US" sz="2000" b="0" i="0" u="none" strike="noStrike" dirty="0">
                        <a:effectLst/>
                        <a:latin typeface="Arial Tur" panose="020B0604020202020204" pitchFamily="34" charset="0"/>
                      </a:endParaRPr>
                    </a:p>
                  </a:txBody>
                  <a:tcPr marL="7620" marR="7620" marT="7620" marB="0" anchor="b"/>
                </a:tc>
                <a:tc>
                  <a:txBody>
                    <a:bodyPr/>
                    <a:lstStyle/>
                    <a:p>
                      <a:pPr algn="ctr" fontAlgn="b"/>
                      <a:r>
                        <a:rPr lang="en-US" sz="2000" u="none" strike="noStrike" dirty="0">
                          <a:effectLst/>
                        </a:rPr>
                        <a:t>1.12.2015</a:t>
                      </a:r>
                      <a:endParaRPr lang="en-US" sz="2000" b="0" i="0" u="none" strike="noStrike" dirty="0">
                        <a:effectLst/>
                        <a:latin typeface="Arial Tur" panose="020B0604020202020204" pitchFamily="34" charset="0"/>
                      </a:endParaRPr>
                    </a:p>
                  </a:txBody>
                  <a:tcPr marL="7620" marR="7620" marT="7620" marB="0" anchor="b"/>
                </a:tc>
                <a:tc>
                  <a:txBody>
                    <a:bodyPr/>
                    <a:lstStyle/>
                    <a:p>
                      <a:pPr algn="ctr" fontAlgn="b"/>
                      <a:r>
                        <a:rPr lang="tr-TR" sz="2000" u="none" strike="noStrike" dirty="0">
                          <a:effectLst/>
                        </a:rPr>
                        <a:t>-</a:t>
                      </a:r>
                      <a:endParaRPr lang="en-US" sz="2000" b="0" i="0" u="none" strike="noStrike" dirty="0">
                        <a:effectLst/>
                        <a:latin typeface="Arial Tur" panose="020B0604020202020204" pitchFamily="34" charset="0"/>
                      </a:endParaRPr>
                    </a:p>
                  </a:txBody>
                  <a:tcPr marL="7620" marR="7620" marT="7620" marB="0" anchor="b"/>
                </a:tc>
                <a:tc>
                  <a:txBody>
                    <a:bodyPr/>
                    <a:lstStyle/>
                    <a:p>
                      <a:pPr algn="ctr" fontAlgn="b"/>
                      <a:r>
                        <a:rPr lang="en-US" sz="2000" u="none" strike="noStrike" dirty="0">
                          <a:effectLst/>
                        </a:rPr>
                        <a:t>21.03.20</a:t>
                      </a:r>
                      <a:r>
                        <a:rPr lang="tr-TR" sz="2000" u="none" strike="noStrike" dirty="0">
                          <a:effectLst/>
                        </a:rPr>
                        <a:t>22</a:t>
                      </a:r>
                      <a:endParaRPr lang="en-US" sz="2000" b="0" i="0" u="none" strike="noStrike" dirty="0">
                        <a:effectLst/>
                        <a:latin typeface="Arial Tur" panose="020B0604020202020204" pitchFamily="34" charset="0"/>
                      </a:endParaRPr>
                    </a:p>
                  </a:txBody>
                  <a:tcPr marL="7620" marR="7620" marT="7620" marB="0" anchor="b"/>
                </a:tc>
                <a:tc>
                  <a:txBody>
                    <a:bodyPr/>
                    <a:lstStyle/>
                    <a:p>
                      <a:pPr algn="l" fontAlgn="b"/>
                      <a:r>
                        <a:rPr lang="en-US" sz="2000" u="none" strike="noStrike" dirty="0">
                          <a:effectLst/>
                        </a:rPr>
                        <a:t> </a:t>
                      </a:r>
                      <a:endParaRPr lang="en-US" sz="2000" b="0" i="0" u="none" strike="noStrike" dirty="0">
                        <a:effectLst/>
                        <a:latin typeface="Arial Tur" panose="020B0604020202020204" pitchFamily="34" charset="0"/>
                      </a:endParaRPr>
                    </a:p>
                  </a:txBody>
                  <a:tcPr marL="7620" marR="7620" marT="7620" marB="0" anchor="b"/>
                </a:tc>
                <a:extLst>
                  <a:ext uri="{0D108BD9-81ED-4DB2-BD59-A6C34878D82A}">
                    <a16:rowId xmlns:a16="http://schemas.microsoft.com/office/drawing/2014/main" val="497593987"/>
                  </a:ext>
                </a:extLst>
              </a:tr>
              <a:tr h="459426">
                <a:tc>
                  <a:txBody>
                    <a:bodyPr/>
                    <a:lstStyle/>
                    <a:p>
                      <a:pPr algn="l" fontAlgn="b"/>
                      <a:r>
                        <a:rPr lang="en-US" sz="2000" u="none" strike="noStrike" dirty="0" err="1">
                          <a:effectLst/>
                        </a:rPr>
                        <a:t>Düzeltmeye</a:t>
                      </a:r>
                      <a:r>
                        <a:rPr lang="en-US" sz="2000" u="none" strike="noStrike" dirty="0">
                          <a:effectLst/>
                        </a:rPr>
                        <a:t> </a:t>
                      </a:r>
                      <a:r>
                        <a:rPr lang="en-US" sz="2000" u="none" strike="noStrike" dirty="0" err="1">
                          <a:effectLst/>
                        </a:rPr>
                        <a:t>Esas</a:t>
                      </a:r>
                      <a:r>
                        <a:rPr lang="en-US" sz="2000" u="none" strike="noStrike" dirty="0">
                          <a:effectLst/>
                        </a:rPr>
                        <a:t> Tutar</a:t>
                      </a:r>
                      <a:endParaRPr lang="en-US" sz="2000" b="0" i="0" u="none" strike="noStrike" dirty="0">
                        <a:effectLst/>
                        <a:latin typeface="Arial Tur" panose="020B0604020202020204" pitchFamily="34" charset="0"/>
                      </a:endParaRPr>
                    </a:p>
                  </a:txBody>
                  <a:tcPr marL="7620" marR="7620" marT="7620" marB="0" anchor="b"/>
                </a:tc>
                <a:tc>
                  <a:txBody>
                    <a:bodyPr/>
                    <a:lstStyle/>
                    <a:p>
                      <a:pPr algn="r" fontAlgn="b"/>
                      <a:r>
                        <a:rPr lang="en-US" sz="2000" u="none" strike="noStrike">
                          <a:effectLst/>
                        </a:rPr>
                        <a:t>500.000</a:t>
                      </a:r>
                      <a:endParaRPr lang="en-US" sz="2000" b="0" i="0" u="none" strike="noStrike">
                        <a:effectLst/>
                        <a:latin typeface="Arial Tur" panose="020B0604020202020204" pitchFamily="34" charset="0"/>
                      </a:endParaRPr>
                    </a:p>
                  </a:txBody>
                  <a:tcPr marL="7620" marR="7620" marT="7620" marB="0" anchor="b"/>
                </a:tc>
                <a:tc>
                  <a:txBody>
                    <a:bodyPr/>
                    <a:lstStyle/>
                    <a:p>
                      <a:pPr algn="r" fontAlgn="b"/>
                      <a:r>
                        <a:rPr lang="en-US" sz="2000" u="none" strike="noStrike">
                          <a:effectLst/>
                        </a:rPr>
                        <a:t>400.000</a:t>
                      </a:r>
                      <a:endParaRPr lang="en-US" sz="2000" b="0" i="0" u="none" strike="noStrike">
                        <a:effectLst/>
                        <a:latin typeface="Arial Tur" panose="020B0604020202020204" pitchFamily="34" charset="0"/>
                      </a:endParaRPr>
                    </a:p>
                  </a:txBody>
                  <a:tcPr marL="7620" marR="7620" marT="7620" marB="0" anchor="b"/>
                </a:tc>
                <a:tc>
                  <a:txBody>
                    <a:bodyPr/>
                    <a:lstStyle/>
                    <a:p>
                      <a:pPr algn="r" fontAlgn="b"/>
                      <a:r>
                        <a:rPr lang="en-US" sz="2000" u="none" strike="noStrike">
                          <a:effectLst/>
                        </a:rPr>
                        <a:t>0</a:t>
                      </a:r>
                      <a:endParaRPr lang="en-US" sz="2000" b="0" i="0" u="none" strike="noStrike">
                        <a:effectLst/>
                        <a:latin typeface="Arial Tur" panose="020B0604020202020204" pitchFamily="34" charset="0"/>
                      </a:endParaRPr>
                    </a:p>
                  </a:txBody>
                  <a:tcPr marL="7620" marR="7620" marT="7620" marB="0" anchor="b"/>
                </a:tc>
                <a:tc>
                  <a:txBody>
                    <a:bodyPr/>
                    <a:lstStyle/>
                    <a:p>
                      <a:pPr algn="r" fontAlgn="b"/>
                      <a:r>
                        <a:rPr lang="en-US" sz="2000" u="none" strike="noStrike">
                          <a:effectLst/>
                        </a:rPr>
                        <a:t>350.000</a:t>
                      </a:r>
                      <a:endParaRPr lang="en-US" sz="2000" b="0" i="0" u="none" strike="noStrike">
                        <a:effectLst/>
                        <a:latin typeface="Arial Tur" panose="020B0604020202020204" pitchFamily="34" charset="0"/>
                      </a:endParaRPr>
                    </a:p>
                  </a:txBody>
                  <a:tcPr marL="7620" marR="7620" marT="7620" marB="0" anchor="b"/>
                </a:tc>
                <a:tc>
                  <a:txBody>
                    <a:bodyPr/>
                    <a:lstStyle/>
                    <a:p>
                      <a:pPr algn="l" fontAlgn="b"/>
                      <a:r>
                        <a:rPr lang="en-US" sz="2000" u="none" strike="noStrike" dirty="0">
                          <a:effectLst/>
                        </a:rPr>
                        <a:t> </a:t>
                      </a:r>
                      <a:endParaRPr lang="en-US" sz="2000" b="0" i="0" u="none" strike="noStrike" dirty="0">
                        <a:effectLst/>
                        <a:latin typeface="Arial Tur" panose="020B0604020202020204" pitchFamily="34" charset="0"/>
                      </a:endParaRPr>
                    </a:p>
                  </a:txBody>
                  <a:tcPr marL="7620" marR="7620" marT="7620" marB="0" anchor="b"/>
                </a:tc>
                <a:extLst>
                  <a:ext uri="{0D108BD9-81ED-4DB2-BD59-A6C34878D82A}">
                    <a16:rowId xmlns:a16="http://schemas.microsoft.com/office/drawing/2014/main" val="2473560112"/>
                  </a:ext>
                </a:extLst>
              </a:tr>
              <a:tr h="459426">
                <a:tc>
                  <a:txBody>
                    <a:bodyPr/>
                    <a:lstStyle/>
                    <a:p>
                      <a:pPr algn="l" fontAlgn="b"/>
                      <a:r>
                        <a:rPr lang="en-US" sz="2000" u="none" strike="noStrike" dirty="0">
                          <a:effectLst/>
                        </a:rPr>
                        <a:t>31.12.2023 </a:t>
                      </a:r>
                      <a:r>
                        <a:rPr lang="tr-TR" sz="2000" u="none" strike="noStrike" dirty="0">
                          <a:effectLst/>
                        </a:rPr>
                        <a:t>Tarihi İ</a:t>
                      </a:r>
                      <a:r>
                        <a:rPr lang="en-US" sz="2000" u="none" strike="noStrike" dirty="0">
                          <a:effectLst/>
                        </a:rPr>
                        <a:t>le </a:t>
                      </a:r>
                      <a:r>
                        <a:rPr lang="en-US" sz="2000" u="none" strike="noStrike" dirty="0" err="1">
                          <a:effectLst/>
                        </a:rPr>
                        <a:t>Katsayı</a:t>
                      </a:r>
                      <a:endParaRPr lang="en-US" sz="2000" b="1" i="0" u="none" strike="noStrike" dirty="0">
                        <a:solidFill>
                          <a:srgbClr val="000000"/>
                        </a:solidFill>
                        <a:effectLst/>
                        <a:latin typeface="Arial Tur" panose="020B0604020202020204" pitchFamily="34" charset="0"/>
                      </a:endParaRPr>
                    </a:p>
                  </a:txBody>
                  <a:tcPr marL="7620" marR="7620" marT="7620" marB="0" anchor="b"/>
                </a:tc>
                <a:tc>
                  <a:txBody>
                    <a:bodyPr/>
                    <a:lstStyle/>
                    <a:p>
                      <a:pPr algn="r" fontAlgn="b"/>
                      <a:r>
                        <a:rPr lang="en-US" sz="2000" u="none" strike="noStrike" dirty="0">
                          <a:effectLst/>
                        </a:rPr>
                        <a:t>16,13771</a:t>
                      </a:r>
                      <a:endParaRPr lang="en-US" sz="2000" b="0" i="0" u="none" strike="noStrike" dirty="0">
                        <a:effectLst/>
                        <a:latin typeface="Arial Tur" panose="020B0604020202020204" pitchFamily="34" charset="0"/>
                      </a:endParaRPr>
                    </a:p>
                  </a:txBody>
                  <a:tcPr marL="7620" marR="7620" marT="7620" marB="0" anchor="b"/>
                </a:tc>
                <a:tc>
                  <a:txBody>
                    <a:bodyPr/>
                    <a:lstStyle/>
                    <a:p>
                      <a:pPr algn="r" fontAlgn="b"/>
                      <a:r>
                        <a:rPr lang="en-US" sz="2000" u="none" strike="noStrike">
                          <a:effectLst/>
                        </a:rPr>
                        <a:t>12,03321</a:t>
                      </a:r>
                      <a:endParaRPr lang="en-US" sz="2000" b="0" i="0" u="none" strike="noStrike">
                        <a:effectLst/>
                        <a:latin typeface="Arial Tur" panose="020B0604020202020204" pitchFamily="34" charset="0"/>
                      </a:endParaRPr>
                    </a:p>
                  </a:txBody>
                  <a:tcPr marL="7620" marR="7620" marT="7620" marB="0" anchor="b"/>
                </a:tc>
                <a:tc>
                  <a:txBody>
                    <a:bodyPr/>
                    <a:lstStyle/>
                    <a:p>
                      <a:pPr algn="r" fontAlgn="b"/>
                      <a:r>
                        <a:rPr lang="tr-TR" sz="2000" u="none" strike="noStrike" dirty="0">
                          <a:effectLst/>
                        </a:rPr>
                        <a:t>-</a:t>
                      </a:r>
                      <a:endParaRPr lang="en-US" sz="2000" b="0" i="0" u="none" strike="noStrike" dirty="0">
                        <a:effectLst/>
                        <a:latin typeface="Arial Tur" panose="020B0604020202020204" pitchFamily="34" charset="0"/>
                      </a:endParaRPr>
                    </a:p>
                  </a:txBody>
                  <a:tcPr marL="7620" marR="7620" marT="7620" marB="0" anchor="b"/>
                </a:tc>
                <a:tc>
                  <a:txBody>
                    <a:bodyPr/>
                    <a:lstStyle/>
                    <a:p>
                      <a:pPr algn="r" fontAlgn="b"/>
                      <a:r>
                        <a:rPr lang="en-US" sz="2000" u="none" strike="noStrike" dirty="0">
                          <a:effectLst/>
                        </a:rPr>
                        <a:t>2,26946</a:t>
                      </a:r>
                      <a:endParaRPr lang="en-US" sz="2000" b="0" i="0" u="none" strike="noStrike" dirty="0">
                        <a:effectLst/>
                        <a:latin typeface="Arial Tur" panose="020B0604020202020204" pitchFamily="34" charset="0"/>
                      </a:endParaRPr>
                    </a:p>
                  </a:txBody>
                  <a:tcPr marL="7620" marR="7620" marT="7620" marB="0" anchor="b"/>
                </a:tc>
                <a:tc>
                  <a:txBody>
                    <a:bodyPr/>
                    <a:lstStyle/>
                    <a:p>
                      <a:pPr algn="l" fontAlgn="b"/>
                      <a:r>
                        <a:rPr lang="en-US" sz="2000" u="none" strike="noStrike" dirty="0">
                          <a:effectLst/>
                        </a:rPr>
                        <a:t> </a:t>
                      </a:r>
                      <a:endParaRPr lang="en-US" sz="2000" b="0" i="0" u="none" strike="noStrike" dirty="0">
                        <a:effectLst/>
                        <a:latin typeface="Arial Tur" panose="020B0604020202020204" pitchFamily="34" charset="0"/>
                      </a:endParaRPr>
                    </a:p>
                  </a:txBody>
                  <a:tcPr marL="7620" marR="7620" marT="7620" marB="0" anchor="b"/>
                </a:tc>
                <a:extLst>
                  <a:ext uri="{0D108BD9-81ED-4DB2-BD59-A6C34878D82A}">
                    <a16:rowId xmlns:a16="http://schemas.microsoft.com/office/drawing/2014/main" val="3630997061"/>
                  </a:ext>
                </a:extLst>
              </a:tr>
              <a:tr h="459426">
                <a:tc>
                  <a:txBody>
                    <a:bodyPr/>
                    <a:lstStyle/>
                    <a:p>
                      <a:pPr algn="l" fontAlgn="b"/>
                      <a:r>
                        <a:rPr lang="en-US" sz="2000" u="none" strike="noStrike" dirty="0" err="1">
                          <a:effectLst/>
                        </a:rPr>
                        <a:t>Düzeltilmiş</a:t>
                      </a:r>
                      <a:r>
                        <a:rPr lang="en-US" sz="2000" u="none" strike="noStrike" dirty="0">
                          <a:effectLst/>
                        </a:rPr>
                        <a:t> </a:t>
                      </a:r>
                      <a:r>
                        <a:rPr lang="en-US" sz="2000" u="none" strike="noStrike" dirty="0" err="1">
                          <a:effectLst/>
                        </a:rPr>
                        <a:t>Değer</a:t>
                      </a:r>
                      <a:endParaRPr lang="en-US" sz="2000" b="0" i="0" u="none" strike="noStrike" dirty="0">
                        <a:effectLst/>
                        <a:latin typeface="Arial Tur" panose="020B0604020202020204" pitchFamily="34" charset="0"/>
                      </a:endParaRPr>
                    </a:p>
                  </a:txBody>
                  <a:tcPr marL="7620" marR="7620" marT="7620" marB="0" anchor="b"/>
                </a:tc>
                <a:tc>
                  <a:txBody>
                    <a:bodyPr/>
                    <a:lstStyle/>
                    <a:p>
                      <a:pPr algn="r" fontAlgn="b"/>
                      <a:r>
                        <a:rPr lang="en-US" sz="2000" u="none" strike="noStrike">
                          <a:effectLst/>
                        </a:rPr>
                        <a:t>8.068.855</a:t>
                      </a:r>
                      <a:endParaRPr lang="en-US" sz="2000" b="0" i="0" u="none" strike="noStrike">
                        <a:effectLst/>
                        <a:latin typeface="Arial Tur" panose="020B0604020202020204" pitchFamily="34" charset="0"/>
                      </a:endParaRPr>
                    </a:p>
                  </a:txBody>
                  <a:tcPr marL="7620" marR="7620" marT="7620" marB="0" anchor="b"/>
                </a:tc>
                <a:tc>
                  <a:txBody>
                    <a:bodyPr/>
                    <a:lstStyle/>
                    <a:p>
                      <a:pPr algn="r" fontAlgn="b"/>
                      <a:r>
                        <a:rPr lang="en-US" sz="2000" u="none" strike="noStrike" dirty="0">
                          <a:effectLst/>
                        </a:rPr>
                        <a:t>4.813.284</a:t>
                      </a:r>
                      <a:endParaRPr lang="en-US" sz="2000" b="0" i="0" u="none" strike="noStrike" dirty="0">
                        <a:effectLst/>
                        <a:latin typeface="Arial Tur" panose="020B0604020202020204" pitchFamily="34" charset="0"/>
                      </a:endParaRPr>
                    </a:p>
                  </a:txBody>
                  <a:tcPr marL="7620" marR="7620" marT="7620" marB="0" anchor="b"/>
                </a:tc>
                <a:tc>
                  <a:txBody>
                    <a:bodyPr/>
                    <a:lstStyle/>
                    <a:p>
                      <a:pPr algn="r" fontAlgn="b"/>
                      <a:r>
                        <a:rPr lang="en-US" sz="2000" u="none" strike="noStrike" dirty="0">
                          <a:effectLst/>
                        </a:rPr>
                        <a:t>0</a:t>
                      </a:r>
                      <a:endParaRPr lang="en-US" sz="2000" b="0" i="0" u="none" strike="noStrike" dirty="0">
                        <a:effectLst/>
                        <a:latin typeface="Arial Tur" panose="020B0604020202020204" pitchFamily="34" charset="0"/>
                      </a:endParaRPr>
                    </a:p>
                  </a:txBody>
                  <a:tcPr marL="7620" marR="7620" marT="7620" marB="0" anchor="b"/>
                </a:tc>
                <a:tc>
                  <a:txBody>
                    <a:bodyPr/>
                    <a:lstStyle/>
                    <a:p>
                      <a:pPr algn="r" fontAlgn="b"/>
                      <a:r>
                        <a:rPr lang="en-US" sz="2000" u="none" strike="noStrike" dirty="0">
                          <a:effectLst/>
                        </a:rPr>
                        <a:t>794.311</a:t>
                      </a:r>
                      <a:endParaRPr lang="en-US" sz="2000" b="0" i="0" u="none" strike="noStrike" dirty="0">
                        <a:effectLst/>
                        <a:latin typeface="Arial Tur" panose="020B0604020202020204" pitchFamily="34" charset="0"/>
                      </a:endParaRPr>
                    </a:p>
                  </a:txBody>
                  <a:tcPr marL="7620" marR="7620" marT="7620" marB="0" anchor="b"/>
                </a:tc>
                <a:tc>
                  <a:txBody>
                    <a:bodyPr/>
                    <a:lstStyle/>
                    <a:p>
                      <a:pPr algn="r" fontAlgn="b"/>
                      <a:r>
                        <a:rPr lang="en-US" sz="2000" u="none" strike="noStrike" dirty="0">
                          <a:effectLst/>
                        </a:rPr>
                        <a:t>13.676.450</a:t>
                      </a:r>
                      <a:endParaRPr lang="en-US" sz="2000" b="1" i="0" u="none" strike="noStrike" dirty="0">
                        <a:solidFill>
                          <a:srgbClr val="000000"/>
                        </a:solidFill>
                        <a:effectLst/>
                        <a:latin typeface="Arial Tur" panose="020B0604020202020204" pitchFamily="34" charset="0"/>
                      </a:endParaRPr>
                    </a:p>
                  </a:txBody>
                  <a:tcPr marL="7620" marR="7620" marT="7620" marB="0" anchor="b"/>
                </a:tc>
                <a:extLst>
                  <a:ext uri="{0D108BD9-81ED-4DB2-BD59-A6C34878D82A}">
                    <a16:rowId xmlns:a16="http://schemas.microsoft.com/office/drawing/2014/main" val="3502730073"/>
                  </a:ext>
                </a:extLst>
              </a:tr>
              <a:tr h="475268">
                <a:tc>
                  <a:txBody>
                    <a:bodyPr/>
                    <a:lstStyle/>
                    <a:p>
                      <a:pPr algn="l" fontAlgn="b"/>
                      <a:r>
                        <a:rPr lang="en-US" sz="2000" b="1" u="none" strike="noStrike" dirty="0" err="1">
                          <a:effectLst/>
                        </a:rPr>
                        <a:t>Düzeltme</a:t>
                      </a:r>
                      <a:r>
                        <a:rPr lang="en-US" sz="2000" b="1" u="none" strike="noStrike" dirty="0">
                          <a:effectLst/>
                        </a:rPr>
                        <a:t> </a:t>
                      </a:r>
                      <a:r>
                        <a:rPr lang="en-US" sz="2000" b="1" u="none" strike="noStrike" dirty="0" err="1">
                          <a:effectLst/>
                        </a:rPr>
                        <a:t>Farkı</a:t>
                      </a:r>
                      <a:endParaRPr lang="en-US" sz="2000" b="1" i="0" u="none" strike="noStrike" dirty="0">
                        <a:effectLst/>
                        <a:latin typeface="Arial Tur" panose="020B0604020202020204" pitchFamily="34" charset="0"/>
                      </a:endParaRPr>
                    </a:p>
                  </a:txBody>
                  <a:tcPr marL="7620" marR="7620" marT="7620" marB="0" anchor="b"/>
                </a:tc>
                <a:tc>
                  <a:txBody>
                    <a:bodyPr/>
                    <a:lstStyle/>
                    <a:p>
                      <a:pPr algn="l" fontAlgn="b"/>
                      <a:r>
                        <a:rPr lang="en-US" sz="2000" b="1" u="none" strike="noStrike">
                          <a:effectLst/>
                        </a:rPr>
                        <a:t> </a:t>
                      </a:r>
                      <a:endParaRPr lang="en-US" sz="2000" b="1" i="0" u="none" strike="noStrike">
                        <a:effectLst/>
                        <a:latin typeface="Arial Tur" panose="020B0604020202020204" pitchFamily="34" charset="0"/>
                      </a:endParaRPr>
                    </a:p>
                  </a:txBody>
                  <a:tcPr marL="7620" marR="7620" marT="7620" marB="0" anchor="b"/>
                </a:tc>
                <a:tc>
                  <a:txBody>
                    <a:bodyPr/>
                    <a:lstStyle/>
                    <a:p>
                      <a:pPr algn="l" fontAlgn="b"/>
                      <a:r>
                        <a:rPr lang="en-US" sz="2000" b="1" u="none" strike="noStrike">
                          <a:effectLst/>
                        </a:rPr>
                        <a:t> </a:t>
                      </a:r>
                      <a:endParaRPr lang="en-US" sz="2000" b="1" i="0" u="none" strike="noStrike">
                        <a:effectLst/>
                        <a:latin typeface="Arial Tur" panose="020B0604020202020204" pitchFamily="34" charset="0"/>
                      </a:endParaRPr>
                    </a:p>
                  </a:txBody>
                  <a:tcPr marL="7620" marR="7620" marT="7620" marB="0" anchor="b"/>
                </a:tc>
                <a:tc>
                  <a:txBody>
                    <a:bodyPr/>
                    <a:lstStyle/>
                    <a:p>
                      <a:pPr algn="l" fontAlgn="b"/>
                      <a:r>
                        <a:rPr lang="en-US" sz="2000" b="1" u="none" strike="noStrike" dirty="0">
                          <a:effectLst/>
                        </a:rPr>
                        <a:t> </a:t>
                      </a:r>
                      <a:endParaRPr lang="en-US" sz="2000" b="1" i="0" u="none" strike="noStrike" dirty="0">
                        <a:effectLst/>
                        <a:latin typeface="Arial Tur" panose="020B0604020202020204" pitchFamily="34" charset="0"/>
                      </a:endParaRPr>
                    </a:p>
                  </a:txBody>
                  <a:tcPr marL="7620" marR="7620" marT="7620" marB="0" anchor="b"/>
                </a:tc>
                <a:tc>
                  <a:txBody>
                    <a:bodyPr/>
                    <a:lstStyle/>
                    <a:p>
                      <a:pPr algn="l" fontAlgn="b"/>
                      <a:r>
                        <a:rPr lang="en-US" sz="2000" b="1" u="none" strike="noStrike" dirty="0">
                          <a:effectLst/>
                        </a:rPr>
                        <a:t> </a:t>
                      </a:r>
                      <a:endParaRPr lang="en-US" sz="2000" b="1" i="0" u="none" strike="noStrike" dirty="0">
                        <a:effectLst/>
                        <a:latin typeface="Arial Tur" panose="020B0604020202020204" pitchFamily="34" charset="0"/>
                      </a:endParaRPr>
                    </a:p>
                  </a:txBody>
                  <a:tcPr marL="7620" marR="7620" marT="7620" marB="0" anchor="b"/>
                </a:tc>
                <a:tc>
                  <a:txBody>
                    <a:bodyPr/>
                    <a:lstStyle/>
                    <a:p>
                      <a:pPr algn="r" fontAlgn="b"/>
                      <a:r>
                        <a:rPr lang="en-US" sz="2000" b="1" u="none" strike="noStrike" dirty="0">
                          <a:effectLst/>
                        </a:rPr>
                        <a:t>11.326.450</a:t>
                      </a:r>
                      <a:endParaRPr lang="en-US" sz="2000" b="1" i="0" u="none" strike="noStrike" dirty="0">
                        <a:solidFill>
                          <a:srgbClr val="000000"/>
                        </a:solidFill>
                        <a:effectLst/>
                        <a:latin typeface="Arial Tur" panose="020B0604020202020204" pitchFamily="34" charset="0"/>
                      </a:endParaRPr>
                    </a:p>
                  </a:txBody>
                  <a:tcPr marL="7620" marR="7620" marT="7620" marB="0" anchor="b"/>
                </a:tc>
                <a:extLst>
                  <a:ext uri="{0D108BD9-81ED-4DB2-BD59-A6C34878D82A}">
                    <a16:rowId xmlns:a16="http://schemas.microsoft.com/office/drawing/2014/main" val="2416792029"/>
                  </a:ext>
                </a:extLst>
              </a:tr>
            </a:tbl>
          </a:graphicData>
        </a:graphic>
      </p:graphicFrame>
      <p:sp>
        <p:nvSpPr>
          <p:cNvPr id="5" name="Google Shape;819;p33">
            <a:extLst>
              <a:ext uri="{FF2B5EF4-FFF2-40B4-BE49-F238E27FC236}">
                <a16:creationId xmlns:a16="http://schemas.microsoft.com/office/drawing/2014/main" id="{6D2EBF45-C744-4C59-956A-33BFBD3EA58D}"/>
              </a:ext>
            </a:extLst>
          </p:cNvPr>
          <p:cNvSpPr txBox="1"/>
          <p:nvPr/>
        </p:nvSpPr>
        <p:spPr>
          <a:xfrm>
            <a:off x="713547" y="624912"/>
            <a:ext cx="4226006" cy="577362"/>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Öz kaynaklar V</a:t>
            </a:r>
            <a:endParaRPr lang="tr-TR" sz="2800" b="1" dirty="0">
              <a:solidFill>
                <a:srgbClr val="FF0000"/>
              </a:solidFill>
              <a:latin typeface="Montserrat" panose="02000505000000020004" pitchFamily="2" charset="77"/>
            </a:endParaRPr>
          </a:p>
        </p:txBody>
      </p:sp>
      <p:sp>
        <p:nvSpPr>
          <p:cNvPr id="6" name="Metin kutusu 5">
            <a:extLst>
              <a:ext uri="{FF2B5EF4-FFF2-40B4-BE49-F238E27FC236}">
                <a16:creationId xmlns:a16="http://schemas.microsoft.com/office/drawing/2014/main" id="{D381DCC6-9A49-4797-81C3-63798ED348C4}"/>
              </a:ext>
            </a:extLst>
          </p:cNvPr>
          <p:cNvSpPr txBox="1"/>
          <p:nvPr/>
        </p:nvSpPr>
        <p:spPr>
          <a:xfrm>
            <a:off x="5382453" y="624912"/>
            <a:ext cx="6096000" cy="523220"/>
          </a:xfrm>
          <a:prstGeom prst="rect">
            <a:avLst/>
          </a:prstGeom>
          <a:noFill/>
        </p:spPr>
        <p:txBody>
          <a:bodyPr wrap="square">
            <a:spAutoFit/>
          </a:bodyPr>
          <a:lstStyle/>
          <a:p>
            <a:pPr algn="ctr"/>
            <a:r>
              <a:rPr lang="tr-TR" sz="2800" i="1" dirty="0">
                <a:highlight>
                  <a:srgbClr val="FFFF00"/>
                </a:highlight>
              </a:rPr>
              <a:t>Ödenmiş Sermayenin Düzeltilmesi</a:t>
            </a:r>
          </a:p>
        </p:txBody>
      </p:sp>
      <p:sp>
        <p:nvSpPr>
          <p:cNvPr id="2" name="Slayt Numarası Yer Tutucusu 1">
            <a:extLst>
              <a:ext uri="{FF2B5EF4-FFF2-40B4-BE49-F238E27FC236}">
                <a16:creationId xmlns:a16="http://schemas.microsoft.com/office/drawing/2014/main" id="{B081F0A2-EACC-47AC-9D46-347D04248F7E}"/>
              </a:ext>
            </a:extLst>
          </p:cNvPr>
          <p:cNvSpPr>
            <a:spLocks noGrp="1"/>
          </p:cNvSpPr>
          <p:nvPr>
            <p:ph type="sldNum" sz="quarter" idx="12"/>
          </p:nvPr>
        </p:nvSpPr>
        <p:spPr/>
        <p:txBody>
          <a:bodyPr/>
          <a:lstStyle/>
          <a:p>
            <a:fld id="{74A6B242-B99F-4B56-9848-7DADBC0D860D}" type="slidenum">
              <a:rPr lang="en-US" smtClean="0"/>
              <a:t>54</a:t>
            </a:fld>
            <a:endParaRPr lang="en-US"/>
          </a:p>
        </p:txBody>
      </p:sp>
    </p:spTree>
    <p:extLst>
      <p:ext uri="{BB962C8B-B14F-4D97-AF65-F5344CB8AC3E}">
        <p14:creationId xmlns:p14="http://schemas.microsoft.com/office/powerpoint/2010/main" val="1317954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9;p33">
            <a:extLst>
              <a:ext uri="{FF2B5EF4-FFF2-40B4-BE49-F238E27FC236}">
                <a16:creationId xmlns:a16="http://schemas.microsoft.com/office/drawing/2014/main" id="{2C606375-958D-4BC0-B6ED-127A67B123E9}"/>
              </a:ext>
            </a:extLst>
          </p:cNvPr>
          <p:cNvSpPr txBox="1"/>
          <p:nvPr/>
        </p:nvSpPr>
        <p:spPr>
          <a:xfrm>
            <a:off x="400579" y="377310"/>
            <a:ext cx="4135562" cy="501675"/>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353535"/>
              </a:buClr>
              <a:buSzPts val="7200"/>
              <a:buFont typeface="Montserrat"/>
              <a:buNone/>
            </a:pPr>
            <a:r>
              <a:rPr lang="tr-TR" sz="2800" b="1" dirty="0">
                <a:solidFill>
                  <a:srgbClr val="FF0000"/>
                </a:solidFill>
                <a:latin typeface="Montserrat" panose="02000505000000020004" pitchFamily="2" charset="77"/>
                <a:sym typeface="Montserrat"/>
              </a:rPr>
              <a:t>Öz kaynaklar VI</a:t>
            </a:r>
            <a:endParaRPr lang="tr-TR" sz="2800" b="1" dirty="0">
              <a:solidFill>
                <a:srgbClr val="FF0000"/>
              </a:solidFill>
              <a:latin typeface="Montserrat" panose="02000505000000020004" pitchFamily="2" charset="77"/>
            </a:endParaRPr>
          </a:p>
        </p:txBody>
      </p:sp>
      <p:pic>
        <p:nvPicPr>
          <p:cNvPr id="4" name="Resim 3">
            <a:extLst>
              <a:ext uri="{FF2B5EF4-FFF2-40B4-BE49-F238E27FC236}">
                <a16:creationId xmlns:a16="http://schemas.microsoft.com/office/drawing/2014/main" id="{5797B2B7-F294-4F72-8983-1BF726AB6093}"/>
              </a:ext>
            </a:extLst>
          </p:cNvPr>
          <p:cNvPicPr>
            <a:picLocks noChangeAspect="1"/>
          </p:cNvPicPr>
          <p:nvPr/>
        </p:nvPicPr>
        <p:blipFill>
          <a:blip r:embed="rId2"/>
          <a:stretch>
            <a:fillRect/>
          </a:stretch>
        </p:blipFill>
        <p:spPr>
          <a:xfrm>
            <a:off x="395232" y="1187774"/>
            <a:ext cx="11401536" cy="1258412"/>
          </a:xfrm>
          <a:prstGeom prst="rect">
            <a:avLst/>
          </a:prstGeom>
          <a:solidFill>
            <a:schemeClr val="accent1">
              <a:lumMod val="60000"/>
              <a:lumOff val="40000"/>
            </a:schemeClr>
          </a:solidFill>
        </p:spPr>
      </p:pic>
      <p:sp>
        <p:nvSpPr>
          <p:cNvPr id="6" name="Metin kutusu 5">
            <a:extLst>
              <a:ext uri="{FF2B5EF4-FFF2-40B4-BE49-F238E27FC236}">
                <a16:creationId xmlns:a16="http://schemas.microsoft.com/office/drawing/2014/main" id="{FA2F7F9C-0B96-46D3-99F7-DE81C64479B4}"/>
              </a:ext>
            </a:extLst>
          </p:cNvPr>
          <p:cNvSpPr txBox="1"/>
          <p:nvPr/>
        </p:nvSpPr>
        <p:spPr>
          <a:xfrm>
            <a:off x="995082" y="1419530"/>
            <a:ext cx="10681095" cy="1951175"/>
          </a:xfrm>
          <a:prstGeom prst="rect">
            <a:avLst/>
          </a:prstGeom>
          <a:noFill/>
        </p:spPr>
        <p:txBody>
          <a:bodyPr wrap="square">
            <a:spAutoFit/>
          </a:bodyPr>
          <a:lstStyle/>
          <a:p>
            <a:pPr>
              <a:lnSpc>
                <a:spcPct val="107000"/>
              </a:lnSpc>
              <a:spcAft>
                <a:spcPts val="800"/>
              </a:spcAft>
            </a:pPr>
            <a:r>
              <a:rPr lang="tr-TR" sz="2000" dirty="0">
                <a:effectLst/>
                <a:latin typeface="Calibri" panose="020F0502020204030204" pitchFamily="34" charset="0"/>
                <a:ea typeface="Calibri" panose="020F0502020204030204" pitchFamily="34" charset="0"/>
                <a:cs typeface="Arial" panose="020B0604020202020204" pitchFamily="34" charset="0"/>
              </a:rPr>
              <a:t>2023 hesap dönemi sonuna ait bilançonun enflasyon düzeltmesine tabi tutulmasından kaynaklanan kar/zarar farkı, diğer bir ifade ile düzeltme sonrası hesaplanan geçmiş yıl kâr veya zararı düzeltilmiş bilançoda öz kaynaklar içinde, </a:t>
            </a:r>
            <a:r>
              <a:rPr lang="tr-TR" sz="2000" b="1" dirty="0">
                <a:effectLst/>
                <a:latin typeface="Calibri" panose="020F0502020204030204" pitchFamily="34" charset="0"/>
                <a:ea typeface="Calibri" panose="020F0502020204030204" pitchFamily="34" charset="0"/>
                <a:cs typeface="Arial" panose="020B0604020202020204" pitchFamily="34" charset="0"/>
              </a:rPr>
              <a:t>Geçmiş Yıllar Karları/Zararları </a:t>
            </a:r>
            <a:r>
              <a:rPr lang="tr-TR" sz="2000" dirty="0">
                <a:effectLst/>
                <a:latin typeface="Calibri" panose="020F0502020204030204" pitchFamily="34" charset="0"/>
                <a:ea typeface="Calibri" panose="020F0502020204030204" pitchFamily="34" charset="0"/>
                <a:cs typeface="Arial" panose="020B0604020202020204" pitchFamily="34" charset="0"/>
              </a:rPr>
              <a:t>hesabının alt hesabında izlenir.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tr-TR" sz="2400" dirty="0">
              <a:solidFill>
                <a:schemeClr val="dk1"/>
              </a:solidFill>
            </a:endParaRPr>
          </a:p>
        </p:txBody>
      </p:sp>
      <p:pic>
        <p:nvPicPr>
          <p:cNvPr id="7" name="Resim 6">
            <a:extLst>
              <a:ext uri="{FF2B5EF4-FFF2-40B4-BE49-F238E27FC236}">
                <a16:creationId xmlns:a16="http://schemas.microsoft.com/office/drawing/2014/main" id="{06BF4230-7C03-4ECB-BE96-B12C543BF861}"/>
              </a:ext>
            </a:extLst>
          </p:cNvPr>
          <p:cNvPicPr>
            <a:picLocks noChangeAspect="1"/>
          </p:cNvPicPr>
          <p:nvPr/>
        </p:nvPicPr>
        <p:blipFill>
          <a:blip r:embed="rId2"/>
          <a:stretch>
            <a:fillRect/>
          </a:stretch>
        </p:blipFill>
        <p:spPr>
          <a:xfrm>
            <a:off x="404981" y="3623361"/>
            <a:ext cx="11442138" cy="923329"/>
          </a:xfrm>
          <a:prstGeom prst="rect">
            <a:avLst/>
          </a:prstGeom>
          <a:solidFill>
            <a:schemeClr val="accent1">
              <a:lumMod val="60000"/>
              <a:lumOff val="40000"/>
            </a:schemeClr>
          </a:solidFill>
        </p:spPr>
      </p:pic>
      <p:pic>
        <p:nvPicPr>
          <p:cNvPr id="10" name="Resim 9">
            <a:extLst>
              <a:ext uri="{FF2B5EF4-FFF2-40B4-BE49-F238E27FC236}">
                <a16:creationId xmlns:a16="http://schemas.microsoft.com/office/drawing/2014/main" id="{6E7604A8-0154-4F61-8A42-756FA6E5B43E}"/>
              </a:ext>
            </a:extLst>
          </p:cNvPr>
          <p:cNvPicPr>
            <a:picLocks noChangeAspect="1"/>
          </p:cNvPicPr>
          <p:nvPr/>
        </p:nvPicPr>
        <p:blipFill>
          <a:blip r:embed="rId2"/>
          <a:stretch>
            <a:fillRect/>
          </a:stretch>
        </p:blipFill>
        <p:spPr>
          <a:xfrm>
            <a:off x="404981" y="2546463"/>
            <a:ext cx="11442138" cy="963442"/>
          </a:xfrm>
          <a:prstGeom prst="rect">
            <a:avLst/>
          </a:prstGeom>
          <a:solidFill>
            <a:schemeClr val="accent1">
              <a:lumMod val="60000"/>
              <a:lumOff val="40000"/>
            </a:schemeClr>
          </a:solidFill>
        </p:spPr>
      </p:pic>
      <p:pic>
        <p:nvPicPr>
          <p:cNvPr id="23" name="Resim 22">
            <a:extLst>
              <a:ext uri="{FF2B5EF4-FFF2-40B4-BE49-F238E27FC236}">
                <a16:creationId xmlns:a16="http://schemas.microsoft.com/office/drawing/2014/main" id="{E956990D-607C-42A0-BDB4-1659FC1E810F}"/>
              </a:ext>
            </a:extLst>
          </p:cNvPr>
          <p:cNvPicPr>
            <a:picLocks noChangeAspect="1"/>
          </p:cNvPicPr>
          <p:nvPr/>
        </p:nvPicPr>
        <p:blipFill>
          <a:blip r:embed="rId2"/>
          <a:stretch>
            <a:fillRect/>
          </a:stretch>
        </p:blipFill>
        <p:spPr>
          <a:xfrm>
            <a:off x="395232" y="4643850"/>
            <a:ext cx="11442138" cy="963442"/>
          </a:xfrm>
          <a:prstGeom prst="rect">
            <a:avLst/>
          </a:prstGeom>
          <a:solidFill>
            <a:schemeClr val="accent1">
              <a:lumMod val="60000"/>
              <a:lumOff val="40000"/>
            </a:schemeClr>
          </a:solidFill>
        </p:spPr>
      </p:pic>
      <p:sp>
        <p:nvSpPr>
          <p:cNvPr id="24" name="Rectangle 49">
            <a:extLst>
              <a:ext uri="{FF2B5EF4-FFF2-40B4-BE49-F238E27FC236}">
                <a16:creationId xmlns:a16="http://schemas.microsoft.com/office/drawing/2014/main" id="{91BBE305-E288-4D4A-AD68-569E4DBF6EF1}"/>
              </a:ext>
            </a:extLst>
          </p:cNvPr>
          <p:cNvSpPr>
            <a:spLocks noChangeArrowheads="1"/>
          </p:cNvSpPr>
          <p:nvPr/>
        </p:nvSpPr>
        <p:spPr bwMode="auto">
          <a:xfrm>
            <a:off x="500201" y="3968685"/>
            <a:ext cx="586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dirty="0">
                <a:solidFill>
                  <a:srgbClr val="FF0000"/>
                </a:solidFill>
                <a:latin typeface="Montserrat" panose="02000505000000020004" pitchFamily="2" charset="77"/>
              </a:rPr>
              <a:t>0</a:t>
            </a:r>
            <a:r>
              <a:rPr lang="tr-TR" altLang="en-US" sz="3000" b="1" dirty="0">
                <a:solidFill>
                  <a:srgbClr val="FF0000"/>
                </a:solidFill>
                <a:latin typeface="Montserrat" panose="02000505000000020004" pitchFamily="2" charset="77"/>
              </a:rPr>
              <a:t>3</a:t>
            </a:r>
            <a:endParaRPr lang="en-US" altLang="en-US" sz="3000" b="1" dirty="0">
              <a:solidFill>
                <a:srgbClr val="FF0000"/>
              </a:solidFill>
              <a:latin typeface="Montserrat" panose="02000505000000020004" pitchFamily="2" charset="77"/>
            </a:endParaRPr>
          </a:p>
        </p:txBody>
      </p:sp>
      <p:sp>
        <p:nvSpPr>
          <p:cNvPr id="25" name="Rectangle 49">
            <a:extLst>
              <a:ext uri="{FF2B5EF4-FFF2-40B4-BE49-F238E27FC236}">
                <a16:creationId xmlns:a16="http://schemas.microsoft.com/office/drawing/2014/main" id="{398742D6-15D4-424B-A2A5-B6128FD6276D}"/>
              </a:ext>
            </a:extLst>
          </p:cNvPr>
          <p:cNvSpPr>
            <a:spLocks noChangeArrowheads="1"/>
          </p:cNvSpPr>
          <p:nvPr/>
        </p:nvSpPr>
        <p:spPr bwMode="auto">
          <a:xfrm>
            <a:off x="500201" y="2860767"/>
            <a:ext cx="586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dirty="0">
                <a:solidFill>
                  <a:srgbClr val="FF0000"/>
                </a:solidFill>
                <a:latin typeface="Montserrat" panose="02000505000000020004" pitchFamily="2" charset="77"/>
              </a:rPr>
              <a:t>0</a:t>
            </a:r>
            <a:r>
              <a:rPr lang="tr-TR" altLang="en-US" sz="3000" b="1" dirty="0">
                <a:solidFill>
                  <a:srgbClr val="FF0000"/>
                </a:solidFill>
                <a:latin typeface="Montserrat" panose="02000505000000020004" pitchFamily="2" charset="77"/>
              </a:rPr>
              <a:t>2</a:t>
            </a:r>
            <a:endParaRPr lang="en-US" altLang="en-US" sz="3000" b="1" dirty="0">
              <a:solidFill>
                <a:srgbClr val="FF0000"/>
              </a:solidFill>
              <a:latin typeface="Montserrat" panose="02000505000000020004" pitchFamily="2" charset="77"/>
            </a:endParaRPr>
          </a:p>
        </p:txBody>
      </p:sp>
      <p:sp>
        <p:nvSpPr>
          <p:cNvPr id="26" name="Rectangle 49">
            <a:extLst>
              <a:ext uri="{FF2B5EF4-FFF2-40B4-BE49-F238E27FC236}">
                <a16:creationId xmlns:a16="http://schemas.microsoft.com/office/drawing/2014/main" id="{AE413244-2725-4C6F-897A-C6BD5B3A5237}"/>
              </a:ext>
            </a:extLst>
          </p:cNvPr>
          <p:cNvSpPr>
            <a:spLocks noChangeArrowheads="1"/>
          </p:cNvSpPr>
          <p:nvPr/>
        </p:nvSpPr>
        <p:spPr bwMode="auto">
          <a:xfrm>
            <a:off x="531005" y="1636286"/>
            <a:ext cx="586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dirty="0">
                <a:solidFill>
                  <a:srgbClr val="FF0000"/>
                </a:solidFill>
                <a:latin typeface="Montserrat" panose="02000505000000020004" pitchFamily="2" charset="77"/>
              </a:rPr>
              <a:t>01</a:t>
            </a:r>
          </a:p>
        </p:txBody>
      </p:sp>
      <p:sp>
        <p:nvSpPr>
          <p:cNvPr id="27" name="Rectangle 49">
            <a:extLst>
              <a:ext uri="{FF2B5EF4-FFF2-40B4-BE49-F238E27FC236}">
                <a16:creationId xmlns:a16="http://schemas.microsoft.com/office/drawing/2014/main" id="{4E8C4444-50B0-476D-81B6-4A58B42A1D8E}"/>
              </a:ext>
            </a:extLst>
          </p:cNvPr>
          <p:cNvSpPr>
            <a:spLocks noChangeArrowheads="1"/>
          </p:cNvSpPr>
          <p:nvPr/>
        </p:nvSpPr>
        <p:spPr bwMode="auto">
          <a:xfrm>
            <a:off x="499587" y="4908171"/>
            <a:ext cx="586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dirty="0">
                <a:solidFill>
                  <a:srgbClr val="FF0000"/>
                </a:solidFill>
                <a:latin typeface="Montserrat" panose="02000505000000020004" pitchFamily="2" charset="77"/>
              </a:rPr>
              <a:t>0</a:t>
            </a:r>
            <a:r>
              <a:rPr lang="tr-TR" altLang="en-US" sz="3000" b="1" dirty="0">
                <a:solidFill>
                  <a:srgbClr val="FF0000"/>
                </a:solidFill>
                <a:latin typeface="Montserrat" panose="02000505000000020004" pitchFamily="2" charset="77"/>
              </a:rPr>
              <a:t>4</a:t>
            </a:r>
            <a:endParaRPr lang="en-US" altLang="en-US" sz="3000" b="1" dirty="0">
              <a:solidFill>
                <a:srgbClr val="FF0000"/>
              </a:solidFill>
              <a:latin typeface="Montserrat" panose="02000505000000020004" pitchFamily="2" charset="77"/>
            </a:endParaRPr>
          </a:p>
        </p:txBody>
      </p:sp>
      <p:sp>
        <p:nvSpPr>
          <p:cNvPr id="29" name="Metin kutusu 28">
            <a:extLst>
              <a:ext uri="{FF2B5EF4-FFF2-40B4-BE49-F238E27FC236}">
                <a16:creationId xmlns:a16="http://schemas.microsoft.com/office/drawing/2014/main" id="{CB5B469C-E254-4019-A646-F6CB38D798A7}"/>
              </a:ext>
            </a:extLst>
          </p:cNvPr>
          <p:cNvSpPr txBox="1"/>
          <p:nvPr/>
        </p:nvSpPr>
        <p:spPr>
          <a:xfrm>
            <a:off x="995082" y="2700031"/>
            <a:ext cx="10681095" cy="923330"/>
          </a:xfrm>
          <a:prstGeom prst="rect">
            <a:avLst/>
          </a:prstGeom>
          <a:noFill/>
        </p:spPr>
        <p:txBody>
          <a:bodyPr wrap="square">
            <a:spAutoFit/>
          </a:bodyPr>
          <a:lstStyle/>
          <a:p>
            <a:r>
              <a:rPr lang="tr-TR" sz="1800" dirty="0">
                <a:effectLst/>
                <a:latin typeface="Calibri" panose="020F0502020204030204" pitchFamily="34" charset="0"/>
                <a:ea typeface="Calibri" panose="020F0502020204030204" pitchFamily="34" charset="0"/>
                <a:cs typeface="Arial" panose="020B0604020202020204" pitchFamily="34" charset="0"/>
              </a:rPr>
              <a:t>2023 hesap dönemi sonuna ait bilançonun enflasyon düzeltmesine tabi tutulmasından kaynaklanan (düzeltme sonrası tespit edilen) geçmiş yıl karı </a:t>
            </a:r>
            <a:r>
              <a:rPr lang="tr-TR" sz="1800" b="1" dirty="0">
                <a:effectLst/>
                <a:latin typeface="Calibri" panose="020F0502020204030204" pitchFamily="34" charset="0"/>
                <a:ea typeface="Calibri" panose="020F0502020204030204" pitchFamily="34" charset="0"/>
                <a:cs typeface="Arial" panose="020B0604020202020204" pitchFamily="34" charset="0"/>
              </a:rPr>
              <a:t>vergiye tabi tutulmaz</a:t>
            </a:r>
            <a:r>
              <a:rPr lang="tr-TR" sz="1800" dirty="0">
                <a:effectLst/>
                <a:latin typeface="Calibri" panose="020F0502020204030204" pitchFamily="34" charset="0"/>
                <a:ea typeface="Calibri" panose="020F0502020204030204" pitchFamily="34" charset="0"/>
                <a:cs typeface="Arial" panose="020B0604020202020204" pitchFamily="34" charset="0"/>
              </a:rPr>
              <a:t>, geçmiş yıl zararı ise </a:t>
            </a:r>
            <a:r>
              <a:rPr lang="tr-TR" sz="1800" b="1" dirty="0">
                <a:effectLst/>
                <a:latin typeface="Calibri" panose="020F0502020204030204" pitchFamily="34" charset="0"/>
                <a:ea typeface="Calibri" panose="020F0502020204030204" pitchFamily="34" charset="0"/>
                <a:cs typeface="Arial" panose="020B0604020202020204" pitchFamily="34" charset="0"/>
              </a:rPr>
              <a:t>zarar olarak kabul edilmez</a:t>
            </a:r>
            <a:r>
              <a:rPr lang="tr-TR"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0" name="Metin kutusu 29">
            <a:extLst>
              <a:ext uri="{FF2B5EF4-FFF2-40B4-BE49-F238E27FC236}">
                <a16:creationId xmlns:a16="http://schemas.microsoft.com/office/drawing/2014/main" id="{A9F59CDB-BF74-4085-948B-CB3A10DF0898}"/>
              </a:ext>
            </a:extLst>
          </p:cNvPr>
          <p:cNvSpPr txBox="1"/>
          <p:nvPr/>
        </p:nvSpPr>
        <p:spPr>
          <a:xfrm>
            <a:off x="1019368" y="3670641"/>
            <a:ext cx="10922971" cy="1200329"/>
          </a:xfrm>
          <a:prstGeom prst="rect">
            <a:avLst/>
          </a:prstGeom>
          <a:noFill/>
        </p:spPr>
        <p:txBody>
          <a:bodyPr wrap="square">
            <a:spAutoFit/>
          </a:bodyPr>
          <a:lstStyle/>
          <a:p>
            <a:r>
              <a:rPr lang="tr-TR" sz="1800" dirty="0">
                <a:effectLst/>
                <a:latin typeface="Calibri" panose="020F0502020204030204" pitchFamily="34" charset="0"/>
                <a:ea typeface="Calibri" panose="020F0502020204030204" pitchFamily="34" charset="0"/>
                <a:cs typeface="Arial" panose="020B0604020202020204" pitchFamily="34" charset="0"/>
              </a:rPr>
              <a:t>2023 hesap dönemi sonuna ait bilançonun düzeltilmesi sonucu oluşan geçmiş yıllar karları veya zararları, kaydedildiği “Geçmiş Yıllar Karları/Zararları” hesabının alt hesabında izlenir ve </a:t>
            </a:r>
            <a:r>
              <a:rPr lang="tr-TR" sz="1800" b="1" dirty="0">
                <a:effectLst/>
                <a:latin typeface="Calibri" panose="020F0502020204030204" pitchFamily="34" charset="0"/>
                <a:ea typeface="Calibri" panose="020F0502020204030204" pitchFamily="34" charset="0"/>
                <a:cs typeface="Arial" panose="020B0604020202020204" pitchFamily="34" charset="0"/>
              </a:rPr>
              <a:t>sonraki dönemlerde düzeltme işlemine tabi tutulur.</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1" name="Metin kutusu 30">
            <a:extLst>
              <a:ext uri="{FF2B5EF4-FFF2-40B4-BE49-F238E27FC236}">
                <a16:creationId xmlns:a16="http://schemas.microsoft.com/office/drawing/2014/main" id="{3082E093-573D-405F-AEF5-C3319754CC13}"/>
              </a:ext>
            </a:extLst>
          </p:cNvPr>
          <p:cNvSpPr txBox="1"/>
          <p:nvPr/>
        </p:nvSpPr>
        <p:spPr>
          <a:xfrm>
            <a:off x="1010705" y="4802787"/>
            <a:ext cx="10681094" cy="923330"/>
          </a:xfrm>
          <a:prstGeom prst="rect">
            <a:avLst/>
          </a:prstGeom>
          <a:noFill/>
        </p:spPr>
        <p:txBody>
          <a:bodyPr wrap="square">
            <a:spAutoFit/>
          </a:bodyPr>
          <a:lstStyle/>
          <a:p>
            <a:r>
              <a:rPr lang="tr-TR" sz="1800" dirty="0">
                <a:effectLst/>
                <a:latin typeface="Calibri" panose="020F0502020204030204" pitchFamily="34" charset="0"/>
                <a:ea typeface="Calibri" panose="020F0502020204030204" pitchFamily="34" charset="0"/>
                <a:cs typeface="Arial" panose="020B0604020202020204" pitchFamily="34" charset="0"/>
              </a:rPr>
              <a:t>2023 hesap dönemi sonuna ait bilançolarının düzeltilmesi neticesinde oluşan </a:t>
            </a:r>
            <a:r>
              <a:rPr lang="tr-TR" sz="1800" b="1" dirty="0">
                <a:effectLst/>
                <a:latin typeface="Calibri" panose="020F0502020204030204" pitchFamily="34" charset="0"/>
                <a:ea typeface="Calibri" panose="020F0502020204030204" pitchFamily="34" charset="0"/>
                <a:cs typeface="Arial" panose="020B0604020202020204" pitchFamily="34" charset="0"/>
              </a:rPr>
              <a:t>geçmiş yıl zararları</a:t>
            </a:r>
            <a:r>
              <a:rPr lang="tr-TR" sz="1800" dirty="0">
                <a:effectLst/>
                <a:latin typeface="Calibri" panose="020F0502020204030204" pitchFamily="34" charset="0"/>
                <a:ea typeface="Calibri" panose="020F0502020204030204" pitchFamily="34" charset="0"/>
                <a:cs typeface="Arial" panose="020B0604020202020204" pitchFamily="34" charset="0"/>
              </a:rPr>
              <a:t>, düzeltme işlemi neticesinde oluşan </a:t>
            </a:r>
            <a:r>
              <a:rPr lang="tr-TR" sz="1800" b="1" dirty="0">
                <a:effectLst/>
                <a:latin typeface="Calibri" panose="020F0502020204030204" pitchFamily="34" charset="0"/>
                <a:ea typeface="Calibri" panose="020F0502020204030204" pitchFamily="34" charset="0"/>
                <a:cs typeface="Arial" panose="020B0604020202020204" pitchFamily="34" charset="0"/>
              </a:rPr>
              <a:t>öz sermaye farklarına </a:t>
            </a:r>
            <a:r>
              <a:rPr lang="tr-TR" sz="1800" dirty="0">
                <a:effectLst/>
                <a:latin typeface="Calibri" panose="020F0502020204030204" pitchFamily="34" charset="0"/>
                <a:ea typeface="Calibri" panose="020F0502020204030204" pitchFamily="34" charset="0"/>
                <a:cs typeface="Arial" panose="020B0604020202020204" pitchFamily="34" charset="0"/>
              </a:rPr>
              <a:t>mahsup edilebilir.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33" name="Resim 32">
            <a:extLst>
              <a:ext uri="{FF2B5EF4-FFF2-40B4-BE49-F238E27FC236}">
                <a16:creationId xmlns:a16="http://schemas.microsoft.com/office/drawing/2014/main" id="{646DCAE6-9BCB-4065-B8B2-D3409195265B}"/>
              </a:ext>
            </a:extLst>
          </p:cNvPr>
          <p:cNvPicPr>
            <a:picLocks noChangeAspect="1"/>
          </p:cNvPicPr>
          <p:nvPr/>
        </p:nvPicPr>
        <p:blipFill>
          <a:blip r:embed="rId2"/>
          <a:stretch>
            <a:fillRect/>
          </a:stretch>
        </p:blipFill>
        <p:spPr>
          <a:xfrm>
            <a:off x="395232" y="5707569"/>
            <a:ext cx="11442138" cy="955357"/>
          </a:xfrm>
          <a:prstGeom prst="rect">
            <a:avLst/>
          </a:prstGeom>
          <a:solidFill>
            <a:schemeClr val="accent1">
              <a:lumMod val="60000"/>
              <a:lumOff val="40000"/>
            </a:schemeClr>
          </a:solidFill>
        </p:spPr>
      </p:pic>
      <p:sp>
        <p:nvSpPr>
          <p:cNvPr id="34" name="Rectangle 49">
            <a:extLst>
              <a:ext uri="{FF2B5EF4-FFF2-40B4-BE49-F238E27FC236}">
                <a16:creationId xmlns:a16="http://schemas.microsoft.com/office/drawing/2014/main" id="{6AD9AE36-FEE3-4812-BFDE-F1D3407E1A76}"/>
              </a:ext>
            </a:extLst>
          </p:cNvPr>
          <p:cNvSpPr>
            <a:spLocks noChangeArrowheads="1"/>
          </p:cNvSpPr>
          <p:nvPr/>
        </p:nvSpPr>
        <p:spPr bwMode="auto">
          <a:xfrm>
            <a:off x="499588" y="6014315"/>
            <a:ext cx="586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dirty="0">
                <a:solidFill>
                  <a:srgbClr val="FF0000"/>
                </a:solidFill>
                <a:latin typeface="Montserrat" panose="02000505000000020004" pitchFamily="2" charset="77"/>
              </a:rPr>
              <a:t>0</a:t>
            </a:r>
            <a:r>
              <a:rPr lang="tr-TR" altLang="en-US" sz="3000" b="1" dirty="0">
                <a:solidFill>
                  <a:srgbClr val="FF0000"/>
                </a:solidFill>
                <a:latin typeface="Montserrat" panose="02000505000000020004" pitchFamily="2" charset="77"/>
              </a:rPr>
              <a:t>5</a:t>
            </a:r>
            <a:endParaRPr lang="en-US" altLang="en-US" sz="3000" b="1" dirty="0">
              <a:solidFill>
                <a:srgbClr val="FF0000"/>
              </a:solidFill>
              <a:latin typeface="Montserrat" panose="02000505000000020004" pitchFamily="2" charset="77"/>
            </a:endParaRPr>
          </a:p>
        </p:txBody>
      </p:sp>
      <p:sp>
        <p:nvSpPr>
          <p:cNvPr id="35" name="Metin kutusu 34">
            <a:extLst>
              <a:ext uri="{FF2B5EF4-FFF2-40B4-BE49-F238E27FC236}">
                <a16:creationId xmlns:a16="http://schemas.microsoft.com/office/drawing/2014/main" id="{37C3FE5C-DF07-4985-9C4D-F070A56ADADB}"/>
              </a:ext>
            </a:extLst>
          </p:cNvPr>
          <p:cNvSpPr txBox="1"/>
          <p:nvPr/>
        </p:nvSpPr>
        <p:spPr>
          <a:xfrm>
            <a:off x="1085857" y="5766229"/>
            <a:ext cx="10922971" cy="1200329"/>
          </a:xfrm>
          <a:prstGeom prst="rect">
            <a:avLst/>
          </a:prstGeom>
          <a:noFill/>
        </p:spPr>
        <p:txBody>
          <a:bodyPr wrap="square">
            <a:spAutoFit/>
          </a:bodyPr>
          <a:lstStyle/>
          <a:p>
            <a:r>
              <a:rPr lang="tr-TR" sz="1800" b="1" dirty="0">
                <a:effectLst/>
                <a:latin typeface="Calibri" panose="020F0502020204030204" pitchFamily="34" charset="0"/>
                <a:ea typeface="Calibri" panose="020F0502020204030204" pitchFamily="34" charset="0"/>
                <a:cs typeface="Arial" panose="020B0604020202020204" pitchFamily="34" charset="0"/>
              </a:rPr>
              <a:t>1.1.2024 tarihinden </a:t>
            </a:r>
            <a:r>
              <a:rPr lang="tr-TR" sz="1800" dirty="0">
                <a:effectLst/>
                <a:latin typeface="Calibri" panose="020F0502020204030204" pitchFamily="34" charset="0"/>
                <a:ea typeface="Calibri" panose="020F0502020204030204" pitchFamily="34" charset="0"/>
                <a:cs typeface="Arial" panose="020B0604020202020204" pitchFamily="34" charset="0"/>
              </a:rPr>
              <a:t>sonra verilecek yıllık GV ve KV beyannameleri ile geçici vergi beyannamelerinde beyan edilen vergi matrahlarının tespitinde, 2023 yılı mali zararı ve önceki yıllara ait indirilemeyen geçmiş yıl mali zararları </a:t>
            </a:r>
            <a:r>
              <a:rPr lang="tr-TR" sz="1800" b="1" dirty="0">
                <a:effectLst/>
                <a:latin typeface="Calibri" panose="020F0502020204030204" pitchFamily="34" charset="0"/>
                <a:ea typeface="Calibri" panose="020F0502020204030204" pitchFamily="34" charset="0"/>
                <a:cs typeface="Arial" panose="020B0604020202020204" pitchFamily="34" charset="0"/>
              </a:rPr>
              <a:t>mukayyet değerleri </a:t>
            </a:r>
            <a:r>
              <a:rPr lang="tr-TR" sz="1800" dirty="0">
                <a:effectLst/>
                <a:latin typeface="Calibri" panose="020F0502020204030204" pitchFamily="34" charset="0"/>
                <a:ea typeface="Calibri" panose="020F0502020204030204" pitchFamily="34" charset="0"/>
                <a:cs typeface="Arial" panose="020B0604020202020204" pitchFamily="34" charset="0"/>
              </a:rPr>
              <a:t>ile dikkate alınır.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6" name="Metin kutusu 35">
            <a:extLst>
              <a:ext uri="{FF2B5EF4-FFF2-40B4-BE49-F238E27FC236}">
                <a16:creationId xmlns:a16="http://schemas.microsoft.com/office/drawing/2014/main" id="{A70B8FDA-3409-41FA-9F66-BFF04A0F3F6D}"/>
              </a:ext>
            </a:extLst>
          </p:cNvPr>
          <p:cNvSpPr txBox="1"/>
          <p:nvPr/>
        </p:nvSpPr>
        <p:spPr>
          <a:xfrm>
            <a:off x="5373488" y="392851"/>
            <a:ext cx="6096000" cy="523220"/>
          </a:xfrm>
          <a:prstGeom prst="rect">
            <a:avLst/>
          </a:prstGeom>
          <a:noFill/>
        </p:spPr>
        <p:txBody>
          <a:bodyPr wrap="square">
            <a:spAutoFit/>
          </a:bodyPr>
          <a:lstStyle/>
          <a:p>
            <a:pPr algn="ctr"/>
            <a:r>
              <a:rPr lang="tr-TR" sz="2800" i="1" dirty="0">
                <a:highlight>
                  <a:srgbClr val="FFFF00"/>
                </a:highlight>
              </a:rPr>
              <a:t>Geçmiş Yıl Kar ve Zararları</a:t>
            </a:r>
          </a:p>
        </p:txBody>
      </p:sp>
    </p:spTree>
    <p:extLst>
      <p:ext uri="{BB962C8B-B14F-4D97-AF65-F5344CB8AC3E}">
        <p14:creationId xmlns:p14="http://schemas.microsoft.com/office/powerpoint/2010/main" val="1575707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7" name="Google Shape;1811;p62"/>
          <p:cNvSpPr>
            <a:spLocks/>
          </p:cNvSpPr>
          <p:nvPr/>
        </p:nvSpPr>
        <p:spPr bwMode="auto">
          <a:xfrm>
            <a:off x="7807325" y="1993900"/>
            <a:ext cx="387350" cy="671513"/>
          </a:xfrm>
          <a:custGeom>
            <a:avLst/>
            <a:gdLst>
              <a:gd name="T0" fmla="*/ 0 w 94"/>
              <a:gd name="T1" fmla="*/ 0 h 163"/>
              <a:gd name="T2" fmla="*/ 2147483646 w 94"/>
              <a:gd name="T3" fmla="*/ 2147483646 h 163"/>
              <a:gd name="T4" fmla="*/ 2147483646 w 94"/>
              <a:gd name="T5" fmla="*/ 2147483646 h 163"/>
              <a:gd name="T6" fmla="*/ 0 60000 65536"/>
              <a:gd name="T7" fmla="*/ 0 60000 65536"/>
              <a:gd name="T8" fmla="*/ 0 60000 65536"/>
            </a:gdLst>
            <a:ahLst/>
            <a:cxnLst>
              <a:cxn ang="T6">
                <a:pos x="T0" y="T1"/>
              </a:cxn>
              <a:cxn ang="T7">
                <a:pos x="T2" y="T3"/>
              </a:cxn>
              <a:cxn ang="T8">
                <a:pos x="T4" y="T5"/>
              </a:cxn>
            </a:cxnLst>
            <a:rect l="0" t="0" r="r" b="b"/>
            <a:pathLst>
              <a:path w="94" h="163" extrusionOk="0">
                <a:moveTo>
                  <a:pt x="0" y="0"/>
                </a:moveTo>
                <a:cubicBezTo>
                  <a:pt x="20" y="23"/>
                  <a:pt x="38" y="49"/>
                  <a:pt x="54" y="77"/>
                </a:cubicBezTo>
                <a:cubicBezTo>
                  <a:pt x="70" y="105"/>
                  <a:pt x="83" y="134"/>
                  <a:pt x="94" y="163"/>
                </a:cubicBezTo>
              </a:path>
            </a:pathLst>
          </a:custGeom>
          <a:noFill/>
          <a:ln w="49200" cap="rnd" cmpd="sng">
            <a:solidFill>
              <a:srgbClr val="231F20"/>
            </a:solidFill>
            <a:prstDash val="solid"/>
            <a:miter lim="52428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p>
            <a:endParaRPr lang="en-US"/>
          </a:p>
        </p:txBody>
      </p:sp>
      <p:sp>
        <p:nvSpPr>
          <p:cNvPr id="135178" name="Google Shape;1812;p62"/>
          <p:cNvSpPr>
            <a:spLocks/>
          </p:cNvSpPr>
          <p:nvPr/>
        </p:nvSpPr>
        <p:spPr bwMode="auto">
          <a:xfrm>
            <a:off x="7804150" y="4191000"/>
            <a:ext cx="390525" cy="671513"/>
          </a:xfrm>
          <a:custGeom>
            <a:avLst/>
            <a:gdLst>
              <a:gd name="T0" fmla="*/ 2147483646 w 95"/>
              <a:gd name="T1" fmla="*/ 0 h 163"/>
              <a:gd name="T2" fmla="*/ 2147483646 w 95"/>
              <a:gd name="T3" fmla="*/ 2147483646 h 163"/>
              <a:gd name="T4" fmla="*/ 0 w 95"/>
              <a:gd name="T5" fmla="*/ 2147483646 h 163"/>
              <a:gd name="T6" fmla="*/ 0 60000 65536"/>
              <a:gd name="T7" fmla="*/ 0 60000 65536"/>
              <a:gd name="T8" fmla="*/ 0 60000 65536"/>
            </a:gdLst>
            <a:ahLst/>
            <a:cxnLst>
              <a:cxn ang="T6">
                <a:pos x="T0" y="T1"/>
              </a:cxn>
              <a:cxn ang="T7">
                <a:pos x="T2" y="T3"/>
              </a:cxn>
              <a:cxn ang="T8">
                <a:pos x="T4" y="T5"/>
              </a:cxn>
            </a:cxnLst>
            <a:rect l="0" t="0" r="r" b="b"/>
            <a:pathLst>
              <a:path w="95" h="163" extrusionOk="0">
                <a:moveTo>
                  <a:pt x="95" y="0"/>
                </a:moveTo>
                <a:cubicBezTo>
                  <a:pt x="84" y="29"/>
                  <a:pt x="71" y="58"/>
                  <a:pt x="55" y="85"/>
                </a:cubicBezTo>
                <a:cubicBezTo>
                  <a:pt x="39" y="113"/>
                  <a:pt x="20" y="139"/>
                  <a:pt x="0" y="163"/>
                </a:cubicBezTo>
              </a:path>
            </a:pathLst>
          </a:custGeom>
          <a:noFill/>
          <a:ln w="49200" cap="rnd" cmpd="sng">
            <a:solidFill>
              <a:srgbClr val="231F20"/>
            </a:solidFill>
            <a:prstDash val="solid"/>
            <a:miter lim="52428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p>
            <a:endParaRPr lang="en-US"/>
          </a:p>
        </p:txBody>
      </p:sp>
      <p:sp>
        <p:nvSpPr>
          <p:cNvPr id="135179" name="Google Shape;1813;p62"/>
          <p:cNvSpPr>
            <a:spLocks/>
          </p:cNvSpPr>
          <p:nvPr/>
        </p:nvSpPr>
        <p:spPr bwMode="auto">
          <a:xfrm>
            <a:off x="5705475" y="5626100"/>
            <a:ext cx="779463" cy="33338"/>
          </a:xfrm>
          <a:custGeom>
            <a:avLst/>
            <a:gdLst>
              <a:gd name="T0" fmla="*/ 2147483646 w 189"/>
              <a:gd name="T1" fmla="*/ 0 h 8"/>
              <a:gd name="T2" fmla="*/ 2147483646 w 189"/>
              <a:gd name="T3" fmla="*/ 2147483646 h 8"/>
              <a:gd name="T4" fmla="*/ 0 w 189"/>
              <a:gd name="T5" fmla="*/ 0 h 8"/>
              <a:gd name="T6" fmla="*/ 0 60000 65536"/>
              <a:gd name="T7" fmla="*/ 0 60000 65536"/>
              <a:gd name="T8" fmla="*/ 0 60000 65536"/>
            </a:gdLst>
            <a:ahLst/>
            <a:cxnLst>
              <a:cxn ang="T6">
                <a:pos x="T0" y="T1"/>
              </a:cxn>
              <a:cxn ang="T7">
                <a:pos x="T2" y="T3"/>
              </a:cxn>
              <a:cxn ang="T8">
                <a:pos x="T4" y="T5"/>
              </a:cxn>
            </a:cxnLst>
            <a:rect l="0" t="0" r="r" b="b"/>
            <a:pathLst>
              <a:path w="189" h="8" extrusionOk="0">
                <a:moveTo>
                  <a:pt x="189" y="0"/>
                </a:moveTo>
                <a:cubicBezTo>
                  <a:pt x="158" y="5"/>
                  <a:pt x="127" y="8"/>
                  <a:pt x="95" y="8"/>
                </a:cubicBezTo>
                <a:cubicBezTo>
                  <a:pt x="63" y="8"/>
                  <a:pt x="31" y="5"/>
                  <a:pt x="0" y="0"/>
                </a:cubicBezTo>
              </a:path>
            </a:pathLst>
          </a:custGeom>
          <a:noFill/>
          <a:ln w="49200" cap="rnd" cmpd="sng">
            <a:solidFill>
              <a:srgbClr val="231F20"/>
            </a:solidFill>
            <a:prstDash val="solid"/>
            <a:miter lim="52428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p>
            <a:endParaRPr lang="en-US"/>
          </a:p>
        </p:txBody>
      </p:sp>
      <p:sp>
        <p:nvSpPr>
          <p:cNvPr id="135180" name="Google Shape;1814;p62"/>
          <p:cNvSpPr>
            <a:spLocks/>
          </p:cNvSpPr>
          <p:nvPr/>
        </p:nvSpPr>
        <p:spPr bwMode="auto">
          <a:xfrm>
            <a:off x="4000500" y="4187825"/>
            <a:ext cx="387350" cy="671513"/>
          </a:xfrm>
          <a:custGeom>
            <a:avLst/>
            <a:gdLst>
              <a:gd name="T0" fmla="*/ 2147483646 w 94"/>
              <a:gd name="T1" fmla="*/ 2147483646 h 163"/>
              <a:gd name="T2" fmla="*/ 2147483646 w 94"/>
              <a:gd name="T3" fmla="*/ 2147483646 h 163"/>
              <a:gd name="T4" fmla="*/ 0 w 94"/>
              <a:gd name="T5" fmla="*/ 0 h 163"/>
              <a:gd name="T6" fmla="*/ 0 60000 65536"/>
              <a:gd name="T7" fmla="*/ 0 60000 65536"/>
              <a:gd name="T8" fmla="*/ 0 60000 65536"/>
            </a:gdLst>
            <a:ahLst/>
            <a:cxnLst>
              <a:cxn ang="T6">
                <a:pos x="T0" y="T1"/>
              </a:cxn>
              <a:cxn ang="T7">
                <a:pos x="T2" y="T3"/>
              </a:cxn>
              <a:cxn ang="T8">
                <a:pos x="T4" y="T5"/>
              </a:cxn>
            </a:cxnLst>
            <a:rect l="0" t="0" r="r" b="b"/>
            <a:pathLst>
              <a:path w="94" h="163" extrusionOk="0">
                <a:moveTo>
                  <a:pt x="94" y="163"/>
                </a:moveTo>
                <a:cubicBezTo>
                  <a:pt x="74" y="140"/>
                  <a:pt x="56" y="114"/>
                  <a:pt x="40" y="86"/>
                </a:cubicBezTo>
                <a:cubicBezTo>
                  <a:pt x="24" y="58"/>
                  <a:pt x="11" y="30"/>
                  <a:pt x="0" y="0"/>
                </a:cubicBezTo>
              </a:path>
            </a:pathLst>
          </a:custGeom>
          <a:noFill/>
          <a:ln w="49200" cap="rnd" cmpd="sng">
            <a:solidFill>
              <a:srgbClr val="231F20"/>
            </a:solidFill>
            <a:prstDash val="solid"/>
            <a:miter lim="52428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p>
            <a:endParaRPr lang="en-US"/>
          </a:p>
        </p:txBody>
      </p:sp>
      <p:sp>
        <p:nvSpPr>
          <p:cNvPr id="135181" name="Google Shape;1815;p62"/>
          <p:cNvSpPr>
            <a:spLocks/>
          </p:cNvSpPr>
          <p:nvPr/>
        </p:nvSpPr>
        <p:spPr bwMode="auto">
          <a:xfrm>
            <a:off x="4000500" y="1989138"/>
            <a:ext cx="390525" cy="671512"/>
          </a:xfrm>
          <a:custGeom>
            <a:avLst/>
            <a:gdLst>
              <a:gd name="T0" fmla="*/ 0 w 95"/>
              <a:gd name="T1" fmla="*/ 2147483646 h 163"/>
              <a:gd name="T2" fmla="*/ 2147483646 w 95"/>
              <a:gd name="T3" fmla="*/ 2147483646 h 163"/>
              <a:gd name="T4" fmla="*/ 2147483646 w 95"/>
              <a:gd name="T5" fmla="*/ 0 h 163"/>
              <a:gd name="T6" fmla="*/ 0 60000 65536"/>
              <a:gd name="T7" fmla="*/ 0 60000 65536"/>
              <a:gd name="T8" fmla="*/ 0 60000 65536"/>
            </a:gdLst>
            <a:ahLst/>
            <a:cxnLst>
              <a:cxn ang="T6">
                <a:pos x="T0" y="T1"/>
              </a:cxn>
              <a:cxn ang="T7">
                <a:pos x="T2" y="T3"/>
              </a:cxn>
              <a:cxn ang="T8">
                <a:pos x="T4" y="T5"/>
              </a:cxn>
            </a:cxnLst>
            <a:rect l="0" t="0" r="r" b="b"/>
            <a:pathLst>
              <a:path w="95" h="163" extrusionOk="0">
                <a:moveTo>
                  <a:pt x="0" y="163"/>
                </a:moveTo>
                <a:cubicBezTo>
                  <a:pt x="11" y="134"/>
                  <a:pt x="24" y="106"/>
                  <a:pt x="40" y="78"/>
                </a:cubicBezTo>
                <a:cubicBezTo>
                  <a:pt x="56" y="50"/>
                  <a:pt x="75" y="24"/>
                  <a:pt x="95" y="0"/>
                </a:cubicBezTo>
              </a:path>
            </a:pathLst>
          </a:custGeom>
          <a:noFill/>
          <a:ln w="49200" cap="rnd" cmpd="sng">
            <a:solidFill>
              <a:srgbClr val="231F20"/>
            </a:solidFill>
            <a:prstDash val="solid"/>
            <a:miter lim="52428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p>
            <a:endParaRPr lang="en-US"/>
          </a:p>
        </p:txBody>
      </p:sp>
      <p:sp>
        <p:nvSpPr>
          <p:cNvPr id="135182" name="Google Shape;1816;p62"/>
          <p:cNvSpPr>
            <a:spLocks/>
          </p:cNvSpPr>
          <p:nvPr/>
        </p:nvSpPr>
        <p:spPr bwMode="auto">
          <a:xfrm>
            <a:off x="5710238" y="1193800"/>
            <a:ext cx="779462" cy="33338"/>
          </a:xfrm>
          <a:custGeom>
            <a:avLst/>
            <a:gdLst>
              <a:gd name="T0" fmla="*/ 0 w 189"/>
              <a:gd name="T1" fmla="*/ 2147483646 h 8"/>
              <a:gd name="T2" fmla="*/ 2147483646 w 189"/>
              <a:gd name="T3" fmla="*/ 0 h 8"/>
              <a:gd name="T4" fmla="*/ 2147483646 w 189"/>
              <a:gd name="T5" fmla="*/ 2147483646 h 8"/>
              <a:gd name="T6" fmla="*/ 0 60000 65536"/>
              <a:gd name="T7" fmla="*/ 0 60000 65536"/>
              <a:gd name="T8" fmla="*/ 0 60000 65536"/>
            </a:gdLst>
            <a:ahLst/>
            <a:cxnLst>
              <a:cxn ang="T6">
                <a:pos x="T0" y="T1"/>
              </a:cxn>
              <a:cxn ang="T7">
                <a:pos x="T2" y="T3"/>
              </a:cxn>
              <a:cxn ang="T8">
                <a:pos x="T4" y="T5"/>
              </a:cxn>
            </a:cxnLst>
            <a:rect l="0" t="0" r="r" b="b"/>
            <a:pathLst>
              <a:path w="189" h="8" extrusionOk="0">
                <a:moveTo>
                  <a:pt x="0" y="8"/>
                </a:moveTo>
                <a:cubicBezTo>
                  <a:pt x="31" y="3"/>
                  <a:pt x="62" y="0"/>
                  <a:pt x="94" y="0"/>
                </a:cubicBezTo>
                <a:cubicBezTo>
                  <a:pt x="126" y="0"/>
                  <a:pt x="158" y="3"/>
                  <a:pt x="189" y="8"/>
                </a:cubicBezTo>
              </a:path>
            </a:pathLst>
          </a:custGeom>
          <a:noFill/>
          <a:ln w="49200" cap="rnd" cmpd="sng">
            <a:solidFill>
              <a:srgbClr val="231F20"/>
            </a:solidFill>
            <a:prstDash val="solid"/>
            <a:miter lim="52428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p>
            <a:endParaRPr lang="en-US"/>
          </a:p>
        </p:txBody>
      </p:sp>
      <p:sp>
        <p:nvSpPr>
          <p:cNvPr id="135170" name="Google Shape;1804;p62"/>
          <p:cNvSpPr txBox="1">
            <a:spLocks noChangeArrowheads="1"/>
          </p:cNvSpPr>
          <p:nvPr/>
        </p:nvSpPr>
        <p:spPr bwMode="auto">
          <a:xfrm>
            <a:off x="410738" y="1146788"/>
            <a:ext cx="3202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Düzeltme farklarının bakiyesi öz sermaye altında sunulacaktır. Sonuç hesaplarına herhangi bir etkisi olmayacaktır.</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 name="Группа 1">
            <a:extLst>
              <a:ext uri="{FF2B5EF4-FFF2-40B4-BE49-F238E27FC236}">
                <a16:creationId xmlns:a16="http://schemas.microsoft.com/office/drawing/2014/main" id="{373C9259-547C-D642-A564-5D8C27E72DB3}"/>
              </a:ext>
            </a:extLst>
          </p:cNvPr>
          <p:cNvGrpSpPr/>
          <p:nvPr/>
        </p:nvGrpSpPr>
        <p:grpSpPr>
          <a:xfrm>
            <a:off x="4300538" y="809625"/>
            <a:ext cx="1363662" cy="1360488"/>
            <a:chOff x="4300538" y="809625"/>
            <a:chExt cx="1363662" cy="1360488"/>
          </a:xfrm>
        </p:grpSpPr>
        <p:sp>
          <p:nvSpPr>
            <p:cNvPr id="135172" name="Google Shape;1806;p62"/>
            <p:cNvSpPr>
              <a:spLocks noChangeArrowheads="1"/>
            </p:cNvSpPr>
            <p:nvPr/>
          </p:nvSpPr>
          <p:spPr bwMode="auto">
            <a:xfrm>
              <a:off x="4300538" y="809625"/>
              <a:ext cx="1363662" cy="1360488"/>
            </a:xfrm>
            <a:prstGeom prst="ellipse">
              <a:avLst/>
            </a:pr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35195" name="Google Shape;1829;p62"/>
            <p:cNvSpPr txBox="1">
              <a:spLocks noChangeArrowheads="1"/>
            </p:cNvSpPr>
            <p:nvPr/>
          </p:nvSpPr>
          <p:spPr bwMode="auto">
            <a:xfrm>
              <a:off x="4563815" y="1216285"/>
              <a:ext cx="797266"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600"/>
                <a:buFont typeface="Open Sans Semibold" panose="020B0706030804020204" pitchFamily="34" charset="0"/>
                <a:buNone/>
              </a:pPr>
              <a:r>
                <a:rPr lang="en-US" altLang="en-US" sz="3600" b="1" dirty="0">
                  <a:solidFill>
                    <a:schemeClr val="tx1"/>
                  </a:solidFill>
                  <a:latin typeface="Montserrat" panose="02000505000000020004" pitchFamily="2" charset="77"/>
                  <a:cs typeface="Open Sans Semibold" panose="020B0706030804020204" pitchFamily="34" charset="0"/>
                  <a:sym typeface="Open Sans Semibold" panose="020B0706030804020204" pitchFamily="34" charset="0"/>
                </a:rPr>
                <a:t>01</a:t>
              </a:r>
              <a:endParaRPr lang="en-US" altLang="en-US" dirty="0">
                <a:solidFill>
                  <a:schemeClr val="tx1"/>
                </a:solidFill>
                <a:latin typeface="Montserrat" panose="02000505000000020004" pitchFamily="2" charset="77"/>
                <a:cs typeface="Open Sans Semibold" panose="020B0706030804020204" pitchFamily="34" charset="0"/>
              </a:endParaRPr>
            </a:p>
          </p:txBody>
        </p:sp>
      </p:grpSp>
      <p:grpSp>
        <p:nvGrpSpPr>
          <p:cNvPr id="7" name="Группа 6">
            <a:extLst>
              <a:ext uri="{FF2B5EF4-FFF2-40B4-BE49-F238E27FC236}">
                <a16:creationId xmlns:a16="http://schemas.microsoft.com/office/drawing/2014/main" id="{DD55D132-8188-714A-8EB3-093569B0CC53}"/>
              </a:ext>
            </a:extLst>
          </p:cNvPr>
          <p:cNvGrpSpPr/>
          <p:nvPr/>
        </p:nvGrpSpPr>
        <p:grpSpPr>
          <a:xfrm>
            <a:off x="6534150" y="809625"/>
            <a:ext cx="1360488" cy="1360488"/>
            <a:chOff x="6534150" y="809625"/>
            <a:chExt cx="1360488" cy="1360488"/>
          </a:xfrm>
        </p:grpSpPr>
        <p:sp>
          <p:nvSpPr>
            <p:cNvPr id="135171" name="Google Shape;1805;p62"/>
            <p:cNvSpPr>
              <a:spLocks noChangeArrowheads="1"/>
            </p:cNvSpPr>
            <p:nvPr/>
          </p:nvSpPr>
          <p:spPr bwMode="auto">
            <a:xfrm>
              <a:off x="6534150" y="809625"/>
              <a:ext cx="1360488" cy="1360488"/>
            </a:xfrm>
            <a:prstGeom prst="ellipse">
              <a:avLst/>
            </a:pr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35196" name="Google Shape;1830;p62"/>
            <p:cNvSpPr txBox="1">
              <a:spLocks noChangeArrowheads="1"/>
            </p:cNvSpPr>
            <p:nvPr/>
          </p:nvSpPr>
          <p:spPr bwMode="auto">
            <a:xfrm>
              <a:off x="6836456" y="1227138"/>
              <a:ext cx="79080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600"/>
                <a:buFont typeface="Open Sans Semibold" panose="020B0706030804020204" pitchFamily="34" charset="0"/>
                <a:buNone/>
              </a:pPr>
              <a:r>
                <a:rPr lang="en-US" altLang="en-US" sz="3600" b="1" dirty="0">
                  <a:solidFill>
                    <a:schemeClr val="tx1"/>
                  </a:solidFill>
                  <a:latin typeface="Montserrat" panose="02000505000000020004" pitchFamily="2" charset="77"/>
                  <a:cs typeface="Open Sans Semibold" panose="020B0706030804020204" pitchFamily="34" charset="0"/>
                  <a:sym typeface="Open Sans Semibold" panose="020B0706030804020204" pitchFamily="34" charset="0"/>
                </a:rPr>
                <a:t>06</a:t>
              </a:r>
              <a:endParaRPr lang="en-US" altLang="en-US" dirty="0">
                <a:solidFill>
                  <a:schemeClr val="tx1"/>
                </a:solidFill>
                <a:latin typeface="Montserrat" panose="02000505000000020004" pitchFamily="2" charset="77"/>
                <a:cs typeface="Open Sans Semibold" panose="020B0706030804020204" pitchFamily="34" charset="0"/>
              </a:endParaRPr>
            </a:p>
          </p:txBody>
        </p:sp>
      </p:grpSp>
      <p:grpSp>
        <p:nvGrpSpPr>
          <p:cNvPr id="3" name="Группа 2">
            <a:extLst>
              <a:ext uri="{FF2B5EF4-FFF2-40B4-BE49-F238E27FC236}">
                <a16:creationId xmlns:a16="http://schemas.microsoft.com/office/drawing/2014/main" id="{3611EA09-FFB3-BC42-B977-4B97C0DED3CB}"/>
              </a:ext>
            </a:extLst>
          </p:cNvPr>
          <p:cNvGrpSpPr/>
          <p:nvPr/>
        </p:nvGrpSpPr>
        <p:grpSpPr>
          <a:xfrm>
            <a:off x="3179763" y="2743200"/>
            <a:ext cx="1360487" cy="1365250"/>
            <a:chOff x="3179763" y="2743200"/>
            <a:chExt cx="1360487" cy="1365250"/>
          </a:xfrm>
        </p:grpSpPr>
        <p:sp>
          <p:nvSpPr>
            <p:cNvPr id="135175" name="Google Shape;1809;p62"/>
            <p:cNvSpPr>
              <a:spLocks noChangeArrowheads="1"/>
            </p:cNvSpPr>
            <p:nvPr/>
          </p:nvSpPr>
          <p:spPr bwMode="auto">
            <a:xfrm>
              <a:off x="3179763" y="2743200"/>
              <a:ext cx="1360487" cy="1365250"/>
            </a:xfrm>
            <a:prstGeom prst="ellipse">
              <a:avLst/>
            </a:pr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35197" name="Google Shape;1831;p62"/>
            <p:cNvSpPr txBox="1">
              <a:spLocks noChangeArrowheads="1"/>
            </p:cNvSpPr>
            <p:nvPr/>
          </p:nvSpPr>
          <p:spPr bwMode="auto">
            <a:xfrm>
              <a:off x="3482503" y="3156393"/>
              <a:ext cx="74124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600"/>
                <a:buFont typeface="Open Sans Semibold" panose="020B0706030804020204" pitchFamily="34" charset="0"/>
                <a:buNone/>
              </a:pPr>
              <a:r>
                <a:rPr lang="en-US" altLang="en-US" sz="3600" b="1" dirty="0">
                  <a:solidFill>
                    <a:schemeClr val="tx1"/>
                  </a:solidFill>
                  <a:latin typeface="Montserrat" panose="02000505000000020004" pitchFamily="2" charset="77"/>
                  <a:cs typeface="Open Sans Semibold" panose="020B0706030804020204" pitchFamily="34" charset="0"/>
                  <a:sym typeface="Open Sans Semibold" panose="020B0706030804020204" pitchFamily="34" charset="0"/>
                </a:rPr>
                <a:t>02</a:t>
              </a:r>
              <a:endParaRPr lang="en-US" altLang="en-US" dirty="0">
                <a:solidFill>
                  <a:schemeClr val="tx1"/>
                </a:solidFill>
                <a:latin typeface="Montserrat" panose="02000505000000020004" pitchFamily="2" charset="77"/>
                <a:cs typeface="Open Sans Semibold" panose="020B0706030804020204" pitchFamily="34" charset="0"/>
              </a:endParaRPr>
            </a:p>
          </p:txBody>
        </p:sp>
      </p:grpSp>
      <p:grpSp>
        <p:nvGrpSpPr>
          <p:cNvPr id="6" name="Группа 5">
            <a:extLst>
              <a:ext uri="{FF2B5EF4-FFF2-40B4-BE49-F238E27FC236}">
                <a16:creationId xmlns:a16="http://schemas.microsoft.com/office/drawing/2014/main" id="{27AD2A66-B770-C14F-B8C4-14D32F669391}"/>
              </a:ext>
            </a:extLst>
          </p:cNvPr>
          <p:cNvGrpSpPr/>
          <p:nvPr/>
        </p:nvGrpSpPr>
        <p:grpSpPr>
          <a:xfrm>
            <a:off x="7646988" y="2743200"/>
            <a:ext cx="1363662" cy="1365250"/>
            <a:chOff x="7646988" y="2743200"/>
            <a:chExt cx="1363662" cy="1365250"/>
          </a:xfrm>
        </p:grpSpPr>
        <p:sp>
          <p:nvSpPr>
            <p:cNvPr id="135174" name="Google Shape;1808;p62"/>
            <p:cNvSpPr>
              <a:spLocks noChangeArrowheads="1"/>
            </p:cNvSpPr>
            <p:nvPr/>
          </p:nvSpPr>
          <p:spPr bwMode="auto">
            <a:xfrm>
              <a:off x="7646988" y="2743200"/>
              <a:ext cx="1363662" cy="1365250"/>
            </a:xfrm>
            <a:prstGeom prst="ellipse">
              <a:avLst/>
            </a:pr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35198" name="Google Shape;1832;p62"/>
            <p:cNvSpPr txBox="1">
              <a:spLocks noChangeArrowheads="1"/>
            </p:cNvSpPr>
            <p:nvPr/>
          </p:nvSpPr>
          <p:spPr bwMode="auto">
            <a:xfrm>
              <a:off x="7952414" y="3157538"/>
              <a:ext cx="76709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600"/>
                <a:buFont typeface="Open Sans Semibold" panose="020B0706030804020204" pitchFamily="34" charset="0"/>
                <a:buNone/>
              </a:pPr>
              <a:r>
                <a:rPr lang="en-US" altLang="en-US" sz="3600" b="1" dirty="0">
                  <a:solidFill>
                    <a:schemeClr val="tx1"/>
                  </a:solidFill>
                  <a:latin typeface="Montserrat" panose="02000505000000020004" pitchFamily="2" charset="77"/>
                  <a:cs typeface="Open Sans Semibold" panose="020B0706030804020204" pitchFamily="34" charset="0"/>
                  <a:sym typeface="Open Sans Semibold" panose="020B0706030804020204" pitchFamily="34" charset="0"/>
                </a:rPr>
                <a:t>05</a:t>
              </a:r>
              <a:endParaRPr lang="en-US" altLang="en-US" dirty="0">
                <a:solidFill>
                  <a:schemeClr val="tx1"/>
                </a:solidFill>
                <a:latin typeface="Montserrat" panose="02000505000000020004" pitchFamily="2" charset="77"/>
                <a:cs typeface="Open Sans Semibold" panose="020B0706030804020204" pitchFamily="34" charset="0"/>
              </a:endParaRPr>
            </a:p>
          </p:txBody>
        </p:sp>
      </p:grpSp>
      <p:grpSp>
        <p:nvGrpSpPr>
          <p:cNvPr id="4" name="Группа 3">
            <a:extLst>
              <a:ext uri="{FF2B5EF4-FFF2-40B4-BE49-F238E27FC236}">
                <a16:creationId xmlns:a16="http://schemas.microsoft.com/office/drawing/2014/main" id="{A51754F3-5F79-1345-BF7E-5BB0379EF1B4}"/>
              </a:ext>
            </a:extLst>
          </p:cNvPr>
          <p:cNvGrpSpPr/>
          <p:nvPr/>
        </p:nvGrpSpPr>
        <p:grpSpPr>
          <a:xfrm>
            <a:off x="4300538" y="4681538"/>
            <a:ext cx="1363662" cy="1360487"/>
            <a:chOff x="4300538" y="4681538"/>
            <a:chExt cx="1363662" cy="1360487"/>
          </a:xfrm>
        </p:grpSpPr>
        <p:sp>
          <p:nvSpPr>
            <p:cNvPr id="135176" name="Google Shape;1810;p62"/>
            <p:cNvSpPr>
              <a:spLocks noChangeArrowheads="1"/>
            </p:cNvSpPr>
            <p:nvPr/>
          </p:nvSpPr>
          <p:spPr bwMode="auto">
            <a:xfrm>
              <a:off x="4300538" y="4681538"/>
              <a:ext cx="1363662" cy="1360487"/>
            </a:xfrm>
            <a:prstGeom prst="ellipse">
              <a:avLst/>
            </a:pr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35199" name="Google Shape;1833;p62"/>
            <p:cNvSpPr txBox="1">
              <a:spLocks noChangeArrowheads="1"/>
            </p:cNvSpPr>
            <p:nvPr/>
          </p:nvSpPr>
          <p:spPr bwMode="auto">
            <a:xfrm>
              <a:off x="4604299" y="5112010"/>
              <a:ext cx="72615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600"/>
                <a:buFont typeface="Open Sans Semibold" panose="020B0706030804020204" pitchFamily="34" charset="0"/>
                <a:buNone/>
              </a:pPr>
              <a:r>
                <a:rPr lang="en-US" altLang="en-US" sz="3600" b="1" dirty="0">
                  <a:solidFill>
                    <a:schemeClr val="tx1"/>
                  </a:solidFill>
                  <a:latin typeface="Montserrat" panose="02000505000000020004" pitchFamily="2" charset="77"/>
                  <a:cs typeface="Open Sans Semibold" panose="020B0706030804020204" pitchFamily="34" charset="0"/>
                  <a:sym typeface="Open Sans Semibold" panose="020B0706030804020204" pitchFamily="34" charset="0"/>
                </a:rPr>
                <a:t>03</a:t>
              </a:r>
              <a:endParaRPr lang="en-US" altLang="en-US" dirty="0">
                <a:solidFill>
                  <a:schemeClr val="tx1"/>
                </a:solidFill>
                <a:latin typeface="Montserrat" panose="02000505000000020004" pitchFamily="2" charset="77"/>
                <a:cs typeface="Open Sans Semibold" panose="020B0706030804020204" pitchFamily="34" charset="0"/>
              </a:endParaRPr>
            </a:p>
          </p:txBody>
        </p:sp>
      </p:grpSp>
      <p:grpSp>
        <p:nvGrpSpPr>
          <p:cNvPr id="5" name="Группа 4">
            <a:extLst>
              <a:ext uri="{FF2B5EF4-FFF2-40B4-BE49-F238E27FC236}">
                <a16:creationId xmlns:a16="http://schemas.microsoft.com/office/drawing/2014/main" id="{4D4FBB2E-EFEB-EF42-8190-3973762CF66D}"/>
              </a:ext>
            </a:extLst>
          </p:cNvPr>
          <p:cNvGrpSpPr/>
          <p:nvPr/>
        </p:nvGrpSpPr>
        <p:grpSpPr>
          <a:xfrm>
            <a:off x="6534150" y="4681538"/>
            <a:ext cx="1360488" cy="1360487"/>
            <a:chOff x="6534150" y="4681538"/>
            <a:chExt cx="1360488" cy="1360487"/>
          </a:xfrm>
        </p:grpSpPr>
        <p:sp>
          <p:nvSpPr>
            <p:cNvPr id="135173" name="Google Shape;1807;p62"/>
            <p:cNvSpPr>
              <a:spLocks noChangeArrowheads="1"/>
            </p:cNvSpPr>
            <p:nvPr/>
          </p:nvSpPr>
          <p:spPr bwMode="auto">
            <a:xfrm>
              <a:off x="6534150" y="4681538"/>
              <a:ext cx="1360488" cy="1360487"/>
            </a:xfrm>
            <a:prstGeom prst="ellipse">
              <a:avLst/>
            </a:pr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35200" name="Google Shape;1834;p62"/>
            <p:cNvSpPr txBox="1">
              <a:spLocks noChangeArrowheads="1"/>
            </p:cNvSpPr>
            <p:nvPr/>
          </p:nvSpPr>
          <p:spPr bwMode="auto">
            <a:xfrm>
              <a:off x="6830981" y="5119688"/>
              <a:ext cx="78218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600"/>
                <a:buFont typeface="Open Sans Semibold" panose="020B0706030804020204" pitchFamily="34" charset="0"/>
                <a:buNone/>
              </a:pPr>
              <a:r>
                <a:rPr lang="en-US" altLang="en-US" sz="3600" b="1" dirty="0">
                  <a:solidFill>
                    <a:schemeClr val="tx1"/>
                  </a:solidFill>
                  <a:latin typeface="Montserrat" panose="02000505000000020004" pitchFamily="2" charset="77"/>
                  <a:cs typeface="Open Sans Semibold" panose="020B0706030804020204" pitchFamily="34" charset="0"/>
                  <a:sym typeface="Open Sans Semibold" panose="020B0706030804020204" pitchFamily="34" charset="0"/>
                </a:rPr>
                <a:t>04</a:t>
              </a:r>
              <a:endParaRPr lang="en-US" altLang="en-US" dirty="0">
                <a:solidFill>
                  <a:schemeClr val="tx1"/>
                </a:solidFill>
                <a:latin typeface="Montserrat" panose="02000505000000020004" pitchFamily="2" charset="77"/>
                <a:cs typeface="Open Sans Semibold" panose="020B0706030804020204" pitchFamily="34" charset="0"/>
              </a:endParaRPr>
            </a:p>
          </p:txBody>
        </p:sp>
      </p:grpSp>
      <p:sp>
        <p:nvSpPr>
          <p:cNvPr id="135201" name="Google Shape;1835;p62"/>
          <p:cNvSpPr txBox="1">
            <a:spLocks noChangeArrowheads="1"/>
          </p:cNvSpPr>
          <p:nvPr/>
        </p:nvSpPr>
        <p:spPr bwMode="auto">
          <a:xfrm>
            <a:off x="4685092" y="2597514"/>
            <a:ext cx="2820227" cy="175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a:buClr>
                <a:srgbClr val="353535"/>
              </a:buClr>
              <a:buSzPts val="7200"/>
            </a:pPr>
            <a:r>
              <a:rPr lang="tr-TR" sz="2800" b="1" dirty="0">
                <a:solidFill>
                  <a:srgbClr val="FF0000"/>
                </a:solidFill>
                <a:latin typeface="Montserrat" panose="02000505000000020004" pitchFamily="2" charset="77"/>
                <a:sym typeface="Montserrat"/>
              </a:rPr>
              <a:t>2023 Yılı Düzeltmesinin Sonuçları </a:t>
            </a:r>
            <a:endParaRPr lang="tr-TR" sz="2800" b="1" dirty="0">
              <a:solidFill>
                <a:srgbClr val="FF0000"/>
              </a:solidFill>
              <a:latin typeface="Montserrat" panose="02000505000000020004" pitchFamily="2" charset="77"/>
            </a:endParaRPr>
          </a:p>
        </p:txBody>
      </p:sp>
      <p:sp>
        <p:nvSpPr>
          <p:cNvPr id="135202" name="Google Shape;1836;p62"/>
          <p:cNvSpPr txBox="1">
            <a:spLocks noChangeArrowheads="1"/>
          </p:cNvSpPr>
          <p:nvPr/>
        </p:nvSpPr>
        <p:spPr bwMode="auto">
          <a:xfrm>
            <a:off x="424306" y="2913524"/>
            <a:ext cx="259083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2023 yılı GV ve KV beyannameleri düzeltme öncesi kayıtlara göre hazırlanacaktır.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5203" name="Google Shape;1837;p62"/>
          <p:cNvSpPr txBox="1">
            <a:spLocks noChangeArrowheads="1"/>
          </p:cNvSpPr>
          <p:nvPr/>
        </p:nvSpPr>
        <p:spPr bwMode="auto">
          <a:xfrm>
            <a:off x="8561294" y="858044"/>
            <a:ext cx="329355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Amortismanlar düzeltme öncesi kayıtlara göre hesaplanacaktır.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5204" name="Google Shape;1838;p62"/>
          <p:cNvSpPr txBox="1">
            <a:spLocks noChangeArrowheads="1"/>
          </p:cNvSpPr>
          <p:nvPr/>
        </p:nvSpPr>
        <p:spPr bwMode="auto">
          <a:xfrm>
            <a:off x="8561294" y="4580326"/>
            <a:ext cx="316067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2023 yılı GV ve KV beyannamesi ekinde 2023 yılına ait bilançonun düzeltmeden önceki hali ile düzeltme sonrasında oluşan haline birlikte yer verilir.</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5205" name="Google Shape;1839;p62"/>
          <p:cNvSpPr txBox="1">
            <a:spLocks noChangeArrowheads="1"/>
          </p:cNvSpPr>
          <p:nvPr/>
        </p:nvSpPr>
        <p:spPr bwMode="auto">
          <a:xfrm>
            <a:off x="9126792" y="2633143"/>
            <a:ext cx="24517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Enflasyon düzeltmesi kayıtları, işlemin yapıldığı tarih itibari ile 2023 yasal defterlere intikal ettirilir.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5206" name="Google Shape;1840;p62"/>
          <p:cNvSpPr txBox="1">
            <a:spLocks noChangeArrowheads="1"/>
          </p:cNvSpPr>
          <p:nvPr/>
        </p:nvSpPr>
        <p:spPr bwMode="auto">
          <a:xfrm>
            <a:off x="418562" y="4678034"/>
            <a:ext cx="326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KKEG, istisna ve indirimlerde düzeltme öncesi değerler esas alınacaktır. FGK ve ÖS hesaplaması düzeltme öncesi bilanço üzerinden yapılacaktır.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7852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C826966-D52D-43D8-94AC-2C5E92A3C0A3}"/>
              </a:ext>
            </a:extLst>
          </p:cNvPr>
          <p:cNvSpPr txBox="1"/>
          <p:nvPr/>
        </p:nvSpPr>
        <p:spPr>
          <a:xfrm>
            <a:off x="716080" y="3976656"/>
            <a:ext cx="4089004" cy="2308324"/>
          </a:xfrm>
          <a:prstGeom prst="rect">
            <a:avLst/>
          </a:prstGeom>
          <a:noFill/>
        </p:spPr>
        <p:txBody>
          <a:bodyPr wrap="square" rtlCol="0">
            <a:spAutoFit/>
          </a:bodyPr>
          <a:lstStyle/>
          <a:p>
            <a:r>
              <a:rPr lang="tr-TR" sz="4800" dirty="0">
                <a:solidFill>
                  <a:srgbClr val="FF0000"/>
                </a:solidFill>
              </a:rPr>
              <a:t>VERGİSEL SONUÇLAR VE ETKİLERİ</a:t>
            </a:r>
            <a:endParaRPr lang="en-US" sz="4800" dirty="0">
              <a:solidFill>
                <a:srgbClr val="FF0000"/>
              </a:solidFill>
            </a:endParaRPr>
          </a:p>
        </p:txBody>
      </p:sp>
      <p:sp>
        <p:nvSpPr>
          <p:cNvPr id="3" name="Slayt Numarası Yer Tutucusu 2">
            <a:extLst>
              <a:ext uri="{FF2B5EF4-FFF2-40B4-BE49-F238E27FC236}">
                <a16:creationId xmlns:a16="http://schemas.microsoft.com/office/drawing/2014/main" id="{A8D3C399-BFDA-46B9-AED2-EDEE94666293}"/>
              </a:ext>
            </a:extLst>
          </p:cNvPr>
          <p:cNvSpPr>
            <a:spLocks noGrp="1"/>
          </p:cNvSpPr>
          <p:nvPr>
            <p:ph type="sldNum" sz="quarter" idx="12"/>
          </p:nvPr>
        </p:nvSpPr>
        <p:spPr/>
        <p:txBody>
          <a:bodyPr/>
          <a:lstStyle/>
          <a:p>
            <a:fld id="{74A6B242-B99F-4B56-9848-7DADBC0D860D}" type="slidenum">
              <a:rPr lang="en-US" smtClean="0"/>
              <a:t>57</a:t>
            </a:fld>
            <a:endParaRPr lang="en-US"/>
          </a:p>
        </p:txBody>
      </p:sp>
      <p:pic>
        <p:nvPicPr>
          <p:cNvPr id="6" name="Picture 2" descr="...">
            <a:extLst>
              <a:ext uri="{FF2B5EF4-FFF2-40B4-BE49-F238E27FC236}">
                <a16:creationId xmlns:a16="http://schemas.microsoft.com/office/drawing/2014/main" id="{A2B4B6D5-9C80-46BA-A4FA-6A9FD7875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18" y="222531"/>
            <a:ext cx="11842376" cy="22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767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Google Shape;5558;p128"/>
          <p:cNvSpPr txBox="1">
            <a:spLocks noChangeArrowheads="1"/>
          </p:cNvSpPr>
          <p:nvPr/>
        </p:nvSpPr>
        <p:spPr bwMode="auto">
          <a:xfrm>
            <a:off x="25119" y="1558424"/>
            <a:ext cx="3019706" cy="113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a:buClr>
                <a:schemeClr val="lt1"/>
              </a:buClr>
              <a:buSzPts val="1400"/>
            </a:pPr>
            <a:r>
              <a:rPr lang="tr-TR" sz="2200" dirty="0">
                <a:latin typeface="Open Sans"/>
                <a:ea typeface="Open Sans"/>
                <a:cs typeface="Open Sans"/>
                <a:sym typeface="Open Sans"/>
              </a:rPr>
              <a:t>Parasal Olmayan Kıymetlerin Kompozisyonu</a:t>
            </a:r>
            <a:endParaRPr lang="tr-TR" sz="2200" dirty="0"/>
          </a:p>
        </p:txBody>
      </p:sp>
      <p:grpSp>
        <p:nvGrpSpPr>
          <p:cNvPr id="2" name="Group 1">
            <a:extLst>
              <a:ext uri="{FF2B5EF4-FFF2-40B4-BE49-F238E27FC236}">
                <a16:creationId xmlns:a16="http://schemas.microsoft.com/office/drawing/2014/main" id="{D71499A8-16AA-1542-B320-614313A1829E}"/>
              </a:ext>
            </a:extLst>
          </p:cNvPr>
          <p:cNvGrpSpPr/>
          <p:nvPr/>
        </p:nvGrpSpPr>
        <p:grpSpPr>
          <a:xfrm>
            <a:off x="8237538" y="1722438"/>
            <a:ext cx="981075" cy="127000"/>
            <a:chOff x="8237538" y="1722438"/>
            <a:chExt cx="981075" cy="127000"/>
          </a:xfrm>
          <a:solidFill>
            <a:schemeClr val="tx1"/>
          </a:solidFill>
        </p:grpSpPr>
        <p:sp>
          <p:nvSpPr>
            <p:cNvPr id="272391" name="Google Shape;5563;p128"/>
            <p:cNvSpPr>
              <a:spLocks/>
            </p:cNvSpPr>
            <p:nvPr/>
          </p:nvSpPr>
          <p:spPr bwMode="auto">
            <a:xfrm>
              <a:off x="8237538" y="1771650"/>
              <a:ext cx="931862" cy="26988"/>
            </a:xfrm>
            <a:custGeom>
              <a:avLst/>
              <a:gdLst>
                <a:gd name="T0" fmla="*/ 2147483646 w 242"/>
                <a:gd name="T1" fmla="*/ 2147483646 h 7"/>
                <a:gd name="T2" fmla="*/ 2147483646 w 242"/>
                <a:gd name="T3" fmla="*/ 2147483646 h 7"/>
                <a:gd name="T4" fmla="*/ 0 w 242"/>
                <a:gd name="T5" fmla="*/ 2147483646 h 7"/>
                <a:gd name="T6" fmla="*/ 2147483646 w 242"/>
                <a:gd name="T7" fmla="*/ 0 h 7"/>
                <a:gd name="T8" fmla="*/ 2147483646 w 242"/>
                <a:gd name="T9" fmla="*/ 0 h 7"/>
                <a:gd name="T10" fmla="*/ 2147483646 w 242"/>
                <a:gd name="T11" fmla="*/ 2147483646 h 7"/>
                <a:gd name="T12" fmla="*/ 2147483646 w 242"/>
                <a:gd name="T13" fmla="*/ 214748364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7" extrusionOk="0">
                  <a:moveTo>
                    <a:pt x="238" y="7"/>
                  </a:moveTo>
                  <a:cubicBezTo>
                    <a:pt x="4" y="7"/>
                    <a:pt x="4" y="7"/>
                    <a:pt x="4" y="7"/>
                  </a:cubicBezTo>
                  <a:cubicBezTo>
                    <a:pt x="1" y="7"/>
                    <a:pt x="0" y="6"/>
                    <a:pt x="0" y="4"/>
                  </a:cubicBezTo>
                  <a:cubicBezTo>
                    <a:pt x="0" y="2"/>
                    <a:pt x="1" y="0"/>
                    <a:pt x="4" y="0"/>
                  </a:cubicBezTo>
                  <a:cubicBezTo>
                    <a:pt x="238" y="0"/>
                    <a:pt x="238" y="0"/>
                    <a:pt x="238" y="0"/>
                  </a:cubicBezTo>
                  <a:cubicBezTo>
                    <a:pt x="240" y="0"/>
                    <a:pt x="242" y="2"/>
                    <a:pt x="242" y="4"/>
                  </a:cubicBezTo>
                  <a:cubicBezTo>
                    <a:pt x="242" y="6"/>
                    <a:pt x="240" y="7"/>
                    <a:pt x="2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392" name="Google Shape;5564;p128"/>
            <p:cNvSpPr>
              <a:spLocks noChangeArrowheads="1"/>
            </p:cNvSpPr>
            <p:nvPr/>
          </p:nvSpPr>
          <p:spPr bwMode="auto">
            <a:xfrm>
              <a:off x="9091613" y="1722438"/>
              <a:ext cx="127000" cy="12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3" name="Group 2">
            <a:extLst>
              <a:ext uri="{FF2B5EF4-FFF2-40B4-BE49-F238E27FC236}">
                <a16:creationId xmlns:a16="http://schemas.microsoft.com/office/drawing/2014/main" id="{7CCFE2B6-A049-7D4C-93F9-BBB9120158C9}"/>
              </a:ext>
            </a:extLst>
          </p:cNvPr>
          <p:cNvGrpSpPr/>
          <p:nvPr/>
        </p:nvGrpSpPr>
        <p:grpSpPr>
          <a:xfrm>
            <a:off x="8237538" y="5005388"/>
            <a:ext cx="981075" cy="127000"/>
            <a:chOff x="8237538" y="5005388"/>
            <a:chExt cx="981075" cy="127000"/>
          </a:xfrm>
          <a:solidFill>
            <a:schemeClr val="tx1"/>
          </a:solidFill>
        </p:grpSpPr>
        <p:sp>
          <p:nvSpPr>
            <p:cNvPr id="272393" name="Google Shape;5565;p128"/>
            <p:cNvSpPr>
              <a:spLocks/>
            </p:cNvSpPr>
            <p:nvPr/>
          </p:nvSpPr>
          <p:spPr bwMode="auto">
            <a:xfrm>
              <a:off x="8237538" y="5054600"/>
              <a:ext cx="931862" cy="26988"/>
            </a:xfrm>
            <a:custGeom>
              <a:avLst/>
              <a:gdLst>
                <a:gd name="T0" fmla="*/ 2147483646 w 242"/>
                <a:gd name="T1" fmla="*/ 2147483646 h 7"/>
                <a:gd name="T2" fmla="*/ 2147483646 w 242"/>
                <a:gd name="T3" fmla="*/ 2147483646 h 7"/>
                <a:gd name="T4" fmla="*/ 0 w 242"/>
                <a:gd name="T5" fmla="*/ 2147483646 h 7"/>
                <a:gd name="T6" fmla="*/ 2147483646 w 242"/>
                <a:gd name="T7" fmla="*/ 0 h 7"/>
                <a:gd name="T8" fmla="*/ 2147483646 w 242"/>
                <a:gd name="T9" fmla="*/ 0 h 7"/>
                <a:gd name="T10" fmla="*/ 2147483646 w 242"/>
                <a:gd name="T11" fmla="*/ 2147483646 h 7"/>
                <a:gd name="T12" fmla="*/ 2147483646 w 242"/>
                <a:gd name="T13" fmla="*/ 214748364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7" extrusionOk="0">
                  <a:moveTo>
                    <a:pt x="238" y="7"/>
                  </a:moveTo>
                  <a:cubicBezTo>
                    <a:pt x="4" y="7"/>
                    <a:pt x="4" y="7"/>
                    <a:pt x="4" y="7"/>
                  </a:cubicBezTo>
                  <a:cubicBezTo>
                    <a:pt x="1" y="7"/>
                    <a:pt x="0" y="6"/>
                    <a:pt x="0" y="4"/>
                  </a:cubicBezTo>
                  <a:cubicBezTo>
                    <a:pt x="0" y="2"/>
                    <a:pt x="1" y="0"/>
                    <a:pt x="4" y="0"/>
                  </a:cubicBezTo>
                  <a:cubicBezTo>
                    <a:pt x="238" y="0"/>
                    <a:pt x="238" y="0"/>
                    <a:pt x="238" y="0"/>
                  </a:cubicBezTo>
                  <a:cubicBezTo>
                    <a:pt x="240" y="0"/>
                    <a:pt x="242" y="2"/>
                    <a:pt x="242" y="4"/>
                  </a:cubicBezTo>
                  <a:cubicBezTo>
                    <a:pt x="242" y="6"/>
                    <a:pt x="240" y="7"/>
                    <a:pt x="2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394" name="Google Shape;5566;p128"/>
            <p:cNvSpPr>
              <a:spLocks noChangeArrowheads="1"/>
            </p:cNvSpPr>
            <p:nvPr/>
          </p:nvSpPr>
          <p:spPr bwMode="auto">
            <a:xfrm>
              <a:off x="9091613" y="5005388"/>
              <a:ext cx="127000" cy="12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4" name="Group 3">
            <a:extLst>
              <a:ext uri="{FF2B5EF4-FFF2-40B4-BE49-F238E27FC236}">
                <a16:creationId xmlns:a16="http://schemas.microsoft.com/office/drawing/2014/main" id="{D3CF6F84-A2C4-6642-8D2A-A888F1C524E4}"/>
              </a:ext>
            </a:extLst>
          </p:cNvPr>
          <p:cNvGrpSpPr/>
          <p:nvPr/>
        </p:nvGrpSpPr>
        <p:grpSpPr>
          <a:xfrm>
            <a:off x="2981325" y="1725613"/>
            <a:ext cx="981075" cy="127000"/>
            <a:chOff x="2981325" y="1725613"/>
            <a:chExt cx="981075" cy="127000"/>
          </a:xfrm>
          <a:solidFill>
            <a:schemeClr val="tx1"/>
          </a:solidFill>
        </p:grpSpPr>
        <p:sp>
          <p:nvSpPr>
            <p:cNvPr id="272395" name="Google Shape;5567;p128"/>
            <p:cNvSpPr>
              <a:spLocks/>
            </p:cNvSpPr>
            <p:nvPr/>
          </p:nvSpPr>
          <p:spPr bwMode="auto">
            <a:xfrm>
              <a:off x="3030538" y="1774825"/>
              <a:ext cx="931862" cy="26988"/>
            </a:xfrm>
            <a:custGeom>
              <a:avLst/>
              <a:gdLst>
                <a:gd name="T0" fmla="*/ 2147483646 w 242"/>
                <a:gd name="T1" fmla="*/ 2147483646 h 7"/>
                <a:gd name="T2" fmla="*/ 2147483646 w 242"/>
                <a:gd name="T3" fmla="*/ 2147483646 h 7"/>
                <a:gd name="T4" fmla="*/ 2147483646 w 242"/>
                <a:gd name="T5" fmla="*/ 2147483646 h 7"/>
                <a:gd name="T6" fmla="*/ 2147483646 w 242"/>
                <a:gd name="T7" fmla="*/ 0 h 7"/>
                <a:gd name="T8" fmla="*/ 2147483646 w 242"/>
                <a:gd name="T9" fmla="*/ 0 h 7"/>
                <a:gd name="T10" fmla="*/ 0 w 242"/>
                <a:gd name="T11" fmla="*/ 2147483646 h 7"/>
                <a:gd name="T12" fmla="*/ 2147483646 w 242"/>
                <a:gd name="T13" fmla="*/ 214748364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7" extrusionOk="0">
                  <a:moveTo>
                    <a:pt x="4" y="7"/>
                  </a:moveTo>
                  <a:cubicBezTo>
                    <a:pt x="238" y="7"/>
                    <a:pt x="238" y="7"/>
                    <a:pt x="238" y="7"/>
                  </a:cubicBezTo>
                  <a:cubicBezTo>
                    <a:pt x="241" y="7"/>
                    <a:pt x="242" y="6"/>
                    <a:pt x="242" y="4"/>
                  </a:cubicBezTo>
                  <a:cubicBezTo>
                    <a:pt x="242" y="2"/>
                    <a:pt x="241" y="0"/>
                    <a:pt x="238"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396" name="Google Shape;5568;p128"/>
            <p:cNvSpPr>
              <a:spLocks noChangeArrowheads="1"/>
            </p:cNvSpPr>
            <p:nvPr/>
          </p:nvSpPr>
          <p:spPr bwMode="auto">
            <a:xfrm>
              <a:off x="2981325" y="1725613"/>
              <a:ext cx="127000" cy="12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5" name="Group 4">
            <a:extLst>
              <a:ext uri="{FF2B5EF4-FFF2-40B4-BE49-F238E27FC236}">
                <a16:creationId xmlns:a16="http://schemas.microsoft.com/office/drawing/2014/main" id="{4076CE28-BAC7-BD4A-B764-12F243AB2EE3}"/>
              </a:ext>
            </a:extLst>
          </p:cNvPr>
          <p:cNvGrpSpPr/>
          <p:nvPr/>
        </p:nvGrpSpPr>
        <p:grpSpPr>
          <a:xfrm>
            <a:off x="2981325" y="5008563"/>
            <a:ext cx="981075" cy="127000"/>
            <a:chOff x="2981325" y="5008563"/>
            <a:chExt cx="981075" cy="127000"/>
          </a:xfrm>
          <a:solidFill>
            <a:schemeClr val="tx1"/>
          </a:solidFill>
        </p:grpSpPr>
        <p:sp>
          <p:nvSpPr>
            <p:cNvPr id="272397" name="Google Shape;5569;p128"/>
            <p:cNvSpPr>
              <a:spLocks/>
            </p:cNvSpPr>
            <p:nvPr/>
          </p:nvSpPr>
          <p:spPr bwMode="auto">
            <a:xfrm>
              <a:off x="3030538" y="5057775"/>
              <a:ext cx="931862" cy="26988"/>
            </a:xfrm>
            <a:custGeom>
              <a:avLst/>
              <a:gdLst>
                <a:gd name="T0" fmla="*/ 2147483646 w 242"/>
                <a:gd name="T1" fmla="*/ 2147483646 h 7"/>
                <a:gd name="T2" fmla="*/ 2147483646 w 242"/>
                <a:gd name="T3" fmla="*/ 2147483646 h 7"/>
                <a:gd name="T4" fmla="*/ 2147483646 w 242"/>
                <a:gd name="T5" fmla="*/ 2147483646 h 7"/>
                <a:gd name="T6" fmla="*/ 2147483646 w 242"/>
                <a:gd name="T7" fmla="*/ 0 h 7"/>
                <a:gd name="T8" fmla="*/ 2147483646 w 242"/>
                <a:gd name="T9" fmla="*/ 0 h 7"/>
                <a:gd name="T10" fmla="*/ 0 w 242"/>
                <a:gd name="T11" fmla="*/ 2147483646 h 7"/>
                <a:gd name="T12" fmla="*/ 2147483646 w 242"/>
                <a:gd name="T13" fmla="*/ 214748364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7" extrusionOk="0">
                  <a:moveTo>
                    <a:pt x="4" y="7"/>
                  </a:moveTo>
                  <a:cubicBezTo>
                    <a:pt x="238" y="7"/>
                    <a:pt x="238" y="7"/>
                    <a:pt x="238" y="7"/>
                  </a:cubicBezTo>
                  <a:cubicBezTo>
                    <a:pt x="241" y="7"/>
                    <a:pt x="242" y="6"/>
                    <a:pt x="242" y="4"/>
                  </a:cubicBezTo>
                  <a:cubicBezTo>
                    <a:pt x="242" y="2"/>
                    <a:pt x="241" y="0"/>
                    <a:pt x="238"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398" name="Google Shape;5570;p128"/>
            <p:cNvSpPr>
              <a:spLocks noChangeArrowheads="1"/>
            </p:cNvSpPr>
            <p:nvPr/>
          </p:nvSpPr>
          <p:spPr bwMode="auto">
            <a:xfrm>
              <a:off x="2981325" y="5008563"/>
              <a:ext cx="127000" cy="12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sp>
        <p:nvSpPr>
          <p:cNvPr id="272402" name="Google Shape;5574;p128"/>
          <p:cNvSpPr>
            <a:spLocks/>
          </p:cNvSpPr>
          <p:nvPr/>
        </p:nvSpPr>
        <p:spPr bwMode="auto">
          <a:xfrm>
            <a:off x="4256088" y="2305050"/>
            <a:ext cx="919162" cy="1090613"/>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2147483646 h 242"/>
              <a:gd name="T12" fmla="*/ 2147483646 w 204"/>
              <a:gd name="T13" fmla="*/ 2147483646 h 242"/>
              <a:gd name="T14" fmla="*/ 2147483646 w 204"/>
              <a:gd name="T15" fmla="*/ 2147483646 h 242"/>
              <a:gd name="T16" fmla="*/ 2147483646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0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0 w 204"/>
              <a:gd name="T45" fmla="*/ 2147483646 h 242"/>
              <a:gd name="T46" fmla="*/ 0 w 204"/>
              <a:gd name="T47" fmla="*/ 2147483646 h 242"/>
              <a:gd name="T48" fmla="*/ 2147483646 w 204"/>
              <a:gd name="T49" fmla="*/ 2147483646 h 242"/>
              <a:gd name="T50" fmla="*/ 2147483646 w 204"/>
              <a:gd name="T51" fmla="*/ 2147483646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76DA8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03" name="Google Shape;5575;p128"/>
          <p:cNvSpPr>
            <a:spLocks/>
          </p:cNvSpPr>
          <p:nvPr/>
        </p:nvSpPr>
        <p:spPr bwMode="auto">
          <a:xfrm>
            <a:off x="4256088" y="3224213"/>
            <a:ext cx="919162" cy="1092200"/>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2147483646 h 242"/>
              <a:gd name="T12" fmla="*/ 2147483646 w 204"/>
              <a:gd name="T13" fmla="*/ 2147483646 h 242"/>
              <a:gd name="T14" fmla="*/ 2147483646 w 204"/>
              <a:gd name="T15" fmla="*/ 2147483646 h 242"/>
              <a:gd name="T16" fmla="*/ 2147483646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2147483646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0 w 204"/>
              <a:gd name="T45" fmla="*/ 2147483646 h 242"/>
              <a:gd name="T46" fmla="*/ 0 w 204"/>
              <a:gd name="T47" fmla="*/ 2147483646 h 242"/>
              <a:gd name="T48" fmla="*/ 2147483646 w 204"/>
              <a:gd name="T49" fmla="*/ 2147483646 h 242"/>
              <a:gd name="T50" fmla="*/ 2147483646 w 204"/>
              <a:gd name="T51" fmla="*/ 2147483646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4EDA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04" name="Google Shape;5576;p128"/>
          <p:cNvSpPr>
            <a:spLocks/>
          </p:cNvSpPr>
          <p:nvPr/>
        </p:nvSpPr>
        <p:spPr bwMode="auto">
          <a:xfrm>
            <a:off x="5211763" y="1589088"/>
            <a:ext cx="1084262" cy="919162"/>
          </a:xfrm>
          <a:custGeom>
            <a:avLst/>
            <a:gdLst>
              <a:gd name="T0" fmla="*/ 2147483646 w 241"/>
              <a:gd name="T1" fmla="*/ 2147483646 h 204"/>
              <a:gd name="T2" fmla="*/ 2147483646 w 241"/>
              <a:gd name="T3" fmla="*/ 2147483646 h 204"/>
              <a:gd name="T4" fmla="*/ 2147483646 w 241"/>
              <a:gd name="T5" fmla="*/ 2147483646 h 204"/>
              <a:gd name="T6" fmla="*/ 2147483646 w 241"/>
              <a:gd name="T7" fmla="*/ 2147483646 h 204"/>
              <a:gd name="T8" fmla="*/ 2147483646 w 241"/>
              <a:gd name="T9" fmla="*/ 2147483646 h 204"/>
              <a:gd name="T10" fmla="*/ 0 w 241"/>
              <a:gd name="T11" fmla="*/ 2147483646 h 204"/>
              <a:gd name="T12" fmla="*/ 0 w 241"/>
              <a:gd name="T13" fmla="*/ 2147483646 h 204"/>
              <a:gd name="T14" fmla="*/ 2147483646 w 241"/>
              <a:gd name="T15" fmla="*/ 2147483646 h 204"/>
              <a:gd name="T16" fmla="*/ 2147483646 w 241"/>
              <a:gd name="T17" fmla="*/ 2147483646 h 204"/>
              <a:gd name="T18" fmla="*/ 2147483646 w 241"/>
              <a:gd name="T19" fmla="*/ 2147483646 h 204"/>
              <a:gd name="T20" fmla="*/ 2147483646 w 241"/>
              <a:gd name="T21" fmla="*/ 2147483646 h 204"/>
              <a:gd name="T22" fmla="*/ 2147483646 w 241"/>
              <a:gd name="T23" fmla="*/ 2147483646 h 204"/>
              <a:gd name="T24" fmla="*/ 2147483646 w 241"/>
              <a:gd name="T25" fmla="*/ 2147483646 h 204"/>
              <a:gd name="T26" fmla="*/ 2147483646 w 241"/>
              <a:gd name="T27" fmla="*/ 2147483646 h 204"/>
              <a:gd name="T28" fmla="*/ 2147483646 w 241"/>
              <a:gd name="T29" fmla="*/ 2147483646 h 204"/>
              <a:gd name="T30" fmla="*/ 2147483646 w 241"/>
              <a:gd name="T31" fmla="*/ 2147483646 h 204"/>
              <a:gd name="T32" fmla="*/ 2147483646 w 241"/>
              <a:gd name="T33" fmla="*/ 2147483646 h 204"/>
              <a:gd name="T34" fmla="*/ 2147483646 w 241"/>
              <a:gd name="T35" fmla="*/ 2147483646 h 204"/>
              <a:gd name="T36" fmla="*/ 2147483646 w 241"/>
              <a:gd name="T37" fmla="*/ 2147483646 h 204"/>
              <a:gd name="T38" fmla="*/ 2147483646 w 241"/>
              <a:gd name="T39" fmla="*/ 2147483646 h 204"/>
              <a:gd name="T40" fmla="*/ 2147483646 w 241"/>
              <a:gd name="T41" fmla="*/ 2147483646 h 204"/>
              <a:gd name="T42" fmla="*/ 2147483646 w 241"/>
              <a:gd name="T43" fmla="*/ 2147483646 h 204"/>
              <a:gd name="T44" fmla="*/ 2147483646 w 241"/>
              <a:gd name="T45" fmla="*/ 0 h 204"/>
              <a:gd name="T46" fmla="*/ 2147483646 w 241"/>
              <a:gd name="T47" fmla="*/ 0 h 204"/>
              <a:gd name="T48" fmla="*/ 0 w 241"/>
              <a:gd name="T49" fmla="*/ 2147483646 h 204"/>
              <a:gd name="T50" fmla="*/ 0 w 241"/>
              <a:gd name="T51" fmla="*/ 2147483646 h 204"/>
              <a:gd name="T52" fmla="*/ 2147483646 w 241"/>
              <a:gd name="T53" fmla="*/ 2147483646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05" name="Google Shape;5577;p128"/>
          <p:cNvSpPr>
            <a:spLocks/>
          </p:cNvSpPr>
          <p:nvPr/>
        </p:nvSpPr>
        <p:spPr bwMode="auto">
          <a:xfrm>
            <a:off x="6129338" y="1589088"/>
            <a:ext cx="1090612" cy="919162"/>
          </a:xfrm>
          <a:custGeom>
            <a:avLst/>
            <a:gdLst>
              <a:gd name="T0" fmla="*/ 2147483646 w 242"/>
              <a:gd name="T1" fmla="*/ 2147483646 h 204"/>
              <a:gd name="T2" fmla="*/ 2147483646 w 242"/>
              <a:gd name="T3" fmla="*/ 2147483646 h 204"/>
              <a:gd name="T4" fmla="*/ 2147483646 w 242"/>
              <a:gd name="T5" fmla="*/ 2147483646 h 204"/>
              <a:gd name="T6" fmla="*/ 2147483646 w 242"/>
              <a:gd name="T7" fmla="*/ 2147483646 h 204"/>
              <a:gd name="T8" fmla="*/ 2147483646 w 242"/>
              <a:gd name="T9" fmla="*/ 2147483646 h 204"/>
              <a:gd name="T10" fmla="*/ 0 w 242"/>
              <a:gd name="T11" fmla="*/ 2147483646 h 204"/>
              <a:gd name="T12" fmla="*/ 0 w 242"/>
              <a:gd name="T13" fmla="*/ 2147483646 h 204"/>
              <a:gd name="T14" fmla="*/ 2147483646 w 242"/>
              <a:gd name="T15" fmla="*/ 2147483646 h 204"/>
              <a:gd name="T16" fmla="*/ 2147483646 w 242"/>
              <a:gd name="T17" fmla="*/ 2147483646 h 204"/>
              <a:gd name="T18" fmla="*/ 2147483646 w 242"/>
              <a:gd name="T19" fmla="*/ 2147483646 h 204"/>
              <a:gd name="T20" fmla="*/ 2147483646 w 242"/>
              <a:gd name="T21" fmla="*/ 2147483646 h 204"/>
              <a:gd name="T22" fmla="*/ 2147483646 w 242"/>
              <a:gd name="T23" fmla="*/ 2147483646 h 204"/>
              <a:gd name="T24" fmla="*/ 2147483646 w 242"/>
              <a:gd name="T25" fmla="*/ 2147483646 h 204"/>
              <a:gd name="T26" fmla="*/ 2147483646 w 242"/>
              <a:gd name="T27" fmla="*/ 2147483646 h 204"/>
              <a:gd name="T28" fmla="*/ 2147483646 w 242"/>
              <a:gd name="T29" fmla="*/ 2147483646 h 204"/>
              <a:gd name="T30" fmla="*/ 2147483646 w 242"/>
              <a:gd name="T31" fmla="*/ 2147483646 h 204"/>
              <a:gd name="T32" fmla="*/ 2147483646 w 242"/>
              <a:gd name="T33" fmla="*/ 2147483646 h 204"/>
              <a:gd name="T34" fmla="*/ 2147483646 w 242"/>
              <a:gd name="T35" fmla="*/ 2147483646 h 204"/>
              <a:gd name="T36" fmla="*/ 2147483646 w 242"/>
              <a:gd name="T37" fmla="*/ 2147483646 h 204"/>
              <a:gd name="T38" fmla="*/ 2147483646 w 242"/>
              <a:gd name="T39" fmla="*/ 2147483646 h 204"/>
              <a:gd name="T40" fmla="*/ 2147483646 w 242"/>
              <a:gd name="T41" fmla="*/ 2147483646 h 204"/>
              <a:gd name="T42" fmla="*/ 2147483646 w 242"/>
              <a:gd name="T43" fmla="*/ 2147483646 h 204"/>
              <a:gd name="T44" fmla="*/ 2147483646 w 242"/>
              <a:gd name="T45" fmla="*/ 0 h 204"/>
              <a:gd name="T46" fmla="*/ 2147483646 w 242"/>
              <a:gd name="T47" fmla="*/ 0 h 204"/>
              <a:gd name="T48" fmla="*/ 0 w 242"/>
              <a:gd name="T49" fmla="*/ 2147483646 h 204"/>
              <a:gd name="T50" fmla="*/ 0 w 242"/>
              <a:gd name="T51" fmla="*/ 2147483646 h 204"/>
              <a:gd name="T52" fmla="*/ 2147483646 w 242"/>
              <a:gd name="T53" fmla="*/ 2147483646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FF6A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06" name="Google Shape;5578;p128"/>
          <p:cNvSpPr>
            <a:spLocks/>
          </p:cNvSpPr>
          <p:nvPr/>
        </p:nvSpPr>
        <p:spPr bwMode="auto">
          <a:xfrm>
            <a:off x="4256088" y="4144963"/>
            <a:ext cx="887412" cy="1127125"/>
          </a:xfrm>
          <a:custGeom>
            <a:avLst/>
            <a:gdLst>
              <a:gd name="T0" fmla="*/ 2147483646 w 197"/>
              <a:gd name="T1" fmla="*/ 2147483646 h 250"/>
              <a:gd name="T2" fmla="*/ 2147483646 w 197"/>
              <a:gd name="T3" fmla="*/ 2147483646 h 250"/>
              <a:gd name="T4" fmla="*/ 2147483646 w 197"/>
              <a:gd name="T5" fmla="*/ 2147483646 h 250"/>
              <a:gd name="T6" fmla="*/ 2147483646 w 197"/>
              <a:gd name="T7" fmla="*/ 2147483646 h 250"/>
              <a:gd name="T8" fmla="*/ 2147483646 w 197"/>
              <a:gd name="T9" fmla="*/ 2147483646 h 250"/>
              <a:gd name="T10" fmla="*/ 2147483646 w 197"/>
              <a:gd name="T11" fmla="*/ 2147483646 h 250"/>
              <a:gd name="T12" fmla="*/ 2147483646 w 197"/>
              <a:gd name="T13" fmla="*/ 2147483646 h 250"/>
              <a:gd name="T14" fmla="*/ 2147483646 w 197"/>
              <a:gd name="T15" fmla="*/ 2147483646 h 250"/>
              <a:gd name="T16" fmla="*/ 2147483646 w 197"/>
              <a:gd name="T17" fmla="*/ 2147483646 h 250"/>
              <a:gd name="T18" fmla="*/ 2147483646 w 197"/>
              <a:gd name="T19" fmla="*/ 2147483646 h 250"/>
              <a:gd name="T20" fmla="*/ 2147483646 w 197"/>
              <a:gd name="T21" fmla="*/ 2147483646 h 250"/>
              <a:gd name="T22" fmla="*/ 2147483646 w 197"/>
              <a:gd name="T23" fmla="*/ 2147483646 h 250"/>
              <a:gd name="T24" fmla="*/ 2147483646 w 197"/>
              <a:gd name="T25" fmla="*/ 2147483646 h 250"/>
              <a:gd name="T26" fmla="*/ 2147483646 w 197"/>
              <a:gd name="T27" fmla="*/ 2147483646 h 250"/>
              <a:gd name="T28" fmla="*/ 2147483646 w 197"/>
              <a:gd name="T29" fmla="*/ 2147483646 h 250"/>
              <a:gd name="T30" fmla="*/ 2147483646 w 197"/>
              <a:gd name="T31" fmla="*/ 2147483646 h 250"/>
              <a:gd name="T32" fmla="*/ 2147483646 w 197"/>
              <a:gd name="T33" fmla="*/ 2147483646 h 250"/>
              <a:gd name="T34" fmla="*/ 2147483646 w 197"/>
              <a:gd name="T35" fmla="*/ 2147483646 h 250"/>
              <a:gd name="T36" fmla="*/ 2147483646 w 197"/>
              <a:gd name="T37" fmla="*/ 2147483646 h 250"/>
              <a:gd name="T38" fmla="*/ 2147483646 w 197"/>
              <a:gd name="T39" fmla="*/ 2147483646 h 250"/>
              <a:gd name="T40" fmla="*/ 0 w 197"/>
              <a:gd name="T41" fmla="*/ 2147483646 h 250"/>
              <a:gd name="T42" fmla="*/ 0 w 197"/>
              <a:gd name="T43" fmla="*/ 2147483646 h 250"/>
              <a:gd name="T44" fmla="*/ 2147483646 w 197"/>
              <a:gd name="T45" fmla="*/ 2147483646 h 250"/>
              <a:gd name="T46" fmla="*/ 2147483646 w 197"/>
              <a:gd name="T47" fmla="*/ 2147483646 h 250"/>
              <a:gd name="T48" fmla="*/ 2147483646 w 197"/>
              <a:gd name="T49" fmla="*/ 2147483646 h 250"/>
              <a:gd name="T50" fmla="*/ 2147483646 w 197"/>
              <a:gd name="T51" fmla="*/ 2147483646 h 250"/>
              <a:gd name="T52" fmla="*/ 2147483646 w 197"/>
              <a:gd name="T53" fmla="*/ 2147483646 h 2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07" name="Google Shape;5579;p128"/>
          <p:cNvSpPr>
            <a:spLocks/>
          </p:cNvSpPr>
          <p:nvPr/>
        </p:nvSpPr>
        <p:spPr bwMode="auto">
          <a:xfrm>
            <a:off x="4256088" y="1589088"/>
            <a:ext cx="1122362" cy="887412"/>
          </a:xfrm>
          <a:custGeom>
            <a:avLst/>
            <a:gdLst>
              <a:gd name="T0" fmla="*/ 2147483646 w 249"/>
              <a:gd name="T1" fmla="*/ 2147483646 h 197"/>
              <a:gd name="T2" fmla="*/ 2147483646 w 249"/>
              <a:gd name="T3" fmla="*/ 2147483646 h 197"/>
              <a:gd name="T4" fmla="*/ 2147483646 w 249"/>
              <a:gd name="T5" fmla="*/ 2147483646 h 197"/>
              <a:gd name="T6" fmla="*/ 2147483646 w 249"/>
              <a:gd name="T7" fmla="*/ 2147483646 h 197"/>
              <a:gd name="T8" fmla="*/ 2147483646 w 249"/>
              <a:gd name="T9" fmla="*/ 2147483646 h 197"/>
              <a:gd name="T10" fmla="*/ 2147483646 w 249"/>
              <a:gd name="T11" fmla="*/ 2147483646 h 197"/>
              <a:gd name="T12" fmla="*/ 2147483646 w 249"/>
              <a:gd name="T13" fmla="*/ 2147483646 h 197"/>
              <a:gd name="T14" fmla="*/ 2147483646 w 249"/>
              <a:gd name="T15" fmla="*/ 2147483646 h 197"/>
              <a:gd name="T16" fmla="*/ 2147483646 w 249"/>
              <a:gd name="T17" fmla="*/ 2147483646 h 197"/>
              <a:gd name="T18" fmla="*/ 2147483646 w 249"/>
              <a:gd name="T19" fmla="*/ 2147483646 h 197"/>
              <a:gd name="T20" fmla="*/ 2147483646 w 249"/>
              <a:gd name="T21" fmla="*/ 2147483646 h 197"/>
              <a:gd name="T22" fmla="*/ 2147483646 w 249"/>
              <a:gd name="T23" fmla="*/ 2147483646 h 197"/>
              <a:gd name="T24" fmla="*/ 2147483646 w 249"/>
              <a:gd name="T25" fmla="*/ 2147483646 h 197"/>
              <a:gd name="T26" fmla="*/ 2147483646 w 249"/>
              <a:gd name="T27" fmla="*/ 2147483646 h 197"/>
              <a:gd name="T28" fmla="*/ 2147483646 w 249"/>
              <a:gd name="T29" fmla="*/ 2147483646 h 197"/>
              <a:gd name="T30" fmla="*/ 2147483646 w 249"/>
              <a:gd name="T31" fmla="*/ 2147483646 h 197"/>
              <a:gd name="T32" fmla="*/ 2147483646 w 249"/>
              <a:gd name="T33" fmla="*/ 2147483646 h 197"/>
              <a:gd name="T34" fmla="*/ 2147483646 w 249"/>
              <a:gd name="T35" fmla="*/ 2147483646 h 197"/>
              <a:gd name="T36" fmla="*/ 2147483646 w 249"/>
              <a:gd name="T37" fmla="*/ 2147483646 h 197"/>
              <a:gd name="T38" fmla="*/ 2147483646 w 249"/>
              <a:gd name="T39" fmla="*/ 2147483646 h 197"/>
              <a:gd name="T40" fmla="*/ 2147483646 w 249"/>
              <a:gd name="T41" fmla="*/ 0 h 197"/>
              <a:gd name="T42" fmla="*/ 2147483646 w 249"/>
              <a:gd name="T43" fmla="*/ 0 h 197"/>
              <a:gd name="T44" fmla="*/ 0 w 249"/>
              <a:gd name="T45" fmla="*/ 2147483646 h 197"/>
              <a:gd name="T46" fmla="*/ 0 w 249"/>
              <a:gd name="T47" fmla="*/ 2147483646 h 197"/>
              <a:gd name="T48" fmla="*/ 2147483646 w 249"/>
              <a:gd name="T49" fmla="*/ 2147483646 h 197"/>
              <a:gd name="T50" fmla="*/ 2147483646 w 249"/>
              <a:gd name="T51" fmla="*/ 2147483646 h 197"/>
              <a:gd name="T52" fmla="*/ 2147483646 w 249"/>
              <a:gd name="T53" fmla="*/ 2147483646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FFC54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08" name="Google Shape;5580;p128"/>
          <p:cNvSpPr>
            <a:spLocks/>
          </p:cNvSpPr>
          <p:nvPr/>
        </p:nvSpPr>
        <p:spPr bwMode="auto">
          <a:xfrm>
            <a:off x="5895975" y="4346575"/>
            <a:ext cx="1085850" cy="925513"/>
          </a:xfrm>
          <a:custGeom>
            <a:avLst/>
            <a:gdLst>
              <a:gd name="T0" fmla="*/ 2147483646 w 241"/>
              <a:gd name="T1" fmla="*/ 2147483646 h 205"/>
              <a:gd name="T2" fmla="*/ 2147483646 w 241"/>
              <a:gd name="T3" fmla="*/ 2147483646 h 205"/>
              <a:gd name="T4" fmla="*/ 2147483646 w 241"/>
              <a:gd name="T5" fmla="*/ 2147483646 h 205"/>
              <a:gd name="T6" fmla="*/ 2147483646 w 241"/>
              <a:gd name="T7" fmla="*/ 2147483646 h 205"/>
              <a:gd name="T8" fmla="*/ 2147483646 w 241"/>
              <a:gd name="T9" fmla="*/ 2147483646 h 205"/>
              <a:gd name="T10" fmla="*/ 2147483646 w 241"/>
              <a:gd name="T11" fmla="*/ 2147483646 h 205"/>
              <a:gd name="T12" fmla="*/ 2147483646 w 241"/>
              <a:gd name="T13" fmla="*/ 2147483646 h 205"/>
              <a:gd name="T14" fmla="*/ 2147483646 w 241"/>
              <a:gd name="T15" fmla="*/ 0 h 205"/>
              <a:gd name="T16" fmla="*/ 2147483646 w 241"/>
              <a:gd name="T17" fmla="*/ 0 h 205"/>
              <a:gd name="T18" fmla="*/ 2147483646 w 241"/>
              <a:gd name="T19" fmla="*/ 2147483646 h 205"/>
              <a:gd name="T20" fmla="*/ 2147483646 w 241"/>
              <a:gd name="T21" fmla="*/ 2147483646 h 205"/>
              <a:gd name="T22" fmla="*/ 2147483646 w 241"/>
              <a:gd name="T23" fmla="*/ 2147483646 h 205"/>
              <a:gd name="T24" fmla="*/ 2147483646 w 241"/>
              <a:gd name="T25" fmla="*/ 2147483646 h 205"/>
              <a:gd name="T26" fmla="*/ 2147483646 w 241"/>
              <a:gd name="T27" fmla="*/ 2147483646 h 205"/>
              <a:gd name="T28" fmla="*/ 2147483646 w 241"/>
              <a:gd name="T29" fmla="*/ 2147483646 h 205"/>
              <a:gd name="T30" fmla="*/ 0 w 241"/>
              <a:gd name="T31" fmla="*/ 2147483646 h 205"/>
              <a:gd name="T32" fmla="*/ 2147483646 w 241"/>
              <a:gd name="T33" fmla="*/ 2147483646 h 205"/>
              <a:gd name="T34" fmla="*/ 2147483646 w 241"/>
              <a:gd name="T35" fmla="*/ 2147483646 h 205"/>
              <a:gd name="T36" fmla="*/ 2147483646 w 241"/>
              <a:gd name="T37" fmla="*/ 2147483646 h 205"/>
              <a:gd name="T38" fmla="*/ 2147483646 w 241"/>
              <a:gd name="T39" fmla="*/ 2147483646 h 205"/>
              <a:gd name="T40" fmla="*/ 2147483646 w 241"/>
              <a:gd name="T41" fmla="*/ 2147483646 h 205"/>
              <a:gd name="T42" fmla="*/ 2147483646 w 241"/>
              <a:gd name="T43" fmla="*/ 2147483646 h 205"/>
              <a:gd name="T44" fmla="*/ 2147483646 w 241"/>
              <a:gd name="T45" fmla="*/ 2147483646 h 205"/>
              <a:gd name="T46" fmla="*/ 2147483646 w 241"/>
              <a:gd name="T47" fmla="*/ 2147483646 h 205"/>
              <a:gd name="T48" fmla="*/ 2147483646 w 241"/>
              <a:gd name="T49" fmla="*/ 2147483646 h 205"/>
              <a:gd name="T50" fmla="*/ 2147483646 w 241"/>
              <a:gd name="T51" fmla="*/ 2147483646 h 205"/>
              <a:gd name="T52" fmla="*/ 2147483646 w 241"/>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1B8C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09" name="Google Shape;5581;p128"/>
          <p:cNvSpPr>
            <a:spLocks/>
          </p:cNvSpPr>
          <p:nvPr/>
        </p:nvSpPr>
        <p:spPr bwMode="auto">
          <a:xfrm>
            <a:off x="7048500" y="1589088"/>
            <a:ext cx="887413" cy="1122362"/>
          </a:xfrm>
          <a:custGeom>
            <a:avLst/>
            <a:gdLst>
              <a:gd name="T0" fmla="*/ 0 w 197"/>
              <a:gd name="T1" fmla="*/ 2147483646 h 249"/>
              <a:gd name="T2" fmla="*/ 0 w 197"/>
              <a:gd name="T3" fmla="*/ 2147483646 h 249"/>
              <a:gd name="T4" fmla="*/ 2147483646 w 197"/>
              <a:gd name="T5" fmla="*/ 2147483646 h 249"/>
              <a:gd name="T6" fmla="*/ 2147483646 w 197"/>
              <a:gd name="T7" fmla="*/ 2147483646 h 249"/>
              <a:gd name="T8" fmla="*/ 2147483646 w 197"/>
              <a:gd name="T9" fmla="*/ 2147483646 h 249"/>
              <a:gd name="T10" fmla="*/ 2147483646 w 197"/>
              <a:gd name="T11" fmla="*/ 2147483646 h 249"/>
              <a:gd name="T12" fmla="*/ 2147483646 w 197"/>
              <a:gd name="T13" fmla="*/ 2147483646 h 249"/>
              <a:gd name="T14" fmla="*/ 0 w 197"/>
              <a:gd name="T15" fmla="*/ 2147483646 h 249"/>
              <a:gd name="T16" fmla="*/ 0 w 197"/>
              <a:gd name="T17" fmla="*/ 2147483646 h 249"/>
              <a:gd name="T18" fmla="*/ 2147483646 w 197"/>
              <a:gd name="T19" fmla="*/ 2147483646 h 249"/>
              <a:gd name="T20" fmla="*/ 2147483646 w 197"/>
              <a:gd name="T21" fmla="*/ 2147483646 h 249"/>
              <a:gd name="T22" fmla="*/ 2147483646 w 197"/>
              <a:gd name="T23" fmla="*/ 2147483646 h 249"/>
              <a:gd name="T24" fmla="*/ 2147483646 w 197"/>
              <a:gd name="T25" fmla="*/ 2147483646 h 249"/>
              <a:gd name="T26" fmla="*/ 2147483646 w 197"/>
              <a:gd name="T27" fmla="*/ 2147483646 h 249"/>
              <a:gd name="T28" fmla="*/ 2147483646 w 197"/>
              <a:gd name="T29" fmla="*/ 2147483646 h 249"/>
              <a:gd name="T30" fmla="*/ 2147483646 w 197"/>
              <a:gd name="T31" fmla="*/ 2147483646 h 249"/>
              <a:gd name="T32" fmla="*/ 2147483646 w 197"/>
              <a:gd name="T33" fmla="*/ 2147483646 h 249"/>
              <a:gd name="T34" fmla="*/ 2147483646 w 197"/>
              <a:gd name="T35" fmla="*/ 2147483646 h 249"/>
              <a:gd name="T36" fmla="*/ 2147483646 w 197"/>
              <a:gd name="T37" fmla="*/ 2147483646 h 249"/>
              <a:gd name="T38" fmla="*/ 2147483646 w 197"/>
              <a:gd name="T39" fmla="*/ 2147483646 h 249"/>
              <a:gd name="T40" fmla="*/ 2147483646 w 197"/>
              <a:gd name="T41" fmla="*/ 2147483646 h 249"/>
              <a:gd name="T42" fmla="*/ 2147483646 w 197"/>
              <a:gd name="T43" fmla="*/ 2147483646 h 249"/>
              <a:gd name="T44" fmla="*/ 2147483646 w 197"/>
              <a:gd name="T45" fmla="*/ 2147483646 h 249"/>
              <a:gd name="T46" fmla="*/ 2147483646 w 197"/>
              <a:gd name="T47" fmla="*/ 2147483646 h 249"/>
              <a:gd name="T48" fmla="*/ 2147483646 w 197"/>
              <a:gd name="T49" fmla="*/ 0 h 249"/>
              <a:gd name="T50" fmla="*/ 2147483646 w 197"/>
              <a:gd name="T51" fmla="*/ 0 h 249"/>
              <a:gd name="T52" fmla="*/ 0 w 197"/>
              <a:gd name="T53" fmla="*/ 2147483646 h 2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10" name="Google Shape;5582;p128"/>
          <p:cNvSpPr>
            <a:spLocks/>
          </p:cNvSpPr>
          <p:nvPr/>
        </p:nvSpPr>
        <p:spPr bwMode="auto">
          <a:xfrm>
            <a:off x="7016750" y="2540000"/>
            <a:ext cx="919163" cy="1090613"/>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0 h 242"/>
              <a:gd name="T12" fmla="*/ 2147483646 w 204"/>
              <a:gd name="T13" fmla="*/ 0 h 242"/>
              <a:gd name="T14" fmla="*/ 0 w 204"/>
              <a:gd name="T15" fmla="*/ 2147483646 h 242"/>
              <a:gd name="T16" fmla="*/ 0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2147483646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2147483646 w 204"/>
              <a:gd name="T45" fmla="*/ 2147483646 h 242"/>
              <a:gd name="T46" fmla="*/ 2147483646 w 204"/>
              <a:gd name="T47" fmla="*/ 2147483646 h 242"/>
              <a:gd name="T48" fmla="*/ 2147483646 w 204"/>
              <a:gd name="T49" fmla="*/ 0 h 242"/>
              <a:gd name="T50" fmla="*/ 2147483646 w 204"/>
              <a:gd name="T51" fmla="*/ 0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11" name="Google Shape;5583;p128"/>
          <p:cNvSpPr>
            <a:spLocks/>
          </p:cNvSpPr>
          <p:nvPr/>
        </p:nvSpPr>
        <p:spPr bwMode="auto">
          <a:xfrm>
            <a:off x="4972050" y="4346575"/>
            <a:ext cx="1090613" cy="925513"/>
          </a:xfrm>
          <a:custGeom>
            <a:avLst/>
            <a:gdLst>
              <a:gd name="T0" fmla="*/ 2147483646 w 242"/>
              <a:gd name="T1" fmla="*/ 2147483646 h 205"/>
              <a:gd name="T2" fmla="*/ 2147483646 w 242"/>
              <a:gd name="T3" fmla="*/ 2147483646 h 205"/>
              <a:gd name="T4" fmla="*/ 2147483646 w 242"/>
              <a:gd name="T5" fmla="*/ 2147483646 h 205"/>
              <a:gd name="T6" fmla="*/ 2147483646 w 242"/>
              <a:gd name="T7" fmla="*/ 2147483646 h 205"/>
              <a:gd name="T8" fmla="*/ 2147483646 w 242"/>
              <a:gd name="T9" fmla="*/ 2147483646 h 205"/>
              <a:gd name="T10" fmla="*/ 2147483646 w 242"/>
              <a:gd name="T11" fmla="*/ 2147483646 h 205"/>
              <a:gd name="T12" fmla="*/ 2147483646 w 242"/>
              <a:gd name="T13" fmla="*/ 2147483646 h 205"/>
              <a:gd name="T14" fmla="*/ 2147483646 w 242"/>
              <a:gd name="T15" fmla="*/ 0 h 205"/>
              <a:gd name="T16" fmla="*/ 2147483646 w 242"/>
              <a:gd name="T17" fmla="*/ 0 h 205"/>
              <a:gd name="T18" fmla="*/ 2147483646 w 242"/>
              <a:gd name="T19" fmla="*/ 2147483646 h 205"/>
              <a:gd name="T20" fmla="*/ 2147483646 w 242"/>
              <a:gd name="T21" fmla="*/ 2147483646 h 205"/>
              <a:gd name="T22" fmla="*/ 2147483646 w 242"/>
              <a:gd name="T23" fmla="*/ 2147483646 h 205"/>
              <a:gd name="T24" fmla="*/ 2147483646 w 242"/>
              <a:gd name="T25" fmla="*/ 2147483646 h 205"/>
              <a:gd name="T26" fmla="*/ 2147483646 w 242"/>
              <a:gd name="T27" fmla="*/ 2147483646 h 205"/>
              <a:gd name="T28" fmla="*/ 2147483646 w 242"/>
              <a:gd name="T29" fmla="*/ 2147483646 h 205"/>
              <a:gd name="T30" fmla="*/ 2147483646 w 242"/>
              <a:gd name="T31" fmla="*/ 2147483646 h 205"/>
              <a:gd name="T32" fmla="*/ 2147483646 w 242"/>
              <a:gd name="T33" fmla="*/ 2147483646 h 205"/>
              <a:gd name="T34" fmla="*/ 2147483646 w 242"/>
              <a:gd name="T35" fmla="*/ 2147483646 h 205"/>
              <a:gd name="T36" fmla="*/ 2147483646 w 242"/>
              <a:gd name="T37" fmla="*/ 2147483646 h 205"/>
              <a:gd name="T38" fmla="*/ 2147483646 w 242"/>
              <a:gd name="T39" fmla="*/ 2147483646 h 205"/>
              <a:gd name="T40" fmla="*/ 2147483646 w 242"/>
              <a:gd name="T41" fmla="*/ 2147483646 h 205"/>
              <a:gd name="T42" fmla="*/ 2147483646 w 242"/>
              <a:gd name="T43" fmla="*/ 2147483646 h 205"/>
              <a:gd name="T44" fmla="*/ 2147483646 w 242"/>
              <a:gd name="T45" fmla="*/ 2147483646 h 205"/>
              <a:gd name="T46" fmla="*/ 2147483646 w 242"/>
              <a:gd name="T47" fmla="*/ 2147483646 h 205"/>
              <a:gd name="T48" fmla="*/ 2147483646 w 242"/>
              <a:gd name="T49" fmla="*/ 2147483646 h 205"/>
              <a:gd name="T50" fmla="*/ 2147483646 w 242"/>
              <a:gd name="T51" fmla="*/ 2147483646 h 205"/>
              <a:gd name="T52" fmla="*/ 2147483646 w 242"/>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12" name="Google Shape;5584;p128"/>
          <p:cNvSpPr>
            <a:spLocks/>
          </p:cNvSpPr>
          <p:nvPr/>
        </p:nvSpPr>
        <p:spPr bwMode="auto">
          <a:xfrm>
            <a:off x="7016750" y="3459163"/>
            <a:ext cx="919163" cy="1090612"/>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0 h 242"/>
              <a:gd name="T12" fmla="*/ 2147483646 w 204"/>
              <a:gd name="T13" fmla="*/ 0 h 242"/>
              <a:gd name="T14" fmla="*/ 0 w 204"/>
              <a:gd name="T15" fmla="*/ 2147483646 h 242"/>
              <a:gd name="T16" fmla="*/ 0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2147483646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2147483646 w 204"/>
              <a:gd name="T45" fmla="*/ 2147483646 h 242"/>
              <a:gd name="T46" fmla="*/ 2147483646 w 204"/>
              <a:gd name="T47" fmla="*/ 2147483646 h 242"/>
              <a:gd name="T48" fmla="*/ 2147483646 w 204"/>
              <a:gd name="T49" fmla="*/ 0 h 242"/>
              <a:gd name="T50" fmla="*/ 2147483646 w 204"/>
              <a:gd name="T51" fmla="*/ 0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7D3C7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13" name="Google Shape;5585;p128"/>
          <p:cNvSpPr>
            <a:spLocks/>
          </p:cNvSpPr>
          <p:nvPr/>
        </p:nvSpPr>
        <p:spPr bwMode="auto">
          <a:xfrm>
            <a:off x="6815138" y="4378325"/>
            <a:ext cx="1120775" cy="893763"/>
          </a:xfrm>
          <a:custGeom>
            <a:avLst/>
            <a:gdLst>
              <a:gd name="T0" fmla="*/ 2147483646 w 249"/>
              <a:gd name="T1" fmla="*/ 2147483646 h 198"/>
              <a:gd name="T2" fmla="*/ 2147483646 w 249"/>
              <a:gd name="T3" fmla="*/ 2147483646 h 198"/>
              <a:gd name="T4" fmla="*/ 2147483646 w 249"/>
              <a:gd name="T5" fmla="*/ 2147483646 h 198"/>
              <a:gd name="T6" fmla="*/ 2147483646 w 249"/>
              <a:gd name="T7" fmla="*/ 2147483646 h 198"/>
              <a:gd name="T8" fmla="*/ 2147483646 w 249"/>
              <a:gd name="T9" fmla="*/ 2147483646 h 198"/>
              <a:gd name="T10" fmla="*/ 2147483646 w 249"/>
              <a:gd name="T11" fmla="*/ 0 h 198"/>
              <a:gd name="T12" fmla="*/ 2147483646 w 249"/>
              <a:gd name="T13" fmla="*/ 0 h 198"/>
              <a:gd name="T14" fmla="*/ 2147483646 w 249"/>
              <a:gd name="T15" fmla="*/ 2147483646 h 198"/>
              <a:gd name="T16" fmla="*/ 2147483646 w 249"/>
              <a:gd name="T17" fmla="*/ 2147483646 h 198"/>
              <a:gd name="T18" fmla="*/ 2147483646 w 249"/>
              <a:gd name="T19" fmla="*/ 2147483646 h 198"/>
              <a:gd name="T20" fmla="*/ 2147483646 w 249"/>
              <a:gd name="T21" fmla="*/ 2147483646 h 198"/>
              <a:gd name="T22" fmla="*/ 2147483646 w 249"/>
              <a:gd name="T23" fmla="*/ 2147483646 h 198"/>
              <a:gd name="T24" fmla="*/ 2147483646 w 249"/>
              <a:gd name="T25" fmla="*/ 2147483646 h 198"/>
              <a:gd name="T26" fmla="*/ 0 w 249"/>
              <a:gd name="T27" fmla="*/ 2147483646 h 198"/>
              <a:gd name="T28" fmla="*/ 2147483646 w 249"/>
              <a:gd name="T29" fmla="*/ 2147483646 h 198"/>
              <a:gd name="T30" fmla="*/ 2147483646 w 249"/>
              <a:gd name="T31" fmla="*/ 2147483646 h 198"/>
              <a:gd name="T32" fmla="*/ 2147483646 w 249"/>
              <a:gd name="T33" fmla="*/ 2147483646 h 198"/>
              <a:gd name="T34" fmla="*/ 2147483646 w 249"/>
              <a:gd name="T35" fmla="*/ 2147483646 h 198"/>
              <a:gd name="T36" fmla="*/ 2147483646 w 249"/>
              <a:gd name="T37" fmla="*/ 2147483646 h 198"/>
              <a:gd name="T38" fmla="*/ 2147483646 w 249"/>
              <a:gd name="T39" fmla="*/ 2147483646 h 198"/>
              <a:gd name="T40" fmla="*/ 2147483646 w 249"/>
              <a:gd name="T41" fmla="*/ 2147483646 h 198"/>
              <a:gd name="T42" fmla="*/ 2147483646 w 249"/>
              <a:gd name="T43" fmla="*/ 2147483646 h 198"/>
              <a:gd name="T44" fmla="*/ 2147483646 w 249"/>
              <a:gd name="T45" fmla="*/ 2147483646 h 198"/>
              <a:gd name="T46" fmla="*/ 2147483646 w 249"/>
              <a:gd name="T47" fmla="*/ 2147483646 h 198"/>
              <a:gd name="T48" fmla="*/ 2147483646 w 249"/>
              <a:gd name="T49" fmla="*/ 0 h 198"/>
              <a:gd name="T50" fmla="*/ 2147483646 w 249"/>
              <a:gd name="T51" fmla="*/ 0 h 198"/>
              <a:gd name="T52" fmla="*/ 2147483646 w 249"/>
              <a:gd name="T53" fmla="*/ 2147483646 h 1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72416" name="Google Shape;5588;p128"/>
          <p:cNvSpPr>
            <a:spLocks/>
          </p:cNvSpPr>
          <p:nvPr/>
        </p:nvSpPr>
        <p:spPr bwMode="auto">
          <a:xfrm>
            <a:off x="10056840" y="4040187"/>
            <a:ext cx="728662" cy="612775"/>
          </a:xfrm>
          <a:custGeom>
            <a:avLst/>
            <a:gdLst>
              <a:gd name="T0" fmla="*/ 2147483646 w 162"/>
              <a:gd name="T1" fmla="*/ 2147483646 h 136"/>
              <a:gd name="T2" fmla="*/ 2147483646 w 162"/>
              <a:gd name="T3" fmla="*/ 2147483646 h 136"/>
              <a:gd name="T4" fmla="*/ 2147483646 w 162"/>
              <a:gd name="T5" fmla="*/ 2147483646 h 136"/>
              <a:gd name="T6" fmla="*/ 2147483646 w 162"/>
              <a:gd name="T7" fmla="*/ 2147483646 h 136"/>
              <a:gd name="T8" fmla="*/ 2147483646 w 162"/>
              <a:gd name="T9" fmla="*/ 2147483646 h 136"/>
              <a:gd name="T10" fmla="*/ 2147483646 w 162"/>
              <a:gd name="T11" fmla="*/ 2147483646 h 136"/>
              <a:gd name="T12" fmla="*/ 2147483646 w 162"/>
              <a:gd name="T13" fmla="*/ 2147483646 h 136"/>
              <a:gd name="T14" fmla="*/ 2147483646 w 162"/>
              <a:gd name="T15" fmla="*/ 2147483646 h 136"/>
              <a:gd name="T16" fmla="*/ 2147483646 w 162"/>
              <a:gd name="T17" fmla="*/ 2147483646 h 136"/>
              <a:gd name="T18" fmla="*/ 2147483646 w 162"/>
              <a:gd name="T19" fmla="*/ 2147483646 h 136"/>
              <a:gd name="T20" fmla="*/ 2147483646 w 162"/>
              <a:gd name="T21" fmla="*/ 2147483646 h 136"/>
              <a:gd name="T22" fmla="*/ 2147483646 w 162"/>
              <a:gd name="T23" fmla="*/ 2147483646 h 136"/>
              <a:gd name="T24" fmla="*/ 2147483646 w 162"/>
              <a:gd name="T25" fmla="*/ 2147483646 h 136"/>
              <a:gd name="T26" fmla="*/ 2147483646 w 162"/>
              <a:gd name="T27" fmla="*/ 2147483646 h 136"/>
              <a:gd name="T28" fmla="*/ 2147483646 w 162"/>
              <a:gd name="T29" fmla="*/ 2147483646 h 136"/>
              <a:gd name="T30" fmla="*/ 2147483646 w 162"/>
              <a:gd name="T31" fmla="*/ 2147483646 h 136"/>
              <a:gd name="T32" fmla="*/ 2147483646 w 162"/>
              <a:gd name="T33" fmla="*/ 2147483646 h 136"/>
              <a:gd name="T34" fmla="*/ 2147483646 w 162"/>
              <a:gd name="T35" fmla="*/ 2147483646 h 136"/>
              <a:gd name="T36" fmla="*/ 2147483646 w 162"/>
              <a:gd name="T37" fmla="*/ 2147483646 h 136"/>
              <a:gd name="T38" fmla="*/ 2147483646 w 162"/>
              <a:gd name="T39" fmla="*/ 2147483646 h 136"/>
              <a:gd name="T40" fmla="*/ 2147483646 w 162"/>
              <a:gd name="T41" fmla="*/ 2147483646 h 136"/>
              <a:gd name="T42" fmla="*/ 2147483646 w 162"/>
              <a:gd name="T43" fmla="*/ 2147483646 h 136"/>
              <a:gd name="T44" fmla="*/ 2147483646 w 162"/>
              <a:gd name="T45" fmla="*/ 2147483646 h 136"/>
              <a:gd name="T46" fmla="*/ 2147483646 w 162"/>
              <a:gd name="T47" fmla="*/ 2147483646 h 136"/>
              <a:gd name="T48" fmla="*/ 2147483646 w 162"/>
              <a:gd name="T49" fmla="*/ 2147483646 h 136"/>
              <a:gd name="T50" fmla="*/ 2147483646 w 162"/>
              <a:gd name="T51" fmla="*/ 2147483646 h 136"/>
              <a:gd name="T52" fmla="*/ 2147483646 w 162"/>
              <a:gd name="T53" fmla="*/ 2147483646 h 136"/>
              <a:gd name="T54" fmla="*/ 2147483646 w 162"/>
              <a:gd name="T55" fmla="*/ 2147483646 h 136"/>
              <a:gd name="T56" fmla="*/ 2147483646 w 162"/>
              <a:gd name="T57" fmla="*/ 2147483646 h 136"/>
              <a:gd name="T58" fmla="*/ 2147483646 w 162"/>
              <a:gd name="T59" fmla="*/ 2147483646 h 136"/>
              <a:gd name="T60" fmla="*/ 2147483646 w 162"/>
              <a:gd name="T61" fmla="*/ 2147483646 h 136"/>
              <a:gd name="T62" fmla="*/ 2147483646 w 162"/>
              <a:gd name="T63" fmla="*/ 2147483646 h 136"/>
              <a:gd name="T64" fmla="*/ 2147483646 w 162"/>
              <a:gd name="T65" fmla="*/ 2147483646 h 136"/>
              <a:gd name="T66" fmla="*/ 2147483646 w 162"/>
              <a:gd name="T67" fmla="*/ 2147483646 h 136"/>
              <a:gd name="T68" fmla="*/ 2147483646 w 162"/>
              <a:gd name="T69" fmla="*/ 2147483646 h 136"/>
              <a:gd name="T70" fmla="*/ 2147483646 w 162"/>
              <a:gd name="T71" fmla="*/ 2147483646 h 136"/>
              <a:gd name="T72" fmla="*/ 2147483646 w 162"/>
              <a:gd name="T73" fmla="*/ 2147483646 h 136"/>
              <a:gd name="T74" fmla="*/ 2147483646 w 162"/>
              <a:gd name="T75" fmla="*/ 2147483646 h 136"/>
              <a:gd name="T76" fmla="*/ 2147483646 w 162"/>
              <a:gd name="T77" fmla="*/ 2147483646 h 136"/>
              <a:gd name="T78" fmla="*/ 2147483646 w 162"/>
              <a:gd name="T79" fmla="*/ 2147483646 h 136"/>
              <a:gd name="T80" fmla="*/ 2147483646 w 162"/>
              <a:gd name="T81" fmla="*/ 2147483646 h 136"/>
              <a:gd name="T82" fmla="*/ 2147483646 w 162"/>
              <a:gd name="T83" fmla="*/ 2147483646 h 136"/>
              <a:gd name="T84" fmla="*/ 2147483646 w 162"/>
              <a:gd name="T85" fmla="*/ 2147483646 h 136"/>
              <a:gd name="T86" fmla="*/ 2147483646 w 162"/>
              <a:gd name="T87" fmla="*/ 2147483646 h 136"/>
              <a:gd name="T88" fmla="*/ 2147483646 w 162"/>
              <a:gd name="T89" fmla="*/ 2147483646 h 136"/>
              <a:gd name="T90" fmla="*/ 2147483646 w 162"/>
              <a:gd name="T91" fmla="*/ 2147483646 h 136"/>
              <a:gd name="T92" fmla="*/ 2147483646 w 162"/>
              <a:gd name="T93" fmla="*/ 2147483646 h 136"/>
              <a:gd name="T94" fmla="*/ 2147483646 w 162"/>
              <a:gd name="T95" fmla="*/ 2147483646 h 136"/>
              <a:gd name="T96" fmla="*/ 2147483646 w 162"/>
              <a:gd name="T97" fmla="*/ 2147483646 h 136"/>
              <a:gd name="T98" fmla="*/ 2147483646 w 162"/>
              <a:gd name="T99" fmla="*/ 2147483646 h 136"/>
              <a:gd name="T100" fmla="*/ 2147483646 w 162"/>
              <a:gd name="T101" fmla="*/ 0 h 136"/>
              <a:gd name="T102" fmla="*/ 0 w 162"/>
              <a:gd name="T103" fmla="*/ 2147483646 h 136"/>
              <a:gd name="T104" fmla="*/ 2147483646 w 162"/>
              <a:gd name="T105" fmla="*/ 2147483646 h 136"/>
              <a:gd name="T106" fmla="*/ 2147483646 w 162"/>
              <a:gd name="T107" fmla="*/ 2147483646 h 136"/>
              <a:gd name="T108" fmla="*/ 2147483646 w 162"/>
              <a:gd name="T109" fmla="*/ 2147483646 h 136"/>
              <a:gd name="T110" fmla="*/ 2147483646 w 162"/>
              <a:gd name="T111" fmla="*/ 2147483646 h 136"/>
              <a:gd name="T112" fmla="*/ 2147483646 w 162"/>
              <a:gd name="T113" fmla="*/ 2147483646 h 136"/>
              <a:gd name="T114" fmla="*/ 2147483646 w 162"/>
              <a:gd name="T115" fmla="*/ 2147483646 h 136"/>
              <a:gd name="T116" fmla="*/ 2147483646 w 162"/>
              <a:gd name="T117" fmla="*/ 2147483646 h 1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2" h="136" extrusionOk="0">
                <a:moveTo>
                  <a:pt x="22" y="111"/>
                </a:moveTo>
                <a:cubicBezTo>
                  <a:pt x="22" y="74"/>
                  <a:pt x="22" y="74"/>
                  <a:pt x="22" y="74"/>
                </a:cubicBezTo>
                <a:cubicBezTo>
                  <a:pt x="22" y="71"/>
                  <a:pt x="24" y="69"/>
                  <a:pt x="27" y="69"/>
                </a:cubicBezTo>
                <a:cubicBezTo>
                  <a:pt x="36" y="69"/>
                  <a:pt x="36" y="69"/>
                  <a:pt x="36" y="69"/>
                </a:cubicBezTo>
                <a:cubicBezTo>
                  <a:pt x="39" y="69"/>
                  <a:pt x="41" y="71"/>
                  <a:pt x="41" y="74"/>
                </a:cubicBezTo>
                <a:cubicBezTo>
                  <a:pt x="41" y="111"/>
                  <a:pt x="41" y="111"/>
                  <a:pt x="41" y="111"/>
                </a:cubicBezTo>
                <a:cubicBezTo>
                  <a:pt x="41" y="114"/>
                  <a:pt x="39" y="116"/>
                  <a:pt x="36" y="116"/>
                </a:cubicBezTo>
                <a:cubicBezTo>
                  <a:pt x="27" y="116"/>
                  <a:pt x="27" y="116"/>
                  <a:pt x="27" y="116"/>
                </a:cubicBezTo>
                <a:cubicBezTo>
                  <a:pt x="24" y="116"/>
                  <a:pt x="22" y="114"/>
                  <a:pt x="22" y="111"/>
                </a:cubicBezTo>
                <a:close/>
                <a:moveTo>
                  <a:pt x="59" y="56"/>
                </a:moveTo>
                <a:cubicBezTo>
                  <a:pt x="56" y="56"/>
                  <a:pt x="54" y="58"/>
                  <a:pt x="54" y="61"/>
                </a:cubicBezTo>
                <a:cubicBezTo>
                  <a:pt x="54" y="111"/>
                  <a:pt x="54" y="111"/>
                  <a:pt x="54" y="111"/>
                </a:cubicBezTo>
                <a:cubicBezTo>
                  <a:pt x="54" y="114"/>
                  <a:pt x="56" y="116"/>
                  <a:pt x="59" y="116"/>
                </a:cubicBezTo>
                <a:cubicBezTo>
                  <a:pt x="68" y="116"/>
                  <a:pt x="68" y="116"/>
                  <a:pt x="68" y="116"/>
                </a:cubicBezTo>
                <a:cubicBezTo>
                  <a:pt x="71" y="116"/>
                  <a:pt x="73" y="114"/>
                  <a:pt x="73" y="111"/>
                </a:cubicBezTo>
                <a:cubicBezTo>
                  <a:pt x="73" y="61"/>
                  <a:pt x="73" y="61"/>
                  <a:pt x="73" y="61"/>
                </a:cubicBezTo>
                <a:cubicBezTo>
                  <a:pt x="73" y="58"/>
                  <a:pt x="71" y="56"/>
                  <a:pt x="68" y="56"/>
                </a:cubicBezTo>
                <a:lnTo>
                  <a:pt x="59" y="56"/>
                </a:lnTo>
                <a:close/>
                <a:moveTo>
                  <a:pt x="92" y="45"/>
                </a:moveTo>
                <a:cubicBezTo>
                  <a:pt x="89" y="45"/>
                  <a:pt x="86" y="47"/>
                  <a:pt x="86" y="50"/>
                </a:cubicBezTo>
                <a:cubicBezTo>
                  <a:pt x="86" y="111"/>
                  <a:pt x="86" y="111"/>
                  <a:pt x="86" y="111"/>
                </a:cubicBezTo>
                <a:cubicBezTo>
                  <a:pt x="86" y="114"/>
                  <a:pt x="89" y="116"/>
                  <a:pt x="92" y="116"/>
                </a:cubicBezTo>
                <a:cubicBezTo>
                  <a:pt x="100" y="116"/>
                  <a:pt x="100" y="116"/>
                  <a:pt x="100" y="116"/>
                </a:cubicBezTo>
                <a:cubicBezTo>
                  <a:pt x="103" y="116"/>
                  <a:pt x="106" y="114"/>
                  <a:pt x="106" y="111"/>
                </a:cubicBezTo>
                <a:cubicBezTo>
                  <a:pt x="106" y="50"/>
                  <a:pt x="106" y="50"/>
                  <a:pt x="106" y="50"/>
                </a:cubicBezTo>
                <a:cubicBezTo>
                  <a:pt x="106" y="47"/>
                  <a:pt x="103" y="45"/>
                  <a:pt x="100" y="45"/>
                </a:cubicBezTo>
                <a:lnTo>
                  <a:pt x="92" y="45"/>
                </a:lnTo>
                <a:close/>
                <a:moveTo>
                  <a:pt x="124" y="33"/>
                </a:moveTo>
                <a:cubicBezTo>
                  <a:pt x="121" y="33"/>
                  <a:pt x="119" y="36"/>
                  <a:pt x="119" y="39"/>
                </a:cubicBezTo>
                <a:cubicBezTo>
                  <a:pt x="119" y="111"/>
                  <a:pt x="119" y="111"/>
                  <a:pt x="119" y="111"/>
                </a:cubicBezTo>
                <a:cubicBezTo>
                  <a:pt x="119" y="114"/>
                  <a:pt x="121" y="116"/>
                  <a:pt x="124" y="116"/>
                </a:cubicBezTo>
                <a:cubicBezTo>
                  <a:pt x="133" y="116"/>
                  <a:pt x="133" y="116"/>
                  <a:pt x="133" y="116"/>
                </a:cubicBezTo>
                <a:cubicBezTo>
                  <a:pt x="136" y="116"/>
                  <a:pt x="138" y="114"/>
                  <a:pt x="138" y="111"/>
                </a:cubicBezTo>
                <a:cubicBezTo>
                  <a:pt x="138" y="39"/>
                  <a:pt x="138" y="39"/>
                  <a:pt x="138" y="39"/>
                </a:cubicBezTo>
                <a:cubicBezTo>
                  <a:pt x="138" y="36"/>
                  <a:pt x="136" y="33"/>
                  <a:pt x="133" y="33"/>
                </a:cubicBezTo>
                <a:lnTo>
                  <a:pt x="124" y="33"/>
                </a:lnTo>
                <a:close/>
                <a:moveTo>
                  <a:pt x="24" y="55"/>
                </a:moveTo>
                <a:cubicBezTo>
                  <a:pt x="59" y="48"/>
                  <a:pt x="91" y="36"/>
                  <a:pt x="120" y="18"/>
                </a:cubicBezTo>
                <a:cubicBezTo>
                  <a:pt x="123" y="24"/>
                  <a:pt x="123" y="24"/>
                  <a:pt x="123" y="24"/>
                </a:cubicBezTo>
                <a:cubicBezTo>
                  <a:pt x="133" y="7"/>
                  <a:pt x="133" y="7"/>
                  <a:pt x="133" y="7"/>
                </a:cubicBezTo>
                <a:cubicBezTo>
                  <a:pt x="114" y="7"/>
                  <a:pt x="114" y="7"/>
                  <a:pt x="114" y="7"/>
                </a:cubicBezTo>
                <a:cubicBezTo>
                  <a:pt x="117" y="12"/>
                  <a:pt x="117" y="12"/>
                  <a:pt x="117" y="12"/>
                </a:cubicBezTo>
                <a:cubicBezTo>
                  <a:pt x="88" y="29"/>
                  <a:pt x="57" y="41"/>
                  <a:pt x="23" y="48"/>
                </a:cubicBezTo>
                <a:lnTo>
                  <a:pt x="24" y="55"/>
                </a:lnTo>
                <a:close/>
                <a:moveTo>
                  <a:pt x="162" y="126"/>
                </a:moveTo>
                <a:cubicBezTo>
                  <a:pt x="145" y="117"/>
                  <a:pt x="145" y="117"/>
                  <a:pt x="145" y="117"/>
                </a:cubicBezTo>
                <a:cubicBezTo>
                  <a:pt x="145" y="123"/>
                  <a:pt x="145" y="123"/>
                  <a:pt x="145" y="123"/>
                </a:cubicBezTo>
                <a:cubicBezTo>
                  <a:pt x="13" y="123"/>
                  <a:pt x="13" y="123"/>
                  <a:pt x="13" y="123"/>
                </a:cubicBezTo>
                <a:cubicBezTo>
                  <a:pt x="13" y="17"/>
                  <a:pt x="13" y="17"/>
                  <a:pt x="13" y="17"/>
                </a:cubicBezTo>
                <a:cubicBezTo>
                  <a:pt x="19" y="17"/>
                  <a:pt x="19" y="17"/>
                  <a:pt x="19" y="17"/>
                </a:cubicBezTo>
                <a:cubicBezTo>
                  <a:pt x="9" y="0"/>
                  <a:pt x="9" y="0"/>
                  <a:pt x="9" y="0"/>
                </a:cubicBezTo>
                <a:cubicBezTo>
                  <a:pt x="0" y="17"/>
                  <a:pt x="0" y="17"/>
                  <a:pt x="0" y="17"/>
                </a:cubicBezTo>
                <a:cubicBezTo>
                  <a:pt x="6" y="17"/>
                  <a:pt x="6" y="17"/>
                  <a:pt x="6" y="17"/>
                </a:cubicBezTo>
                <a:cubicBezTo>
                  <a:pt x="6" y="123"/>
                  <a:pt x="6" y="123"/>
                  <a:pt x="6" y="123"/>
                </a:cubicBezTo>
                <a:cubicBezTo>
                  <a:pt x="6" y="126"/>
                  <a:pt x="6" y="126"/>
                  <a:pt x="6" y="126"/>
                </a:cubicBezTo>
                <a:cubicBezTo>
                  <a:pt x="6" y="130"/>
                  <a:pt x="6" y="130"/>
                  <a:pt x="6" y="130"/>
                </a:cubicBezTo>
                <a:cubicBezTo>
                  <a:pt x="145" y="130"/>
                  <a:pt x="145" y="130"/>
                  <a:pt x="145" y="130"/>
                </a:cubicBezTo>
                <a:cubicBezTo>
                  <a:pt x="145" y="136"/>
                  <a:pt x="145" y="136"/>
                  <a:pt x="145" y="136"/>
                </a:cubicBezTo>
                <a:lnTo>
                  <a:pt x="162" y="126"/>
                </a:ln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38" name="Google Shape;5558;p128">
            <a:extLst>
              <a:ext uri="{FF2B5EF4-FFF2-40B4-BE49-F238E27FC236}">
                <a16:creationId xmlns:a16="http://schemas.microsoft.com/office/drawing/2014/main" id="{8FAD30C9-AB24-47EB-994F-7784E8C3CD2F}"/>
              </a:ext>
            </a:extLst>
          </p:cNvPr>
          <p:cNvSpPr txBox="1">
            <a:spLocks noChangeArrowheads="1"/>
          </p:cNvSpPr>
          <p:nvPr/>
        </p:nvSpPr>
        <p:spPr bwMode="auto">
          <a:xfrm>
            <a:off x="144415" y="4846596"/>
            <a:ext cx="3019706" cy="113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a:buClr>
                <a:schemeClr val="lt1"/>
              </a:buClr>
              <a:buSzPts val="1400"/>
            </a:pPr>
            <a:r>
              <a:rPr lang="tr-TR" sz="2200" dirty="0">
                <a:latin typeface="Open Sans"/>
                <a:ea typeface="Open Sans"/>
                <a:cs typeface="Open Sans"/>
                <a:sym typeface="Open Sans"/>
              </a:rPr>
              <a:t>Parasal Olmayan Varlıkların Edinme Tarihi</a:t>
            </a:r>
            <a:endParaRPr lang="tr-TR" sz="2200" dirty="0"/>
          </a:p>
        </p:txBody>
      </p:sp>
      <p:sp>
        <p:nvSpPr>
          <p:cNvPr id="39" name="Google Shape;5558;p128">
            <a:extLst>
              <a:ext uri="{FF2B5EF4-FFF2-40B4-BE49-F238E27FC236}">
                <a16:creationId xmlns:a16="http://schemas.microsoft.com/office/drawing/2014/main" id="{21C5F9CB-D7AC-4462-A5F8-9226A5F21006}"/>
              </a:ext>
            </a:extLst>
          </p:cNvPr>
          <p:cNvSpPr txBox="1">
            <a:spLocks noChangeArrowheads="1"/>
          </p:cNvSpPr>
          <p:nvPr/>
        </p:nvSpPr>
        <p:spPr bwMode="auto">
          <a:xfrm>
            <a:off x="9026385" y="1558424"/>
            <a:ext cx="3019706" cy="113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a:buClr>
                <a:schemeClr val="lt1"/>
              </a:buClr>
              <a:buSzPts val="1400"/>
            </a:pPr>
            <a:r>
              <a:rPr lang="tr-TR" sz="2200" dirty="0">
                <a:latin typeface="Open Sans"/>
                <a:ea typeface="Open Sans"/>
                <a:cs typeface="Open Sans"/>
                <a:sym typeface="Open Sans"/>
              </a:rPr>
              <a:t>Düzeltmeye Esas Tutar</a:t>
            </a:r>
            <a:endParaRPr lang="tr-TR" sz="2200" dirty="0"/>
          </a:p>
        </p:txBody>
      </p:sp>
      <p:sp>
        <p:nvSpPr>
          <p:cNvPr id="40" name="Freeform 34">
            <a:extLst>
              <a:ext uri="{FF2B5EF4-FFF2-40B4-BE49-F238E27FC236}">
                <a16:creationId xmlns:a16="http://schemas.microsoft.com/office/drawing/2014/main" id="{48B3879E-3518-4F66-9B5C-353035C12801}"/>
              </a:ext>
            </a:extLst>
          </p:cNvPr>
          <p:cNvSpPr>
            <a:spLocks noChangeArrowheads="1"/>
          </p:cNvSpPr>
          <p:nvPr/>
        </p:nvSpPr>
        <p:spPr bwMode="auto">
          <a:xfrm>
            <a:off x="10056840" y="867765"/>
            <a:ext cx="635000" cy="567335"/>
          </a:xfrm>
          <a:custGeom>
            <a:avLst/>
            <a:gdLst>
              <a:gd name="T0" fmla="*/ 83129 w 1045"/>
              <a:gd name="T1" fmla="*/ 159163 h 1556"/>
              <a:gd name="T2" fmla="*/ 83129 w 1045"/>
              <a:gd name="T3" fmla="*/ 159163 h 1556"/>
              <a:gd name="T4" fmla="*/ 83129 w 1045"/>
              <a:gd name="T5" fmla="*/ 0 h 1556"/>
              <a:gd name="T6" fmla="*/ 138332 w 1045"/>
              <a:gd name="T7" fmla="*/ 0 h 1556"/>
              <a:gd name="T8" fmla="*/ 138332 w 1045"/>
              <a:gd name="T9" fmla="*/ 124407 h 1556"/>
              <a:gd name="T10" fmla="*/ 255882 w 1045"/>
              <a:gd name="T11" fmla="*/ 55220 h 1556"/>
              <a:gd name="T12" fmla="*/ 255882 w 1045"/>
              <a:gd name="T13" fmla="*/ 124407 h 1556"/>
              <a:gd name="T14" fmla="*/ 138332 w 1045"/>
              <a:gd name="T15" fmla="*/ 193594 h 1556"/>
              <a:gd name="T16" fmla="*/ 138332 w 1045"/>
              <a:gd name="T17" fmla="*/ 255960 h 1556"/>
              <a:gd name="T18" fmla="*/ 255882 w 1045"/>
              <a:gd name="T19" fmla="*/ 186773 h 1556"/>
              <a:gd name="T20" fmla="*/ 255882 w 1045"/>
              <a:gd name="T21" fmla="*/ 255960 h 1556"/>
              <a:gd name="T22" fmla="*/ 138332 w 1045"/>
              <a:gd name="T23" fmla="*/ 325147 h 1556"/>
              <a:gd name="T24" fmla="*/ 138332 w 1045"/>
              <a:gd name="T25" fmla="*/ 449879 h 1556"/>
              <a:gd name="T26" fmla="*/ 283484 w 1045"/>
              <a:gd name="T27" fmla="*/ 311180 h 1556"/>
              <a:gd name="T28" fmla="*/ 339011 w 1045"/>
              <a:gd name="T29" fmla="*/ 311180 h 1556"/>
              <a:gd name="T30" fmla="*/ 138332 w 1045"/>
              <a:gd name="T31" fmla="*/ 505099 h 1556"/>
              <a:gd name="T32" fmla="*/ 83129 w 1045"/>
              <a:gd name="T33" fmla="*/ 505099 h 1556"/>
              <a:gd name="T34" fmla="*/ 83129 w 1045"/>
              <a:gd name="T35" fmla="*/ 359903 h 1556"/>
              <a:gd name="T36" fmla="*/ 0 w 1045"/>
              <a:gd name="T37" fmla="*/ 415123 h 1556"/>
              <a:gd name="T38" fmla="*/ 0 w 1045"/>
              <a:gd name="T39" fmla="*/ 345936 h 1556"/>
              <a:gd name="T40" fmla="*/ 83129 w 1045"/>
              <a:gd name="T41" fmla="*/ 297538 h 1556"/>
              <a:gd name="T42" fmla="*/ 83129 w 1045"/>
              <a:gd name="T43" fmla="*/ 228350 h 1556"/>
              <a:gd name="T44" fmla="*/ 0 w 1045"/>
              <a:gd name="T45" fmla="*/ 283570 h 1556"/>
              <a:gd name="T46" fmla="*/ 0 w 1045"/>
              <a:gd name="T47" fmla="*/ 214708 h 1556"/>
              <a:gd name="T48" fmla="*/ 83129 w 1045"/>
              <a:gd name="T49" fmla="*/ 159163 h 15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45" h="1556">
                <a:moveTo>
                  <a:pt x="256" y="490"/>
                </a:moveTo>
                <a:lnTo>
                  <a:pt x="256" y="490"/>
                </a:lnTo>
                <a:cubicBezTo>
                  <a:pt x="256" y="0"/>
                  <a:pt x="256" y="0"/>
                  <a:pt x="256" y="0"/>
                </a:cubicBezTo>
                <a:cubicBezTo>
                  <a:pt x="426" y="0"/>
                  <a:pt x="426" y="0"/>
                  <a:pt x="426" y="0"/>
                </a:cubicBezTo>
                <a:cubicBezTo>
                  <a:pt x="426" y="383"/>
                  <a:pt x="426" y="383"/>
                  <a:pt x="426" y="383"/>
                </a:cubicBezTo>
                <a:cubicBezTo>
                  <a:pt x="788" y="170"/>
                  <a:pt x="788" y="170"/>
                  <a:pt x="788" y="170"/>
                </a:cubicBezTo>
                <a:cubicBezTo>
                  <a:pt x="788" y="383"/>
                  <a:pt x="788" y="383"/>
                  <a:pt x="788" y="383"/>
                </a:cubicBezTo>
                <a:cubicBezTo>
                  <a:pt x="426" y="596"/>
                  <a:pt x="426" y="596"/>
                  <a:pt x="426" y="596"/>
                </a:cubicBezTo>
                <a:cubicBezTo>
                  <a:pt x="426" y="788"/>
                  <a:pt x="426" y="788"/>
                  <a:pt x="426" y="788"/>
                </a:cubicBezTo>
                <a:cubicBezTo>
                  <a:pt x="788" y="575"/>
                  <a:pt x="788" y="575"/>
                  <a:pt x="788" y="575"/>
                </a:cubicBezTo>
                <a:cubicBezTo>
                  <a:pt x="788" y="788"/>
                  <a:pt x="788" y="788"/>
                  <a:pt x="788" y="788"/>
                </a:cubicBezTo>
                <a:cubicBezTo>
                  <a:pt x="426" y="1001"/>
                  <a:pt x="426" y="1001"/>
                  <a:pt x="426" y="1001"/>
                </a:cubicBezTo>
                <a:cubicBezTo>
                  <a:pt x="426" y="1385"/>
                  <a:pt x="426" y="1385"/>
                  <a:pt x="426" y="1385"/>
                </a:cubicBezTo>
                <a:cubicBezTo>
                  <a:pt x="682" y="1385"/>
                  <a:pt x="873" y="1193"/>
                  <a:pt x="873" y="958"/>
                </a:cubicBezTo>
                <a:cubicBezTo>
                  <a:pt x="1044" y="958"/>
                  <a:pt x="1044" y="958"/>
                  <a:pt x="1044" y="958"/>
                </a:cubicBezTo>
                <a:cubicBezTo>
                  <a:pt x="1044" y="1299"/>
                  <a:pt x="767" y="1555"/>
                  <a:pt x="426" y="1555"/>
                </a:cubicBezTo>
                <a:cubicBezTo>
                  <a:pt x="256" y="1555"/>
                  <a:pt x="256" y="1555"/>
                  <a:pt x="256" y="1555"/>
                </a:cubicBezTo>
                <a:cubicBezTo>
                  <a:pt x="256" y="1108"/>
                  <a:pt x="256" y="1108"/>
                  <a:pt x="256" y="1108"/>
                </a:cubicBezTo>
                <a:cubicBezTo>
                  <a:pt x="0" y="1278"/>
                  <a:pt x="0" y="1278"/>
                  <a:pt x="0" y="1278"/>
                </a:cubicBezTo>
                <a:cubicBezTo>
                  <a:pt x="0" y="1065"/>
                  <a:pt x="0" y="1065"/>
                  <a:pt x="0" y="1065"/>
                </a:cubicBezTo>
                <a:cubicBezTo>
                  <a:pt x="256" y="916"/>
                  <a:pt x="256" y="916"/>
                  <a:pt x="256" y="916"/>
                </a:cubicBezTo>
                <a:cubicBezTo>
                  <a:pt x="256" y="703"/>
                  <a:pt x="256" y="703"/>
                  <a:pt x="256" y="703"/>
                </a:cubicBezTo>
                <a:cubicBezTo>
                  <a:pt x="0" y="873"/>
                  <a:pt x="0" y="873"/>
                  <a:pt x="0" y="873"/>
                </a:cubicBezTo>
                <a:cubicBezTo>
                  <a:pt x="0" y="661"/>
                  <a:pt x="0" y="661"/>
                  <a:pt x="0" y="661"/>
                </a:cubicBezTo>
                <a:lnTo>
                  <a:pt x="256" y="490"/>
                </a:lnTo>
              </a:path>
            </a:pathLst>
          </a:custGeom>
          <a:solidFill>
            <a:schemeClr val="accent2">
              <a:lumMod val="75000"/>
            </a:schemeClr>
          </a:solidFill>
          <a:ln>
            <a:noFill/>
          </a:ln>
          <a:effec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endParaRPr lang="en-UA"/>
          </a:p>
        </p:txBody>
      </p:sp>
      <p:sp>
        <p:nvSpPr>
          <p:cNvPr id="41" name="Google Shape;5558;p128">
            <a:extLst>
              <a:ext uri="{FF2B5EF4-FFF2-40B4-BE49-F238E27FC236}">
                <a16:creationId xmlns:a16="http://schemas.microsoft.com/office/drawing/2014/main" id="{4B45D35F-7245-45EC-96AA-ACEF9AC74480}"/>
              </a:ext>
            </a:extLst>
          </p:cNvPr>
          <p:cNvSpPr txBox="1">
            <a:spLocks noChangeArrowheads="1"/>
          </p:cNvSpPr>
          <p:nvPr/>
        </p:nvSpPr>
        <p:spPr bwMode="auto">
          <a:xfrm>
            <a:off x="9026385" y="4835049"/>
            <a:ext cx="3019706" cy="113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a:buClr>
                <a:schemeClr val="lt1"/>
              </a:buClr>
              <a:buSzPts val="1400"/>
            </a:pPr>
            <a:r>
              <a:rPr lang="tr-TR" sz="2200" dirty="0">
                <a:latin typeface="Open Sans"/>
                <a:ea typeface="Open Sans"/>
                <a:cs typeface="Open Sans"/>
                <a:sym typeface="Open Sans"/>
              </a:rPr>
              <a:t>Katsayı</a:t>
            </a:r>
            <a:endParaRPr lang="tr-TR" sz="2200" dirty="0"/>
          </a:p>
        </p:txBody>
      </p:sp>
      <p:sp>
        <p:nvSpPr>
          <p:cNvPr id="42" name="Freeform 13">
            <a:extLst>
              <a:ext uri="{FF2B5EF4-FFF2-40B4-BE49-F238E27FC236}">
                <a16:creationId xmlns:a16="http://schemas.microsoft.com/office/drawing/2014/main" id="{D9751F96-ECEC-470A-81DE-635FD5DE214E}"/>
              </a:ext>
            </a:extLst>
          </p:cNvPr>
          <p:cNvSpPr>
            <a:spLocks noChangeArrowheads="1"/>
          </p:cNvSpPr>
          <p:nvPr/>
        </p:nvSpPr>
        <p:spPr bwMode="auto">
          <a:xfrm>
            <a:off x="1115788" y="772160"/>
            <a:ext cx="956852" cy="662940"/>
          </a:xfrm>
          <a:custGeom>
            <a:avLst/>
            <a:gdLst>
              <a:gd name="T0" fmla="*/ 752 w 1592"/>
              <a:gd name="T1" fmla="*/ 839 h 1593"/>
              <a:gd name="T2" fmla="*/ 752 w 1592"/>
              <a:gd name="T3" fmla="*/ 839 h 1593"/>
              <a:gd name="T4" fmla="*/ 1506 w 1592"/>
              <a:gd name="T5" fmla="*/ 839 h 1593"/>
              <a:gd name="T6" fmla="*/ 752 w 1592"/>
              <a:gd name="T7" fmla="*/ 1592 h 1593"/>
              <a:gd name="T8" fmla="*/ 0 w 1592"/>
              <a:gd name="T9" fmla="*/ 839 h 1593"/>
              <a:gd name="T10" fmla="*/ 752 w 1592"/>
              <a:gd name="T11" fmla="*/ 86 h 1593"/>
              <a:gd name="T12" fmla="*/ 752 w 1592"/>
              <a:gd name="T13" fmla="*/ 839 h 1593"/>
              <a:gd name="T14" fmla="*/ 848 w 1592"/>
              <a:gd name="T15" fmla="*/ 0 h 1593"/>
              <a:gd name="T16" fmla="*/ 848 w 1592"/>
              <a:gd name="T17" fmla="*/ 0 h 1593"/>
              <a:gd name="T18" fmla="*/ 848 w 1592"/>
              <a:gd name="T19" fmla="*/ 744 h 1593"/>
              <a:gd name="T20" fmla="*/ 1591 w 1592"/>
              <a:gd name="T21" fmla="*/ 744 h 1593"/>
              <a:gd name="T22" fmla="*/ 848 w 1592"/>
              <a:gd name="T23" fmla="*/ 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2" h="1593">
                <a:moveTo>
                  <a:pt x="752" y="839"/>
                </a:moveTo>
                <a:lnTo>
                  <a:pt x="752" y="839"/>
                </a:lnTo>
                <a:cubicBezTo>
                  <a:pt x="1506" y="839"/>
                  <a:pt x="1506" y="839"/>
                  <a:pt x="1506" y="839"/>
                </a:cubicBezTo>
                <a:cubicBezTo>
                  <a:pt x="1506" y="1258"/>
                  <a:pt x="1172" y="1592"/>
                  <a:pt x="752" y="1592"/>
                </a:cubicBezTo>
                <a:cubicBezTo>
                  <a:pt x="333" y="1592"/>
                  <a:pt x="0" y="1258"/>
                  <a:pt x="0" y="839"/>
                </a:cubicBezTo>
                <a:cubicBezTo>
                  <a:pt x="0" y="420"/>
                  <a:pt x="333" y="86"/>
                  <a:pt x="752" y="86"/>
                </a:cubicBezTo>
                <a:lnTo>
                  <a:pt x="752" y="839"/>
                </a:lnTo>
                <a:close/>
                <a:moveTo>
                  <a:pt x="848" y="0"/>
                </a:moveTo>
                <a:lnTo>
                  <a:pt x="848" y="0"/>
                </a:lnTo>
                <a:cubicBezTo>
                  <a:pt x="848" y="744"/>
                  <a:pt x="848" y="744"/>
                  <a:pt x="848" y="744"/>
                </a:cubicBezTo>
                <a:cubicBezTo>
                  <a:pt x="1591" y="744"/>
                  <a:pt x="1591" y="744"/>
                  <a:pt x="1591" y="744"/>
                </a:cubicBezTo>
                <a:cubicBezTo>
                  <a:pt x="1591" y="334"/>
                  <a:pt x="1258" y="0"/>
                  <a:pt x="848" y="0"/>
                </a:cubicBezTo>
                <a:close/>
              </a:path>
            </a:pathLst>
          </a:custGeom>
          <a:solidFill>
            <a:schemeClr val="accent1">
              <a:lumMod val="75000"/>
            </a:schemeClr>
          </a:solidFill>
          <a:ln>
            <a:noFill/>
          </a:ln>
          <a:effectLst/>
        </p:spPr>
        <p:txBody>
          <a:bodyPr wrap="none" anchor="ctr"/>
          <a:lstStyle/>
          <a:p>
            <a:pPr algn="ctr"/>
            <a:endParaRPr lang="ru-UA" sz="1167"/>
          </a:p>
        </p:txBody>
      </p:sp>
      <p:grpSp>
        <p:nvGrpSpPr>
          <p:cNvPr id="43" name="Group 7">
            <a:extLst>
              <a:ext uri="{FF2B5EF4-FFF2-40B4-BE49-F238E27FC236}">
                <a16:creationId xmlns:a16="http://schemas.microsoft.com/office/drawing/2014/main" id="{DA0D9796-817B-42F8-BFFE-4EFEFB37C615}"/>
              </a:ext>
            </a:extLst>
          </p:cNvPr>
          <p:cNvGrpSpPr>
            <a:grpSpLocks/>
          </p:cNvGrpSpPr>
          <p:nvPr/>
        </p:nvGrpSpPr>
        <p:grpSpPr bwMode="auto">
          <a:xfrm>
            <a:off x="1266982" y="3920874"/>
            <a:ext cx="654463" cy="787651"/>
            <a:chOff x="13163428" y="3821347"/>
            <a:chExt cx="504853" cy="567438"/>
          </a:xfrm>
          <a:solidFill>
            <a:srgbClr val="FF0000"/>
          </a:solidFill>
        </p:grpSpPr>
        <p:sp>
          <p:nvSpPr>
            <p:cNvPr id="44" name="Freeform 41">
              <a:extLst>
                <a:ext uri="{FF2B5EF4-FFF2-40B4-BE49-F238E27FC236}">
                  <a16:creationId xmlns:a16="http://schemas.microsoft.com/office/drawing/2014/main" id="{633D6D7C-4690-4A14-8C04-C42F5C45D6E4}"/>
                </a:ext>
              </a:extLst>
            </p:cNvPr>
            <p:cNvSpPr>
              <a:spLocks noChangeArrowheads="1"/>
            </p:cNvSpPr>
            <p:nvPr/>
          </p:nvSpPr>
          <p:spPr bwMode="auto">
            <a:xfrm>
              <a:off x="13163428" y="3821347"/>
              <a:ext cx="504853" cy="567438"/>
            </a:xfrm>
            <a:custGeom>
              <a:avLst/>
              <a:gdLst>
                <a:gd name="T0" fmla="*/ 463255 w 1602"/>
                <a:gd name="T1" fmla="*/ 41635 h 1799"/>
                <a:gd name="T2" fmla="*/ 463255 w 1602"/>
                <a:gd name="T3" fmla="*/ 41635 h 1799"/>
                <a:gd name="T4" fmla="*/ 421656 w 1602"/>
                <a:gd name="T5" fmla="*/ 0 h 1799"/>
                <a:gd name="T6" fmla="*/ 380058 w 1602"/>
                <a:gd name="T7" fmla="*/ 41635 h 1799"/>
                <a:gd name="T8" fmla="*/ 338460 w 1602"/>
                <a:gd name="T9" fmla="*/ 0 h 1799"/>
                <a:gd name="T10" fmla="*/ 297176 w 1602"/>
                <a:gd name="T11" fmla="*/ 41635 h 1799"/>
                <a:gd name="T12" fmla="*/ 248960 w 1602"/>
                <a:gd name="T13" fmla="*/ 0 h 1799"/>
                <a:gd name="T14" fmla="*/ 207362 w 1602"/>
                <a:gd name="T15" fmla="*/ 41635 h 1799"/>
                <a:gd name="T16" fmla="*/ 165763 w 1602"/>
                <a:gd name="T17" fmla="*/ 0 h 1799"/>
                <a:gd name="T18" fmla="*/ 124480 w 1602"/>
                <a:gd name="T19" fmla="*/ 41635 h 1799"/>
                <a:gd name="T20" fmla="*/ 82882 w 1602"/>
                <a:gd name="T21" fmla="*/ 0 h 1799"/>
                <a:gd name="T22" fmla="*/ 82882 w 1602"/>
                <a:gd name="T23" fmla="*/ 394273 h 1799"/>
                <a:gd name="T24" fmla="*/ 0 w 1602"/>
                <a:gd name="T25" fmla="*/ 394273 h 1799"/>
                <a:gd name="T26" fmla="*/ 0 w 1602"/>
                <a:gd name="T27" fmla="*/ 484167 h 1799"/>
                <a:gd name="T28" fmla="*/ 82882 w 1602"/>
                <a:gd name="T29" fmla="*/ 567123 h 1799"/>
                <a:gd name="T30" fmla="*/ 421656 w 1602"/>
                <a:gd name="T31" fmla="*/ 567123 h 1799"/>
                <a:gd name="T32" fmla="*/ 504538 w 1602"/>
                <a:gd name="T33" fmla="*/ 484167 h 1799"/>
                <a:gd name="T34" fmla="*/ 504538 w 1602"/>
                <a:gd name="T35" fmla="*/ 0 h 1799"/>
                <a:gd name="T36" fmla="*/ 463255 w 1602"/>
                <a:gd name="T37" fmla="*/ 41635 h 1799"/>
                <a:gd name="T38" fmla="*/ 338460 w 1602"/>
                <a:gd name="T39" fmla="*/ 511609 h 1799"/>
                <a:gd name="T40" fmla="*/ 338460 w 1602"/>
                <a:gd name="T41" fmla="*/ 511609 h 1799"/>
                <a:gd name="T42" fmla="*/ 82882 w 1602"/>
                <a:gd name="T43" fmla="*/ 511609 h 1799"/>
                <a:gd name="T44" fmla="*/ 55149 w 1602"/>
                <a:gd name="T45" fmla="*/ 484167 h 1799"/>
                <a:gd name="T46" fmla="*/ 55149 w 1602"/>
                <a:gd name="T47" fmla="*/ 456411 h 1799"/>
                <a:gd name="T48" fmla="*/ 338460 w 1602"/>
                <a:gd name="T49" fmla="*/ 456411 h 1799"/>
                <a:gd name="T50" fmla="*/ 338460 w 1602"/>
                <a:gd name="T51" fmla="*/ 511609 h 1799"/>
                <a:gd name="T52" fmla="*/ 449073 w 1602"/>
                <a:gd name="T53" fmla="*/ 484167 h 1799"/>
                <a:gd name="T54" fmla="*/ 449073 w 1602"/>
                <a:gd name="T55" fmla="*/ 484167 h 1799"/>
                <a:gd name="T56" fmla="*/ 421656 w 1602"/>
                <a:gd name="T57" fmla="*/ 511609 h 1799"/>
                <a:gd name="T58" fmla="*/ 393924 w 1602"/>
                <a:gd name="T59" fmla="*/ 484167 h 1799"/>
                <a:gd name="T60" fmla="*/ 393924 w 1602"/>
                <a:gd name="T61" fmla="*/ 394273 h 1799"/>
                <a:gd name="T62" fmla="*/ 138346 w 1602"/>
                <a:gd name="T63" fmla="*/ 394273 h 1799"/>
                <a:gd name="T64" fmla="*/ 138346 w 1602"/>
                <a:gd name="T65" fmla="*/ 82955 h 1799"/>
                <a:gd name="T66" fmla="*/ 449073 w 1602"/>
                <a:gd name="T67" fmla="*/ 82955 h 1799"/>
                <a:gd name="T68" fmla="*/ 449073 w 1602"/>
                <a:gd name="T69" fmla="*/ 484167 h 1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2" h="1799">
                  <a:moveTo>
                    <a:pt x="1470" y="132"/>
                  </a:moveTo>
                  <a:lnTo>
                    <a:pt x="1470" y="132"/>
                  </a:lnTo>
                  <a:cubicBezTo>
                    <a:pt x="1338" y="0"/>
                    <a:pt x="1338" y="0"/>
                    <a:pt x="1338" y="0"/>
                  </a:cubicBezTo>
                  <a:cubicBezTo>
                    <a:pt x="1206" y="132"/>
                    <a:pt x="1206" y="132"/>
                    <a:pt x="1206" y="132"/>
                  </a:cubicBezTo>
                  <a:cubicBezTo>
                    <a:pt x="1074" y="0"/>
                    <a:pt x="1074" y="0"/>
                    <a:pt x="1074" y="0"/>
                  </a:cubicBezTo>
                  <a:cubicBezTo>
                    <a:pt x="943" y="132"/>
                    <a:pt x="943" y="132"/>
                    <a:pt x="943" y="132"/>
                  </a:cubicBezTo>
                  <a:cubicBezTo>
                    <a:pt x="790" y="0"/>
                    <a:pt x="790" y="0"/>
                    <a:pt x="790" y="0"/>
                  </a:cubicBezTo>
                  <a:cubicBezTo>
                    <a:pt x="658" y="132"/>
                    <a:pt x="658" y="132"/>
                    <a:pt x="658" y="132"/>
                  </a:cubicBezTo>
                  <a:cubicBezTo>
                    <a:pt x="526" y="0"/>
                    <a:pt x="526" y="0"/>
                    <a:pt x="526" y="0"/>
                  </a:cubicBezTo>
                  <a:cubicBezTo>
                    <a:pt x="395" y="132"/>
                    <a:pt x="395" y="132"/>
                    <a:pt x="395" y="132"/>
                  </a:cubicBezTo>
                  <a:cubicBezTo>
                    <a:pt x="263" y="0"/>
                    <a:pt x="263" y="0"/>
                    <a:pt x="263" y="0"/>
                  </a:cubicBezTo>
                  <a:cubicBezTo>
                    <a:pt x="263" y="1250"/>
                    <a:pt x="263" y="1250"/>
                    <a:pt x="263" y="1250"/>
                  </a:cubicBezTo>
                  <a:cubicBezTo>
                    <a:pt x="0" y="1250"/>
                    <a:pt x="0" y="1250"/>
                    <a:pt x="0" y="1250"/>
                  </a:cubicBezTo>
                  <a:cubicBezTo>
                    <a:pt x="0" y="1535"/>
                    <a:pt x="0" y="1535"/>
                    <a:pt x="0" y="1535"/>
                  </a:cubicBezTo>
                  <a:cubicBezTo>
                    <a:pt x="0" y="1666"/>
                    <a:pt x="109" y="1798"/>
                    <a:pt x="263" y="1798"/>
                  </a:cubicBezTo>
                  <a:cubicBezTo>
                    <a:pt x="1338" y="1798"/>
                    <a:pt x="1338" y="1798"/>
                    <a:pt x="1338" y="1798"/>
                  </a:cubicBezTo>
                  <a:cubicBezTo>
                    <a:pt x="1491" y="1798"/>
                    <a:pt x="1601" y="1666"/>
                    <a:pt x="1601" y="1535"/>
                  </a:cubicBezTo>
                  <a:cubicBezTo>
                    <a:pt x="1601" y="0"/>
                    <a:pt x="1601" y="0"/>
                    <a:pt x="1601" y="0"/>
                  </a:cubicBezTo>
                  <a:lnTo>
                    <a:pt x="1470" y="132"/>
                  </a:lnTo>
                  <a:close/>
                  <a:moveTo>
                    <a:pt x="1074" y="1622"/>
                  </a:moveTo>
                  <a:lnTo>
                    <a:pt x="1074" y="1622"/>
                  </a:lnTo>
                  <a:cubicBezTo>
                    <a:pt x="263" y="1622"/>
                    <a:pt x="263" y="1622"/>
                    <a:pt x="263" y="1622"/>
                  </a:cubicBezTo>
                  <a:cubicBezTo>
                    <a:pt x="220" y="1622"/>
                    <a:pt x="175" y="1578"/>
                    <a:pt x="175" y="1535"/>
                  </a:cubicBezTo>
                  <a:cubicBezTo>
                    <a:pt x="175" y="1447"/>
                    <a:pt x="175" y="1447"/>
                    <a:pt x="175" y="1447"/>
                  </a:cubicBezTo>
                  <a:cubicBezTo>
                    <a:pt x="1074" y="1447"/>
                    <a:pt x="1074" y="1447"/>
                    <a:pt x="1074" y="1447"/>
                  </a:cubicBezTo>
                  <a:lnTo>
                    <a:pt x="1074" y="1622"/>
                  </a:lnTo>
                  <a:close/>
                  <a:moveTo>
                    <a:pt x="1425" y="1535"/>
                  </a:moveTo>
                  <a:lnTo>
                    <a:pt x="1425" y="1535"/>
                  </a:lnTo>
                  <a:cubicBezTo>
                    <a:pt x="1425" y="1578"/>
                    <a:pt x="1382" y="1622"/>
                    <a:pt x="1338" y="1622"/>
                  </a:cubicBezTo>
                  <a:cubicBezTo>
                    <a:pt x="1294" y="1622"/>
                    <a:pt x="1250" y="1578"/>
                    <a:pt x="1250" y="1535"/>
                  </a:cubicBezTo>
                  <a:cubicBezTo>
                    <a:pt x="1250" y="1250"/>
                    <a:pt x="1250" y="1250"/>
                    <a:pt x="1250" y="1250"/>
                  </a:cubicBezTo>
                  <a:cubicBezTo>
                    <a:pt x="439" y="1250"/>
                    <a:pt x="439" y="1250"/>
                    <a:pt x="439" y="1250"/>
                  </a:cubicBezTo>
                  <a:cubicBezTo>
                    <a:pt x="439" y="263"/>
                    <a:pt x="439" y="263"/>
                    <a:pt x="439" y="263"/>
                  </a:cubicBezTo>
                  <a:cubicBezTo>
                    <a:pt x="1425" y="263"/>
                    <a:pt x="1425" y="263"/>
                    <a:pt x="1425" y="263"/>
                  </a:cubicBezTo>
                  <a:lnTo>
                    <a:pt x="1425" y="153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sp>
          <p:nvSpPr>
            <p:cNvPr id="45" name="Freeform 42">
              <a:extLst>
                <a:ext uri="{FF2B5EF4-FFF2-40B4-BE49-F238E27FC236}">
                  <a16:creationId xmlns:a16="http://schemas.microsoft.com/office/drawing/2014/main" id="{B1F5903F-626A-43B3-92A5-03A183F70928}"/>
                </a:ext>
              </a:extLst>
            </p:cNvPr>
            <p:cNvSpPr>
              <a:spLocks noChangeArrowheads="1"/>
            </p:cNvSpPr>
            <p:nvPr/>
          </p:nvSpPr>
          <p:spPr bwMode="auto">
            <a:xfrm>
              <a:off x="13328931" y="3965988"/>
              <a:ext cx="172457" cy="55631"/>
            </a:xfrm>
            <a:custGeom>
              <a:avLst/>
              <a:gdLst>
                <a:gd name="T0" fmla="*/ 172143 w 549"/>
                <a:gd name="T1" fmla="*/ 0 h 177"/>
                <a:gd name="T2" fmla="*/ 0 w 549"/>
                <a:gd name="T3" fmla="*/ 0 h 177"/>
                <a:gd name="T4" fmla="*/ 0 w 549"/>
                <a:gd name="T5" fmla="*/ 55317 h 177"/>
                <a:gd name="T6" fmla="*/ 172143 w 549"/>
                <a:gd name="T7" fmla="*/ 55317 h 177"/>
                <a:gd name="T8" fmla="*/ 172143 w 549"/>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 h="177">
                  <a:moveTo>
                    <a:pt x="548" y="0"/>
                  </a:moveTo>
                  <a:lnTo>
                    <a:pt x="0" y="0"/>
                  </a:lnTo>
                  <a:lnTo>
                    <a:pt x="0" y="176"/>
                  </a:lnTo>
                  <a:lnTo>
                    <a:pt x="548" y="176"/>
                  </a:lnTo>
                  <a:lnTo>
                    <a:pt x="54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sp>
          <p:nvSpPr>
            <p:cNvPr id="46" name="Freeform 43">
              <a:extLst>
                <a:ext uri="{FF2B5EF4-FFF2-40B4-BE49-F238E27FC236}">
                  <a16:creationId xmlns:a16="http://schemas.microsoft.com/office/drawing/2014/main" id="{C84A9C5F-1198-4D0F-B708-176B6FBFA022}"/>
                </a:ext>
              </a:extLst>
            </p:cNvPr>
            <p:cNvSpPr>
              <a:spLocks noChangeArrowheads="1"/>
            </p:cNvSpPr>
            <p:nvPr/>
          </p:nvSpPr>
          <p:spPr bwMode="auto">
            <a:xfrm>
              <a:off x="13530594" y="3965988"/>
              <a:ext cx="55631" cy="55631"/>
            </a:xfrm>
            <a:custGeom>
              <a:avLst/>
              <a:gdLst>
                <a:gd name="T0" fmla="*/ 55317 w 177"/>
                <a:gd name="T1" fmla="*/ 0 h 177"/>
                <a:gd name="T2" fmla="*/ 0 w 177"/>
                <a:gd name="T3" fmla="*/ 0 h 177"/>
                <a:gd name="T4" fmla="*/ 0 w 177"/>
                <a:gd name="T5" fmla="*/ 55317 h 177"/>
                <a:gd name="T6" fmla="*/ 55317 w 177"/>
                <a:gd name="T7" fmla="*/ 55317 h 177"/>
                <a:gd name="T8" fmla="*/ 55317 w 177"/>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177">
                  <a:moveTo>
                    <a:pt x="176" y="0"/>
                  </a:moveTo>
                  <a:lnTo>
                    <a:pt x="0" y="0"/>
                  </a:lnTo>
                  <a:lnTo>
                    <a:pt x="0" y="176"/>
                  </a:lnTo>
                  <a:lnTo>
                    <a:pt x="176" y="176"/>
                  </a:lnTo>
                  <a:lnTo>
                    <a:pt x="17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sp>
          <p:nvSpPr>
            <p:cNvPr id="47" name="Freeform 44">
              <a:extLst>
                <a:ext uri="{FF2B5EF4-FFF2-40B4-BE49-F238E27FC236}">
                  <a16:creationId xmlns:a16="http://schemas.microsoft.com/office/drawing/2014/main" id="{FD717287-157E-4781-AD21-C02BBD10DF17}"/>
                </a:ext>
              </a:extLst>
            </p:cNvPr>
            <p:cNvSpPr>
              <a:spLocks noChangeArrowheads="1"/>
            </p:cNvSpPr>
            <p:nvPr/>
          </p:nvSpPr>
          <p:spPr bwMode="auto">
            <a:xfrm>
              <a:off x="13328931" y="4049434"/>
              <a:ext cx="172457" cy="55631"/>
            </a:xfrm>
            <a:custGeom>
              <a:avLst/>
              <a:gdLst>
                <a:gd name="T0" fmla="*/ 172143 w 549"/>
                <a:gd name="T1" fmla="*/ 0 h 177"/>
                <a:gd name="T2" fmla="*/ 0 w 549"/>
                <a:gd name="T3" fmla="*/ 0 h 177"/>
                <a:gd name="T4" fmla="*/ 0 w 549"/>
                <a:gd name="T5" fmla="*/ 55317 h 177"/>
                <a:gd name="T6" fmla="*/ 172143 w 549"/>
                <a:gd name="T7" fmla="*/ 55317 h 177"/>
                <a:gd name="T8" fmla="*/ 172143 w 549"/>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 h="177">
                  <a:moveTo>
                    <a:pt x="548" y="0"/>
                  </a:moveTo>
                  <a:lnTo>
                    <a:pt x="0" y="0"/>
                  </a:lnTo>
                  <a:lnTo>
                    <a:pt x="0" y="176"/>
                  </a:lnTo>
                  <a:lnTo>
                    <a:pt x="548" y="176"/>
                  </a:lnTo>
                  <a:lnTo>
                    <a:pt x="54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sp>
          <p:nvSpPr>
            <p:cNvPr id="48" name="Freeform 45">
              <a:extLst>
                <a:ext uri="{FF2B5EF4-FFF2-40B4-BE49-F238E27FC236}">
                  <a16:creationId xmlns:a16="http://schemas.microsoft.com/office/drawing/2014/main" id="{57E9D4BB-5429-421D-9E45-3B7B93AEA2EE}"/>
                </a:ext>
              </a:extLst>
            </p:cNvPr>
            <p:cNvSpPr>
              <a:spLocks noChangeArrowheads="1"/>
            </p:cNvSpPr>
            <p:nvPr/>
          </p:nvSpPr>
          <p:spPr bwMode="auto">
            <a:xfrm>
              <a:off x="13530594" y="4049434"/>
              <a:ext cx="55631" cy="55631"/>
            </a:xfrm>
            <a:custGeom>
              <a:avLst/>
              <a:gdLst>
                <a:gd name="T0" fmla="*/ 55317 w 177"/>
                <a:gd name="T1" fmla="*/ 0 h 177"/>
                <a:gd name="T2" fmla="*/ 0 w 177"/>
                <a:gd name="T3" fmla="*/ 0 h 177"/>
                <a:gd name="T4" fmla="*/ 0 w 177"/>
                <a:gd name="T5" fmla="*/ 55317 h 177"/>
                <a:gd name="T6" fmla="*/ 55317 w 177"/>
                <a:gd name="T7" fmla="*/ 55317 h 177"/>
                <a:gd name="T8" fmla="*/ 55317 w 177"/>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177">
                  <a:moveTo>
                    <a:pt x="176" y="0"/>
                  </a:moveTo>
                  <a:lnTo>
                    <a:pt x="0" y="0"/>
                  </a:lnTo>
                  <a:lnTo>
                    <a:pt x="0" y="176"/>
                  </a:lnTo>
                  <a:lnTo>
                    <a:pt x="176" y="176"/>
                  </a:lnTo>
                  <a:lnTo>
                    <a:pt x="17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grpSp>
      <p:sp>
        <p:nvSpPr>
          <p:cNvPr id="49" name="Google Shape;806;p33">
            <a:extLst>
              <a:ext uri="{FF2B5EF4-FFF2-40B4-BE49-F238E27FC236}">
                <a16:creationId xmlns:a16="http://schemas.microsoft.com/office/drawing/2014/main" id="{F9D1DB72-7D86-4478-B2EB-DEB35267E9C2}"/>
              </a:ext>
            </a:extLst>
          </p:cNvPr>
          <p:cNvSpPr txBox="1"/>
          <p:nvPr/>
        </p:nvSpPr>
        <p:spPr>
          <a:xfrm>
            <a:off x="2842532" y="535781"/>
            <a:ext cx="6106886" cy="66198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tr-TR" sz="2800" b="1" u="none" dirty="0">
                <a:solidFill>
                  <a:srgbClr val="FF0000"/>
                </a:solidFill>
                <a:latin typeface="Montserrat ExtraBold" panose="02000505000000020004" pitchFamily="2" charset="77"/>
                <a:ea typeface="Montserrat"/>
                <a:cs typeface="Montserrat"/>
                <a:sym typeface="Montserrat"/>
              </a:rPr>
              <a:t>Vergisel Etki Analizi I</a:t>
            </a:r>
            <a:endParaRPr sz="2800" b="1" dirty="0">
              <a:solidFill>
                <a:srgbClr val="FF0000"/>
              </a:solidFill>
              <a:latin typeface="Montserrat ExtraBold" panose="02000505000000020004" pitchFamily="2" charset="77"/>
            </a:endParaRPr>
          </a:p>
        </p:txBody>
      </p:sp>
    </p:spTree>
    <p:extLst>
      <p:ext uri="{BB962C8B-B14F-4D97-AF65-F5344CB8AC3E}">
        <p14:creationId xmlns:p14="http://schemas.microsoft.com/office/powerpoint/2010/main" val="1326473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53CE97-CF39-0F49-A54D-12220BE3CB1F}"/>
              </a:ext>
            </a:extLst>
          </p:cNvPr>
          <p:cNvGrpSpPr/>
          <p:nvPr/>
        </p:nvGrpSpPr>
        <p:grpSpPr>
          <a:xfrm>
            <a:off x="6156773" y="1159384"/>
            <a:ext cx="2105518" cy="2103770"/>
            <a:chOff x="3100388" y="946150"/>
            <a:chExt cx="4214812" cy="3168650"/>
          </a:xfrm>
        </p:grpSpPr>
        <p:sp>
          <p:nvSpPr>
            <p:cNvPr id="3074" name="Freeform 2">
              <a:extLst>
                <a:ext uri="{FF2B5EF4-FFF2-40B4-BE49-F238E27FC236}">
                  <a16:creationId xmlns:a16="http://schemas.microsoft.com/office/drawing/2014/main" id="{642004D8-71B1-9043-83B9-722CA93FCB45}"/>
                </a:ext>
              </a:extLst>
            </p:cNvPr>
            <p:cNvSpPr>
              <a:spLocks noChangeArrowheads="1"/>
            </p:cNvSpPr>
            <p:nvPr/>
          </p:nvSpPr>
          <p:spPr bwMode="auto">
            <a:xfrm>
              <a:off x="3100388" y="3148013"/>
              <a:ext cx="4214812" cy="966787"/>
            </a:xfrm>
            <a:custGeom>
              <a:avLst/>
              <a:gdLst>
                <a:gd name="T0" fmla="*/ 11706 w 11707"/>
                <a:gd name="T1" fmla="*/ 2686 h 2687"/>
                <a:gd name="T2" fmla="*/ 5858 w 11707"/>
                <a:gd name="T3" fmla="*/ 0 h 2687"/>
                <a:gd name="T4" fmla="*/ 0 w 11707"/>
                <a:gd name="T5" fmla="*/ 2686 h 2687"/>
                <a:gd name="T6" fmla="*/ 5858 w 11707"/>
                <a:gd name="T7" fmla="*/ 2686 h 2687"/>
                <a:gd name="T8" fmla="*/ 11706 w 11707"/>
                <a:gd name="T9" fmla="*/ 2686 h 2687"/>
              </a:gdLst>
              <a:ahLst/>
              <a:cxnLst>
                <a:cxn ang="0">
                  <a:pos x="T0" y="T1"/>
                </a:cxn>
                <a:cxn ang="0">
                  <a:pos x="T2" y="T3"/>
                </a:cxn>
                <a:cxn ang="0">
                  <a:pos x="T4" y="T5"/>
                </a:cxn>
                <a:cxn ang="0">
                  <a:pos x="T6" y="T7"/>
                </a:cxn>
                <a:cxn ang="0">
                  <a:pos x="T8" y="T9"/>
                </a:cxn>
              </a:cxnLst>
              <a:rect l="0" t="0" r="r" b="b"/>
              <a:pathLst>
                <a:path w="11707" h="2687">
                  <a:moveTo>
                    <a:pt x="11706" y="2686"/>
                  </a:moveTo>
                  <a:lnTo>
                    <a:pt x="5858" y="0"/>
                  </a:lnTo>
                  <a:lnTo>
                    <a:pt x="0" y="2686"/>
                  </a:lnTo>
                  <a:lnTo>
                    <a:pt x="5858" y="2686"/>
                  </a:lnTo>
                  <a:lnTo>
                    <a:pt x="11706" y="2686"/>
                  </a:lnTo>
                </a:path>
              </a:pathLst>
            </a:custGeom>
            <a:solidFill>
              <a:srgbClr val="FAB3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UA" sz="1167"/>
            </a:p>
          </p:txBody>
        </p:sp>
        <p:sp>
          <p:nvSpPr>
            <p:cNvPr id="3075" name="Freeform 3">
              <a:extLst>
                <a:ext uri="{FF2B5EF4-FFF2-40B4-BE49-F238E27FC236}">
                  <a16:creationId xmlns:a16="http://schemas.microsoft.com/office/drawing/2014/main" id="{FF2184F6-46F7-284C-A9B2-7354F08F584B}"/>
                </a:ext>
              </a:extLst>
            </p:cNvPr>
            <p:cNvSpPr>
              <a:spLocks noChangeArrowheads="1"/>
            </p:cNvSpPr>
            <p:nvPr/>
          </p:nvSpPr>
          <p:spPr bwMode="auto">
            <a:xfrm>
              <a:off x="5210175" y="946150"/>
              <a:ext cx="2105025" cy="3168650"/>
            </a:xfrm>
            <a:custGeom>
              <a:avLst/>
              <a:gdLst>
                <a:gd name="T0" fmla="*/ 2924 w 5849"/>
                <a:gd name="T1" fmla="*/ 4401 h 8802"/>
                <a:gd name="T2" fmla="*/ 0 w 5849"/>
                <a:gd name="T3" fmla="*/ 0 h 8802"/>
                <a:gd name="T4" fmla="*/ 0 w 5849"/>
                <a:gd name="T5" fmla="*/ 6115 h 8802"/>
                <a:gd name="T6" fmla="*/ 5848 w 5849"/>
                <a:gd name="T7" fmla="*/ 8801 h 8802"/>
                <a:gd name="T8" fmla="*/ 2924 w 5849"/>
                <a:gd name="T9" fmla="*/ 4401 h 8802"/>
              </a:gdLst>
              <a:ahLst/>
              <a:cxnLst>
                <a:cxn ang="0">
                  <a:pos x="T0" y="T1"/>
                </a:cxn>
                <a:cxn ang="0">
                  <a:pos x="T2" y="T3"/>
                </a:cxn>
                <a:cxn ang="0">
                  <a:pos x="T4" y="T5"/>
                </a:cxn>
                <a:cxn ang="0">
                  <a:pos x="T6" y="T7"/>
                </a:cxn>
                <a:cxn ang="0">
                  <a:pos x="T8" y="T9"/>
                </a:cxn>
              </a:cxnLst>
              <a:rect l="0" t="0" r="r" b="b"/>
              <a:pathLst>
                <a:path w="5849" h="8802">
                  <a:moveTo>
                    <a:pt x="2924" y="4401"/>
                  </a:moveTo>
                  <a:lnTo>
                    <a:pt x="0" y="0"/>
                  </a:lnTo>
                  <a:lnTo>
                    <a:pt x="0" y="6115"/>
                  </a:lnTo>
                  <a:lnTo>
                    <a:pt x="5848" y="8801"/>
                  </a:lnTo>
                  <a:lnTo>
                    <a:pt x="2924" y="4401"/>
                  </a:lnTo>
                </a:path>
              </a:pathLst>
            </a:custGeom>
            <a:solidFill>
              <a:srgbClr val="FFC74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UA" sz="1167"/>
            </a:p>
          </p:txBody>
        </p:sp>
        <p:sp>
          <p:nvSpPr>
            <p:cNvPr id="3076" name="Freeform 4">
              <a:extLst>
                <a:ext uri="{FF2B5EF4-FFF2-40B4-BE49-F238E27FC236}">
                  <a16:creationId xmlns:a16="http://schemas.microsoft.com/office/drawing/2014/main" id="{5F0576AE-145C-C44D-B305-5D18B37B8FCA}"/>
                </a:ext>
              </a:extLst>
            </p:cNvPr>
            <p:cNvSpPr>
              <a:spLocks noChangeArrowheads="1"/>
            </p:cNvSpPr>
            <p:nvPr/>
          </p:nvSpPr>
          <p:spPr bwMode="auto">
            <a:xfrm>
              <a:off x="3100388" y="946150"/>
              <a:ext cx="2109787" cy="3168650"/>
            </a:xfrm>
            <a:custGeom>
              <a:avLst/>
              <a:gdLst>
                <a:gd name="T0" fmla="*/ 2925 w 5859"/>
                <a:gd name="T1" fmla="*/ 4401 h 8802"/>
                <a:gd name="T2" fmla="*/ 0 w 5859"/>
                <a:gd name="T3" fmla="*/ 8801 h 8802"/>
                <a:gd name="T4" fmla="*/ 5858 w 5859"/>
                <a:gd name="T5" fmla="*/ 6115 h 8802"/>
                <a:gd name="T6" fmla="*/ 5858 w 5859"/>
                <a:gd name="T7" fmla="*/ 0 h 8802"/>
                <a:gd name="T8" fmla="*/ 2925 w 5859"/>
                <a:gd name="T9" fmla="*/ 4401 h 8802"/>
              </a:gdLst>
              <a:ahLst/>
              <a:cxnLst>
                <a:cxn ang="0">
                  <a:pos x="T0" y="T1"/>
                </a:cxn>
                <a:cxn ang="0">
                  <a:pos x="T2" y="T3"/>
                </a:cxn>
                <a:cxn ang="0">
                  <a:pos x="T4" y="T5"/>
                </a:cxn>
                <a:cxn ang="0">
                  <a:pos x="T6" y="T7"/>
                </a:cxn>
                <a:cxn ang="0">
                  <a:pos x="T8" y="T9"/>
                </a:cxn>
              </a:cxnLst>
              <a:rect l="0" t="0" r="r" b="b"/>
              <a:pathLst>
                <a:path w="5859" h="8802">
                  <a:moveTo>
                    <a:pt x="2925" y="4401"/>
                  </a:moveTo>
                  <a:lnTo>
                    <a:pt x="0" y="8801"/>
                  </a:lnTo>
                  <a:lnTo>
                    <a:pt x="5858" y="6115"/>
                  </a:lnTo>
                  <a:lnTo>
                    <a:pt x="5858" y="0"/>
                  </a:lnTo>
                  <a:lnTo>
                    <a:pt x="2925" y="4401"/>
                  </a:lnTo>
                </a:path>
              </a:pathLst>
            </a:custGeom>
            <a:solidFill>
              <a:srgbClr val="FFD6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UA" sz="1167"/>
            </a:p>
          </p:txBody>
        </p:sp>
      </p:grpSp>
      <p:grpSp>
        <p:nvGrpSpPr>
          <p:cNvPr id="6" name="Group 5">
            <a:extLst>
              <a:ext uri="{FF2B5EF4-FFF2-40B4-BE49-F238E27FC236}">
                <a16:creationId xmlns:a16="http://schemas.microsoft.com/office/drawing/2014/main" id="{C0BA1FEB-AB84-6C4D-9D72-47011D74CA3B}"/>
              </a:ext>
            </a:extLst>
          </p:cNvPr>
          <p:cNvGrpSpPr/>
          <p:nvPr/>
        </p:nvGrpSpPr>
        <p:grpSpPr>
          <a:xfrm>
            <a:off x="4052047" y="3236259"/>
            <a:ext cx="2105519" cy="2304061"/>
            <a:chOff x="7315200" y="4114800"/>
            <a:chExt cx="4211638" cy="3168650"/>
          </a:xfrm>
        </p:grpSpPr>
        <p:sp>
          <p:nvSpPr>
            <p:cNvPr id="3077" name="Freeform 5">
              <a:extLst>
                <a:ext uri="{FF2B5EF4-FFF2-40B4-BE49-F238E27FC236}">
                  <a16:creationId xmlns:a16="http://schemas.microsoft.com/office/drawing/2014/main" id="{A9756499-0E11-514C-9752-A4F4D52B28D3}"/>
                </a:ext>
              </a:extLst>
            </p:cNvPr>
            <p:cNvSpPr>
              <a:spLocks noChangeArrowheads="1"/>
            </p:cNvSpPr>
            <p:nvPr/>
          </p:nvSpPr>
          <p:spPr bwMode="auto">
            <a:xfrm>
              <a:off x="7315200" y="4114800"/>
              <a:ext cx="4211638" cy="963613"/>
            </a:xfrm>
            <a:custGeom>
              <a:avLst/>
              <a:gdLst>
                <a:gd name="T0" fmla="*/ 0 w 11697"/>
                <a:gd name="T1" fmla="*/ 0 h 2676"/>
                <a:gd name="T2" fmla="*/ 5848 w 11697"/>
                <a:gd name="T3" fmla="*/ 2675 h 2676"/>
                <a:gd name="T4" fmla="*/ 11696 w 11697"/>
                <a:gd name="T5" fmla="*/ 0 h 2676"/>
                <a:gd name="T6" fmla="*/ 5848 w 11697"/>
                <a:gd name="T7" fmla="*/ 0 h 2676"/>
                <a:gd name="T8" fmla="*/ 0 w 11697"/>
                <a:gd name="T9" fmla="*/ 0 h 2676"/>
              </a:gdLst>
              <a:ahLst/>
              <a:cxnLst>
                <a:cxn ang="0">
                  <a:pos x="T0" y="T1"/>
                </a:cxn>
                <a:cxn ang="0">
                  <a:pos x="T2" y="T3"/>
                </a:cxn>
                <a:cxn ang="0">
                  <a:pos x="T4" y="T5"/>
                </a:cxn>
                <a:cxn ang="0">
                  <a:pos x="T6" y="T7"/>
                </a:cxn>
                <a:cxn ang="0">
                  <a:pos x="T8" y="T9"/>
                </a:cxn>
              </a:cxnLst>
              <a:rect l="0" t="0" r="r" b="b"/>
              <a:pathLst>
                <a:path w="11697" h="2676">
                  <a:moveTo>
                    <a:pt x="0" y="0"/>
                  </a:moveTo>
                  <a:lnTo>
                    <a:pt x="5848" y="2675"/>
                  </a:lnTo>
                  <a:lnTo>
                    <a:pt x="11696" y="0"/>
                  </a:lnTo>
                  <a:lnTo>
                    <a:pt x="5848" y="0"/>
                  </a:lnTo>
                  <a:lnTo>
                    <a:pt x="0" y="0"/>
                  </a:lnTo>
                </a:path>
              </a:pathLst>
            </a:custGeom>
            <a:solidFill>
              <a:srgbClr val="FFA7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UA" sz="1167"/>
            </a:p>
          </p:txBody>
        </p:sp>
        <p:sp>
          <p:nvSpPr>
            <p:cNvPr id="3078" name="Freeform 6">
              <a:extLst>
                <a:ext uri="{FF2B5EF4-FFF2-40B4-BE49-F238E27FC236}">
                  <a16:creationId xmlns:a16="http://schemas.microsoft.com/office/drawing/2014/main" id="{248D4262-0E2C-0846-B460-E374616F630B}"/>
                </a:ext>
              </a:extLst>
            </p:cNvPr>
            <p:cNvSpPr>
              <a:spLocks noChangeArrowheads="1"/>
            </p:cNvSpPr>
            <p:nvPr/>
          </p:nvSpPr>
          <p:spPr bwMode="auto">
            <a:xfrm>
              <a:off x="7315200" y="4114800"/>
              <a:ext cx="2105025" cy="3168650"/>
            </a:xfrm>
            <a:custGeom>
              <a:avLst/>
              <a:gdLst>
                <a:gd name="T0" fmla="*/ 2924 w 5849"/>
                <a:gd name="T1" fmla="*/ 4399 h 8801"/>
                <a:gd name="T2" fmla="*/ 5848 w 5849"/>
                <a:gd name="T3" fmla="*/ 8800 h 8801"/>
                <a:gd name="T4" fmla="*/ 5848 w 5849"/>
                <a:gd name="T5" fmla="*/ 2675 h 8801"/>
                <a:gd name="T6" fmla="*/ 0 w 5849"/>
                <a:gd name="T7" fmla="*/ 0 h 8801"/>
                <a:gd name="T8" fmla="*/ 2924 w 5849"/>
                <a:gd name="T9" fmla="*/ 4399 h 8801"/>
              </a:gdLst>
              <a:ahLst/>
              <a:cxnLst>
                <a:cxn ang="0">
                  <a:pos x="T0" y="T1"/>
                </a:cxn>
                <a:cxn ang="0">
                  <a:pos x="T2" y="T3"/>
                </a:cxn>
                <a:cxn ang="0">
                  <a:pos x="T4" y="T5"/>
                </a:cxn>
                <a:cxn ang="0">
                  <a:pos x="T6" y="T7"/>
                </a:cxn>
                <a:cxn ang="0">
                  <a:pos x="T8" y="T9"/>
                </a:cxn>
              </a:cxnLst>
              <a:rect l="0" t="0" r="r" b="b"/>
              <a:pathLst>
                <a:path w="5849" h="8801">
                  <a:moveTo>
                    <a:pt x="2924" y="4399"/>
                  </a:moveTo>
                  <a:lnTo>
                    <a:pt x="5848" y="8800"/>
                  </a:lnTo>
                  <a:lnTo>
                    <a:pt x="5848" y="2675"/>
                  </a:lnTo>
                  <a:lnTo>
                    <a:pt x="0" y="0"/>
                  </a:lnTo>
                  <a:lnTo>
                    <a:pt x="2924" y="4399"/>
                  </a:lnTo>
                </a:path>
              </a:pathLst>
            </a:custGeom>
            <a:solidFill>
              <a:srgbClr val="FF91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UA" sz="1167"/>
            </a:p>
          </p:txBody>
        </p:sp>
        <p:sp>
          <p:nvSpPr>
            <p:cNvPr id="3079" name="Freeform 7">
              <a:extLst>
                <a:ext uri="{FF2B5EF4-FFF2-40B4-BE49-F238E27FC236}">
                  <a16:creationId xmlns:a16="http://schemas.microsoft.com/office/drawing/2014/main" id="{51C517BD-5282-1649-8B57-A2D3974D2937}"/>
                </a:ext>
              </a:extLst>
            </p:cNvPr>
            <p:cNvSpPr>
              <a:spLocks noChangeArrowheads="1"/>
            </p:cNvSpPr>
            <p:nvPr/>
          </p:nvSpPr>
          <p:spPr bwMode="auto">
            <a:xfrm>
              <a:off x="9420225" y="4114800"/>
              <a:ext cx="2105025" cy="3168650"/>
            </a:xfrm>
            <a:custGeom>
              <a:avLst/>
              <a:gdLst>
                <a:gd name="T0" fmla="*/ 2924 w 5849"/>
                <a:gd name="T1" fmla="*/ 4399 h 8801"/>
                <a:gd name="T2" fmla="*/ 5848 w 5849"/>
                <a:gd name="T3" fmla="*/ 0 h 8801"/>
                <a:gd name="T4" fmla="*/ 0 w 5849"/>
                <a:gd name="T5" fmla="*/ 2675 h 8801"/>
                <a:gd name="T6" fmla="*/ 0 w 5849"/>
                <a:gd name="T7" fmla="*/ 8800 h 8801"/>
                <a:gd name="T8" fmla="*/ 2924 w 5849"/>
                <a:gd name="T9" fmla="*/ 4399 h 8801"/>
              </a:gdLst>
              <a:ahLst/>
              <a:cxnLst>
                <a:cxn ang="0">
                  <a:pos x="T0" y="T1"/>
                </a:cxn>
                <a:cxn ang="0">
                  <a:pos x="T2" y="T3"/>
                </a:cxn>
                <a:cxn ang="0">
                  <a:pos x="T4" y="T5"/>
                </a:cxn>
                <a:cxn ang="0">
                  <a:pos x="T6" y="T7"/>
                </a:cxn>
                <a:cxn ang="0">
                  <a:pos x="T8" y="T9"/>
                </a:cxn>
              </a:cxnLst>
              <a:rect l="0" t="0" r="r" b="b"/>
              <a:pathLst>
                <a:path w="5849" h="8801">
                  <a:moveTo>
                    <a:pt x="2924" y="4399"/>
                  </a:moveTo>
                  <a:lnTo>
                    <a:pt x="5848" y="0"/>
                  </a:lnTo>
                  <a:lnTo>
                    <a:pt x="0" y="2675"/>
                  </a:lnTo>
                  <a:lnTo>
                    <a:pt x="0" y="8800"/>
                  </a:lnTo>
                  <a:lnTo>
                    <a:pt x="2924" y="4399"/>
                  </a:lnTo>
                </a:path>
              </a:pathLst>
            </a:custGeom>
            <a:solidFill>
              <a:srgbClr val="FA79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UA" sz="1167"/>
            </a:p>
          </p:txBody>
        </p:sp>
      </p:grpSp>
      <p:sp>
        <p:nvSpPr>
          <p:cNvPr id="5" name="Прямоугольник 4">
            <a:extLst>
              <a:ext uri="{FF2B5EF4-FFF2-40B4-BE49-F238E27FC236}">
                <a16:creationId xmlns:a16="http://schemas.microsoft.com/office/drawing/2014/main" id="{6F90C8D1-B614-FB4D-9486-975CE611397E}"/>
              </a:ext>
            </a:extLst>
          </p:cNvPr>
          <p:cNvSpPr/>
          <p:nvPr/>
        </p:nvSpPr>
        <p:spPr>
          <a:xfrm>
            <a:off x="8281409" y="1561417"/>
            <a:ext cx="3514163" cy="3785652"/>
          </a:xfrm>
          <a:prstGeom prst="rect">
            <a:avLst/>
          </a:prstGeom>
        </p:spPr>
        <p:txBody>
          <a:bodyPr wrap="square">
            <a:spAutoFit/>
          </a:bodyPr>
          <a:lstStyle/>
          <a:p>
            <a:pPr lvl="0"/>
            <a:r>
              <a:rPr lang="tr-TR" sz="2400" dirty="0"/>
              <a:t>01.01.2024 tarihi itibariyle parasal olmayan aktiflerin toplamı parasal olmayan pasiflerin toplamından </a:t>
            </a:r>
            <a:r>
              <a:rPr lang="tr-TR" sz="2400" dirty="0">
                <a:solidFill>
                  <a:srgbClr val="FF0000"/>
                </a:solidFill>
              </a:rPr>
              <a:t>az</a:t>
            </a:r>
            <a:r>
              <a:rPr lang="tr-TR" sz="2400" dirty="0"/>
              <a:t> ise 2024 yılı enflasyon düzeltmesi </a:t>
            </a:r>
            <a:r>
              <a:rPr lang="tr-TR" sz="2400" dirty="0">
                <a:solidFill>
                  <a:srgbClr val="FF0000"/>
                </a:solidFill>
              </a:rPr>
              <a:t>zarar yönlü </a:t>
            </a:r>
            <a:r>
              <a:rPr lang="tr-TR" sz="2400" dirty="0"/>
              <a:t>etki yaratabilir.</a:t>
            </a:r>
          </a:p>
          <a:p>
            <a:pPr lvl="0"/>
            <a:endParaRPr lang="tr-TR" sz="2400" dirty="0">
              <a:solidFill>
                <a:schemeClr val="tx2"/>
              </a:solidFill>
            </a:endParaRPr>
          </a:p>
          <a:p>
            <a:pPr lvl="0"/>
            <a:r>
              <a:rPr lang="tr-TR" sz="2400" dirty="0">
                <a:solidFill>
                  <a:schemeClr val="tx2"/>
                </a:solidFill>
              </a:rPr>
              <a:t>Vergi matrahını </a:t>
            </a:r>
            <a:r>
              <a:rPr lang="tr-TR" sz="2400" dirty="0">
                <a:solidFill>
                  <a:srgbClr val="FF0000"/>
                </a:solidFill>
              </a:rPr>
              <a:t>azaltıcı</a:t>
            </a:r>
            <a:r>
              <a:rPr lang="tr-TR" sz="2400" dirty="0">
                <a:solidFill>
                  <a:schemeClr val="tx2"/>
                </a:solidFill>
              </a:rPr>
              <a:t> etkisi olabilir.</a:t>
            </a:r>
          </a:p>
        </p:txBody>
      </p:sp>
      <p:sp>
        <p:nvSpPr>
          <p:cNvPr id="13" name="Прямоугольник 12">
            <a:extLst>
              <a:ext uri="{FF2B5EF4-FFF2-40B4-BE49-F238E27FC236}">
                <a16:creationId xmlns:a16="http://schemas.microsoft.com/office/drawing/2014/main" id="{1E8E4822-0E6A-7845-BCBF-72DEA5305631}"/>
              </a:ext>
            </a:extLst>
          </p:cNvPr>
          <p:cNvSpPr/>
          <p:nvPr/>
        </p:nvSpPr>
        <p:spPr>
          <a:xfrm>
            <a:off x="197226" y="1538010"/>
            <a:ext cx="3675528" cy="3785652"/>
          </a:xfrm>
          <a:prstGeom prst="rect">
            <a:avLst/>
          </a:prstGeom>
        </p:spPr>
        <p:txBody>
          <a:bodyPr wrap="square">
            <a:spAutoFit/>
          </a:bodyPr>
          <a:lstStyle/>
          <a:p>
            <a:pPr lvl="0"/>
            <a:r>
              <a:rPr lang="tr-TR" sz="2400" dirty="0"/>
              <a:t>01.01.2024 tarihi itibariyle parasal olmayan aktiflerin toplamı parasal olmayan pasiflerin toplamından </a:t>
            </a:r>
            <a:r>
              <a:rPr lang="tr-TR" sz="2400" dirty="0">
                <a:solidFill>
                  <a:srgbClr val="FF0000"/>
                </a:solidFill>
              </a:rPr>
              <a:t>fazla</a:t>
            </a:r>
            <a:r>
              <a:rPr lang="tr-TR" sz="2400" dirty="0"/>
              <a:t> ise 2024 yılı enflasyon düzeltmesi </a:t>
            </a:r>
            <a:r>
              <a:rPr lang="tr-TR" sz="2400" dirty="0">
                <a:solidFill>
                  <a:srgbClr val="FF0000"/>
                </a:solidFill>
              </a:rPr>
              <a:t>kar yönlü</a:t>
            </a:r>
            <a:r>
              <a:rPr lang="tr-TR" sz="2400" dirty="0"/>
              <a:t> etki yaratabilir. </a:t>
            </a:r>
          </a:p>
          <a:p>
            <a:pPr lvl="0"/>
            <a:endParaRPr lang="tr-TR" sz="2400" dirty="0">
              <a:solidFill>
                <a:schemeClr val="tx2"/>
              </a:solidFill>
            </a:endParaRPr>
          </a:p>
          <a:p>
            <a:pPr lvl="0"/>
            <a:r>
              <a:rPr lang="tr-TR" sz="2400" dirty="0">
                <a:solidFill>
                  <a:schemeClr val="tx2"/>
                </a:solidFill>
              </a:rPr>
              <a:t>Vergi matrahını </a:t>
            </a:r>
            <a:r>
              <a:rPr lang="tr-TR" sz="2400" dirty="0">
                <a:solidFill>
                  <a:srgbClr val="FF0000"/>
                </a:solidFill>
              </a:rPr>
              <a:t>artırıcı</a:t>
            </a:r>
            <a:r>
              <a:rPr lang="tr-TR" sz="2400" dirty="0">
                <a:solidFill>
                  <a:schemeClr val="tx2"/>
                </a:solidFill>
              </a:rPr>
              <a:t> etkisi olabilir.</a:t>
            </a:r>
          </a:p>
        </p:txBody>
      </p:sp>
      <p:sp>
        <p:nvSpPr>
          <p:cNvPr id="14" name="Google Shape;806;p33">
            <a:extLst>
              <a:ext uri="{FF2B5EF4-FFF2-40B4-BE49-F238E27FC236}">
                <a16:creationId xmlns:a16="http://schemas.microsoft.com/office/drawing/2014/main" id="{28E8E765-DACE-4326-BB3A-B1B97673CF50}"/>
              </a:ext>
            </a:extLst>
          </p:cNvPr>
          <p:cNvSpPr txBox="1"/>
          <p:nvPr/>
        </p:nvSpPr>
        <p:spPr>
          <a:xfrm>
            <a:off x="-476295" y="413389"/>
            <a:ext cx="6106886" cy="66198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tr-TR" sz="2800" b="1" u="none" dirty="0">
                <a:solidFill>
                  <a:srgbClr val="FF0000"/>
                </a:solidFill>
                <a:latin typeface="Montserrat ExtraBold" panose="02000505000000020004" pitchFamily="2" charset="77"/>
                <a:ea typeface="Montserrat"/>
                <a:cs typeface="Montserrat"/>
                <a:sym typeface="Montserrat"/>
              </a:rPr>
              <a:t>Vergisel Etki Analizi II</a:t>
            </a:r>
            <a:endParaRPr sz="2800" b="1" dirty="0">
              <a:solidFill>
                <a:srgbClr val="FF0000"/>
              </a:solidFill>
              <a:latin typeface="Montserrat ExtraBold" panose="02000505000000020004" pitchFamily="2" charset="77"/>
            </a:endParaRPr>
          </a:p>
        </p:txBody>
      </p:sp>
      <p:sp>
        <p:nvSpPr>
          <p:cNvPr id="16" name="Metin kutusu 15">
            <a:extLst>
              <a:ext uri="{FF2B5EF4-FFF2-40B4-BE49-F238E27FC236}">
                <a16:creationId xmlns:a16="http://schemas.microsoft.com/office/drawing/2014/main" id="{B6B8D1AA-C730-4A67-8190-6C2D6537C277}"/>
              </a:ext>
            </a:extLst>
          </p:cNvPr>
          <p:cNvSpPr txBox="1"/>
          <p:nvPr/>
        </p:nvSpPr>
        <p:spPr>
          <a:xfrm>
            <a:off x="-36397" y="5938648"/>
            <a:ext cx="11333976" cy="830997"/>
          </a:xfrm>
          <a:prstGeom prst="rect">
            <a:avLst/>
          </a:prstGeom>
          <a:noFill/>
        </p:spPr>
        <p:txBody>
          <a:bodyPr wrap="square">
            <a:spAutoFit/>
          </a:bodyPr>
          <a:lstStyle/>
          <a:p>
            <a:pPr lvl="0" algn="ctr"/>
            <a:r>
              <a:rPr lang="tr-TR" sz="2400" b="1" dirty="0">
                <a:solidFill>
                  <a:srgbClr val="FF0000"/>
                </a:solidFill>
              </a:rPr>
              <a:t>2023 yılından devreden parasal olmayan kıymetlerin aktif veya pasife giriş tarihlerinin vergisel etkisi yoktur. </a:t>
            </a:r>
          </a:p>
        </p:txBody>
      </p:sp>
      <p:sp>
        <p:nvSpPr>
          <p:cNvPr id="3" name="Slayt Numarası Yer Tutucusu 2">
            <a:extLst>
              <a:ext uri="{FF2B5EF4-FFF2-40B4-BE49-F238E27FC236}">
                <a16:creationId xmlns:a16="http://schemas.microsoft.com/office/drawing/2014/main" id="{514F7858-D363-4152-BABC-00893CD228BF}"/>
              </a:ext>
            </a:extLst>
          </p:cNvPr>
          <p:cNvSpPr>
            <a:spLocks noGrp="1"/>
          </p:cNvSpPr>
          <p:nvPr>
            <p:ph type="sldNum" idx="12"/>
          </p:nvPr>
        </p:nvSpPr>
        <p:spPr/>
        <p:txBody>
          <a:bodyPr/>
          <a:lstStyle/>
          <a:p>
            <a:pPr>
              <a:defRPr/>
            </a:pPr>
            <a:fld id="{D1C4E16D-E3D4-2D4C-BDAA-E36D22C82642}" type="slidenum">
              <a:rPr lang="en-US" altLang="ru-UA" smtClean="0"/>
              <a:pPr>
                <a:defRPr/>
              </a:pPr>
              <a:t>59</a:t>
            </a:fld>
            <a:endParaRPr lang="en-US" altLang="ru-UA"/>
          </a:p>
        </p:txBody>
      </p:sp>
    </p:spTree>
    <p:extLst>
      <p:ext uri="{BB962C8B-B14F-4D97-AF65-F5344CB8AC3E}">
        <p14:creationId xmlns:p14="http://schemas.microsoft.com/office/powerpoint/2010/main" val="9480158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026BBAE9-C858-40D7-ACF6-F8AB3AA8AFE9}"/>
              </a:ext>
            </a:extLst>
          </p:cNvPr>
          <p:cNvSpPr txBox="1"/>
          <p:nvPr/>
        </p:nvSpPr>
        <p:spPr>
          <a:xfrm>
            <a:off x="475131" y="4848326"/>
            <a:ext cx="5181600" cy="1569660"/>
          </a:xfrm>
          <a:prstGeom prst="rect">
            <a:avLst/>
          </a:prstGeom>
          <a:noFill/>
        </p:spPr>
        <p:txBody>
          <a:bodyPr wrap="square" rtlCol="0">
            <a:spAutoFit/>
          </a:bodyPr>
          <a:lstStyle/>
          <a:p>
            <a:r>
              <a:rPr lang="tr-TR" sz="4800" dirty="0">
                <a:solidFill>
                  <a:srgbClr val="FF0000"/>
                </a:solidFill>
              </a:rPr>
              <a:t>YASAL DÜZENLEMELER</a:t>
            </a:r>
            <a:endParaRPr lang="en-US" sz="4800" dirty="0">
              <a:solidFill>
                <a:srgbClr val="FF0000"/>
              </a:solidFill>
            </a:endParaRPr>
          </a:p>
        </p:txBody>
      </p:sp>
      <p:sp>
        <p:nvSpPr>
          <p:cNvPr id="5" name="Slayt Numarası Yer Tutucusu 4">
            <a:extLst>
              <a:ext uri="{FF2B5EF4-FFF2-40B4-BE49-F238E27FC236}">
                <a16:creationId xmlns:a16="http://schemas.microsoft.com/office/drawing/2014/main" id="{74AC8E24-CD04-422D-ABAF-3EB3F3580E4E}"/>
              </a:ext>
            </a:extLst>
          </p:cNvPr>
          <p:cNvSpPr>
            <a:spLocks noGrp="1"/>
          </p:cNvSpPr>
          <p:nvPr>
            <p:ph type="sldNum" sz="quarter" idx="12"/>
          </p:nvPr>
        </p:nvSpPr>
        <p:spPr/>
        <p:txBody>
          <a:bodyPr/>
          <a:lstStyle/>
          <a:p>
            <a:fld id="{74A6B242-B99F-4B56-9848-7DADBC0D860D}" type="slidenum">
              <a:rPr lang="en-US" smtClean="0"/>
              <a:t>6</a:t>
            </a:fld>
            <a:endParaRPr lang="en-US"/>
          </a:p>
        </p:txBody>
      </p:sp>
      <p:pic>
        <p:nvPicPr>
          <p:cNvPr id="6" name="Picture 2" descr="...">
            <a:extLst>
              <a:ext uri="{FF2B5EF4-FFF2-40B4-BE49-F238E27FC236}">
                <a16:creationId xmlns:a16="http://schemas.microsoft.com/office/drawing/2014/main" id="{E0B28C61-880E-42E3-9F01-F13582440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6525"/>
            <a:ext cx="11869270" cy="22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547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7" name="Google Shape;877;p37"/>
          <p:cNvSpPr/>
          <p:nvPr/>
        </p:nvSpPr>
        <p:spPr>
          <a:xfrm>
            <a:off x="1208087" y="1352550"/>
            <a:ext cx="1711325" cy="1068387"/>
          </a:xfrm>
          <a:custGeom>
            <a:avLst/>
            <a:gdLst/>
            <a:ahLst/>
            <a:cxnLst/>
            <a:rect l="l" t="t" r="r" b="b"/>
            <a:pathLst>
              <a:path w="1078" h="673" extrusionOk="0">
                <a:moveTo>
                  <a:pt x="824" y="673"/>
                </a:moveTo>
                <a:lnTo>
                  <a:pt x="0" y="673"/>
                </a:lnTo>
                <a:lnTo>
                  <a:pt x="0" y="0"/>
                </a:lnTo>
                <a:lnTo>
                  <a:pt x="824" y="0"/>
                </a:lnTo>
                <a:lnTo>
                  <a:pt x="1078" y="337"/>
                </a:lnTo>
                <a:lnTo>
                  <a:pt x="824" y="673"/>
                </a:lnTo>
                <a:close/>
              </a:path>
            </a:pathLst>
          </a:custGeom>
          <a:solidFill>
            <a:srgbClr val="64DAA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78" name="Google Shape;878;p37"/>
          <p:cNvSpPr/>
          <p:nvPr/>
        </p:nvSpPr>
        <p:spPr>
          <a:xfrm>
            <a:off x="3730625" y="1352550"/>
            <a:ext cx="1711325" cy="1068387"/>
          </a:xfrm>
          <a:custGeom>
            <a:avLst/>
            <a:gdLst/>
            <a:ahLst/>
            <a:cxnLst/>
            <a:rect l="l" t="t" r="r" b="b"/>
            <a:pathLst>
              <a:path w="1078" h="673" extrusionOk="0">
                <a:moveTo>
                  <a:pt x="823" y="673"/>
                </a:moveTo>
                <a:lnTo>
                  <a:pt x="0" y="673"/>
                </a:lnTo>
                <a:lnTo>
                  <a:pt x="0" y="0"/>
                </a:lnTo>
                <a:lnTo>
                  <a:pt x="823" y="0"/>
                </a:lnTo>
                <a:lnTo>
                  <a:pt x="1078" y="337"/>
                </a:lnTo>
                <a:lnTo>
                  <a:pt x="823" y="673"/>
                </a:lnTo>
                <a:close/>
              </a:path>
            </a:pathLst>
          </a:cu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79" name="Google Shape;879;p37"/>
          <p:cNvSpPr/>
          <p:nvPr/>
        </p:nvSpPr>
        <p:spPr>
          <a:xfrm>
            <a:off x="6387305" y="1352550"/>
            <a:ext cx="1711325" cy="1068387"/>
          </a:xfrm>
          <a:custGeom>
            <a:avLst/>
            <a:gdLst/>
            <a:ahLst/>
            <a:cxnLst/>
            <a:rect l="l" t="t" r="r" b="b"/>
            <a:pathLst>
              <a:path w="1078" h="673" extrusionOk="0">
                <a:moveTo>
                  <a:pt x="823" y="673"/>
                </a:moveTo>
                <a:lnTo>
                  <a:pt x="0" y="673"/>
                </a:lnTo>
                <a:lnTo>
                  <a:pt x="0" y="0"/>
                </a:lnTo>
                <a:lnTo>
                  <a:pt x="823" y="0"/>
                </a:lnTo>
                <a:lnTo>
                  <a:pt x="1078" y="337"/>
                </a:lnTo>
                <a:lnTo>
                  <a:pt x="823" y="673"/>
                </a:ln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80" name="Google Shape;880;p37"/>
          <p:cNvSpPr/>
          <p:nvPr/>
        </p:nvSpPr>
        <p:spPr>
          <a:xfrm>
            <a:off x="8778875" y="1352550"/>
            <a:ext cx="1709737" cy="1068387"/>
          </a:xfrm>
          <a:custGeom>
            <a:avLst/>
            <a:gdLst/>
            <a:ahLst/>
            <a:cxnLst/>
            <a:rect l="l" t="t" r="r" b="b"/>
            <a:pathLst>
              <a:path w="1077" h="673" extrusionOk="0">
                <a:moveTo>
                  <a:pt x="823" y="673"/>
                </a:moveTo>
                <a:lnTo>
                  <a:pt x="0" y="673"/>
                </a:lnTo>
                <a:lnTo>
                  <a:pt x="0" y="0"/>
                </a:lnTo>
                <a:lnTo>
                  <a:pt x="823" y="0"/>
                </a:lnTo>
                <a:lnTo>
                  <a:pt x="1077" y="337"/>
                </a:lnTo>
                <a:lnTo>
                  <a:pt x="823" y="673"/>
                </a:lnTo>
                <a:close/>
              </a:path>
            </a:pathLst>
          </a:cu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81" name="Google Shape;881;p37"/>
          <p:cNvSpPr txBox="1"/>
          <p:nvPr/>
        </p:nvSpPr>
        <p:spPr>
          <a:xfrm>
            <a:off x="1524000" y="1409700"/>
            <a:ext cx="1354137" cy="1181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6300"/>
              <a:buFont typeface="Montserrat"/>
              <a:buNone/>
            </a:pPr>
            <a:r>
              <a:rPr lang="en-US" sz="6300" b="1" i="0" u="none" dirty="0">
                <a:latin typeface="Montserrat"/>
                <a:ea typeface="Montserrat"/>
                <a:cs typeface="Montserrat"/>
                <a:sym typeface="Montserrat"/>
              </a:rPr>
              <a:t>01</a:t>
            </a:r>
            <a:endParaRPr dirty="0"/>
          </a:p>
        </p:txBody>
      </p:sp>
      <p:sp>
        <p:nvSpPr>
          <p:cNvPr id="882" name="Google Shape;882;p37"/>
          <p:cNvSpPr txBox="1"/>
          <p:nvPr/>
        </p:nvSpPr>
        <p:spPr>
          <a:xfrm>
            <a:off x="6561790" y="1411941"/>
            <a:ext cx="1503362" cy="1181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6300"/>
              <a:buFont typeface="Montserrat"/>
              <a:buNone/>
            </a:pPr>
            <a:r>
              <a:rPr lang="en-US" sz="6300" b="1" i="0" u="none" dirty="0">
                <a:latin typeface="Montserrat"/>
                <a:ea typeface="Montserrat"/>
                <a:cs typeface="Montserrat"/>
                <a:sym typeface="Montserrat"/>
              </a:rPr>
              <a:t>03</a:t>
            </a:r>
            <a:endParaRPr dirty="0"/>
          </a:p>
        </p:txBody>
      </p:sp>
      <p:sp>
        <p:nvSpPr>
          <p:cNvPr id="883" name="Google Shape;883;p37"/>
          <p:cNvSpPr txBox="1"/>
          <p:nvPr/>
        </p:nvSpPr>
        <p:spPr>
          <a:xfrm>
            <a:off x="3979862" y="1409700"/>
            <a:ext cx="1514475" cy="1181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6300"/>
              <a:buFont typeface="Montserrat"/>
              <a:buNone/>
            </a:pPr>
            <a:r>
              <a:rPr lang="en-US" sz="6300" b="1" i="0" u="none" dirty="0">
                <a:latin typeface="Montserrat"/>
                <a:ea typeface="Montserrat"/>
                <a:cs typeface="Montserrat"/>
                <a:sym typeface="Montserrat"/>
              </a:rPr>
              <a:t>02</a:t>
            </a:r>
            <a:endParaRPr dirty="0"/>
          </a:p>
        </p:txBody>
      </p:sp>
      <p:sp>
        <p:nvSpPr>
          <p:cNvPr id="884" name="Google Shape;884;p37"/>
          <p:cNvSpPr txBox="1"/>
          <p:nvPr/>
        </p:nvSpPr>
        <p:spPr>
          <a:xfrm>
            <a:off x="9024937" y="1409700"/>
            <a:ext cx="1500187" cy="1181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6300"/>
              <a:buFont typeface="Montserrat"/>
              <a:buNone/>
            </a:pPr>
            <a:r>
              <a:rPr lang="en-US" sz="6300" b="1" i="0" u="none" dirty="0">
                <a:latin typeface="Montserrat"/>
                <a:ea typeface="Montserrat"/>
                <a:cs typeface="Montserrat"/>
                <a:sym typeface="Montserrat"/>
              </a:rPr>
              <a:t>04</a:t>
            </a:r>
            <a:endParaRPr dirty="0"/>
          </a:p>
        </p:txBody>
      </p:sp>
      <p:grpSp>
        <p:nvGrpSpPr>
          <p:cNvPr id="2" name="Группа 1">
            <a:extLst>
              <a:ext uri="{FF2B5EF4-FFF2-40B4-BE49-F238E27FC236}">
                <a16:creationId xmlns:a16="http://schemas.microsoft.com/office/drawing/2014/main" id="{55990C28-4EE9-134B-A8E9-01008E3771DB}"/>
              </a:ext>
            </a:extLst>
          </p:cNvPr>
          <p:cNvGrpSpPr/>
          <p:nvPr/>
        </p:nvGrpSpPr>
        <p:grpSpPr>
          <a:xfrm>
            <a:off x="697425" y="2817812"/>
            <a:ext cx="2714998" cy="1823104"/>
            <a:chOff x="697425" y="2817812"/>
            <a:chExt cx="2714998" cy="1823104"/>
          </a:xfrm>
        </p:grpSpPr>
        <p:sp>
          <p:nvSpPr>
            <p:cNvPr id="885" name="Google Shape;885;p37"/>
            <p:cNvSpPr txBox="1"/>
            <p:nvPr/>
          </p:nvSpPr>
          <p:spPr>
            <a:xfrm>
              <a:off x="1475721" y="2817812"/>
              <a:ext cx="1346200" cy="546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Open Sans SemiBold"/>
                <a:buNone/>
              </a:pPr>
              <a:r>
                <a:rPr lang="tr-TR" b="1" i="0" u="none" dirty="0">
                  <a:solidFill>
                    <a:srgbClr val="000000"/>
                  </a:solidFill>
                  <a:latin typeface="Open Sans Semibold"/>
                  <a:ea typeface="Open Sans Semibold"/>
                  <a:cs typeface="Open Sans Semibold"/>
                  <a:sym typeface="Open Sans SemiBold"/>
                </a:rPr>
                <a:t>Stoklar</a:t>
              </a:r>
              <a:endParaRPr dirty="0"/>
            </a:p>
          </p:txBody>
        </p:sp>
        <p:sp>
          <p:nvSpPr>
            <p:cNvPr id="893" name="Google Shape;893;p37"/>
            <p:cNvSpPr txBox="1"/>
            <p:nvPr/>
          </p:nvSpPr>
          <p:spPr>
            <a:xfrm>
              <a:off x="697425" y="3440766"/>
              <a:ext cx="2714998" cy="1200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Open Sans"/>
                <a:buNone/>
              </a:pPr>
              <a:r>
                <a:rPr lang="tr-TR" dirty="0"/>
                <a:t>2024 döneminde düzeltilmiş stok değerleri üzerinden satışların maliyetinin oluşması sonucunda vergi matrahını azaltıcı etki </a:t>
              </a:r>
            </a:p>
          </p:txBody>
        </p:sp>
      </p:grpSp>
      <p:grpSp>
        <p:nvGrpSpPr>
          <p:cNvPr id="3" name="Группа 2">
            <a:extLst>
              <a:ext uri="{FF2B5EF4-FFF2-40B4-BE49-F238E27FC236}">
                <a16:creationId xmlns:a16="http://schemas.microsoft.com/office/drawing/2014/main" id="{DCEE79B4-00FD-1B4D-AB26-32B484CD9209}"/>
              </a:ext>
            </a:extLst>
          </p:cNvPr>
          <p:cNvGrpSpPr/>
          <p:nvPr/>
        </p:nvGrpSpPr>
        <p:grpSpPr>
          <a:xfrm>
            <a:off x="3467005" y="2817812"/>
            <a:ext cx="2789332" cy="1823104"/>
            <a:chOff x="3467005" y="2817812"/>
            <a:chExt cx="2789332" cy="1823104"/>
          </a:xfrm>
        </p:grpSpPr>
        <p:sp>
          <p:nvSpPr>
            <p:cNvPr id="886" name="Google Shape;886;p37"/>
            <p:cNvSpPr txBox="1"/>
            <p:nvPr/>
          </p:nvSpPr>
          <p:spPr>
            <a:xfrm>
              <a:off x="4017308" y="2817812"/>
              <a:ext cx="1770717" cy="546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Open Sans SemiBold"/>
                <a:buNone/>
              </a:pPr>
              <a:r>
                <a:rPr lang="tr-TR" b="1" i="0" u="none" dirty="0">
                  <a:solidFill>
                    <a:srgbClr val="000000"/>
                  </a:solidFill>
                  <a:latin typeface="Open Sans Semibold"/>
                  <a:ea typeface="Open Sans Semibold"/>
                  <a:cs typeface="Open Sans Semibold"/>
                  <a:sym typeface="Open Sans SemiBold"/>
                </a:rPr>
                <a:t>Sabit Kıymetler</a:t>
              </a:r>
              <a:endParaRPr dirty="0"/>
            </a:p>
          </p:txBody>
        </p:sp>
        <p:sp>
          <p:nvSpPr>
            <p:cNvPr id="894" name="Google Shape;894;p37"/>
            <p:cNvSpPr txBox="1"/>
            <p:nvPr/>
          </p:nvSpPr>
          <p:spPr>
            <a:xfrm>
              <a:off x="3467005" y="3440766"/>
              <a:ext cx="2789332" cy="1200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Open Sans"/>
                <a:buNone/>
              </a:pPr>
              <a:r>
                <a:rPr lang="tr-TR" dirty="0"/>
                <a:t>2024 dönemde düzeltilmiş sabit kıymetler üzerinden amortisman hesaplanarak amortisman giderlerinin artacak olması ile vergi matrahının azalacak olması </a:t>
              </a:r>
            </a:p>
          </p:txBody>
        </p:sp>
      </p:grpSp>
      <p:grpSp>
        <p:nvGrpSpPr>
          <p:cNvPr id="4" name="Группа 3">
            <a:extLst>
              <a:ext uri="{FF2B5EF4-FFF2-40B4-BE49-F238E27FC236}">
                <a16:creationId xmlns:a16="http://schemas.microsoft.com/office/drawing/2014/main" id="{3A3DA3F6-1D3E-8146-9BFB-4BFC61B001A8}"/>
              </a:ext>
            </a:extLst>
          </p:cNvPr>
          <p:cNvGrpSpPr/>
          <p:nvPr/>
        </p:nvGrpSpPr>
        <p:grpSpPr>
          <a:xfrm>
            <a:off x="6350468" y="2765942"/>
            <a:ext cx="2504188" cy="2375953"/>
            <a:chOff x="6349268" y="2763930"/>
            <a:chExt cx="2484350" cy="2169849"/>
          </a:xfrm>
        </p:grpSpPr>
        <p:sp>
          <p:nvSpPr>
            <p:cNvPr id="887" name="Google Shape;887;p37"/>
            <p:cNvSpPr txBox="1"/>
            <p:nvPr/>
          </p:nvSpPr>
          <p:spPr>
            <a:xfrm>
              <a:off x="6349268" y="2763930"/>
              <a:ext cx="2087936" cy="546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500"/>
                <a:buFont typeface="Open Sans SemiBold"/>
                <a:buNone/>
              </a:pPr>
              <a:r>
                <a:rPr lang="tr-TR" b="1" dirty="0">
                  <a:solidFill>
                    <a:srgbClr val="000000"/>
                  </a:solidFill>
                  <a:latin typeface="Open Sans Semibold"/>
                  <a:ea typeface="Open Sans Semibold"/>
                  <a:cs typeface="Open Sans Semibold"/>
                  <a:sym typeface="Open Sans SemiBold"/>
                </a:rPr>
                <a:t>Dönem Ayırıcı Hesaplar</a:t>
              </a:r>
              <a:endParaRPr lang="tr-TR" dirty="0"/>
            </a:p>
          </p:txBody>
        </p:sp>
        <p:sp>
          <p:nvSpPr>
            <p:cNvPr id="895" name="Google Shape;895;p37"/>
            <p:cNvSpPr txBox="1"/>
            <p:nvPr/>
          </p:nvSpPr>
          <p:spPr>
            <a:xfrm>
              <a:off x="6385813" y="3733629"/>
              <a:ext cx="2447805" cy="120015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800"/>
                <a:buFont typeface="Open Sans"/>
                <a:buNone/>
              </a:pPr>
              <a:r>
                <a:rPr lang="tr-TR" dirty="0">
                  <a:solidFill>
                    <a:schemeClr val="dk1"/>
                  </a:solidFill>
                  <a:latin typeface="Calibri gövde"/>
                  <a:ea typeface="Open Sans"/>
                  <a:cs typeface="Open Sans"/>
                  <a:sym typeface="Open Sans"/>
                </a:rPr>
                <a:t>Gelecek Döneme Ait Giderler ve Gelirler</a:t>
              </a:r>
              <a:endParaRPr lang="tr-TR" sz="1800" b="0" i="0" u="none" dirty="0">
                <a:solidFill>
                  <a:schemeClr val="dk1"/>
                </a:solidFill>
                <a:latin typeface="Calibri gövde"/>
                <a:ea typeface="Open Sans"/>
                <a:cs typeface="Open Sans"/>
                <a:sym typeface="Open Sans"/>
              </a:endParaRPr>
            </a:p>
            <a:p>
              <a:pPr marL="0" marR="0" lvl="0" indent="0" rtl="0">
                <a:lnSpc>
                  <a:spcPct val="100000"/>
                </a:lnSpc>
                <a:spcBef>
                  <a:spcPts val="0"/>
                </a:spcBef>
                <a:spcAft>
                  <a:spcPts val="0"/>
                </a:spcAft>
                <a:buClr>
                  <a:schemeClr val="dk1"/>
                </a:buClr>
                <a:buSzPts val="1800"/>
                <a:buFont typeface="Open Sans"/>
                <a:buNone/>
              </a:pPr>
              <a:endParaRPr lang="tr-TR" dirty="0">
                <a:solidFill>
                  <a:schemeClr val="dk1"/>
                </a:solidFill>
                <a:latin typeface="Calibri gövde"/>
                <a:ea typeface="Open Sans"/>
                <a:cs typeface="Open Sans"/>
                <a:sym typeface="Open Sans"/>
              </a:endParaRPr>
            </a:p>
          </p:txBody>
        </p:sp>
      </p:grpSp>
      <p:grpSp>
        <p:nvGrpSpPr>
          <p:cNvPr id="5" name="Группа 4">
            <a:extLst>
              <a:ext uri="{FF2B5EF4-FFF2-40B4-BE49-F238E27FC236}">
                <a16:creationId xmlns:a16="http://schemas.microsoft.com/office/drawing/2014/main" id="{AEB61526-8966-1044-9957-15EB8A6E9966}"/>
              </a:ext>
            </a:extLst>
          </p:cNvPr>
          <p:cNvGrpSpPr/>
          <p:nvPr/>
        </p:nvGrpSpPr>
        <p:grpSpPr>
          <a:xfrm>
            <a:off x="8779577" y="2678484"/>
            <a:ext cx="2714998" cy="2086722"/>
            <a:chOff x="8779577" y="2678484"/>
            <a:chExt cx="2714998" cy="2086722"/>
          </a:xfrm>
        </p:grpSpPr>
        <p:sp>
          <p:nvSpPr>
            <p:cNvPr id="888" name="Google Shape;888;p37"/>
            <p:cNvSpPr txBox="1"/>
            <p:nvPr/>
          </p:nvSpPr>
          <p:spPr>
            <a:xfrm>
              <a:off x="9024937" y="2678484"/>
              <a:ext cx="1708615" cy="546100"/>
            </a:xfrm>
            <a:prstGeom prst="rect">
              <a:avLst/>
            </a:prstGeom>
            <a:noFill/>
            <a:ln>
              <a:noFill/>
            </a:ln>
          </p:spPr>
          <p:txBody>
            <a:bodyPr spcFirstLastPara="1" wrap="square" lIns="0" tIns="0" rIns="0" bIns="0" anchor="t" anchorCtr="0">
              <a:noAutofit/>
            </a:bodyPr>
            <a:lstStyle/>
            <a:p>
              <a:pPr>
                <a:buClr>
                  <a:srgbClr val="000000"/>
                </a:buClr>
                <a:buSzPts val="2500"/>
              </a:pPr>
              <a:r>
                <a:rPr lang="tr-TR" b="1" i="0" u="none" dirty="0">
                  <a:solidFill>
                    <a:srgbClr val="000000"/>
                  </a:solidFill>
                  <a:latin typeface="Open Sans Semibold"/>
                  <a:ea typeface="Open Sans Semibold"/>
                  <a:cs typeface="Open Sans Semibold"/>
                  <a:sym typeface="Open Sans SemiBold"/>
                </a:rPr>
                <a:t>Vergi Güvenlik Müesseleri</a:t>
              </a:r>
              <a:endParaRPr lang="tr-TR" dirty="0"/>
            </a:p>
            <a:p>
              <a:pPr marL="0" marR="0" lvl="0" indent="0" algn="l" rtl="0">
                <a:lnSpc>
                  <a:spcPct val="100000"/>
                </a:lnSpc>
                <a:spcBef>
                  <a:spcPts val="0"/>
                </a:spcBef>
                <a:spcAft>
                  <a:spcPts val="0"/>
                </a:spcAft>
                <a:buClr>
                  <a:srgbClr val="000000"/>
                </a:buClr>
                <a:buSzPts val="2500"/>
                <a:buFont typeface="Open Sans SemiBold"/>
                <a:buNone/>
              </a:pPr>
              <a:endParaRPr dirty="0"/>
            </a:p>
          </p:txBody>
        </p:sp>
        <p:sp>
          <p:nvSpPr>
            <p:cNvPr id="896" name="Google Shape;896;p37"/>
            <p:cNvSpPr txBox="1"/>
            <p:nvPr/>
          </p:nvSpPr>
          <p:spPr>
            <a:xfrm>
              <a:off x="8779577" y="3565056"/>
              <a:ext cx="2714998" cy="120015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800"/>
                <a:buFont typeface="Open Sans"/>
                <a:buNone/>
              </a:pPr>
              <a:r>
                <a:rPr lang="tr-TR" sz="1800" b="0" i="0" u="none" dirty="0">
                  <a:solidFill>
                    <a:schemeClr val="dk1"/>
                  </a:solidFill>
                  <a:latin typeface="Calibri gövde"/>
                  <a:ea typeface="Open Sans"/>
                  <a:cs typeface="Open Sans"/>
                  <a:sym typeface="Open Sans"/>
                </a:rPr>
                <a:t>Örtülü Sermaye Hesabında Olumlu Etki</a:t>
              </a:r>
            </a:p>
            <a:p>
              <a:pPr marL="0" marR="0" lvl="0" indent="0" rtl="0">
                <a:lnSpc>
                  <a:spcPct val="100000"/>
                </a:lnSpc>
                <a:spcBef>
                  <a:spcPts val="0"/>
                </a:spcBef>
                <a:spcAft>
                  <a:spcPts val="0"/>
                </a:spcAft>
                <a:buClr>
                  <a:schemeClr val="dk1"/>
                </a:buClr>
                <a:buSzPts val="1800"/>
                <a:buFont typeface="Open Sans"/>
                <a:buNone/>
              </a:pPr>
              <a:endParaRPr lang="tr-TR" sz="400" dirty="0">
                <a:solidFill>
                  <a:schemeClr val="dk1"/>
                </a:solidFill>
                <a:latin typeface="Calibri gövde"/>
                <a:ea typeface="Open Sans"/>
                <a:cs typeface="Open Sans"/>
                <a:sym typeface="Open Sans"/>
              </a:endParaRPr>
            </a:p>
            <a:p>
              <a:pPr marL="0" marR="0" lvl="0" indent="0" rtl="0">
                <a:lnSpc>
                  <a:spcPct val="100000"/>
                </a:lnSpc>
                <a:spcBef>
                  <a:spcPts val="0"/>
                </a:spcBef>
                <a:spcAft>
                  <a:spcPts val="0"/>
                </a:spcAft>
                <a:buClr>
                  <a:schemeClr val="dk1"/>
                </a:buClr>
                <a:buSzPts val="1800"/>
                <a:buFont typeface="Open Sans"/>
                <a:buNone/>
              </a:pPr>
              <a:r>
                <a:rPr lang="tr-TR" dirty="0">
                  <a:solidFill>
                    <a:schemeClr val="dk1"/>
                  </a:solidFill>
                  <a:latin typeface="Calibri gövde"/>
                  <a:ea typeface="Open Sans"/>
                  <a:cs typeface="Open Sans"/>
                  <a:sym typeface="Open Sans"/>
                </a:rPr>
                <a:t>Finansman Gider Kısıtlamasında Oran Aşımı</a:t>
              </a:r>
              <a:endParaRPr lang="tr-TR" dirty="0">
                <a:latin typeface="Calibri gövde"/>
              </a:endParaRPr>
            </a:p>
          </p:txBody>
        </p:sp>
      </p:grpSp>
      <p:cxnSp>
        <p:nvCxnSpPr>
          <p:cNvPr id="27" name="Google Shape;1751;p62">
            <a:extLst>
              <a:ext uri="{FF2B5EF4-FFF2-40B4-BE49-F238E27FC236}">
                <a16:creationId xmlns:a16="http://schemas.microsoft.com/office/drawing/2014/main" id="{6E3D16B7-F2A1-4806-8933-4C19A6E1644D}"/>
              </a:ext>
            </a:extLst>
          </p:cNvPr>
          <p:cNvCxnSpPr>
            <a:cxnSpLocks/>
          </p:cNvCxnSpPr>
          <p:nvPr/>
        </p:nvCxnSpPr>
        <p:spPr>
          <a:xfrm flipV="1">
            <a:off x="3454864" y="3340703"/>
            <a:ext cx="0" cy="2333957"/>
          </a:xfrm>
          <a:prstGeom prst="straightConnector1">
            <a:avLst/>
          </a:prstGeom>
          <a:noFill/>
          <a:ln w="34925" cap="flat" cmpd="sng">
            <a:solidFill>
              <a:srgbClr val="0070C0"/>
            </a:solidFill>
            <a:prstDash val="solid"/>
            <a:miter lim="800000"/>
            <a:headEnd type="none" w="med" len="med"/>
            <a:tailEnd type="none" w="med" len="med"/>
          </a:ln>
        </p:spPr>
      </p:cxnSp>
      <p:cxnSp>
        <p:nvCxnSpPr>
          <p:cNvPr id="30" name="Google Shape;1751;p62">
            <a:extLst>
              <a:ext uri="{FF2B5EF4-FFF2-40B4-BE49-F238E27FC236}">
                <a16:creationId xmlns:a16="http://schemas.microsoft.com/office/drawing/2014/main" id="{DDE02B9D-B827-40DF-A44A-1D5CC1D0FE48}"/>
              </a:ext>
            </a:extLst>
          </p:cNvPr>
          <p:cNvCxnSpPr>
            <a:cxnSpLocks/>
          </p:cNvCxnSpPr>
          <p:nvPr/>
        </p:nvCxnSpPr>
        <p:spPr>
          <a:xfrm flipV="1">
            <a:off x="6256337" y="3363912"/>
            <a:ext cx="0" cy="2333957"/>
          </a:xfrm>
          <a:prstGeom prst="straightConnector1">
            <a:avLst/>
          </a:prstGeom>
          <a:noFill/>
          <a:ln w="34925" cap="flat" cmpd="sng">
            <a:solidFill>
              <a:srgbClr val="0070C0"/>
            </a:solidFill>
            <a:prstDash val="solid"/>
            <a:miter lim="800000"/>
            <a:headEnd type="none" w="med" len="med"/>
            <a:tailEnd type="none" w="med" len="med"/>
          </a:ln>
        </p:spPr>
      </p:cxnSp>
      <p:cxnSp>
        <p:nvCxnSpPr>
          <p:cNvPr id="31" name="Google Shape;1751;p62">
            <a:extLst>
              <a:ext uri="{FF2B5EF4-FFF2-40B4-BE49-F238E27FC236}">
                <a16:creationId xmlns:a16="http://schemas.microsoft.com/office/drawing/2014/main" id="{0742805A-1F8D-42A6-8150-8D1C768646D3}"/>
              </a:ext>
            </a:extLst>
          </p:cNvPr>
          <p:cNvCxnSpPr>
            <a:cxnSpLocks/>
          </p:cNvCxnSpPr>
          <p:nvPr/>
        </p:nvCxnSpPr>
        <p:spPr>
          <a:xfrm flipV="1">
            <a:off x="8627499" y="3319972"/>
            <a:ext cx="0" cy="2333957"/>
          </a:xfrm>
          <a:prstGeom prst="straightConnector1">
            <a:avLst/>
          </a:prstGeom>
          <a:noFill/>
          <a:ln w="34925" cap="flat" cmpd="sng">
            <a:solidFill>
              <a:srgbClr val="0070C0"/>
            </a:solidFill>
            <a:prstDash val="solid"/>
            <a:miter lim="800000"/>
            <a:headEnd type="none" w="med" len="med"/>
            <a:tailEnd type="none" w="med" len="med"/>
          </a:ln>
        </p:spPr>
      </p:cxnSp>
      <p:sp>
        <p:nvSpPr>
          <p:cNvPr id="25" name="Google Shape;819;p33">
            <a:extLst>
              <a:ext uri="{FF2B5EF4-FFF2-40B4-BE49-F238E27FC236}">
                <a16:creationId xmlns:a16="http://schemas.microsoft.com/office/drawing/2014/main" id="{BF5892BF-9EB4-492C-B3A6-D82BB9D86160}"/>
              </a:ext>
            </a:extLst>
          </p:cNvPr>
          <p:cNvSpPr txBox="1"/>
          <p:nvPr/>
        </p:nvSpPr>
        <p:spPr>
          <a:xfrm>
            <a:off x="446610" y="406570"/>
            <a:ext cx="4290489" cy="83247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tr-TR" sz="2400" b="1" u="none" dirty="0">
                <a:solidFill>
                  <a:srgbClr val="FF0000"/>
                </a:solidFill>
                <a:latin typeface="Montserrat ExtraBold" panose="02000505000000020004" pitchFamily="2" charset="77"/>
                <a:ea typeface="Montserrat"/>
                <a:cs typeface="Montserrat"/>
                <a:sym typeface="Montserrat"/>
              </a:rPr>
              <a:t>Vergisel Etki Analizi III</a:t>
            </a:r>
            <a:endParaRPr lang="tr-TR" sz="2400" b="1" dirty="0">
              <a:solidFill>
                <a:srgbClr val="FF0000"/>
              </a:solidFill>
              <a:latin typeface="Montserrat ExtraBold" panose="02000505000000020004" pitchFamily="2" charset="77"/>
            </a:endParaRPr>
          </a:p>
        </p:txBody>
      </p:sp>
      <p:sp>
        <p:nvSpPr>
          <p:cNvPr id="6" name="Slayt Numarası Yer Tutucusu 5">
            <a:extLst>
              <a:ext uri="{FF2B5EF4-FFF2-40B4-BE49-F238E27FC236}">
                <a16:creationId xmlns:a16="http://schemas.microsoft.com/office/drawing/2014/main" id="{F788D4EA-C457-4777-89C0-BB0F82AB22C4}"/>
              </a:ext>
            </a:extLst>
          </p:cNvPr>
          <p:cNvSpPr>
            <a:spLocks noGrp="1"/>
          </p:cNvSpPr>
          <p:nvPr>
            <p:ph type="sldNum" sz="quarter" idx="12"/>
          </p:nvPr>
        </p:nvSpPr>
        <p:spPr/>
        <p:txBody>
          <a:bodyPr/>
          <a:lstStyle/>
          <a:p>
            <a:fld id="{74A6B242-B99F-4B56-9848-7DADBC0D860D}"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7" name="Google Shape;877;p37"/>
          <p:cNvSpPr/>
          <p:nvPr/>
        </p:nvSpPr>
        <p:spPr>
          <a:xfrm>
            <a:off x="1208087" y="1352550"/>
            <a:ext cx="1711325" cy="1068387"/>
          </a:xfrm>
          <a:custGeom>
            <a:avLst/>
            <a:gdLst/>
            <a:ahLst/>
            <a:cxnLst/>
            <a:rect l="l" t="t" r="r" b="b"/>
            <a:pathLst>
              <a:path w="1078" h="673" extrusionOk="0">
                <a:moveTo>
                  <a:pt x="824" y="673"/>
                </a:moveTo>
                <a:lnTo>
                  <a:pt x="0" y="673"/>
                </a:lnTo>
                <a:lnTo>
                  <a:pt x="0" y="0"/>
                </a:lnTo>
                <a:lnTo>
                  <a:pt x="824" y="0"/>
                </a:lnTo>
                <a:lnTo>
                  <a:pt x="1078" y="337"/>
                </a:lnTo>
                <a:lnTo>
                  <a:pt x="824" y="673"/>
                </a:lnTo>
                <a:close/>
              </a:path>
            </a:pathLst>
          </a:custGeom>
          <a:solidFill>
            <a:srgbClr val="64DAA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78" name="Google Shape;878;p37"/>
          <p:cNvSpPr/>
          <p:nvPr/>
        </p:nvSpPr>
        <p:spPr>
          <a:xfrm>
            <a:off x="3730625" y="1352550"/>
            <a:ext cx="1711325" cy="1068387"/>
          </a:xfrm>
          <a:custGeom>
            <a:avLst/>
            <a:gdLst/>
            <a:ahLst/>
            <a:cxnLst/>
            <a:rect l="l" t="t" r="r" b="b"/>
            <a:pathLst>
              <a:path w="1078" h="673" extrusionOk="0">
                <a:moveTo>
                  <a:pt x="823" y="673"/>
                </a:moveTo>
                <a:lnTo>
                  <a:pt x="0" y="673"/>
                </a:lnTo>
                <a:lnTo>
                  <a:pt x="0" y="0"/>
                </a:lnTo>
                <a:lnTo>
                  <a:pt x="823" y="0"/>
                </a:lnTo>
                <a:lnTo>
                  <a:pt x="1078" y="337"/>
                </a:lnTo>
                <a:lnTo>
                  <a:pt x="823" y="673"/>
                </a:lnTo>
                <a:close/>
              </a:path>
            </a:pathLst>
          </a:cu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79" name="Google Shape;879;p37"/>
          <p:cNvSpPr/>
          <p:nvPr/>
        </p:nvSpPr>
        <p:spPr>
          <a:xfrm>
            <a:off x="6387305" y="1352550"/>
            <a:ext cx="1711325" cy="1068387"/>
          </a:xfrm>
          <a:custGeom>
            <a:avLst/>
            <a:gdLst/>
            <a:ahLst/>
            <a:cxnLst/>
            <a:rect l="l" t="t" r="r" b="b"/>
            <a:pathLst>
              <a:path w="1078" h="673" extrusionOk="0">
                <a:moveTo>
                  <a:pt x="823" y="673"/>
                </a:moveTo>
                <a:lnTo>
                  <a:pt x="0" y="673"/>
                </a:lnTo>
                <a:lnTo>
                  <a:pt x="0" y="0"/>
                </a:lnTo>
                <a:lnTo>
                  <a:pt x="823" y="0"/>
                </a:lnTo>
                <a:lnTo>
                  <a:pt x="1078" y="337"/>
                </a:lnTo>
                <a:lnTo>
                  <a:pt x="823" y="673"/>
                </a:ln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80" name="Google Shape;880;p37"/>
          <p:cNvSpPr/>
          <p:nvPr/>
        </p:nvSpPr>
        <p:spPr>
          <a:xfrm>
            <a:off x="8778875" y="1352550"/>
            <a:ext cx="1709737" cy="1068387"/>
          </a:xfrm>
          <a:custGeom>
            <a:avLst/>
            <a:gdLst/>
            <a:ahLst/>
            <a:cxnLst/>
            <a:rect l="l" t="t" r="r" b="b"/>
            <a:pathLst>
              <a:path w="1077" h="673" extrusionOk="0">
                <a:moveTo>
                  <a:pt x="823" y="673"/>
                </a:moveTo>
                <a:lnTo>
                  <a:pt x="0" y="673"/>
                </a:lnTo>
                <a:lnTo>
                  <a:pt x="0" y="0"/>
                </a:lnTo>
                <a:lnTo>
                  <a:pt x="823" y="0"/>
                </a:lnTo>
                <a:lnTo>
                  <a:pt x="1077" y="337"/>
                </a:lnTo>
                <a:lnTo>
                  <a:pt x="823" y="673"/>
                </a:lnTo>
                <a:close/>
              </a:path>
            </a:pathLst>
          </a:cu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81" name="Google Shape;881;p37"/>
          <p:cNvSpPr txBox="1"/>
          <p:nvPr/>
        </p:nvSpPr>
        <p:spPr>
          <a:xfrm>
            <a:off x="1524000" y="1409700"/>
            <a:ext cx="1354137" cy="1181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6300"/>
              <a:buFont typeface="Montserrat"/>
              <a:buNone/>
            </a:pPr>
            <a:r>
              <a:rPr lang="en-US" sz="6300" b="1" i="0" u="none" dirty="0">
                <a:latin typeface="Montserrat"/>
                <a:ea typeface="Montserrat"/>
                <a:cs typeface="Montserrat"/>
                <a:sym typeface="Montserrat"/>
              </a:rPr>
              <a:t>0</a:t>
            </a:r>
            <a:r>
              <a:rPr lang="tr-TR" sz="6300" b="1" i="0" u="none" dirty="0">
                <a:latin typeface="Montserrat"/>
                <a:ea typeface="Montserrat"/>
                <a:cs typeface="Montserrat"/>
                <a:sym typeface="Montserrat"/>
              </a:rPr>
              <a:t>5</a:t>
            </a:r>
            <a:endParaRPr dirty="0"/>
          </a:p>
        </p:txBody>
      </p:sp>
      <p:sp>
        <p:nvSpPr>
          <p:cNvPr id="882" name="Google Shape;882;p37"/>
          <p:cNvSpPr txBox="1"/>
          <p:nvPr/>
        </p:nvSpPr>
        <p:spPr>
          <a:xfrm>
            <a:off x="6561790" y="1411941"/>
            <a:ext cx="1503362" cy="1181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6300"/>
              <a:buFont typeface="Montserrat"/>
              <a:buNone/>
            </a:pPr>
            <a:r>
              <a:rPr lang="en-US" sz="6300" b="1" i="0" u="none" dirty="0">
                <a:latin typeface="Montserrat"/>
                <a:ea typeface="Montserrat"/>
                <a:cs typeface="Montserrat"/>
                <a:sym typeface="Montserrat"/>
              </a:rPr>
              <a:t>0</a:t>
            </a:r>
            <a:r>
              <a:rPr lang="tr-TR" sz="6300" b="1" i="0" u="none" dirty="0">
                <a:latin typeface="Montserrat"/>
                <a:ea typeface="Montserrat"/>
                <a:cs typeface="Montserrat"/>
                <a:sym typeface="Montserrat"/>
              </a:rPr>
              <a:t>7</a:t>
            </a:r>
            <a:endParaRPr dirty="0"/>
          </a:p>
        </p:txBody>
      </p:sp>
      <p:sp>
        <p:nvSpPr>
          <p:cNvPr id="883" name="Google Shape;883;p37"/>
          <p:cNvSpPr txBox="1"/>
          <p:nvPr/>
        </p:nvSpPr>
        <p:spPr>
          <a:xfrm>
            <a:off x="3979862" y="1409700"/>
            <a:ext cx="1514475" cy="1181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6300"/>
              <a:buFont typeface="Montserrat"/>
              <a:buNone/>
            </a:pPr>
            <a:r>
              <a:rPr lang="en-US" sz="6300" b="1" i="0" u="none" dirty="0">
                <a:latin typeface="Montserrat"/>
                <a:ea typeface="Montserrat"/>
                <a:cs typeface="Montserrat"/>
                <a:sym typeface="Montserrat"/>
              </a:rPr>
              <a:t>0</a:t>
            </a:r>
            <a:r>
              <a:rPr lang="tr-TR" sz="6300" b="1" i="0" u="none" dirty="0">
                <a:latin typeface="Montserrat"/>
                <a:ea typeface="Montserrat"/>
                <a:cs typeface="Montserrat"/>
                <a:sym typeface="Montserrat"/>
              </a:rPr>
              <a:t>6</a:t>
            </a:r>
            <a:endParaRPr dirty="0"/>
          </a:p>
        </p:txBody>
      </p:sp>
      <p:sp>
        <p:nvSpPr>
          <p:cNvPr id="884" name="Google Shape;884;p37"/>
          <p:cNvSpPr txBox="1"/>
          <p:nvPr/>
        </p:nvSpPr>
        <p:spPr>
          <a:xfrm>
            <a:off x="9024937" y="1409700"/>
            <a:ext cx="1500187" cy="1181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6300"/>
              <a:buFont typeface="Montserrat"/>
              <a:buNone/>
            </a:pPr>
            <a:r>
              <a:rPr lang="en-US" sz="6300" b="1" i="0" u="none" dirty="0">
                <a:latin typeface="Montserrat"/>
                <a:ea typeface="Montserrat"/>
                <a:cs typeface="Montserrat"/>
                <a:sym typeface="Montserrat"/>
              </a:rPr>
              <a:t>0</a:t>
            </a:r>
            <a:r>
              <a:rPr lang="tr-TR" sz="6300" b="1" i="0" u="none" dirty="0">
                <a:latin typeface="Montserrat"/>
                <a:ea typeface="Montserrat"/>
                <a:cs typeface="Montserrat"/>
                <a:sym typeface="Montserrat"/>
              </a:rPr>
              <a:t>8</a:t>
            </a:r>
            <a:endParaRPr dirty="0"/>
          </a:p>
        </p:txBody>
      </p:sp>
      <p:grpSp>
        <p:nvGrpSpPr>
          <p:cNvPr id="2" name="Группа 1">
            <a:extLst>
              <a:ext uri="{FF2B5EF4-FFF2-40B4-BE49-F238E27FC236}">
                <a16:creationId xmlns:a16="http://schemas.microsoft.com/office/drawing/2014/main" id="{55990C28-4EE9-134B-A8E9-01008E3771DB}"/>
              </a:ext>
            </a:extLst>
          </p:cNvPr>
          <p:cNvGrpSpPr/>
          <p:nvPr/>
        </p:nvGrpSpPr>
        <p:grpSpPr>
          <a:xfrm>
            <a:off x="697425" y="2794603"/>
            <a:ext cx="2714998" cy="1846313"/>
            <a:chOff x="697425" y="2794603"/>
            <a:chExt cx="2714998" cy="1846313"/>
          </a:xfrm>
        </p:grpSpPr>
        <p:sp>
          <p:nvSpPr>
            <p:cNvPr id="885" name="Google Shape;885;p37"/>
            <p:cNvSpPr txBox="1"/>
            <p:nvPr/>
          </p:nvSpPr>
          <p:spPr>
            <a:xfrm>
              <a:off x="1236125" y="2794603"/>
              <a:ext cx="1655247" cy="546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Open Sans SemiBold"/>
                <a:buNone/>
              </a:pPr>
              <a:r>
                <a:rPr lang="tr-TR" sz="1400" b="1" i="0" u="none" dirty="0">
                  <a:solidFill>
                    <a:srgbClr val="000000"/>
                  </a:solidFill>
                  <a:latin typeface="Open Sans Semibold"/>
                  <a:ea typeface="Open Sans Semibold"/>
                  <a:cs typeface="Open Sans Semibold"/>
                  <a:sym typeface="Open Sans SemiBold"/>
                </a:rPr>
                <a:t>Sabit Kıymetlerin Elden Çıkarılması</a:t>
              </a:r>
              <a:endParaRPr sz="1400" dirty="0"/>
            </a:p>
          </p:txBody>
        </p:sp>
        <p:sp>
          <p:nvSpPr>
            <p:cNvPr id="893" name="Google Shape;893;p37"/>
            <p:cNvSpPr txBox="1"/>
            <p:nvPr/>
          </p:nvSpPr>
          <p:spPr>
            <a:xfrm>
              <a:off x="697425" y="3440766"/>
              <a:ext cx="2714998" cy="1200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Open Sans"/>
                <a:buNone/>
              </a:pPr>
              <a:r>
                <a:rPr lang="tr-TR" dirty="0"/>
                <a:t>2024 döneminde düzeltilmiş değerleri ile izlenen sabit kıymetlerin elden çıkarılmasında daha az satış karı</a:t>
              </a:r>
            </a:p>
          </p:txBody>
        </p:sp>
      </p:grpSp>
      <p:grpSp>
        <p:nvGrpSpPr>
          <p:cNvPr id="3" name="Группа 2">
            <a:extLst>
              <a:ext uri="{FF2B5EF4-FFF2-40B4-BE49-F238E27FC236}">
                <a16:creationId xmlns:a16="http://schemas.microsoft.com/office/drawing/2014/main" id="{DCEE79B4-00FD-1B4D-AB26-32B484CD9209}"/>
              </a:ext>
            </a:extLst>
          </p:cNvPr>
          <p:cNvGrpSpPr/>
          <p:nvPr/>
        </p:nvGrpSpPr>
        <p:grpSpPr>
          <a:xfrm>
            <a:off x="3467005" y="2698109"/>
            <a:ext cx="2789332" cy="1942807"/>
            <a:chOff x="3467005" y="2698109"/>
            <a:chExt cx="2789332" cy="1942807"/>
          </a:xfrm>
        </p:grpSpPr>
        <p:sp>
          <p:nvSpPr>
            <p:cNvPr id="886" name="Google Shape;886;p37"/>
            <p:cNvSpPr txBox="1"/>
            <p:nvPr/>
          </p:nvSpPr>
          <p:spPr>
            <a:xfrm>
              <a:off x="3851740" y="2698109"/>
              <a:ext cx="1770717" cy="546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Open Sans SemiBold"/>
                <a:buNone/>
              </a:pPr>
              <a:r>
                <a:rPr lang="tr-TR" b="1" i="0" u="none" dirty="0">
                  <a:latin typeface="Open Sans Semibold"/>
                  <a:ea typeface="Open Sans Semibold"/>
                  <a:cs typeface="Open Sans Semibold"/>
                  <a:sym typeface="Open Sans SemiBold"/>
                </a:rPr>
                <a:t>Borca Batıklık ve Konkordato</a:t>
              </a:r>
              <a:endParaRPr dirty="0"/>
            </a:p>
          </p:txBody>
        </p:sp>
        <p:sp>
          <p:nvSpPr>
            <p:cNvPr id="894" name="Google Shape;894;p37"/>
            <p:cNvSpPr txBox="1"/>
            <p:nvPr/>
          </p:nvSpPr>
          <p:spPr>
            <a:xfrm>
              <a:off x="3467005" y="3440766"/>
              <a:ext cx="2789332" cy="1200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Open Sans"/>
                <a:buNone/>
              </a:pPr>
              <a:r>
                <a:rPr lang="tr-TR" dirty="0"/>
                <a:t>Birçok işletmede gizli yedeklerin göreceli olarak kayıt altına alınması sağlanacak ve öz kaynaklar artacaktır</a:t>
              </a:r>
            </a:p>
          </p:txBody>
        </p:sp>
      </p:grpSp>
      <p:grpSp>
        <p:nvGrpSpPr>
          <p:cNvPr id="4" name="Группа 3">
            <a:extLst>
              <a:ext uri="{FF2B5EF4-FFF2-40B4-BE49-F238E27FC236}">
                <a16:creationId xmlns:a16="http://schemas.microsoft.com/office/drawing/2014/main" id="{3A3DA3F6-1D3E-8146-9BFB-4BFC61B001A8}"/>
              </a:ext>
            </a:extLst>
          </p:cNvPr>
          <p:cNvGrpSpPr/>
          <p:nvPr/>
        </p:nvGrpSpPr>
        <p:grpSpPr>
          <a:xfrm>
            <a:off x="6350468" y="2768667"/>
            <a:ext cx="2539530" cy="2110536"/>
            <a:chOff x="6349268" y="2766419"/>
            <a:chExt cx="2519412" cy="1927456"/>
          </a:xfrm>
        </p:grpSpPr>
        <p:sp>
          <p:nvSpPr>
            <p:cNvPr id="887" name="Google Shape;887;p37"/>
            <p:cNvSpPr txBox="1"/>
            <p:nvPr/>
          </p:nvSpPr>
          <p:spPr>
            <a:xfrm>
              <a:off x="6349268" y="2766419"/>
              <a:ext cx="2087936" cy="546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500"/>
                <a:buFont typeface="Open Sans SemiBold"/>
                <a:buNone/>
              </a:pPr>
              <a:r>
                <a:rPr lang="tr-TR" b="1" dirty="0">
                  <a:latin typeface="Open Sans Semibold"/>
                  <a:ea typeface="Open Sans Semibold"/>
                  <a:cs typeface="Open Sans Semibold"/>
                  <a:sym typeface="Open Sans SemiBold"/>
                </a:rPr>
                <a:t>Rasyolar</a:t>
              </a:r>
              <a:endParaRPr lang="tr-TR" dirty="0"/>
            </a:p>
          </p:txBody>
        </p:sp>
        <p:sp>
          <p:nvSpPr>
            <p:cNvPr id="895" name="Google Shape;895;p37"/>
            <p:cNvSpPr txBox="1"/>
            <p:nvPr/>
          </p:nvSpPr>
          <p:spPr>
            <a:xfrm>
              <a:off x="6420875" y="3493725"/>
              <a:ext cx="2447805" cy="120015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800"/>
                <a:buFont typeface="Open Sans"/>
                <a:buNone/>
              </a:pPr>
              <a:r>
                <a:rPr lang="tr-TR" sz="1800" b="0" i="0" u="none" dirty="0">
                  <a:solidFill>
                    <a:schemeClr val="dk1"/>
                  </a:solidFill>
                  <a:latin typeface="Calibri gövde"/>
                  <a:ea typeface="Open Sans"/>
                  <a:cs typeface="Open Sans"/>
                  <a:sym typeface="Open Sans"/>
                </a:rPr>
                <a:t>Likidite</a:t>
              </a:r>
            </a:p>
            <a:p>
              <a:pPr marL="0" marR="0" lvl="0" indent="0" rtl="0">
                <a:lnSpc>
                  <a:spcPct val="100000"/>
                </a:lnSpc>
                <a:spcBef>
                  <a:spcPts val="0"/>
                </a:spcBef>
                <a:spcAft>
                  <a:spcPts val="0"/>
                </a:spcAft>
                <a:buClr>
                  <a:schemeClr val="dk1"/>
                </a:buClr>
                <a:buSzPts val="1800"/>
                <a:buFont typeface="Open Sans"/>
                <a:buNone/>
              </a:pPr>
              <a:endParaRPr lang="tr-TR" dirty="0">
                <a:solidFill>
                  <a:schemeClr val="dk1"/>
                </a:solidFill>
                <a:latin typeface="Calibri gövde"/>
                <a:ea typeface="Open Sans"/>
                <a:cs typeface="Open Sans"/>
                <a:sym typeface="Open Sans"/>
              </a:endParaRPr>
            </a:p>
            <a:p>
              <a:pPr marL="0" marR="0" lvl="0" indent="0" rtl="0">
                <a:lnSpc>
                  <a:spcPct val="100000"/>
                </a:lnSpc>
                <a:spcBef>
                  <a:spcPts val="0"/>
                </a:spcBef>
                <a:spcAft>
                  <a:spcPts val="0"/>
                </a:spcAft>
                <a:buClr>
                  <a:schemeClr val="dk1"/>
                </a:buClr>
                <a:buSzPts val="1800"/>
                <a:buFont typeface="Open Sans"/>
                <a:buNone/>
              </a:pPr>
              <a:r>
                <a:rPr lang="tr-TR" sz="1800" b="0" i="0" u="none" dirty="0">
                  <a:solidFill>
                    <a:schemeClr val="dk1"/>
                  </a:solidFill>
                  <a:latin typeface="Calibri gövde"/>
                  <a:ea typeface="Open Sans"/>
                  <a:cs typeface="Open Sans"/>
                  <a:sym typeface="Open Sans"/>
                </a:rPr>
                <a:t>Mali Yapı</a:t>
              </a:r>
            </a:p>
            <a:p>
              <a:pPr marL="0" marR="0" lvl="0" indent="0" rtl="0">
                <a:lnSpc>
                  <a:spcPct val="100000"/>
                </a:lnSpc>
                <a:spcBef>
                  <a:spcPts val="0"/>
                </a:spcBef>
                <a:spcAft>
                  <a:spcPts val="0"/>
                </a:spcAft>
                <a:buClr>
                  <a:schemeClr val="dk1"/>
                </a:buClr>
                <a:buSzPts val="1800"/>
                <a:buFont typeface="Open Sans"/>
                <a:buNone/>
              </a:pPr>
              <a:endParaRPr lang="tr-TR" dirty="0">
                <a:solidFill>
                  <a:schemeClr val="dk1"/>
                </a:solidFill>
                <a:latin typeface="Calibri gövde"/>
                <a:ea typeface="Open Sans"/>
                <a:cs typeface="Open Sans"/>
                <a:sym typeface="Open Sans"/>
              </a:endParaRPr>
            </a:p>
            <a:p>
              <a:pPr marL="0" marR="0" lvl="0" indent="0" rtl="0">
                <a:lnSpc>
                  <a:spcPct val="100000"/>
                </a:lnSpc>
                <a:spcBef>
                  <a:spcPts val="0"/>
                </a:spcBef>
                <a:spcAft>
                  <a:spcPts val="0"/>
                </a:spcAft>
                <a:buClr>
                  <a:schemeClr val="dk1"/>
                </a:buClr>
                <a:buSzPts val="1800"/>
                <a:buFont typeface="Open Sans"/>
                <a:buNone/>
              </a:pPr>
              <a:r>
                <a:rPr lang="tr-TR" dirty="0">
                  <a:solidFill>
                    <a:schemeClr val="dk1"/>
                  </a:solidFill>
                  <a:latin typeface="Calibri gövde"/>
                  <a:ea typeface="Open Sans"/>
                  <a:cs typeface="Open Sans"/>
                  <a:sym typeface="Open Sans"/>
                </a:rPr>
                <a:t>Karlılık</a:t>
              </a:r>
            </a:p>
            <a:p>
              <a:pPr marL="0" marR="0" lvl="0" indent="0" rtl="0">
                <a:lnSpc>
                  <a:spcPct val="100000"/>
                </a:lnSpc>
                <a:spcBef>
                  <a:spcPts val="0"/>
                </a:spcBef>
                <a:spcAft>
                  <a:spcPts val="0"/>
                </a:spcAft>
                <a:buClr>
                  <a:schemeClr val="dk1"/>
                </a:buClr>
                <a:buSzPts val="1800"/>
                <a:buFont typeface="Open Sans"/>
                <a:buNone/>
              </a:pPr>
              <a:endParaRPr lang="tr-TR" dirty="0">
                <a:solidFill>
                  <a:schemeClr val="dk1"/>
                </a:solidFill>
                <a:latin typeface="Calibri gövde"/>
                <a:ea typeface="Open Sans"/>
                <a:cs typeface="Open Sans"/>
                <a:sym typeface="Open Sans"/>
              </a:endParaRPr>
            </a:p>
            <a:p>
              <a:pPr marL="0" marR="0" lvl="0" indent="0" rtl="0">
                <a:lnSpc>
                  <a:spcPct val="100000"/>
                </a:lnSpc>
                <a:spcBef>
                  <a:spcPts val="0"/>
                </a:spcBef>
                <a:spcAft>
                  <a:spcPts val="0"/>
                </a:spcAft>
                <a:buClr>
                  <a:schemeClr val="dk1"/>
                </a:buClr>
                <a:buSzPts val="1800"/>
                <a:buFont typeface="Open Sans"/>
                <a:buNone/>
              </a:pPr>
              <a:r>
                <a:rPr lang="tr-TR" dirty="0">
                  <a:solidFill>
                    <a:schemeClr val="dk1"/>
                  </a:solidFill>
                  <a:latin typeface="Calibri gövde"/>
                  <a:ea typeface="Open Sans"/>
                  <a:cs typeface="Open Sans"/>
                  <a:sym typeface="Open Sans"/>
                </a:rPr>
                <a:t> </a:t>
              </a:r>
              <a:endParaRPr dirty="0">
                <a:latin typeface="Calibri gövde"/>
              </a:endParaRPr>
            </a:p>
          </p:txBody>
        </p:sp>
      </p:grpSp>
      <p:grpSp>
        <p:nvGrpSpPr>
          <p:cNvPr id="5" name="Группа 4">
            <a:extLst>
              <a:ext uri="{FF2B5EF4-FFF2-40B4-BE49-F238E27FC236}">
                <a16:creationId xmlns:a16="http://schemas.microsoft.com/office/drawing/2014/main" id="{AEB61526-8966-1044-9957-15EB8A6E9966}"/>
              </a:ext>
            </a:extLst>
          </p:cNvPr>
          <p:cNvGrpSpPr/>
          <p:nvPr/>
        </p:nvGrpSpPr>
        <p:grpSpPr>
          <a:xfrm>
            <a:off x="8779577" y="2676990"/>
            <a:ext cx="2714998" cy="2828460"/>
            <a:chOff x="8779577" y="2676990"/>
            <a:chExt cx="2714998" cy="2828460"/>
          </a:xfrm>
        </p:grpSpPr>
        <p:sp>
          <p:nvSpPr>
            <p:cNvPr id="888" name="Google Shape;888;p37"/>
            <p:cNvSpPr txBox="1"/>
            <p:nvPr/>
          </p:nvSpPr>
          <p:spPr>
            <a:xfrm>
              <a:off x="8920722" y="2676990"/>
              <a:ext cx="1708615" cy="546100"/>
            </a:xfrm>
            <a:prstGeom prst="rect">
              <a:avLst/>
            </a:prstGeom>
            <a:noFill/>
            <a:ln>
              <a:noFill/>
            </a:ln>
          </p:spPr>
          <p:txBody>
            <a:bodyPr spcFirstLastPara="1" wrap="square" lIns="0" tIns="0" rIns="0" bIns="0" anchor="t" anchorCtr="0">
              <a:noAutofit/>
            </a:bodyPr>
            <a:lstStyle/>
            <a:p>
              <a:pPr>
                <a:buClr>
                  <a:srgbClr val="000000"/>
                </a:buClr>
                <a:buSzPts val="2500"/>
              </a:pPr>
              <a:r>
                <a:rPr lang="tr-TR" b="1" i="0" u="none" dirty="0">
                  <a:solidFill>
                    <a:srgbClr val="000000"/>
                  </a:solidFill>
                  <a:latin typeface="Open Sans Semibold"/>
                  <a:ea typeface="Open Sans Semibold"/>
                  <a:cs typeface="Open Sans Semibold"/>
                  <a:sym typeface="Open Sans SemiBold"/>
                </a:rPr>
                <a:t>Öz sermaye Kalemleri</a:t>
              </a:r>
              <a:endParaRPr lang="tr-TR" dirty="0"/>
            </a:p>
            <a:p>
              <a:pPr marL="0" marR="0" lvl="0" indent="0" algn="l" rtl="0">
                <a:lnSpc>
                  <a:spcPct val="100000"/>
                </a:lnSpc>
                <a:spcBef>
                  <a:spcPts val="0"/>
                </a:spcBef>
                <a:spcAft>
                  <a:spcPts val="0"/>
                </a:spcAft>
                <a:buClr>
                  <a:srgbClr val="000000"/>
                </a:buClr>
                <a:buSzPts val="2500"/>
                <a:buFont typeface="Open Sans SemiBold"/>
                <a:buNone/>
              </a:pPr>
              <a:endParaRPr dirty="0"/>
            </a:p>
          </p:txBody>
        </p:sp>
        <p:sp>
          <p:nvSpPr>
            <p:cNvPr id="896" name="Google Shape;896;p37"/>
            <p:cNvSpPr txBox="1"/>
            <p:nvPr/>
          </p:nvSpPr>
          <p:spPr>
            <a:xfrm>
              <a:off x="8779577" y="3565056"/>
              <a:ext cx="2714998" cy="1940394"/>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800"/>
                <a:buFont typeface="Open Sans"/>
                <a:buNone/>
              </a:pPr>
              <a:r>
                <a:rPr lang="tr-TR" sz="1800" b="0" i="0" u="none" dirty="0">
                  <a:solidFill>
                    <a:schemeClr val="dk1"/>
                  </a:solidFill>
                  <a:latin typeface="Calibri gövde"/>
                  <a:ea typeface="Open Sans"/>
                  <a:cs typeface="Open Sans"/>
                  <a:sym typeface="Open Sans"/>
                </a:rPr>
                <a:t>Öz sermaye kalemlerine ait enflasyon farklarının işletmeden çekilememesi</a:t>
              </a:r>
            </a:p>
            <a:p>
              <a:pPr marL="0" marR="0" lvl="0" indent="0" rtl="0">
                <a:lnSpc>
                  <a:spcPct val="100000"/>
                </a:lnSpc>
                <a:spcBef>
                  <a:spcPts val="0"/>
                </a:spcBef>
                <a:spcAft>
                  <a:spcPts val="0"/>
                </a:spcAft>
                <a:buClr>
                  <a:schemeClr val="dk1"/>
                </a:buClr>
                <a:buSzPts val="1800"/>
                <a:buFont typeface="Open Sans"/>
                <a:buNone/>
              </a:pPr>
              <a:r>
                <a:rPr lang="tr-TR" dirty="0">
                  <a:solidFill>
                    <a:schemeClr val="dk1"/>
                  </a:solidFill>
                  <a:latin typeface="Calibri gövde"/>
                  <a:ea typeface="Open Sans"/>
                  <a:cs typeface="Open Sans"/>
                  <a:sym typeface="Open Sans"/>
                </a:rPr>
                <a:t>(sermayeye ilave edilmesi hariç)</a:t>
              </a:r>
              <a:endParaRPr lang="tr-TR" dirty="0">
                <a:latin typeface="Calibri gövde"/>
              </a:endParaRPr>
            </a:p>
          </p:txBody>
        </p:sp>
      </p:grpSp>
      <p:cxnSp>
        <p:nvCxnSpPr>
          <p:cNvPr id="27" name="Google Shape;1751;p62">
            <a:extLst>
              <a:ext uri="{FF2B5EF4-FFF2-40B4-BE49-F238E27FC236}">
                <a16:creationId xmlns:a16="http://schemas.microsoft.com/office/drawing/2014/main" id="{6E3D16B7-F2A1-4806-8933-4C19A6E1644D}"/>
              </a:ext>
            </a:extLst>
          </p:cNvPr>
          <p:cNvCxnSpPr>
            <a:cxnSpLocks/>
          </p:cNvCxnSpPr>
          <p:nvPr/>
        </p:nvCxnSpPr>
        <p:spPr>
          <a:xfrm flipV="1">
            <a:off x="3454864" y="3340703"/>
            <a:ext cx="0" cy="2333957"/>
          </a:xfrm>
          <a:prstGeom prst="straightConnector1">
            <a:avLst/>
          </a:prstGeom>
          <a:noFill/>
          <a:ln w="34925" cap="flat" cmpd="sng">
            <a:solidFill>
              <a:srgbClr val="0070C0"/>
            </a:solidFill>
            <a:prstDash val="solid"/>
            <a:miter lim="800000"/>
            <a:headEnd type="none" w="med" len="med"/>
            <a:tailEnd type="none" w="med" len="med"/>
          </a:ln>
        </p:spPr>
      </p:cxnSp>
      <p:cxnSp>
        <p:nvCxnSpPr>
          <p:cNvPr id="30" name="Google Shape;1751;p62">
            <a:extLst>
              <a:ext uri="{FF2B5EF4-FFF2-40B4-BE49-F238E27FC236}">
                <a16:creationId xmlns:a16="http://schemas.microsoft.com/office/drawing/2014/main" id="{DDE02B9D-B827-40DF-A44A-1D5CC1D0FE48}"/>
              </a:ext>
            </a:extLst>
          </p:cNvPr>
          <p:cNvCxnSpPr>
            <a:cxnSpLocks/>
          </p:cNvCxnSpPr>
          <p:nvPr/>
        </p:nvCxnSpPr>
        <p:spPr>
          <a:xfrm flipV="1">
            <a:off x="6256337" y="3363912"/>
            <a:ext cx="0" cy="2333957"/>
          </a:xfrm>
          <a:prstGeom prst="straightConnector1">
            <a:avLst/>
          </a:prstGeom>
          <a:noFill/>
          <a:ln w="34925" cap="flat" cmpd="sng">
            <a:solidFill>
              <a:srgbClr val="0070C0"/>
            </a:solidFill>
            <a:prstDash val="solid"/>
            <a:miter lim="800000"/>
            <a:headEnd type="none" w="med" len="med"/>
            <a:tailEnd type="none" w="med" len="med"/>
          </a:ln>
        </p:spPr>
      </p:cxnSp>
      <p:cxnSp>
        <p:nvCxnSpPr>
          <p:cNvPr id="31" name="Google Shape;1751;p62">
            <a:extLst>
              <a:ext uri="{FF2B5EF4-FFF2-40B4-BE49-F238E27FC236}">
                <a16:creationId xmlns:a16="http://schemas.microsoft.com/office/drawing/2014/main" id="{0742805A-1F8D-42A6-8150-8D1C768646D3}"/>
              </a:ext>
            </a:extLst>
          </p:cNvPr>
          <p:cNvCxnSpPr>
            <a:cxnSpLocks/>
          </p:cNvCxnSpPr>
          <p:nvPr/>
        </p:nvCxnSpPr>
        <p:spPr>
          <a:xfrm flipV="1">
            <a:off x="8627499" y="3319972"/>
            <a:ext cx="0" cy="2333957"/>
          </a:xfrm>
          <a:prstGeom prst="straightConnector1">
            <a:avLst/>
          </a:prstGeom>
          <a:noFill/>
          <a:ln w="34925" cap="flat" cmpd="sng">
            <a:solidFill>
              <a:srgbClr val="0070C0"/>
            </a:solidFill>
            <a:prstDash val="solid"/>
            <a:miter lim="800000"/>
            <a:headEnd type="none" w="med" len="med"/>
            <a:tailEnd type="none" w="med" len="med"/>
          </a:ln>
        </p:spPr>
      </p:cxnSp>
      <p:sp>
        <p:nvSpPr>
          <p:cNvPr id="25" name="Google Shape;819;p33">
            <a:extLst>
              <a:ext uri="{FF2B5EF4-FFF2-40B4-BE49-F238E27FC236}">
                <a16:creationId xmlns:a16="http://schemas.microsoft.com/office/drawing/2014/main" id="{EB5E29D1-BFC6-4B94-BC94-8367F45DF158}"/>
              </a:ext>
            </a:extLst>
          </p:cNvPr>
          <p:cNvSpPr txBox="1"/>
          <p:nvPr/>
        </p:nvSpPr>
        <p:spPr>
          <a:xfrm>
            <a:off x="430698" y="466422"/>
            <a:ext cx="5191759" cy="83247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tr-TR" sz="2400" b="1" u="none" dirty="0">
                <a:solidFill>
                  <a:srgbClr val="FF0000"/>
                </a:solidFill>
                <a:latin typeface="Montserrat ExtraBold" panose="02000505000000020004" pitchFamily="2" charset="77"/>
                <a:ea typeface="Montserrat"/>
                <a:cs typeface="Montserrat"/>
                <a:sym typeface="Montserrat"/>
              </a:rPr>
              <a:t>Vergisel Etki Analizi IV</a:t>
            </a:r>
            <a:endParaRPr lang="tr-TR" sz="2400" b="1" dirty="0">
              <a:solidFill>
                <a:srgbClr val="FF0000"/>
              </a:solidFill>
              <a:latin typeface="Montserrat ExtraBold" panose="02000505000000020004" pitchFamily="2" charset="77"/>
            </a:endParaRPr>
          </a:p>
        </p:txBody>
      </p:sp>
      <p:sp>
        <p:nvSpPr>
          <p:cNvPr id="6" name="Slayt Numarası Yer Tutucusu 5">
            <a:extLst>
              <a:ext uri="{FF2B5EF4-FFF2-40B4-BE49-F238E27FC236}">
                <a16:creationId xmlns:a16="http://schemas.microsoft.com/office/drawing/2014/main" id="{0B7B153A-93EE-4789-A6D3-D3C47CD4CCB3}"/>
              </a:ext>
            </a:extLst>
          </p:cNvPr>
          <p:cNvSpPr>
            <a:spLocks noGrp="1"/>
          </p:cNvSpPr>
          <p:nvPr>
            <p:ph type="sldNum" sz="quarter" idx="12"/>
          </p:nvPr>
        </p:nvSpPr>
        <p:spPr/>
        <p:txBody>
          <a:bodyPr/>
          <a:lstStyle/>
          <a:p>
            <a:fld id="{74A6B242-B99F-4B56-9848-7DADBC0D860D}" type="slidenum">
              <a:rPr lang="en-US" smtClean="0"/>
              <a:t>61</a:t>
            </a:fld>
            <a:endParaRPr lang="en-US"/>
          </a:p>
        </p:txBody>
      </p:sp>
    </p:spTree>
    <p:extLst>
      <p:ext uri="{BB962C8B-B14F-4D97-AF65-F5344CB8AC3E}">
        <p14:creationId xmlns:p14="http://schemas.microsoft.com/office/powerpoint/2010/main" val="3533475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84" y="3855116"/>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Рисунок 25">
            <a:extLst>
              <a:ext uri="{FF2B5EF4-FFF2-40B4-BE49-F238E27FC236}">
                <a16:creationId xmlns:a16="http://schemas.microsoft.com/office/drawing/2014/main" id="{144D937E-7BCF-9B46-836B-6EF4A235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Рисунок 27">
            <a:extLst>
              <a:ext uri="{FF2B5EF4-FFF2-40B4-BE49-F238E27FC236}">
                <a16:creationId xmlns:a16="http://schemas.microsoft.com/office/drawing/2014/main" id="{7226958E-8004-1941-B87F-9DDF64493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4201583"/>
            <a:ext cx="1748896"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9907" y="449783"/>
            <a:ext cx="9780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rtl="0">
              <a:lnSpc>
                <a:spcPct val="100000"/>
              </a:lnSpc>
              <a:spcBef>
                <a:spcPts val="0"/>
              </a:spcBef>
              <a:spcAft>
                <a:spcPts val="0"/>
              </a:spcAft>
              <a:buClr>
                <a:srgbClr val="000000"/>
              </a:buClr>
              <a:buSzPts val="4300"/>
              <a:buFont typeface="Montserrat"/>
              <a:buNone/>
            </a:pPr>
            <a:r>
              <a:rPr lang="tr-TR" sz="2800" b="1" u="none" dirty="0">
                <a:solidFill>
                  <a:srgbClr val="FF0000"/>
                </a:solidFill>
                <a:latin typeface="Montserrat ExtraBold" panose="02000505000000020004" pitchFamily="2" charset="77"/>
                <a:ea typeface="Montserrat"/>
                <a:cs typeface="Montserrat"/>
                <a:sym typeface="Montserrat"/>
              </a:rPr>
              <a:t>Vergisel Etki Analizi V</a:t>
            </a:r>
            <a:endParaRPr lang="tr-TR" sz="2800" b="1" dirty="0">
              <a:solidFill>
                <a:srgbClr val="FF0000"/>
              </a:solidFill>
              <a:latin typeface="Montserrat ExtraBold" panose="02000505000000020004" pitchFamily="2" charset="77"/>
            </a:endParaRPr>
          </a:p>
        </p:txBody>
      </p:sp>
      <p:sp>
        <p:nvSpPr>
          <p:cNvPr id="161802" name="Прямоугольник 5">
            <a:extLst>
              <a:ext uri="{FF2B5EF4-FFF2-40B4-BE49-F238E27FC236}">
                <a16:creationId xmlns:a16="http://schemas.microsoft.com/office/drawing/2014/main" id="{FF56B25F-8354-9C42-8658-E1AC88F0B98C}"/>
              </a:ext>
            </a:extLst>
          </p:cNvPr>
          <p:cNvSpPr>
            <a:spLocks noChangeArrowheads="1"/>
          </p:cNvSpPr>
          <p:nvPr/>
        </p:nvSpPr>
        <p:spPr bwMode="auto">
          <a:xfrm>
            <a:off x="5654935" y="1948657"/>
            <a:ext cx="56395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rtl="0">
              <a:lnSpc>
                <a:spcPct val="100000"/>
              </a:lnSpc>
              <a:spcBef>
                <a:spcPts val="0"/>
              </a:spcBef>
              <a:spcAft>
                <a:spcPts val="0"/>
              </a:spcAft>
              <a:buClr>
                <a:schemeClr val="lt1"/>
              </a:buClr>
              <a:buSzPts val="1300"/>
              <a:buFont typeface="Open Sans"/>
              <a:buNone/>
            </a:pPr>
            <a:r>
              <a:rPr lang="tr-TR" sz="2400" dirty="0"/>
              <a:t>E</a:t>
            </a:r>
            <a:r>
              <a:rPr lang="en-US" sz="2400" dirty="0" err="1"/>
              <a:t>nflasyon</a:t>
            </a:r>
            <a:r>
              <a:rPr lang="en-US" sz="2400" dirty="0"/>
              <a:t> </a:t>
            </a:r>
            <a:r>
              <a:rPr lang="en-US" sz="2400" dirty="0" err="1"/>
              <a:t>düzeltmesine</a:t>
            </a:r>
            <a:r>
              <a:rPr lang="en-US" sz="2400" dirty="0"/>
              <a:t> </a:t>
            </a:r>
            <a:r>
              <a:rPr lang="en-US" sz="2400" dirty="0" err="1"/>
              <a:t>tâbi</a:t>
            </a:r>
            <a:r>
              <a:rPr lang="en-US" sz="2400" dirty="0"/>
              <a:t> </a:t>
            </a:r>
            <a:r>
              <a:rPr lang="en-US" sz="2400" dirty="0" err="1"/>
              <a:t>tutulan</a:t>
            </a:r>
            <a:r>
              <a:rPr lang="en-US" sz="2400" dirty="0"/>
              <a:t> </a:t>
            </a:r>
            <a:r>
              <a:rPr lang="en-US" sz="2400" dirty="0" err="1"/>
              <a:t>parasal</a:t>
            </a:r>
            <a:r>
              <a:rPr lang="en-US" sz="2400" dirty="0"/>
              <a:t> </a:t>
            </a:r>
            <a:r>
              <a:rPr lang="en-US" sz="2400" dirty="0" err="1"/>
              <a:t>olmayan</a:t>
            </a:r>
            <a:r>
              <a:rPr lang="en-US" sz="2400" dirty="0"/>
              <a:t> </a:t>
            </a:r>
            <a:r>
              <a:rPr lang="en-US" sz="2400" dirty="0" err="1"/>
              <a:t>kıymetlerin</a:t>
            </a:r>
            <a:r>
              <a:rPr lang="en-US" sz="2400" dirty="0"/>
              <a:t> </a:t>
            </a:r>
            <a:r>
              <a:rPr lang="en-US" sz="2400" dirty="0" err="1"/>
              <a:t>elden</a:t>
            </a:r>
            <a:r>
              <a:rPr lang="en-US" sz="2400" dirty="0"/>
              <a:t> </a:t>
            </a:r>
            <a:r>
              <a:rPr lang="en-US" sz="2400" dirty="0" err="1"/>
              <a:t>çıkarılması</a:t>
            </a:r>
            <a:r>
              <a:rPr lang="en-US" sz="2400" dirty="0"/>
              <a:t> </a:t>
            </a:r>
            <a:r>
              <a:rPr lang="en-US" sz="2400" dirty="0" err="1"/>
              <a:t>halinde</a:t>
            </a:r>
            <a:r>
              <a:rPr lang="en-US" sz="2400" dirty="0"/>
              <a:t>, </a:t>
            </a:r>
            <a:r>
              <a:rPr lang="en-US" sz="2400" dirty="0" err="1"/>
              <a:t>bunlara</a:t>
            </a:r>
            <a:r>
              <a:rPr lang="en-US" sz="2400" dirty="0"/>
              <a:t> </a:t>
            </a:r>
            <a:r>
              <a:rPr lang="en-US" sz="2400" dirty="0" err="1"/>
              <a:t>ilişkin</a:t>
            </a:r>
            <a:r>
              <a:rPr lang="en-US" sz="2400" dirty="0"/>
              <a:t> </a:t>
            </a:r>
            <a:r>
              <a:rPr lang="en-US" sz="2400" dirty="0" err="1"/>
              <a:t>enflasyon</a:t>
            </a:r>
            <a:r>
              <a:rPr lang="en-US" sz="2400" dirty="0"/>
              <a:t> </a:t>
            </a:r>
            <a:r>
              <a:rPr lang="en-US" sz="2400" dirty="0" err="1"/>
              <a:t>düzeltme</a:t>
            </a:r>
            <a:r>
              <a:rPr lang="en-US" sz="2400" dirty="0"/>
              <a:t> </a:t>
            </a:r>
            <a:r>
              <a:rPr lang="en-US" sz="2400" dirty="0" err="1"/>
              <a:t>farkları</a:t>
            </a:r>
            <a:r>
              <a:rPr lang="en-US" sz="2400" dirty="0"/>
              <a:t> </a:t>
            </a:r>
            <a:r>
              <a:rPr lang="en-US" sz="2400" dirty="0" err="1"/>
              <a:t>maliyet</a:t>
            </a:r>
            <a:r>
              <a:rPr lang="en-US" sz="2400" dirty="0"/>
              <a:t> </a:t>
            </a:r>
            <a:r>
              <a:rPr lang="en-US" sz="2400" dirty="0" err="1"/>
              <a:t>olarak</a:t>
            </a:r>
            <a:r>
              <a:rPr lang="en-US" sz="2400" dirty="0"/>
              <a:t> </a:t>
            </a:r>
            <a:r>
              <a:rPr lang="en-US" sz="2400" dirty="0" err="1"/>
              <a:t>dikkate</a:t>
            </a:r>
            <a:r>
              <a:rPr lang="en-US" sz="2400" dirty="0"/>
              <a:t> </a:t>
            </a:r>
            <a:r>
              <a:rPr lang="en-US" sz="2400" dirty="0" err="1"/>
              <a:t>alınacaktır</a:t>
            </a:r>
            <a:r>
              <a:rPr lang="en-US" sz="2400" dirty="0"/>
              <a:t>. </a:t>
            </a:r>
          </a:p>
        </p:txBody>
      </p:sp>
      <p:sp>
        <p:nvSpPr>
          <p:cNvPr id="161804" name="Прямоугольник 7">
            <a:extLst>
              <a:ext uri="{FF2B5EF4-FFF2-40B4-BE49-F238E27FC236}">
                <a16:creationId xmlns:a16="http://schemas.microsoft.com/office/drawing/2014/main" id="{7ACD3705-2E6F-D94F-8423-2DE005F2C5D9}"/>
              </a:ext>
            </a:extLst>
          </p:cNvPr>
          <p:cNvSpPr>
            <a:spLocks noChangeArrowheads="1"/>
          </p:cNvSpPr>
          <p:nvPr/>
        </p:nvSpPr>
        <p:spPr bwMode="auto">
          <a:xfrm>
            <a:off x="573523" y="1911142"/>
            <a:ext cx="380860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err="1">
                <a:highlight>
                  <a:srgbClr val="FFFF00"/>
                </a:highlight>
              </a:rPr>
              <a:t>Enflasyon</a:t>
            </a:r>
            <a:r>
              <a:rPr lang="en-US" sz="2400" b="1" dirty="0">
                <a:highlight>
                  <a:srgbClr val="FFFF00"/>
                </a:highlight>
              </a:rPr>
              <a:t> </a:t>
            </a:r>
            <a:r>
              <a:rPr lang="en-US" sz="2400" b="1" dirty="0" err="1">
                <a:highlight>
                  <a:srgbClr val="FFFF00"/>
                </a:highlight>
              </a:rPr>
              <a:t>düzeltilmesine</a:t>
            </a:r>
            <a:r>
              <a:rPr lang="en-US" sz="2400" b="1" dirty="0">
                <a:highlight>
                  <a:srgbClr val="FFFF00"/>
                </a:highlight>
              </a:rPr>
              <a:t> tabi </a:t>
            </a:r>
            <a:r>
              <a:rPr lang="en-US" sz="2400" b="1" dirty="0" err="1">
                <a:highlight>
                  <a:srgbClr val="FFFF00"/>
                </a:highlight>
              </a:rPr>
              <a:t>tutulmuş</a:t>
            </a:r>
            <a:r>
              <a:rPr lang="en-US" sz="2400" b="1" dirty="0">
                <a:highlight>
                  <a:srgbClr val="FFFF00"/>
                </a:highlight>
              </a:rPr>
              <a:t> </a:t>
            </a:r>
            <a:r>
              <a:rPr lang="en-US" sz="2400" b="1" dirty="0" err="1">
                <a:highlight>
                  <a:srgbClr val="FFFF00"/>
                </a:highlight>
              </a:rPr>
              <a:t>bilançoda</a:t>
            </a:r>
            <a:r>
              <a:rPr lang="en-US" sz="2400" b="1" dirty="0">
                <a:highlight>
                  <a:srgbClr val="FFFF00"/>
                </a:highlight>
              </a:rPr>
              <a:t> </a:t>
            </a:r>
            <a:r>
              <a:rPr lang="en-US" sz="2400" b="1" dirty="0" err="1">
                <a:highlight>
                  <a:srgbClr val="FFFF00"/>
                </a:highlight>
              </a:rPr>
              <a:t>yer</a:t>
            </a:r>
            <a:r>
              <a:rPr lang="en-US" sz="2400" b="1" dirty="0">
                <a:highlight>
                  <a:srgbClr val="FFFF00"/>
                </a:highlight>
              </a:rPr>
              <a:t> </a:t>
            </a:r>
            <a:r>
              <a:rPr lang="en-US" sz="2400" b="1" dirty="0" err="1">
                <a:highlight>
                  <a:srgbClr val="FFFF00"/>
                </a:highlight>
              </a:rPr>
              <a:t>alan</a:t>
            </a:r>
            <a:r>
              <a:rPr lang="en-US" sz="2400" b="1" dirty="0">
                <a:highlight>
                  <a:srgbClr val="FFFF00"/>
                </a:highlight>
              </a:rPr>
              <a:t> </a:t>
            </a:r>
            <a:r>
              <a:rPr lang="en-US" sz="2400" b="1" dirty="0" err="1">
                <a:highlight>
                  <a:srgbClr val="FFFF00"/>
                </a:highlight>
              </a:rPr>
              <a:t>parasal</a:t>
            </a:r>
            <a:r>
              <a:rPr lang="en-US" sz="2400" b="1" dirty="0">
                <a:highlight>
                  <a:srgbClr val="FFFF00"/>
                </a:highlight>
              </a:rPr>
              <a:t> </a:t>
            </a:r>
            <a:r>
              <a:rPr lang="en-US" sz="2400" b="1" dirty="0" err="1">
                <a:highlight>
                  <a:srgbClr val="FFFF00"/>
                </a:highlight>
              </a:rPr>
              <a:t>olmayan</a:t>
            </a:r>
            <a:r>
              <a:rPr lang="en-US" sz="2400" b="1" dirty="0">
                <a:highlight>
                  <a:srgbClr val="FFFF00"/>
                </a:highlight>
              </a:rPr>
              <a:t> </a:t>
            </a:r>
            <a:r>
              <a:rPr lang="en-US" sz="2400" b="1" dirty="0" err="1">
                <a:highlight>
                  <a:srgbClr val="FFFF00"/>
                </a:highlight>
              </a:rPr>
              <a:t>kalemlerin</a:t>
            </a:r>
            <a:r>
              <a:rPr lang="en-US" sz="2400" b="1" dirty="0">
                <a:highlight>
                  <a:srgbClr val="FFFF00"/>
                </a:highlight>
              </a:rPr>
              <a:t> </a:t>
            </a:r>
            <a:r>
              <a:rPr lang="en-US" sz="2400" b="1" dirty="0" err="1">
                <a:highlight>
                  <a:srgbClr val="FFFF00"/>
                </a:highlight>
              </a:rPr>
              <a:t>daha</a:t>
            </a:r>
            <a:r>
              <a:rPr lang="en-US" sz="2400" b="1" dirty="0">
                <a:highlight>
                  <a:srgbClr val="FFFF00"/>
                </a:highlight>
              </a:rPr>
              <a:t> </a:t>
            </a:r>
            <a:r>
              <a:rPr lang="en-US" sz="2400" b="1" dirty="0" err="1">
                <a:highlight>
                  <a:srgbClr val="FFFF00"/>
                </a:highlight>
              </a:rPr>
              <a:t>sonra</a:t>
            </a:r>
            <a:r>
              <a:rPr lang="en-US" sz="2400" b="1" dirty="0">
                <a:highlight>
                  <a:srgbClr val="FFFF00"/>
                </a:highlight>
              </a:rPr>
              <a:t> </a:t>
            </a:r>
            <a:r>
              <a:rPr lang="en-US" sz="2400" b="1" dirty="0" err="1">
                <a:highlight>
                  <a:srgbClr val="FFFF00"/>
                </a:highlight>
              </a:rPr>
              <a:t>elden</a:t>
            </a:r>
            <a:r>
              <a:rPr lang="en-US" sz="2400" b="1" dirty="0">
                <a:highlight>
                  <a:srgbClr val="FFFF00"/>
                </a:highlight>
              </a:rPr>
              <a:t> </a:t>
            </a:r>
            <a:r>
              <a:rPr lang="en-US" sz="2400" b="1" dirty="0" err="1">
                <a:highlight>
                  <a:srgbClr val="FFFF00"/>
                </a:highlight>
              </a:rPr>
              <a:t>çıkarılması</a:t>
            </a:r>
            <a:r>
              <a:rPr lang="en-US" sz="2400" b="1" dirty="0">
                <a:highlight>
                  <a:srgbClr val="FFFF00"/>
                </a:highlight>
              </a:rPr>
              <a:t> </a:t>
            </a:r>
            <a:endParaRPr lang="en-UA" altLang="en-UA" sz="2400" b="1" dirty="0">
              <a:highlight>
                <a:srgbClr val="FFFF00"/>
              </a:highlight>
            </a:endParaRPr>
          </a:p>
        </p:txBody>
      </p:sp>
      <p:sp>
        <p:nvSpPr>
          <p:cNvPr id="21" name="Прямоугольник 5">
            <a:extLst>
              <a:ext uri="{FF2B5EF4-FFF2-40B4-BE49-F238E27FC236}">
                <a16:creationId xmlns:a16="http://schemas.microsoft.com/office/drawing/2014/main" id="{33F07270-0310-44DB-884A-E3914B3355DB}"/>
              </a:ext>
            </a:extLst>
          </p:cNvPr>
          <p:cNvSpPr>
            <a:spLocks noChangeArrowheads="1"/>
          </p:cNvSpPr>
          <p:nvPr/>
        </p:nvSpPr>
        <p:spPr bwMode="auto">
          <a:xfrm>
            <a:off x="562977" y="4295831"/>
            <a:ext cx="108474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sz="2400" dirty="0"/>
              <a:t>D</a:t>
            </a:r>
            <a:r>
              <a:rPr lang="en-US" sz="2400" dirty="0" err="1"/>
              <a:t>üzeltme</a:t>
            </a:r>
            <a:r>
              <a:rPr lang="en-US" sz="2400" dirty="0"/>
              <a:t> </a:t>
            </a:r>
            <a:r>
              <a:rPr lang="en-US" sz="2400" dirty="0" err="1"/>
              <a:t>işlemine</a:t>
            </a:r>
            <a:r>
              <a:rPr lang="en-US" sz="2400" dirty="0"/>
              <a:t> tabi </a:t>
            </a:r>
            <a:r>
              <a:rPr lang="en-US" sz="2400" dirty="0" err="1"/>
              <a:t>tutulmuş</a:t>
            </a:r>
            <a:r>
              <a:rPr lang="en-US" sz="2400" dirty="0"/>
              <a:t> </a:t>
            </a:r>
            <a:r>
              <a:rPr lang="en-US" sz="2400" dirty="0" err="1"/>
              <a:t>olan</a:t>
            </a:r>
            <a:r>
              <a:rPr lang="en-US" sz="2400" dirty="0"/>
              <a:t> 2023 hesap </a:t>
            </a:r>
            <a:r>
              <a:rPr lang="en-US" sz="2400" dirty="0" err="1"/>
              <a:t>dönemi</a:t>
            </a:r>
            <a:r>
              <a:rPr lang="en-US" sz="2400" dirty="0"/>
              <a:t> </a:t>
            </a:r>
            <a:r>
              <a:rPr lang="en-US" sz="2400" dirty="0" err="1"/>
              <a:t>sonuna</a:t>
            </a:r>
            <a:r>
              <a:rPr lang="en-US" sz="2400" dirty="0"/>
              <a:t> </a:t>
            </a:r>
            <a:r>
              <a:rPr lang="en-US" sz="2400" dirty="0" err="1"/>
              <a:t>ait</a:t>
            </a:r>
            <a:r>
              <a:rPr lang="en-US" sz="2400" dirty="0"/>
              <a:t> </a:t>
            </a:r>
            <a:r>
              <a:rPr lang="en-US" sz="2400" dirty="0" err="1"/>
              <a:t>bilançoda</a:t>
            </a:r>
            <a:r>
              <a:rPr lang="en-US" sz="2400" dirty="0"/>
              <a:t> </a:t>
            </a:r>
            <a:r>
              <a:rPr lang="en-US" sz="2400" dirty="0" err="1"/>
              <a:t>yer</a:t>
            </a:r>
            <a:r>
              <a:rPr lang="en-US" sz="2400" dirty="0"/>
              <a:t> </a:t>
            </a:r>
            <a:r>
              <a:rPr lang="en-US" sz="2400" dirty="0" err="1"/>
              <a:t>alan</a:t>
            </a:r>
            <a:r>
              <a:rPr lang="en-US" sz="2400" dirty="0"/>
              <a:t> </a:t>
            </a:r>
            <a:r>
              <a:rPr lang="en-US" sz="2400" dirty="0" err="1"/>
              <a:t>parasal</a:t>
            </a:r>
            <a:r>
              <a:rPr lang="en-US" sz="2400" dirty="0"/>
              <a:t> </a:t>
            </a:r>
            <a:r>
              <a:rPr lang="en-US" sz="2400" dirty="0" err="1"/>
              <a:t>olmayan</a:t>
            </a:r>
            <a:r>
              <a:rPr lang="en-US" sz="2400" dirty="0"/>
              <a:t> </a:t>
            </a:r>
            <a:r>
              <a:rPr lang="en-US" sz="2400" dirty="0" err="1"/>
              <a:t>kıymetlerden</a:t>
            </a:r>
            <a:r>
              <a:rPr lang="en-US" sz="2400" dirty="0"/>
              <a:t> </a:t>
            </a:r>
            <a:r>
              <a:rPr lang="en-US" sz="2400" b="1" dirty="0" err="1"/>
              <a:t>amortismana</a:t>
            </a:r>
            <a:r>
              <a:rPr lang="en-US" sz="2400" b="1" dirty="0"/>
              <a:t> tabi </a:t>
            </a:r>
            <a:r>
              <a:rPr lang="en-US" sz="2400" b="1" dirty="0" err="1"/>
              <a:t>olmayan</a:t>
            </a:r>
            <a:r>
              <a:rPr lang="en-US" sz="2400" b="1" dirty="0"/>
              <a:t> </a:t>
            </a:r>
            <a:r>
              <a:rPr lang="en-US" sz="2400" b="1" dirty="0" err="1"/>
              <a:t>kıymetlerin</a:t>
            </a:r>
            <a:r>
              <a:rPr lang="en-US" sz="2400" dirty="0"/>
              <a:t>, </a:t>
            </a:r>
            <a:r>
              <a:rPr lang="en-US" sz="2400" dirty="0" err="1"/>
              <a:t>düzeltilmiş</a:t>
            </a:r>
            <a:r>
              <a:rPr lang="en-US" sz="2400" dirty="0"/>
              <a:t> </a:t>
            </a:r>
            <a:r>
              <a:rPr lang="en-US" sz="2400" dirty="0" err="1"/>
              <a:t>değerlerinin</a:t>
            </a:r>
            <a:r>
              <a:rPr lang="en-US" sz="2400" dirty="0"/>
              <a:t> </a:t>
            </a:r>
            <a:r>
              <a:rPr lang="en-US" sz="2400" dirty="0" err="1"/>
              <a:t>altında</a:t>
            </a:r>
            <a:r>
              <a:rPr lang="en-US" sz="2400" dirty="0"/>
              <a:t> </a:t>
            </a:r>
            <a:r>
              <a:rPr lang="en-US" sz="2400" dirty="0" err="1"/>
              <a:t>bir</a:t>
            </a:r>
            <a:r>
              <a:rPr lang="en-US" sz="2400" dirty="0"/>
              <a:t> </a:t>
            </a:r>
            <a:r>
              <a:rPr lang="en-US" sz="2400" dirty="0" err="1"/>
              <a:t>bedelle</a:t>
            </a:r>
            <a:r>
              <a:rPr lang="en-US" sz="2400" dirty="0"/>
              <a:t> </a:t>
            </a:r>
            <a:r>
              <a:rPr lang="en-US" sz="2400" dirty="0" err="1"/>
              <a:t>satılması</a:t>
            </a:r>
            <a:r>
              <a:rPr lang="en-US" sz="2400" dirty="0"/>
              <a:t> </a:t>
            </a:r>
            <a:r>
              <a:rPr lang="en-US" sz="2400" dirty="0" err="1"/>
              <a:t>halinde</a:t>
            </a:r>
            <a:r>
              <a:rPr lang="en-US" sz="2400" dirty="0"/>
              <a:t>, </a:t>
            </a:r>
            <a:r>
              <a:rPr lang="en-US" sz="2400" dirty="0" err="1"/>
              <a:t>düzeltme</a:t>
            </a:r>
            <a:r>
              <a:rPr lang="en-US" sz="2400" dirty="0"/>
              <a:t> </a:t>
            </a:r>
            <a:r>
              <a:rPr lang="en-US" sz="2400" dirty="0" err="1"/>
              <a:t>sonrası</a:t>
            </a:r>
            <a:r>
              <a:rPr lang="en-US" sz="2400" dirty="0"/>
              <a:t> </a:t>
            </a:r>
            <a:r>
              <a:rPr lang="en-US" sz="2400" dirty="0" err="1"/>
              <a:t>değerle</a:t>
            </a:r>
            <a:r>
              <a:rPr lang="en-US" sz="2400" dirty="0"/>
              <a:t>, </a:t>
            </a:r>
            <a:r>
              <a:rPr lang="en-US" sz="2400" dirty="0" err="1"/>
              <a:t>düzeltme</a:t>
            </a:r>
            <a:r>
              <a:rPr lang="en-US" sz="2400" dirty="0"/>
              <a:t> </a:t>
            </a:r>
            <a:r>
              <a:rPr lang="en-US" sz="2400" dirty="0" err="1"/>
              <a:t>öncesi</a:t>
            </a:r>
            <a:r>
              <a:rPr lang="en-US" sz="2400" dirty="0"/>
              <a:t> </a:t>
            </a:r>
            <a:r>
              <a:rPr lang="en-US" sz="2400" dirty="0" err="1"/>
              <a:t>değer</a:t>
            </a:r>
            <a:r>
              <a:rPr lang="en-US" sz="2400" dirty="0"/>
              <a:t> </a:t>
            </a:r>
            <a:r>
              <a:rPr lang="en-US" sz="2400" dirty="0" err="1"/>
              <a:t>arasındaki</a:t>
            </a:r>
            <a:r>
              <a:rPr lang="en-US" sz="2400" dirty="0"/>
              <a:t> </a:t>
            </a:r>
            <a:r>
              <a:rPr lang="en-US" sz="2400" dirty="0" err="1"/>
              <a:t>farka</a:t>
            </a:r>
            <a:r>
              <a:rPr lang="en-US" sz="2400" dirty="0"/>
              <a:t> </a:t>
            </a:r>
            <a:r>
              <a:rPr lang="en-US" sz="2400" dirty="0" err="1"/>
              <a:t>isabet</a:t>
            </a:r>
            <a:r>
              <a:rPr lang="en-US" sz="2400" dirty="0"/>
              <a:t> </a:t>
            </a:r>
            <a:r>
              <a:rPr lang="en-US" sz="2400" dirty="0" err="1"/>
              <a:t>eden</a:t>
            </a:r>
            <a:r>
              <a:rPr lang="en-US" sz="2400" dirty="0"/>
              <a:t> </a:t>
            </a:r>
            <a:r>
              <a:rPr lang="en-US" sz="2400" dirty="0" err="1"/>
              <a:t>zarar</a:t>
            </a:r>
            <a:r>
              <a:rPr lang="en-US" sz="2400" dirty="0"/>
              <a:t>, </a:t>
            </a:r>
            <a:r>
              <a:rPr lang="en-US" sz="2400" dirty="0" err="1"/>
              <a:t>gelir</a:t>
            </a:r>
            <a:r>
              <a:rPr lang="en-US" sz="2400" dirty="0"/>
              <a:t> </a:t>
            </a:r>
            <a:r>
              <a:rPr lang="en-US" sz="2400" dirty="0" err="1"/>
              <a:t>veya</a:t>
            </a:r>
            <a:r>
              <a:rPr lang="en-US" sz="2400" dirty="0"/>
              <a:t> </a:t>
            </a:r>
            <a:r>
              <a:rPr lang="en-US" sz="2400" dirty="0" err="1"/>
              <a:t>kurumlar</a:t>
            </a:r>
            <a:r>
              <a:rPr lang="en-US" sz="2400" dirty="0"/>
              <a:t> </a:t>
            </a:r>
            <a:r>
              <a:rPr lang="en-US" sz="2400" dirty="0" err="1"/>
              <a:t>vergisi</a:t>
            </a:r>
            <a:r>
              <a:rPr lang="en-US" sz="2400" dirty="0"/>
              <a:t> </a:t>
            </a:r>
            <a:r>
              <a:rPr lang="en-US" sz="2400" dirty="0" err="1"/>
              <a:t>matrahının</a:t>
            </a:r>
            <a:r>
              <a:rPr lang="en-US" sz="2400" dirty="0"/>
              <a:t> </a:t>
            </a:r>
            <a:r>
              <a:rPr lang="en-US" sz="2400" dirty="0" err="1"/>
              <a:t>tespitinde</a:t>
            </a:r>
            <a:r>
              <a:rPr lang="en-US" sz="2400" dirty="0"/>
              <a:t> </a:t>
            </a:r>
            <a:r>
              <a:rPr lang="en-US" sz="2400" dirty="0" err="1"/>
              <a:t>dikkate</a:t>
            </a:r>
            <a:r>
              <a:rPr lang="en-US" sz="2400" dirty="0"/>
              <a:t> </a:t>
            </a:r>
            <a:r>
              <a:rPr lang="en-US" sz="2400" dirty="0" err="1"/>
              <a:t>alınmayacaktır</a:t>
            </a:r>
            <a:r>
              <a:rPr lang="en-US" sz="2400" dirty="0"/>
              <a:t>.</a:t>
            </a:r>
            <a:endParaRPr lang="en-UA" altLang="en-UA" sz="2400" dirty="0"/>
          </a:p>
        </p:txBody>
      </p:sp>
      <p:sp>
        <p:nvSpPr>
          <p:cNvPr id="2" name="Slayt Numarası Yer Tutucusu 1">
            <a:extLst>
              <a:ext uri="{FF2B5EF4-FFF2-40B4-BE49-F238E27FC236}">
                <a16:creationId xmlns:a16="http://schemas.microsoft.com/office/drawing/2014/main" id="{24D644B5-DC4A-4422-BC9C-E733DACB5BDE}"/>
              </a:ext>
            </a:extLst>
          </p:cNvPr>
          <p:cNvSpPr>
            <a:spLocks noGrp="1"/>
          </p:cNvSpPr>
          <p:nvPr>
            <p:ph type="sldNum" idx="12"/>
          </p:nvPr>
        </p:nvSpPr>
        <p:spPr/>
        <p:txBody>
          <a:bodyPr/>
          <a:lstStyle/>
          <a:p>
            <a:pPr>
              <a:defRPr/>
            </a:pPr>
            <a:fld id="{D1C4E16D-E3D4-2D4C-BDAA-E36D22C82642}" type="slidenum">
              <a:rPr lang="en-US" altLang="ru-UA" smtClean="0"/>
              <a:pPr>
                <a:defRPr/>
              </a:pPr>
              <a:t>62</a:t>
            </a:fld>
            <a:endParaRPr lang="en-US" altLang="ru-UA"/>
          </a:p>
        </p:txBody>
      </p:sp>
    </p:spTree>
    <p:extLst>
      <p:ext uri="{BB962C8B-B14F-4D97-AF65-F5344CB8AC3E}">
        <p14:creationId xmlns:p14="http://schemas.microsoft.com/office/powerpoint/2010/main" val="862866558"/>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grpSp>
        <p:nvGrpSpPr>
          <p:cNvPr id="8" name="Group 7">
            <a:extLst>
              <a:ext uri="{FF2B5EF4-FFF2-40B4-BE49-F238E27FC236}">
                <a16:creationId xmlns:a16="http://schemas.microsoft.com/office/drawing/2014/main" id="{FA796A01-CF1E-C34E-AB47-55B7CD8E97E8}"/>
              </a:ext>
            </a:extLst>
          </p:cNvPr>
          <p:cNvGrpSpPr/>
          <p:nvPr/>
        </p:nvGrpSpPr>
        <p:grpSpPr>
          <a:xfrm>
            <a:off x="1179512" y="1752600"/>
            <a:ext cx="3351212" cy="3357562"/>
            <a:chOff x="1179512" y="1752600"/>
            <a:chExt cx="3351212" cy="3357562"/>
          </a:xfrm>
        </p:grpSpPr>
        <p:sp>
          <p:nvSpPr>
            <p:cNvPr id="805" name="Google Shape;805;p33"/>
            <p:cNvSpPr/>
            <p:nvPr/>
          </p:nvSpPr>
          <p:spPr>
            <a:xfrm>
              <a:off x="1179512" y="1752600"/>
              <a:ext cx="3351212" cy="3357562"/>
            </a:xfrm>
            <a:prstGeom prst="ellipse">
              <a:avLst/>
            </a:prstGeom>
            <a:solidFill>
              <a:srgbClr val="EAEA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06" name="Google Shape;806;p33"/>
            <p:cNvSpPr txBox="1"/>
            <p:nvPr/>
          </p:nvSpPr>
          <p:spPr>
            <a:xfrm>
              <a:off x="1435546" y="3026235"/>
              <a:ext cx="2881056" cy="66198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tr-TR" sz="2800" b="1" u="none" dirty="0">
                  <a:solidFill>
                    <a:srgbClr val="FF0000"/>
                  </a:solidFill>
                  <a:latin typeface="Montserrat ExtraBold" panose="02000505000000020004" pitchFamily="2" charset="77"/>
                  <a:ea typeface="Montserrat"/>
                  <a:cs typeface="Montserrat"/>
                  <a:sym typeface="Montserrat"/>
                </a:rPr>
                <a:t>Mali Tablolara Etki Analizi</a:t>
              </a:r>
              <a:endParaRPr sz="2800" b="1" dirty="0">
                <a:solidFill>
                  <a:srgbClr val="FF0000"/>
                </a:solidFill>
                <a:latin typeface="Montserrat ExtraBold" panose="02000505000000020004" pitchFamily="2" charset="77"/>
              </a:endParaRPr>
            </a:p>
          </p:txBody>
        </p:sp>
      </p:grpSp>
      <p:grpSp>
        <p:nvGrpSpPr>
          <p:cNvPr id="5" name="Group 4">
            <a:extLst>
              <a:ext uri="{FF2B5EF4-FFF2-40B4-BE49-F238E27FC236}">
                <a16:creationId xmlns:a16="http://schemas.microsoft.com/office/drawing/2014/main" id="{3FC0A43C-18AD-CC49-AD8E-2A60A480D4D0}"/>
              </a:ext>
            </a:extLst>
          </p:cNvPr>
          <p:cNvGrpSpPr/>
          <p:nvPr/>
        </p:nvGrpSpPr>
        <p:grpSpPr>
          <a:xfrm>
            <a:off x="4084637" y="1471612"/>
            <a:ext cx="1512069" cy="611187"/>
            <a:chOff x="4084637" y="1471612"/>
            <a:chExt cx="1512069" cy="611187"/>
          </a:xfrm>
        </p:grpSpPr>
        <p:sp>
          <p:nvSpPr>
            <p:cNvPr id="810" name="Google Shape;810;p33"/>
            <p:cNvSpPr/>
            <p:nvPr/>
          </p:nvSpPr>
          <p:spPr>
            <a:xfrm>
              <a:off x="4124325" y="1509712"/>
              <a:ext cx="1399782" cy="533400"/>
            </a:xfrm>
            <a:custGeom>
              <a:avLst/>
              <a:gdLst/>
              <a:ahLst/>
              <a:cxnLst/>
              <a:rect l="l" t="t" r="r" b="b"/>
              <a:pathLst>
                <a:path w="1312" h="336" extrusionOk="0">
                  <a:moveTo>
                    <a:pt x="0" y="336"/>
                  </a:moveTo>
                  <a:lnTo>
                    <a:pt x="370" y="0"/>
                  </a:lnTo>
                  <a:lnTo>
                    <a:pt x="1312" y="0"/>
                  </a:lnTo>
                </a:path>
              </a:pathLst>
            </a:custGeom>
            <a:noFill/>
            <a:ln w="20625" cap="flat" cmpd="sng">
              <a:solidFill>
                <a:srgbClr val="1E0F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12" name="Google Shape;812;p33"/>
            <p:cNvSpPr/>
            <p:nvPr/>
          </p:nvSpPr>
          <p:spPr>
            <a:xfrm>
              <a:off x="5522094" y="1471612"/>
              <a:ext cx="74612" cy="77787"/>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13" name="Google Shape;813;p33"/>
            <p:cNvSpPr/>
            <p:nvPr/>
          </p:nvSpPr>
          <p:spPr>
            <a:xfrm>
              <a:off x="4084637" y="2008187"/>
              <a:ext cx="74612"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6" name="Group 5">
            <a:extLst>
              <a:ext uri="{FF2B5EF4-FFF2-40B4-BE49-F238E27FC236}">
                <a16:creationId xmlns:a16="http://schemas.microsoft.com/office/drawing/2014/main" id="{D1355DFE-FF43-5640-A540-8FD6860A8075}"/>
              </a:ext>
            </a:extLst>
          </p:cNvPr>
          <p:cNvGrpSpPr/>
          <p:nvPr/>
        </p:nvGrpSpPr>
        <p:grpSpPr>
          <a:xfrm>
            <a:off x="4672012" y="3394075"/>
            <a:ext cx="1585913" cy="74612"/>
            <a:chOff x="4672012" y="3394075"/>
            <a:chExt cx="1585913" cy="74612"/>
          </a:xfrm>
        </p:grpSpPr>
        <p:cxnSp>
          <p:nvCxnSpPr>
            <p:cNvPr id="809" name="Google Shape;809;p33"/>
            <p:cNvCxnSpPr/>
            <p:nvPr/>
          </p:nvCxnSpPr>
          <p:spPr>
            <a:xfrm rot="10800000">
              <a:off x="4711700" y="3430587"/>
              <a:ext cx="1506537" cy="3175"/>
            </a:xfrm>
            <a:prstGeom prst="straightConnector1">
              <a:avLst/>
            </a:prstGeom>
            <a:noFill/>
            <a:ln w="20625" cap="flat" cmpd="sng">
              <a:solidFill>
                <a:srgbClr val="1E0F00"/>
              </a:solidFill>
              <a:prstDash val="solid"/>
              <a:miter lim="800000"/>
              <a:headEnd type="none" w="med" len="med"/>
              <a:tailEnd type="none" w="med" len="med"/>
            </a:ln>
          </p:spPr>
        </p:cxnSp>
        <p:sp>
          <p:nvSpPr>
            <p:cNvPr id="814" name="Google Shape;814;p33"/>
            <p:cNvSpPr/>
            <p:nvPr/>
          </p:nvSpPr>
          <p:spPr>
            <a:xfrm>
              <a:off x="6178550" y="3394075"/>
              <a:ext cx="79375"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15" name="Google Shape;815;p33"/>
            <p:cNvSpPr/>
            <p:nvPr/>
          </p:nvSpPr>
          <p:spPr>
            <a:xfrm>
              <a:off x="4672012" y="3394075"/>
              <a:ext cx="74612"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7" name="Group 6">
            <a:extLst>
              <a:ext uri="{FF2B5EF4-FFF2-40B4-BE49-F238E27FC236}">
                <a16:creationId xmlns:a16="http://schemas.microsoft.com/office/drawing/2014/main" id="{10D1EC67-96B6-084D-9178-35904F435405}"/>
              </a:ext>
            </a:extLst>
          </p:cNvPr>
          <p:cNvGrpSpPr/>
          <p:nvPr/>
        </p:nvGrpSpPr>
        <p:grpSpPr>
          <a:xfrm>
            <a:off x="4068762" y="4816475"/>
            <a:ext cx="1526012" cy="627062"/>
            <a:chOff x="4068762" y="4816475"/>
            <a:chExt cx="1526012" cy="627062"/>
          </a:xfrm>
        </p:grpSpPr>
        <p:sp>
          <p:nvSpPr>
            <p:cNvPr id="811" name="Google Shape;811;p33"/>
            <p:cNvSpPr/>
            <p:nvPr/>
          </p:nvSpPr>
          <p:spPr>
            <a:xfrm>
              <a:off x="4103688" y="4856162"/>
              <a:ext cx="1434560" cy="547687"/>
            </a:xfrm>
            <a:custGeom>
              <a:avLst/>
              <a:gdLst/>
              <a:ahLst/>
              <a:cxnLst/>
              <a:rect l="l" t="t" r="r" b="b"/>
              <a:pathLst>
                <a:path w="1325" h="345" extrusionOk="0">
                  <a:moveTo>
                    <a:pt x="0" y="0"/>
                  </a:moveTo>
                  <a:lnTo>
                    <a:pt x="383" y="345"/>
                  </a:lnTo>
                  <a:lnTo>
                    <a:pt x="1325" y="345"/>
                  </a:lnTo>
                </a:path>
              </a:pathLst>
            </a:custGeom>
            <a:noFill/>
            <a:ln w="20625" cap="flat" cmpd="sng">
              <a:solidFill>
                <a:srgbClr val="1E0F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16" name="Google Shape;816;p33"/>
            <p:cNvSpPr/>
            <p:nvPr/>
          </p:nvSpPr>
          <p:spPr>
            <a:xfrm>
              <a:off x="5520162" y="5368925"/>
              <a:ext cx="74612"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17" name="Google Shape;817;p33"/>
            <p:cNvSpPr/>
            <p:nvPr/>
          </p:nvSpPr>
          <p:spPr>
            <a:xfrm>
              <a:off x="4068762" y="4816475"/>
              <a:ext cx="74612" cy="79375"/>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7C9C9AD4-637A-C24E-82FA-54D1749CC620}"/>
              </a:ext>
            </a:extLst>
          </p:cNvPr>
          <p:cNvGrpSpPr/>
          <p:nvPr/>
        </p:nvGrpSpPr>
        <p:grpSpPr>
          <a:xfrm>
            <a:off x="5763740" y="919162"/>
            <a:ext cx="4571448" cy="1240166"/>
            <a:chOff x="6418262" y="919162"/>
            <a:chExt cx="4571448" cy="1240166"/>
          </a:xfrm>
        </p:grpSpPr>
        <p:grpSp>
          <p:nvGrpSpPr>
            <p:cNvPr id="2" name="Group 1">
              <a:extLst>
                <a:ext uri="{FF2B5EF4-FFF2-40B4-BE49-F238E27FC236}">
                  <a16:creationId xmlns:a16="http://schemas.microsoft.com/office/drawing/2014/main" id="{CDCC7CE1-BF5C-7B40-8C78-760D66A5BD04}"/>
                </a:ext>
              </a:extLst>
            </p:cNvPr>
            <p:cNvGrpSpPr/>
            <p:nvPr/>
          </p:nvGrpSpPr>
          <p:grpSpPr>
            <a:xfrm>
              <a:off x="6418262" y="919162"/>
              <a:ext cx="4571448" cy="1185862"/>
              <a:chOff x="6418262" y="919162"/>
              <a:chExt cx="4571448" cy="1185862"/>
            </a:xfrm>
          </p:grpSpPr>
          <p:sp>
            <p:nvSpPr>
              <p:cNvPr id="796" name="Google Shape;796;p33"/>
              <p:cNvSpPr/>
              <p:nvPr/>
            </p:nvSpPr>
            <p:spPr>
              <a:xfrm>
                <a:off x="6418262" y="919162"/>
                <a:ext cx="3995737" cy="1185862"/>
              </a:xfrm>
              <a:custGeom>
                <a:avLst/>
                <a:gdLst/>
                <a:ahLst/>
                <a:cxnLst/>
                <a:rect l="l" t="t" r="r" b="b"/>
                <a:pathLst>
                  <a:path w="1021" h="303" extrusionOk="0">
                    <a:moveTo>
                      <a:pt x="152" y="0"/>
                    </a:moveTo>
                    <a:cubicBezTo>
                      <a:pt x="1021" y="0"/>
                      <a:pt x="1021" y="0"/>
                      <a:pt x="1021" y="0"/>
                    </a:cubicBezTo>
                    <a:cubicBezTo>
                      <a:pt x="937" y="0"/>
                      <a:pt x="869" y="68"/>
                      <a:pt x="869" y="151"/>
                    </a:cubicBezTo>
                    <a:cubicBezTo>
                      <a:pt x="869" y="235"/>
                      <a:pt x="801" y="303"/>
                      <a:pt x="718" y="303"/>
                    </a:cubicBezTo>
                    <a:cubicBezTo>
                      <a:pt x="152" y="303"/>
                      <a:pt x="152" y="303"/>
                      <a:pt x="152" y="303"/>
                    </a:cubicBezTo>
                    <a:cubicBezTo>
                      <a:pt x="68" y="303"/>
                      <a:pt x="0" y="235"/>
                      <a:pt x="0" y="151"/>
                    </a:cubicBezTo>
                    <a:cubicBezTo>
                      <a:pt x="0" y="151"/>
                      <a:pt x="0" y="151"/>
                      <a:pt x="0" y="151"/>
                    </a:cubicBezTo>
                    <a:cubicBezTo>
                      <a:pt x="0" y="68"/>
                      <a:pt x="68" y="0"/>
                      <a:pt x="152" y="0"/>
                    </a:cubicBezTo>
                    <a:close/>
                  </a:path>
                </a:pathLst>
              </a:custGeom>
              <a:solidFill>
                <a:srgbClr val="2CC6D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97" name="Google Shape;797;p33"/>
              <p:cNvSpPr/>
              <p:nvPr/>
            </p:nvSpPr>
            <p:spPr>
              <a:xfrm>
                <a:off x="9208535" y="919162"/>
                <a:ext cx="1781175" cy="1185862"/>
              </a:xfrm>
              <a:custGeom>
                <a:avLst/>
                <a:gdLst/>
                <a:ahLst/>
                <a:cxnLst/>
                <a:rect l="l" t="t" r="r" b="b"/>
                <a:pathLst>
                  <a:path w="455" h="303" extrusionOk="0">
                    <a:moveTo>
                      <a:pt x="151" y="151"/>
                    </a:moveTo>
                    <a:cubicBezTo>
                      <a:pt x="151" y="68"/>
                      <a:pt x="219" y="0"/>
                      <a:pt x="303" y="0"/>
                    </a:cubicBezTo>
                    <a:cubicBezTo>
                      <a:pt x="303" y="0"/>
                      <a:pt x="303" y="0"/>
                      <a:pt x="303" y="0"/>
                    </a:cubicBezTo>
                    <a:cubicBezTo>
                      <a:pt x="387" y="0"/>
                      <a:pt x="455" y="68"/>
                      <a:pt x="455" y="151"/>
                    </a:cubicBezTo>
                    <a:cubicBezTo>
                      <a:pt x="455" y="151"/>
                      <a:pt x="455" y="151"/>
                      <a:pt x="455" y="151"/>
                    </a:cubicBezTo>
                    <a:cubicBezTo>
                      <a:pt x="455" y="235"/>
                      <a:pt x="387" y="303"/>
                      <a:pt x="303" y="303"/>
                    </a:cubicBezTo>
                    <a:cubicBezTo>
                      <a:pt x="0" y="303"/>
                      <a:pt x="0" y="303"/>
                      <a:pt x="0" y="303"/>
                    </a:cubicBezTo>
                    <a:cubicBezTo>
                      <a:pt x="83" y="303"/>
                      <a:pt x="151" y="235"/>
                      <a:pt x="151" y="151"/>
                    </a:cubicBezTo>
                    <a:close/>
                  </a:path>
                </a:pathLst>
              </a:cu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821" name="Google Shape;821;p33"/>
            <p:cNvSpPr txBox="1"/>
            <p:nvPr/>
          </p:nvSpPr>
          <p:spPr>
            <a:xfrm>
              <a:off x="6583014" y="1274344"/>
              <a:ext cx="3909795" cy="8849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Open Sans"/>
                <a:buNone/>
              </a:pPr>
              <a:r>
                <a:rPr lang="tr-TR" sz="2200" b="0" i="0" u="none" dirty="0">
                  <a:latin typeface="Open Sans"/>
                  <a:ea typeface="Open Sans"/>
                  <a:cs typeface="Open Sans"/>
                  <a:sym typeface="Open Sans"/>
                </a:rPr>
                <a:t>Düzeltme Öncesi Analiz</a:t>
              </a:r>
              <a:endParaRPr sz="2200" dirty="0"/>
            </a:p>
          </p:txBody>
        </p:sp>
      </p:grpSp>
      <p:grpSp>
        <p:nvGrpSpPr>
          <p:cNvPr id="10" name="Group 9">
            <a:extLst>
              <a:ext uri="{FF2B5EF4-FFF2-40B4-BE49-F238E27FC236}">
                <a16:creationId xmlns:a16="http://schemas.microsoft.com/office/drawing/2014/main" id="{FC61D5EF-D4F6-D643-8362-4CFBFDC6CA11}"/>
              </a:ext>
            </a:extLst>
          </p:cNvPr>
          <p:cNvGrpSpPr/>
          <p:nvPr/>
        </p:nvGrpSpPr>
        <p:grpSpPr>
          <a:xfrm>
            <a:off x="6418262" y="2838450"/>
            <a:ext cx="4571448" cy="1187450"/>
            <a:chOff x="6418262" y="2838450"/>
            <a:chExt cx="4571448" cy="1187450"/>
          </a:xfrm>
        </p:grpSpPr>
        <p:grpSp>
          <p:nvGrpSpPr>
            <p:cNvPr id="3" name="Group 2">
              <a:extLst>
                <a:ext uri="{FF2B5EF4-FFF2-40B4-BE49-F238E27FC236}">
                  <a16:creationId xmlns:a16="http://schemas.microsoft.com/office/drawing/2014/main" id="{0732D664-93C3-2940-87BA-7B8BBED8F193}"/>
                </a:ext>
              </a:extLst>
            </p:cNvPr>
            <p:cNvGrpSpPr/>
            <p:nvPr/>
          </p:nvGrpSpPr>
          <p:grpSpPr>
            <a:xfrm>
              <a:off x="6418262" y="2838450"/>
              <a:ext cx="4571448" cy="1187450"/>
              <a:chOff x="6418262" y="2838450"/>
              <a:chExt cx="4571448" cy="1187450"/>
            </a:xfrm>
          </p:grpSpPr>
          <p:sp>
            <p:nvSpPr>
              <p:cNvPr id="798" name="Google Shape;798;p33"/>
              <p:cNvSpPr/>
              <p:nvPr/>
            </p:nvSpPr>
            <p:spPr>
              <a:xfrm>
                <a:off x="6418262" y="2838450"/>
                <a:ext cx="3995737" cy="1187450"/>
              </a:xfrm>
              <a:custGeom>
                <a:avLst/>
                <a:gdLst/>
                <a:ahLst/>
                <a:cxnLst/>
                <a:rect l="l" t="t" r="r" b="b"/>
                <a:pathLst>
                  <a:path w="1021" h="303" extrusionOk="0">
                    <a:moveTo>
                      <a:pt x="152" y="0"/>
                    </a:moveTo>
                    <a:cubicBezTo>
                      <a:pt x="1021" y="0"/>
                      <a:pt x="1021" y="0"/>
                      <a:pt x="1021" y="0"/>
                    </a:cubicBezTo>
                    <a:cubicBezTo>
                      <a:pt x="937" y="0"/>
                      <a:pt x="869" y="68"/>
                      <a:pt x="869" y="152"/>
                    </a:cubicBezTo>
                    <a:cubicBezTo>
                      <a:pt x="869" y="235"/>
                      <a:pt x="801" y="303"/>
                      <a:pt x="718" y="303"/>
                    </a:cubicBezTo>
                    <a:cubicBezTo>
                      <a:pt x="152" y="303"/>
                      <a:pt x="152" y="303"/>
                      <a:pt x="152" y="303"/>
                    </a:cubicBezTo>
                    <a:cubicBezTo>
                      <a:pt x="68" y="303"/>
                      <a:pt x="0" y="235"/>
                      <a:pt x="0" y="152"/>
                    </a:cubicBezTo>
                    <a:cubicBezTo>
                      <a:pt x="0" y="152"/>
                      <a:pt x="0" y="152"/>
                      <a:pt x="0" y="152"/>
                    </a:cubicBezTo>
                    <a:cubicBezTo>
                      <a:pt x="0" y="68"/>
                      <a:pt x="68" y="0"/>
                      <a:pt x="152" y="0"/>
                    </a:cubicBezTo>
                    <a:close/>
                  </a:path>
                </a:pathLst>
              </a:custGeom>
              <a:solidFill>
                <a:srgbClr val="0A98C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99" name="Google Shape;799;p33"/>
              <p:cNvSpPr/>
              <p:nvPr/>
            </p:nvSpPr>
            <p:spPr>
              <a:xfrm>
                <a:off x="9208535" y="2838450"/>
                <a:ext cx="1781175" cy="1187450"/>
              </a:xfrm>
              <a:custGeom>
                <a:avLst/>
                <a:gdLst/>
                <a:ahLst/>
                <a:cxnLst/>
                <a:rect l="l" t="t" r="r" b="b"/>
                <a:pathLst>
                  <a:path w="455" h="303" extrusionOk="0">
                    <a:moveTo>
                      <a:pt x="151" y="152"/>
                    </a:moveTo>
                    <a:cubicBezTo>
                      <a:pt x="151" y="68"/>
                      <a:pt x="219" y="0"/>
                      <a:pt x="303" y="0"/>
                    </a:cubicBezTo>
                    <a:cubicBezTo>
                      <a:pt x="303" y="0"/>
                      <a:pt x="303" y="0"/>
                      <a:pt x="303" y="0"/>
                    </a:cubicBezTo>
                    <a:cubicBezTo>
                      <a:pt x="387" y="0"/>
                      <a:pt x="455" y="68"/>
                      <a:pt x="455" y="152"/>
                    </a:cubicBezTo>
                    <a:cubicBezTo>
                      <a:pt x="455" y="152"/>
                      <a:pt x="455" y="152"/>
                      <a:pt x="455" y="152"/>
                    </a:cubicBezTo>
                    <a:cubicBezTo>
                      <a:pt x="455" y="235"/>
                      <a:pt x="387" y="303"/>
                      <a:pt x="303" y="303"/>
                    </a:cubicBezTo>
                    <a:cubicBezTo>
                      <a:pt x="0" y="303"/>
                      <a:pt x="0" y="303"/>
                      <a:pt x="0" y="303"/>
                    </a:cubicBezTo>
                    <a:cubicBezTo>
                      <a:pt x="83" y="303"/>
                      <a:pt x="151" y="235"/>
                      <a:pt x="151" y="152"/>
                    </a:cubicBez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822" name="Google Shape;822;p33"/>
            <p:cNvSpPr txBox="1"/>
            <p:nvPr/>
          </p:nvSpPr>
          <p:spPr>
            <a:xfrm>
              <a:off x="6618141" y="3182224"/>
              <a:ext cx="3871744" cy="74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Open Sans"/>
                <a:buNone/>
              </a:pPr>
              <a:r>
                <a:rPr lang="tr-TR" sz="2200" dirty="0">
                  <a:latin typeface="Open Sans"/>
                  <a:ea typeface="Open Sans"/>
                  <a:cs typeface="Open Sans"/>
                  <a:sym typeface="Open Sans"/>
                </a:rPr>
                <a:t>Düzeltme Sonrası Analiz</a:t>
              </a:r>
              <a:endParaRPr sz="2200" dirty="0"/>
            </a:p>
          </p:txBody>
        </p:sp>
      </p:grpSp>
      <p:grpSp>
        <p:nvGrpSpPr>
          <p:cNvPr id="11" name="Group 10">
            <a:extLst>
              <a:ext uri="{FF2B5EF4-FFF2-40B4-BE49-F238E27FC236}">
                <a16:creationId xmlns:a16="http://schemas.microsoft.com/office/drawing/2014/main" id="{F0DAE4E0-D598-5A45-8756-0AA6B1E0A999}"/>
              </a:ext>
            </a:extLst>
          </p:cNvPr>
          <p:cNvGrpSpPr/>
          <p:nvPr/>
        </p:nvGrpSpPr>
        <p:grpSpPr>
          <a:xfrm>
            <a:off x="5763740" y="4757737"/>
            <a:ext cx="4571448" cy="1190625"/>
            <a:chOff x="6418262" y="4757737"/>
            <a:chExt cx="4571448" cy="1190625"/>
          </a:xfrm>
        </p:grpSpPr>
        <p:grpSp>
          <p:nvGrpSpPr>
            <p:cNvPr id="4" name="Group 3">
              <a:extLst>
                <a:ext uri="{FF2B5EF4-FFF2-40B4-BE49-F238E27FC236}">
                  <a16:creationId xmlns:a16="http://schemas.microsoft.com/office/drawing/2014/main" id="{3B5EB7C2-9695-9543-95CB-99EB59B4D7DA}"/>
                </a:ext>
              </a:extLst>
            </p:cNvPr>
            <p:cNvGrpSpPr/>
            <p:nvPr/>
          </p:nvGrpSpPr>
          <p:grpSpPr>
            <a:xfrm>
              <a:off x="6418262" y="4757737"/>
              <a:ext cx="4571448" cy="1190625"/>
              <a:chOff x="6418262" y="4757737"/>
              <a:chExt cx="4571448" cy="1190625"/>
            </a:xfrm>
          </p:grpSpPr>
          <p:sp>
            <p:nvSpPr>
              <p:cNvPr id="800" name="Google Shape;800;p33"/>
              <p:cNvSpPr/>
              <p:nvPr/>
            </p:nvSpPr>
            <p:spPr>
              <a:xfrm>
                <a:off x="6418262" y="4757737"/>
                <a:ext cx="3995737" cy="1190625"/>
              </a:xfrm>
              <a:custGeom>
                <a:avLst/>
                <a:gdLst/>
                <a:ahLst/>
                <a:cxnLst/>
                <a:rect l="l" t="t" r="r" b="b"/>
                <a:pathLst>
                  <a:path w="1021" h="304" extrusionOk="0">
                    <a:moveTo>
                      <a:pt x="152" y="0"/>
                    </a:moveTo>
                    <a:cubicBezTo>
                      <a:pt x="1021" y="0"/>
                      <a:pt x="1021" y="0"/>
                      <a:pt x="1021" y="0"/>
                    </a:cubicBezTo>
                    <a:cubicBezTo>
                      <a:pt x="937" y="0"/>
                      <a:pt x="869" y="68"/>
                      <a:pt x="869" y="152"/>
                    </a:cubicBezTo>
                    <a:cubicBezTo>
                      <a:pt x="869" y="236"/>
                      <a:pt x="801" y="304"/>
                      <a:pt x="718" y="304"/>
                    </a:cubicBezTo>
                    <a:cubicBezTo>
                      <a:pt x="152" y="304"/>
                      <a:pt x="152" y="304"/>
                      <a:pt x="152" y="304"/>
                    </a:cubicBezTo>
                    <a:cubicBezTo>
                      <a:pt x="68" y="304"/>
                      <a:pt x="0" y="236"/>
                      <a:pt x="0" y="152"/>
                    </a:cubicBezTo>
                    <a:cubicBezTo>
                      <a:pt x="0" y="152"/>
                      <a:pt x="0" y="152"/>
                      <a:pt x="0" y="152"/>
                    </a:cubicBezTo>
                    <a:cubicBezTo>
                      <a:pt x="0" y="68"/>
                      <a:pt x="68" y="0"/>
                      <a:pt x="152" y="0"/>
                    </a:cubicBezTo>
                    <a:close/>
                  </a:path>
                </a:pathLst>
              </a:custGeom>
              <a:solidFill>
                <a:schemeClr val="accent5">
                  <a:lumMod val="60000"/>
                  <a:lumOff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01" name="Google Shape;801;p33"/>
              <p:cNvSpPr/>
              <p:nvPr/>
            </p:nvSpPr>
            <p:spPr>
              <a:xfrm>
                <a:off x="9208535" y="4757737"/>
                <a:ext cx="1781175" cy="1190625"/>
              </a:xfrm>
              <a:custGeom>
                <a:avLst/>
                <a:gdLst/>
                <a:ahLst/>
                <a:cxnLst/>
                <a:rect l="l" t="t" r="r" b="b"/>
                <a:pathLst>
                  <a:path w="455" h="304" extrusionOk="0">
                    <a:moveTo>
                      <a:pt x="151" y="152"/>
                    </a:moveTo>
                    <a:cubicBezTo>
                      <a:pt x="151" y="68"/>
                      <a:pt x="219" y="0"/>
                      <a:pt x="303" y="0"/>
                    </a:cubicBezTo>
                    <a:cubicBezTo>
                      <a:pt x="303" y="0"/>
                      <a:pt x="303" y="0"/>
                      <a:pt x="303" y="0"/>
                    </a:cubicBezTo>
                    <a:cubicBezTo>
                      <a:pt x="387" y="0"/>
                      <a:pt x="455" y="68"/>
                      <a:pt x="455" y="152"/>
                    </a:cubicBezTo>
                    <a:cubicBezTo>
                      <a:pt x="455" y="152"/>
                      <a:pt x="455" y="152"/>
                      <a:pt x="455" y="152"/>
                    </a:cubicBezTo>
                    <a:cubicBezTo>
                      <a:pt x="455" y="236"/>
                      <a:pt x="387" y="304"/>
                      <a:pt x="303" y="304"/>
                    </a:cubicBezTo>
                    <a:cubicBezTo>
                      <a:pt x="0" y="304"/>
                      <a:pt x="0" y="304"/>
                      <a:pt x="0" y="304"/>
                    </a:cubicBezTo>
                    <a:cubicBezTo>
                      <a:pt x="83" y="304"/>
                      <a:pt x="151" y="236"/>
                      <a:pt x="151" y="152"/>
                    </a:cubicBezTo>
                    <a:close/>
                  </a:path>
                </a:pathLst>
              </a:custGeom>
              <a:solidFill>
                <a:srgbClr val="2070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823" name="Google Shape;823;p33"/>
            <p:cNvSpPr txBox="1"/>
            <p:nvPr/>
          </p:nvSpPr>
          <p:spPr>
            <a:xfrm>
              <a:off x="7047023" y="5110162"/>
              <a:ext cx="3445786" cy="739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Open Sans"/>
                <a:buNone/>
              </a:pPr>
              <a:r>
                <a:rPr lang="tr-TR" sz="2200" b="0" i="0" u="none" dirty="0">
                  <a:solidFill>
                    <a:schemeClr val="tx1">
                      <a:lumMod val="95000"/>
                      <a:lumOff val="5000"/>
                    </a:schemeClr>
                  </a:solidFill>
                  <a:latin typeface="Open Sans"/>
                  <a:ea typeface="Open Sans"/>
                  <a:cs typeface="Open Sans"/>
                  <a:sym typeface="Open Sans"/>
                </a:rPr>
                <a:t>Karşılaştırma ve Yorum</a:t>
              </a:r>
              <a:endParaRPr sz="2200" dirty="0">
                <a:solidFill>
                  <a:schemeClr val="tx1">
                    <a:lumMod val="95000"/>
                    <a:lumOff val="5000"/>
                  </a:schemeClr>
                </a:solidFill>
              </a:endParaRPr>
            </a:p>
          </p:txBody>
        </p:sp>
      </p:grpSp>
    </p:spTree>
    <p:extLst>
      <p:ext uri="{BB962C8B-B14F-4D97-AF65-F5344CB8AC3E}">
        <p14:creationId xmlns:p14="http://schemas.microsoft.com/office/powerpoint/2010/main" val="3866657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9C0FF17-C7B0-4CF8-AB4C-FD7A7409FDD4}"/>
              </a:ext>
            </a:extLst>
          </p:cNvPr>
          <p:cNvSpPr txBox="1"/>
          <p:nvPr/>
        </p:nvSpPr>
        <p:spPr>
          <a:xfrm>
            <a:off x="277907" y="5417776"/>
            <a:ext cx="8113058" cy="830997"/>
          </a:xfrm>
          <a:prstGeom prst="rect">
            <a:avLst/>
          </a:prstGeom>
          <a:noFill/>
        </p:spPr>
        <p:txBody>
          <a:bodyPr wrap="square" rtlCol="0">
            <a:spAutoFit/>
          </a:bodyPr>
          <a:lstStyle/>
          <a:p>
            <a:r>
              <a:rPr lang="tr-TR" sz="4800" dirty="0">
                <a:solidFill>
                  <a:srgbClr val="FF0000"/>
                </a:solidFill>
              </a:rPr>
              <a:t>HAZIRLIKLAR VE YOL HARİTASI</a:t>
            </a:r>
            <a:endParaRPr lang="en-US" sz="4800" dirty="0">
              <a:solidFill>
                <a:srgbClr val="FF0000"/>
              </a:solidFill>
            </a:endParaRPr>
          </a:p>
        </p:txBody>
      </p:sp>
      <p:sp>
        <p:nvSpPr>
          <p:cNvPr id="5" name="Slayt Numarası Yer Tutucusu 4">
            <a:extLst>
              <a:ext uri="{FF2B5EF4-FFF2-40B4-BE49-F238E27FC236}">
                <a16:creationId xmlns:a16="http://schemas.microsoft.com/office/drawing/2014/main" id="{636C2BAF-3762-4544-AE7F-D6ED6356A48C}"/>
              </a:ext>
            </a:extLst>
          </p:cNvPr>
          <p:cNvSpPr>
            <a:spLocks noGrp="1"/>
          </p:cNvSpPr>
          <p:nvPr>
            <p:ph type="sldNum" sz="quarter" idx="12"/>
          </p:nvPr>
        </p:nvSpPr>
        <p:spPr/>
        <p:txBody>
          <a:bodyPr/>
          <a:lstStyle/>
          <a:p>
            <a:fld id="{74A6B242-B99F-4B56-9848-7DADBC0D860D}" type="slidenum">
              <a:rPr lang="en-US" smtClean="0"/>
              <a:t>64</a:t>
            </a:fld>
            <a:endParaRPr lang="en-US"/>
          </a:p>
        </p:txBody>
      </p:sp>
      <p:pic>
        <p:nvPicPr>
          <p:cNvPr id="6" name="Picture 2" descr="...">
            <a:extLst>
              <a:ext uri="{FF2B5EF4-FFF2-40B4-BE49-F238E27FC236}">
                <a16:creationId xmlns:a16="http://schemas.microsoft.com/office/drawing/2014/main" id="{51F9E6C1-CE9D-4B8D-BA27-63A859DB5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18" y="222531"/>
            <a:ext cx="11869270" cy="22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727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7" name="Group 1856">
            <a:extLst>
              <a:ext uri="{FF2B5EF4-FFF2-40B4-BE49-F238E27FC236}">
                <a16:creationId xmlns:a16="http://schemas.microsoft.com/office/drawing/2014/main" id="{C5A5C7D1-66C9-A14A-ABFB-895880F59AFB}"/>
              </a:ext>
            </a:extLst>
          </p:cNvPr>
          <p:cNvGrpSpPr/>
          <p:nvPr/>
        </p:nvGrpSpPr>
        <p:grpSpPr>
          <a:xfrm>
            <a:off x="3058002" y="2272771"/>
            <a:ext cx="6062927" cy="4585229"/>
            <a:chOff x="10186989" y="7575903"/>
            <a:chExt cx="20209756" cy="15284097"/>
          </a:xfrm>
        </p:grpSpPr>
        <p:sp>
          <p:nvSpPr>
            <p:cNvPr id="1914" name="Freeform 2">
              <a:extLst>
                <a:ext uri="{FF2B5EF4-FFF2-40B4-BE49-F238E27FC236}">
                  <a16:creationId xmlns:a16="http://schemas.microsoft.com/office/drawing/2014/main" id="{5D4661B7-2E73-4047-B6D8-76E84C8DA6C8}"/>
                </a:ext>
              </a:extLst>
            </p:cNvPr>
            <p:cNvSpPr>
              <a:spLocks noChangeArrowheads="1"/>
            </p:cNvSpPr>
            <p:nvPr/>
          </p:nvSpPr>
          <p:spPr bwMode="auto">
            <a:xfrm>
              <a:off x="10186989" y="7717014"/>
              <a:ext cx="20209756" cy="15142986"/>
            </a:xfrm>
            <a:custGeom>
              <a:avLst/>
              <a:gdLst>
                <a:gd name="T0" fmla="*/ 0 w 20211"/>
                <a:gd name="T1" fmla="*/ 15142 h 15143"/>
                <a:gd name="T2" fmla="*/ 0 w 20211"/>
                <a:gd name="T3" fmla="*/ 15142 h 15143"/>
                <a:gd name="T4" fmla="*/ 8963 w 20211"/>
                <a:gd name="T5" fmla="*/ 0 h 15143"/>
                <a:gd name="T6" fmla="*/ 11276 w 20211"/>
                <a:gd name="T7" fmla="*/ 0 h 15143"/>
                <a:gd name="T8" fmla="*/ 20210 w 20211"/>
                <a:gd name="T9" fmla="*/ 15142 h 15143"/>
                <a:gd name="T10" fmla="*/ 0 w 20211"/>
                <a:gd name="T11" fmla="*/ 15142 h 15143"/>
              </a:gdLst>
              <a:ahLst/>
              <a:cxnLst>
                <a:cxn ang="0">
                  <a:pos x="T0" y="T1"/>
                </a:cxn>
                <a:cxn ang="0">
                  <a:pos x="T2" y="T3"/>
                </a:cxn>
                <a:cxn ang="0">
                  <a:pos x="T4" y="T5"/>
                </a:cxn>
                <a:cxn ang="0">
                  <a:pos x="T6" y="T7"/>
                </a:cxn>
                <a:cxn ang="0">
                  <a:pos x="T8" y="T9"/>
                </a:cxn>
                <a:cxn ang="0">
                  <a:pos x="T10" y="T11"/>
                </a:cxn>
              </a:cxnLst>
              <a:rect l="0" t="0" r="r" b="b"/>
              <a:pathLst>
                <a:path w="20211" h="15143">
                  <a:moveTo>
                    <a:pt x="0" y="15142"/>
                  </a:moveTo>
                  <a:lnTo>
                    <a:pt x="0" y="15142"/>
                  </a:lnTo>
                  <a:cubicBezTo>
                    <a:pt x="153" y="14913"/>
                    <a:pt x="8963" y="0"/>
                    <a:pt x="8963" y="0"/>
                  </a:cubicBezTo>
                  <a:cubicBezTo>
                    <a:pt x="11276" y="0"/>
                    <a:pt x="11276" y="0"/>
                    <a:pt x="11276" y="0"/>
                  </a:cubicBezTo>
                  <a:cubicBezTo>
                    <a:pt x="20210" y="15142"/>
                    <a:pt x="20210" y="15142"/>
                    <a:pt x="20210" y="15142"/>
                  </a:cubicBezTo>
                  <a:lnTo>
                    <a:pt x="0" y="15142"/>
                  </a:lnTo>
                </a:path>
              </a:pathLst>
            </a:custGeom>
            <a:solidFill>
              <a:srgbClr val="5656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15" name="Freeform 3">
              <a:extLst>
                <a:ext uri="{FF2B5EF4-FFF2-40B4-BE49-F238E27FC236}">
                  <a16:creationId xmlns:a16="http://schemas.microsoft.com/office/drawing/2014/main" id="{36AA4410-BFFC-8144-BB8F-7E259E305813}"/>
                </a:ext>
              </a:extLst>
            </p:cNvPr>
            <p:cNvSpPr>
              <a:spLocks noChangeArrowheads="1"/>
            </p:cNvSpPr>
            <p:nvPr/>
          </p:nvSpPr>
          <p:spPr bwMode="auto">
            <a:xfrm>
              <a:off x="10455981" y="7717014"/>
              <a:ext cx="8828264" cy="15142986"/>
            </a:xfrm>
            <a:custGeom>
              <a:avLst/>
              <a:gdLst>
                <a:gd name="T0" fmla="*/ 8724 w 8830"/>
                <a:gd name="T1" fmla="*/ 0 h 15143"/>
                <a:gd name="T2" fmla="*/ 8724 w 8830"/>
                <a:gd name="T3" fmla="*/ 0 h 15143"/>
                <a:gd name="T4" fmla="*/ 0 w 8830"/>
                <a:gd name="T5" fmla="*/ 15142 h 15143"/>
                <a:gd name="T6" fmla="*/ 895 w 8830"/>
                <a:gd name="T7" fmla="*/ 15142 h 15143"/>
                <a:gd name="T8" fmla="*/ 8829 w 8830"/>
                <a:gd name="T9" fmla="*/ 0 h 15143"/>
                <a:gd name="T10" fmla="*/ 8724 w 8830"/>
                <a:gd name="T11" fmla="*/ 0 h 15143"/>
              </a:gdLst>
              <a:ahLst/>
              <a:cxnLst>
                <a:cxn ang="0">
                  <a:pos x="T0" y="T1"/>
                </a:cxn>
                <a:cxn ang="0">
                  <a:pos x="T2" y="T3"/>
                </a:cxn>
                <a:cxn ang="0">
                  <a:pos x="T4" y="T5"/>
                </a:cxn>
                <a:cxn ang="0">
                  <a:pos x="T6" y="T7"/>
                </a:cxn>
                <a:cxn ang="0">
                  <a:pos x="T8" y="T9"/>
                </a:cxn>
                <a:cxn ang="0">
                  <a:pos x="T10" y="T11"/>
                </a:cxn>
              </a:cxnLst>
              <a:rect l="0" t="0" r="r" b="b"/>
              <a:pathLst>
                <a:path w="8830" h="15143">
                  <a:moveTo>
                    <a:pt x="8724" y="0"/>
                  </a:moveTo>
                  <a:lnTo>
                    <a:pt x="8724" y="0"/>
                  </a:lnTo>
                  <a:cubicBezTo>
                    <a:pt x="8724" y="0"/>
                    <a:pt x="153" y="14913"/>
                    <a:pt x="0" y="15142"/>
                  </a:cubicBezTo>
                  <a:cubicBezTo>
                    <a:pt x="895" y="15142"/>
                    <a:pt x="895" y="15142"/>
                    <a:pt x="895" y="15142"/>
                  </a:cubicBezTo>
                  <a:cubicBezTo>
                    <a:pt x="1038" y="14913"/>
                    <a:pt x="8829" y="0"/>
                    <a:pt x="8829" y="0"/>
                  </a:cubicBezTo>
                  <a:lnTo>
                    <a:pt x="87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16" name="Freeform 4">
              <a:extLst>
                <a:ext uri="{FF2B5EF4-FFF2-40B4-BE49-F238E27FC236}">
                  <a16:creationId xmlns:a16="http://schemas.microsoft.com/office/drawing/2014/main" id="{4469F3C8-28B4-7547-A509-BB2610A49D33}"/>
                </a:ext>
              </a:extLst>
            </p:cNvPr>
            <p:cNvSpPr>
              <a:spLocks noChangeArrowheads="1"/>
            </p:cNvSpPr>
            <p:nvPr/>
          </p:nvSpPr>
          <p:spPr bwMode="auto">
            <a:xfrm>
              <a:off x="21321536" y="7717014"/>
              <a:ext cx="8810625" cy="15142986"/>
            </a:xfrm>
            <a:custGeom>
              <a:avLst/>
              <a:gdLst>
                <a:gd name="T0" fmla="*/ 105 w 8811"/>
                <a:gd name="T1" fmla="*/ 0 h 15143"/>
                <a:gd name="T2" fmla="*/ 0 w 8811"/>
                <a:gd name="T3" fmla="*/ 0 h 15143"/>
                <a:gd name="T4" fmla="*/ 7915 w 8811"/>
                <a:gd name="T5" fmla="*/ 15142 h 15143"/>
                <a:gd name="T6" fmla="*/ 8810 w 8811"/>
                <a:gd name="T7" fmla="*/ 15142 h 15143"/>
                <a:gd name="T8" fmla="*/ 105 w 8811"/>
                <a:gd name="T9" fmla="*/ 0 h 15143"/>
              </a:gdLst>
              <a:ahLst/>
              <a:cxnLst>
                <a:cxn ang="0">
                  <a:pos x="T0" y="T1"/>
                </a:cxn>
                <a:cxn ang="0">
                  <a:pos x="T2" y="T3"/>
                </a:cxn>
                <a:cxn ang="0">
                  <a:pos x="T4" y="T5"/>
                </a:cxn>
                <a:cxn ang="0">
                  <a:pos x="T6" y="T7"/>
                </a:cxn>
                <a:cxn ang="0">
                  <a:pos x="T8" y="T9"/>
                </a:cxn>
              </a:cxnLst>
              <a:rect l="0" t="0" r="r" b="b"/>
              <a:pathLst>
                <a:path w="8811" h="15143">
                  <a:moveTo>
                    <a:pt x="105" y="0"/>
                  </a:moveTo>
                  <a:lnTo>
                    <a:pt x="0" y="0"/>
                  </a:lnTo>
                  <a:lnTo>
                    <a:pt x="7915" y="15142"/>
                  </a:lnTo>
                  <a:lnTo>
                    <a:pt x="8810" y="15142"/>
                  </a:lnTo>
                  <a:lnTo>
                    <a:pt x="10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17" name="Freeform 5">
              <a:extLst>
                <a:ext uri="{FF2B5EF4-FFF2-40B4-BE49-F238E27FC236}">
                  <a16:creationId xmlns:a16="http://schemas.microsoft.com/office/drawing/2014/main" id="{2C92552E-BE81-884E-9D97-A92CA839188D}"/>
                </a:ext>
              </a:extLst>
            </p:cNvPr>
            <p:cNvSpPr>
              <a:spLocks noChangeArrowheads="1"/>
            </p:cNvSpPr>
            <p:nvPr/>
          </p:nvSpPr>
          <p:spPr bwMode="auto">
            <a:xfrm>
              <a:off x="20139731" y="10640661"/>
              <a:ext cx="304272" cy="740833"/>
            </a:xfrm>
            <a:custGeom>
              <a:avLst/>
              <a:gdLst>
                <a:gd name="T0" fmla="*/ 304 w 305"/>
                <a:gd name="T1" fmla="*/ 742 h 743"/>
                <a:gd name="T2" fmla="*/ 304 w 305"/>
                <a:gd name="T3" fmla="*/ 742 h 743"/>
                <a:gd name="T4" fmla="*/ 285 w 305"/>
                <a:gd name="T5" fmla="*/ 0 h 743"/>
                <a:gd name="T6" fmla="*/ 19 w 305"/>
                <a:gd name="T7" fmla="*/ 0 h 743"/>
                <a:gd name="T8" fmla="*/ 0 w 305"/>
                <a:gd name="T9" fmla="*/ 742 h 743"/>
                <a:gd name="T10" fmla="*/ 304 w 305"/>
                <a:gd name="T11" fmla="*/ 742 h 743"/>
              </a:gdLst>
              <a:ahLst/>
              <a:cxnLst>
                <a:cxn ang="0">
                  <a:pos x="T0" y="T1"/>
                </a:cxn>
                <a:cxn ang="0">
                  <a:pos x="T2" y="T3"/>
                </a:cxn>
                <a:cxn ang="0">
                  <a:pos x="T4" y="T5"/>
                </a:cxn>
                <a:cxn ang="0">
                  <a:pos x="T6" y="T7"/>
                </a:cxn>
                <a:cxn ang="0">
                  <a:pos x="T8" y="T9"/>
                </a:cxn>
                <a:cxn ang="0">
                  <a:pos x="T10" y="T11"/>
                </a:cxn>
              </a:cxnLst>
              <a:rect l="0" t="0" r="r" b="b"/>
              <a:pathLst>
                <a:path w="305" h="743">
                  <a:moveTo>
                    <a:pt x="304" y="742"/>
                  </a:moveTo>
                  <a:lnTo>
                    <a:pt x="304" y="742"/>
                  </a:lnTo>
                  <a:cubicBezTo>
                    <a:pt x="285" y="0"/>
                    <a:pt x="285" y="0"/>
                    <a:pt x="285" y="0"/>
                  </a:cubicBezTo>
                  <a:cubicBezTo>
                    <a:pt x="19" y="0"/>
                    <a:pt x="19" y="0"/>
                    <a:pt x="19" y="0"/>
                  </a:cubicBezTo>
                  <a:cubicBezTo>
                    <a:pt x="19" y="238"/>
                    <a:pt x="10" y="485"/>
                    <a:pt x="0" y="742"/>
                  </a:cubicBezTo>
                  <a:lnTo>
                    <a:pt x="304" y="74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18" name="Freeform 6">
              <a:extLst>
                <a:ext uri="{FF2B5EF4-FFF2-40B4-BE49-F238E27FC236}">
                  <a16:creationId xmlns:a16="http://schemas.microsoft.com/office/drawing/2014/main" id="{6B04AE32-C0E2-4F45-9139-A1EE9B272132}"/>
                </a:ext>
              </a:extLst>
            </p:cNvPr>
            <p:cNvSpPr>
              <a:spLocks noChangeArrowheads="1"/>
            </p:cNvSpPr>
            <p:nvPr/>
          </p:nvSpPr>
          <p:spPr bwMode="auto">
            <a:xfrm>
              <a:off x="20073586" y="12964583"/>
              <a:ext cx="440972" cy="1058333"/>
            </a:xfrm>
            <a:custGeom>
              <a:avLst/>
              <a:gdLst>
                <a:gd name="T0" fmla="*/ 438 w 439"/>
                <a:gd name="T1" fmla="*/ 1057 h 1058"/>
                <a:gd name="T2" fmla="*/ 438 w 439"/>
                <a:gd name="T3" fmla="*/ 1057 h 1058"/>
                <a:gd name="T4" fmla="*/ 409 w 439"/>
                <a:gd name="T5" fmla="*/ 0 h 1058"/>
                <a:gd name="T6" fmla="*/ 29 w 439"/>
                <a:gd name="T7" fmla="*/ 0 h 1058"/>
                <a:gd name="T8" fmla="*/ 0 w 439"/>
                <a:gd name="T9" fmla="*/ 1057 h 1058"/>
                <a:gd name="T10" fmla="*/ 438 w 439"/>
                <a:gd name="T11" fmla="*/ 1057 h 1058"/>
              </a:gdLst>
              <a:ahLst/>
              <a:cxnLst>
                <a:cxn ang="0">
                  <a:pos x="T0" y="T1"/>
                </a:cxn>
                <a:cxn ang="0">
                  <a:pos x="T2" y="T3"/>
                </a:cxn>
                <a:cxn ang="0">
                  <a:pos x="T4" y="T5"/>
                </a:cxn>
                <a:cxn ang="0">
                  <a:pos x="T6" y="T7"/>
                </a:cxn>
                <a:cxn ang="0">
                  <a:pos x="T8" y="T9"/>
                </a:cxn>
                <a:cxn ang="0">
                  <a:pos x="T10" y="T11"/>
                </a:cxn>
              </a:cxnLst>
              <a:rect l="0" t="0" r="r" b="b"/>
              <a:pathLst>
                <a:path w="439" h="1058">
                  <a:moveTo>
                    <a:pt x="438" y="1057"/>
                  </a:moveTo>
                  <a:lnTo>
                    <a:pt x="438" y="1057"/>
                  </a:lnTo>
                  <a:cubicBezTo>
                    <a:pt x="409" y="0"/>
                    <a:pt x="409" y="0"/>
                    <a:pt x="409" y="0"/>
                  </a:cubicBezTo>
                  <a:cubicBezTo>
                    <a:pt x="29" y="0"/>
                    <a:pt x="29" y="0"/>
                    <a:pt x="29" y="0"/>
                  </a:cubicBezTo>
                  <a:cubicBezTo>
                    <a:pt x="20" y="353"/>
                    <a:pt x="10" y="696"/>
                    <a:pt x="0" y="1057"/>
                  </a:cubicBezTo>
                  <a:lnTo>
                    <a:pt x="438" y="10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19" name="Freeform 7">
              <a:extLst>
                <a:ext uri="{FF2B5EF4-FFF2-40B4-BE49-F238E27FC236}">
                  <a16:creationId xmlns:a16="http://schemas.microsoft.com/office/drawing/2014/main" id="{B90126B2-8F9F-6D46-97D2-426F034D67EE}"/>
                </a:ext>
              </a:extLst>
            </p:cNvPr>
            <p:cNvSpPr>
              <a:spLocks noChangeArrowheads="1"/>
            </p:cNvSpPr>
            <p:nvPr/>
          </p:nvSpPr>
          <p:spPr bwMode="auto">
            <a:xfrm>
              <a:off x="20113272" y="11707814"/>
              <a:ext cx="361597" cy="868714"/>
            </a:xfrm>
            <a:custGeom>
              <a:avLst/>
              <a:gdLst>
                <a:gd name="T0" fmla="*/ 362 w 363"/>
                <a:gd name="T1" fmla="*/ 867 h 868"/>
                <a:gd name="T2" fmla="*/ 362 w 363"/>
                <a:gd name="T3" fmla="*/ 867 h 868"/>
                <a:gd name="T4" fmla="*/ 342 w 363"/>
                <a:gd name="T5" fmla="*/ 0 h 868"/>
                <a:gd name="T6" fmla="*/ 20 w 363"/>
                <a:gd name="T7" fmla="*/ 0 h 868"/>
                <a:gd name="T8" fmla="*/ 0 w 363"/>
                <a:gd name="T9" fmla="*/ 867 h 868"/>
                <a:gd name="T10" fmla="*/ 362 w 363"/>
                <a:gd name="T11" fmla="*/ 867 h 868"/>
              </a:gdLst>
              <a:ahLst/>
              <a:cxnLst>
                <a:cxn ang="0">
                  <a:pos x="T0" y="T1"/>
                </a:cxn>
                <a:cxn ang="0">
                  <a:pos x="T2" y="T3"/>
                </a:cxn>
                <a:cxn ang="0">
                  <a:pos x="T4" y="T5"/>
                </a:cxn>
                <a:cxn ang="0">
                  <a:pos x="T6" y="T7"/>
                </a:cxn>
                <a:cxn ang="0">
                  <a:pos x="T8" y="T9"/>
                </a:cxn>
                <a:cxn ang="0">
                  <a:pos x="T10" y="T11"/>
                </a:cxn>
              </a:cxnLst>
              <a:rect l="0" t="0" r="r" b="b"/>
              <a:pathLst>
                <a:path w="363" h="868">
                  <a:moveTo>
                    <a:pt x="362" y="867"/>
                  </a:moveTo>
                  <a:lnTo>
                    <a:pt x="362" y="867"/>
                  </a:lnTo>
                  <a:cubicBezTo>
                    <a:pt x="342" y="0"/>
                    <a:pt x="342" y="0"/>
                    <a:pt x="342" y="0"/>
                  </a:cubicBezTo>
                  <a:cubicBezTo>
                    <a:pt x="20" y="0"/>
                    <a:pt x="20" y="0"/>
                    <a:pt x="20" y="0"/>
                  </a:cubicBezTo>
                  <a:cubicBezTo>
                    <a:pt x="20" y="286"/>
                    <a:pt x="10" y="572"/>
                    <a:pt x="0" y="867"/>
                  </a:cubicBezTo>
                  <a:lnTo>
                    <a:pt x="362" y="86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20" name="Freeform 8">
              <a:extLst>
                <a:ext uri="{FF2B5EF4-FFF2-40B4-BE49-F238E27FC236}">
                  <a16:creationId xmlns:a16="http://schemas.microsoft.com/office/drawing/2014/main" id="{33E9B760-229E-834F-AD09-ACB57A23B963}"/>
                </a:ext>
              </a:extLst>
            </p:cNvPr>
            <p:cNvSpPr>
              <a:spLocks noChangeArrowheads="1"/>
            </p:cNvSpPr>
            <p:nvPr/>
          </p:nvSpPr>
          <p:spPr bwMode="auto">
            <a:xfrm>
              <a:off x="20188239" y="9106078"/>
              <a:ext cx="207256" cy="458611"/>
            </a:xfrm>
            <a:custGeom>
              <a:avLst/>
              <a:gdLst>
                <a:gd name="T0" fmla="*/ 208 w 209"/>
                <a:gd name="T1" fmla="*/ 457 h 458"/>
                <a:gd name="T2" fmla="*/ 208 w 209"/>
                <a:gd name="T3" fmla="*/ 457 h 458"/>
                <a:gd name="T4" fmla="*/ 199 w 209"/>
                <a:gd name="T5" fmla="*/ 0 h 458"/>
                <a:gd name="T6" fmla="*/ 9 w 209"/>
                <a:gd name="T7" fmla="*/ 0 h 458"/>
                <a:gd name="T8" fmla="*/ 0 w 209"/>
                <a:gd name="T9" fmla="*/ 457 h 458"/>
                <a:gd name="T10" fmla="*/ 208 w 209"/>
                <a:gd name="T11" fmla="*/ 457 h 458"/>
              </a:gdLst>
              <a:ahLst/>
              <a:cxnLst>
                <a:cxn ang="0">
                  <a:pos x="T0" y="T1"/>
                </a:cxn>
                <a:cxn ang="0">
                  <a:pos x="T2" y="T3"/>
                </a:cxn>
                <a:cxn ang="0">
                  <a:pos x="T4" y="T5"/>
                </a:cxn>
                <a:cxn ang="0">
                  <a:pos x="T6" y="T7"/>
                </a:cxn>
                <a:cxn ang="0">
                  <a:pos x="T8" y="T9"/>
                </a:cxn>
                <a:cxn ang="0">
                  <a:pos x="T10" y="T11"/>
                </a:cxn>
              </a:cxnLst>
              <a:rect l="0" t="0" r="r" b="b"/>
              <a:pathLst>
                <a:path w="209" h="458">
                  <a:moveTo>
                    <a:pt x="208" y="457"/>
                  </a:moveTo>
                  <a:lnTo>
                    <a:pt x="208" y="457"/>
                  </a:lnTo>
                  <a:cubicBezTo>
                    <a:pt x="199" y="0"/>
                    <a:pt x="199" y="0"/>
                    <a:pt x="199" y="0"/>
                  </a:cubicBezTo>
                  <a:cubicBezTo>
                    <a:pt x="9" y="0"/>
                    <a:pt x="9" y="0"/>
                    <a:pt x="9" y="0"/>
                  </a:cubicBezTo>
                  <a:cubicBezTo>
                    <a:pt x="9" y="143"/>
                    <a:pt x="9" y="295"/>
                    <a:pt x="0" y="457"/>
                  </a:cubicBezTo>
                  <a:lnTo>
                    <a:pt x="208" y="4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21" name="Freeform 9">
              <a:extLst>
                <a:ext uri="{FF2B5EF4-FFF2-40B4-BE49-F238E27FC236}">
                  <a16:creationId xmlns:a16="http://schemas.microsoft.com/office/drawing/2014/main" id="{B0DC1F64-9E83-FB49-B8E1-1006F9C90021}"/>
                </a:ext>
              </a:extLst>
            </p:cNvPr>
            <p:cNvSpPr>
              <a:spLocks noChangeArrowheads="1"/>
            </p:cNvSpPr>
            <p:nvPr/>
          </p:nvSpPr>
          <p:spPr bwMode="auto">
            <a:xfrm>
              <a:off x="20210286" y="8537222"/>
              <a:ext cx="171981" cy="401286"/>
            </a:xfrm>
            <a:custGeom>
              <a:avLst/>
              <a:gdLst>
                <a:gd name="T0" fmla="*/ 0 w 171"/>
                <a:gd name="T1" fmla="*/ 400 h 401"/>
                <a:gd name="T2" fmla="*/ 0 w 171"/>
                <a:gd name="T3" fmla="*/ 400 h 401"/>
                <a:gd name="T4" fmla="*/ 170 w 171"/>
                <a:gd name="T5" fmla="*/ 400 h 401"/>
                <a:gd name="T6" fmla="*/ 161 w 171"/>
                <a:gd name="T7" fmla="*/ 0 h 401"/>
                <a:gd name="T8" fmla="*/ 9 w 171"/>
                <a:gd name="T9" fmla="*/ 0 h 401"/>
                <a:gd name="T10" fmla="*/ 0 w 171"/>
                <a:gd name="T11" fmla="*/ 400 h 401"/>
              </a:gdLst>
              <a:ahLst/>
              <a:cxnLst>
                <a:cxn ang="0">
                  <a:pos x="T0" y="T1"/>
                </a:cxn>
                <a:cxn ang="0">
                  <a:pos x="T2" y="T3"/>
                </a:cxn>
                <a:cxn ang="0">
                  <a:pos x="T4" y="T5"/>
                </a:cxn>
                <a:cxn ang="0">
                  <a:pos x="T6" y="T7"/>
                </a:cxn>
                <a:cxn ang="0">
                  <a:pos x="T8" y="T9"/>
                </a:cxn>
                <a:cxn ang="0">
                  <a:pos x="T10" y="T11"/>
                </a:cxn>
              </a:cxnLst>
              <a:rect l="0" t="0" r="r" b="b"/>
              <a:pathLst>
                <a:path w="171" h="401">
                  <a:moveTo>
                    <a:pt x="0" y="400"/>
                  </a:moveTo>
                  <a:lnTo>
                    <a:pt x="0" y="400"/>
                  </a:lnTo>
                  <a:cubicBezTo>
                    <a:pt x="170" y="400"/>
                    <a:pt x="170" y="400"/>
                    <a:pt x="170" y="400"/>
                  </a:cubicBezTo>
                  <a:cubicBezTo>
                    <a:pt x="161" y="0"/>
                    <a:pt x="161" y="0"/>
                    <a:pt x="161" y="0"/>
                  </a:cubicBezTo>
                  <a:cubicBezTo>
                    <a:pt x="9" y="0"/>
                    <a:pt x="9" y="0"/>
                    <a:pt x="9" y="0"/>
                  </a:cubicBezTo>
                  <a:cubicBezTo>
                    <a:pt x="9" y="124"/>
                    <a:pt x="0" y="257"/>
                    <a:pt x="0" y="40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22" name="Freeform 10">
              <a:extLst>
                <a:ext uri="{FF2B5EF4-FFF2-40B4-BE49-F238E27FC236}">
                  <a16:creationId xmlns:a16="http://schemas.microsoft.com/office/drawing/2014/main" id="{98A36637-CBBC-AB42-8B4A-10520D4B0425}"/>
                </a:ext>
              </a:extLst>
            </p:cNvPr>
            <p:cNvSpPr>
              <a:spLocks noChangeArrowheads="1"/>
            </p:cNvSpPr>
            <p:nvPr/>
          </p:nvSpPr>
          <p:spPr bwMode="auto">
            <a:xfrm>
              <a:off x="20170600" y="9785175"/>
              <a:ext cx="246944" cy="573264"/>
            </a:xfrm>
            <a:custGeom>
              <a:avLst/>
              <a:gdLst>
                <a:gd name="T0" fmla="*/ 246 w 247"/>
                <a:gd name="T1" fmla="*/ 572 h 573"/>
                <a:gd name="T2" fmla="*/ 246 w 247"/>
                <a:gd name="T3" fmla="*/ 572 h 573"/>
                <a:gd name="T4" fmla="*/ 227 w 247"/>
                <a:gd name="T5" fmla="*/ 0 h 573"/>
                <a:gd name="T6" fmla="*/ 19 w 247"/>
                <a:gd name="T7" fmla="*/ 0 h 573"/>
                <a:gd name="T8" fmla="*/ 0 w 247"/>
                <a:gd name="T9" fmla="*/ 572 h 573"/>
                <a:gd name="T10" fmla="*/ 246 w 247"/>
                <a:gd name="T11" fmla="*/ 572 h 573"/>
              </a:gdLst>
              <a:ahLst/>
              <a:cxnLst>
                <a:cxn ang="0">
                  <a:pos x="T0" y="T1"/>
                </a:cxn>
                <a:cxn ang="0">
                  <a:pos x="T2" y="T3"/>
                </a:cxn>
                <a:cxn ang="0">
                  <a:pos x="T4" y="T5"/>
                </a:cxn>
                <a:cxn ang="0">
                  <a:pos x="T6" y="T7"/>
                </a:cxn>
                <a:cxn ang="0">
                  <a:pos x="T8" y="T9"/>
                </a:cxn>
                <a:cxn ang="0">
                  <a:pos x="T10" y="T11"/>
                </a:cxn>
              </a:cxnLst>
              <a:rect l="0" t="0" r="r" b="b"/>
              <a:pathLst>
                <a:path w="247" h="573">
                  <a:moveTo>
                    <a:pt x="246" y="572"/>
                  </a:moveTo>
                  <a:lnTo>
                    <a:pt x="246" y="572"/>
                  </a:lnTo>
                  <a:cubicBezTo>
                    <a:pt x="227" y="0"/>
                    <a:pt x="227" y="0"/>
                    <a:pt x="227" y="0"/>
                  </a:cubicBezTo>
                  <a:cubicBezTo>
                    <a:pt x="19" y="0"/>
                    <a:pt x="19" y="0"/>
                    <a:pt x="19" y="0"/>
                  </a:cubicBezTo>
                  <a:cubicBezTo>
                    <a:pt x="9" y="181"/>
                    <a:pt x="9" y="372"/>
                    <a:pt x="0" y="572"/>
                  </a:cubicBezTo>
                  <a:lnTo>
                    <a:pt x="246" y="57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23" name="Freeform 11">
              <a:extLst>
                <a:ext uri="{FF2B5EF4-FFF2-40B4-BE49-F238E27FC236}">
                  <a16:creationId xmlns:a16="http://schemas.microsoft.com/office/drawing/2014/main" id="{36584698-DB79-244A-8926-5768CB3362A5}"/>
                </a:ext>
              </a:extLst>
            </p:cNvPr>
            <p:cNvSpPr>
              <a:spLocks noChangeArrowheads="1"/>
            </p:cNvSpPr>
            <p:nvPr/>
          </p:nvSpPr>
          <p:spPr bwMode="auto">
            <a:xfrm>
              <a:off x="20219106" y="7575903"/>
              <a:ext cx="154342" cy="811389"/>
            </a:xfrm>
            <a:custGeom>
              <a:avLst/>
              <a:gdLst>
                <a:gd name="T0" fmla="*/ 152 w 153"/>
                <a:gd name="T1" fmla="*/ 809 h 810"/>
                <a:gd name="T2" fmla="*/ 152 w 153"/>
                <a:gd name="T3" fmla="*/ 809 h 810"/>
                <a:gd name="T4" fmla="*/ 123 w 153"/>
                <a:gd name="T5" fmla="*/ 0 h 810"/>
                <a:gd name="T6" fmla="*/ 29 w 153"/>
                <a:gd name="T7" fmla="*/ 0 h 810"/>
                <a:gd name="T8" fmla="*/ 0 w 153"/>
                <a:gd name="T9" fmla="*/ 809 h 810"/>
                <a:gd name="T10" fmla="*/ 152 w 153"/>
                <a:gd name="T11" fmla="*/ 809 h 810"/>
              </a:gdLst>
              <a:ahLst/>
              <a:cxnLst>
                <a:cxn ang="0">
                  <a:pos x="T0" y="T1"/>
                </a:cxn>
                <a:cxn ang="0">
                  <a:pos x="T2" y="T3"/>
                </a:cxn>
                <a:cxn ang="0">
                  <a:pos x="T4" y="T5"/>
                </a:cxn>
                <a:cxn ang="0">
                  <a:pos x="T6" y="T7"/>
                </a:cxn>
                <a:cxn ang="0">
                  <a:pos x="T8" y="T9"/>
                </a:cxn>
                <a:cxn ang="0">
                  <a:pos x="T10" y="T11"/>
                </a:cxn>
              </a:cxnLst>
              <a:rect l="0" t="0" r="r" b="b"/>
              <a:pathLst>
                <a:path w="153" h="810">
                  <a:moveTo>
                    <a:pt x="152" y="809"/>
                  </a:moveTo>
                  <a:lnTo>
                    <a:pt x="152" y="809"/>
                  </a:lnTo>
                  <a:cubicBezTo>
                    <a:pt x="123" y="0"/>
                    <a:pt x="123" y="0"/>
                    <a:pt x="123" y="0"/>
                  </a:cubicBezTo>
                  <a:cubicBezTo>
                    <a:pt x="29" y="0"/>
                    <a:pt x="29" y="0"/>
                    <a:pt x="29" y="0"/>
                  </a:cubicBezTo>
                  <a:cubicBezTo>
                    <a:pt x="29" y="0"/>
                    <a:pt x="19" y="295"/>
                    <a:pt x="0" y="809"/>
                  </a:cubicBezTo>
                  <a:lnTo>
                    <a:pt x="152" y="80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24" name="Freeform 12">
              <a:extLst>
                <a:ext uri="{FF2B5EF4-FFF2-40B4-BE49-F238E27FC236}">
                  <a16:creationId xmlns:a16="http://schemas.microsoft.com/office/drawing/2014/main" id="{8BFDD541-A483-AD4E-B531-25975C5BE83C}"/>
                </a:ext>
              </a:extLst>
            </p:cNvPr>
            <p:cNvSpPr>
              <a:spLocks noChangeArrowheads="1"/>
            </p:cNvSpPr>
            <p:nvPr/>
          </p:nvSpPr>
          <p:spPr bwMode="auto">
            <a:xfrm>
              <a:off x="19844281" y="20716875"/>
              <a:ext cx="895172" cy="2143125"/>
            </a:xfrm>
            <a:custGeom>
              <a:avLst/>
              <a:gdLst>
                <a:gd name="T0" fmla="*/ 57 w 895"/>
                <a:gd name="T1" fmla="*/ 0 h 2144"/>
                <a:gd name="T2" fmla="*/ 57 w 895"/>
                <a:gd name="T3" fmla="*/ 0 h 2144"/>
                <a:gd name="T4" fmla="*/ 0 w 895"/>
                <a:gd name="T5" fmla="*/ 2143 h 2144"/>
                <a:gd name="T6" fmla="*/ 894 w 895"/>
                <a:gd name="T7" fmla="*/ 2143 h 2144"/>
                <a:gd name="T8" fmla="*/ 837 w 895"/>
                <a:gd name="T9" fmla="*/ 0 h 2144"/>
                <a:gd name="T10" fmla="*/ 57 w 895"/>
                <a:gd name="T11" fmla="*/ 0 h 2144"/>
              </a:gdLst>
              <a:ahLst/>
              <a:cxnLst>
                <a:cxn ang="0">
                  <a:pos x="T0" y="T1"/>
                </a:cxn>
                <a:cxn ang="0">
                  <a:pos x="T2" y="T3"/>
                </a:cxn>
                <a:cxn ang="0">
                  <a:pos x="T4" y="T5"/>
                </a:cxn>
                <a:cxn ang="0">
                  <a:pos x="T6" y="T7"/>
                </a:cxn>
                <a:cxn ang="0">
                  <a:pos x="T8" y="T9"/>
                </a:cxn>
                <a:cxn ang="0">
                  <a:pos x="T10" y="T11"/>
                </a:cxn>
              </a:cxnLst>
              <a:rect l="0" t="0" r="r" b="b"/>
              <a:pathLst>
                <a:path w="895" h="2144">
                  <a:moveTo>
                    <a:pt x="57" y="0"/>
                  </a:moveTo>
                  <a:lnTo>
                    <a:pt x="57" y="0"/>
                  </a:lnTo>
                  <a:cubicBezTo>
                    <a:pt x="19" y="1257"/>
                    <a:pt x="0" y="2095"/>
                    <a:pt x="0" y="2143"/>
                  </a:cubicBezTo>
                  <a:cubicBezTo>
                    <a:pt x="894" y="2143"/>
                    <a:pt x="894" y="2143"/>
                    <a:pt x="894" y="2143"/>
                  </a:cubicBezTo>
                  <a:cubicBezTo>
                    <a:pt x="837" y="0"/>
                    <a:pt x="837" y="0"/>
                    <a:pt x="837" y="0"/>
                  </a:cubicBezTo>
                  <a:lnTo>
                    <a:pt x="5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25" name="Freeform 13">
              <a:extLst>
                <a:ext uri="{FF2B5EF4-FFF2-40B4-BE49-F238E27FC236}">
                  <a16:creationId xmlns:a16="http://schemas.microsoft.com/office/drawing/2014/main" id="{0AC85E30-A743-D54B-8FC5-60D801263CCC}"/>
                </a:ext>
              </a:extLst>
            </p:cNvPr>
            <p:cNvSpPr>
              <a:spLocks noChangeArrowheads="1"/>
            </p:cNvSpPr>
            <p:nvPr/>
          </p:nvSpPr>
          <p:spPr bwMode="auto">
            <a:xfrm>
              <a:off x="19923656" y="18287119"/>
              <a:ext cx="740833" cy="1724200"/>
            </a:xfrm>
            <a:custGeom>
              <a:avLst/>
              <a:gdLst>
                <a:gd name="T0" fmla="*/ 742 w 743"/>
                <a:gd name="T1" fmla="*/ 1724 h 1725"/>
                <a:gd name="T2" fmla="*/ 742 w 743"/>
                <a:gd name="T3" fmla="*/ 1724 h 1725"/>
                <a:gd name="T4" fmla="*/ 704 w 743"/>
                <a:gd name="T5" fmla="*/ 0 h 1725"/>
                <a:gd name="T6" fmla="*/ 38 w 743"/>
                <a:gd name="T7" fmla="*/ 0 h 1725"/>
                <a:gd name="T8" fmla="*/ 0 w 743"/>
                <a:gd name="T9" fmla="*/ 1724 h 1725"/>
                <a:gd name="T10" fmla="*/ 742 w 743"/>
                <a:gd name="T11" fmla="*/ 1724 h 1725"/>
              </a:gdLst>
              <a:ahLst/>
              <a:cxnLst>
                <a:cxn ang="0">
                  <a:pos x="T0" y="T1"/>
                </a:cxn>
                <a:cxn ang="0">
                  <a:pos x="T2" y="T3"/>
                </a:cxn>
                <a:cxn ang="0">
                  <a:pos x="T4" y="T5"/>
                </a:cxn>
                <a:cxn ang="0">
                  <a:pos x="T6" y="T7"/>
                </a:cxn>
                <a:cxn ang="0">
                  <a:pos x="T8" y="T9"/>
                </a:cxn>
                <a:cxn ang="0">
                  <a:pos x="T10" y="T11"/>
                </a:cxn>
              </a:cxnLst>
              <a:rect l="0" t="0" r="r" b="b"/>
              <a:pathLst>
                <a:path w="743" h="1725">
                  <a:moveTo>
                    <a:pt x="742" y="1724"/>
                  </a:moveTo>
                  <a:lnTo>
                    <a:pt x="742" y="1724"/>
                  </a:lnTo>
                  <a:cubicBezTo>
                    <a:pt x="704" y="0"/>
                    <a:pt x="704" y="0"/>
                    <a:pt x="704" y="0"/>
                  </a:cubicBezTo>
                  <a:cubicBezTo>
                    <a:pt x="38" y="0"/>
                    <a:pt x="38" y="0"/>
                    <a:pt x="38" y="0"/>
                  </a:cubicBezTo>
                  <a:cubicBezTo>
                    <a:pt x="29" y="610"/>
                    <a:pt x="9" y="1191"/>
                    <a:pt x="0" y="1724"/>
                  </a:cubicBezTo>
                  <a:lnTo>
                    <a:pt x="742" y="17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26" name="Freeform 14">
              <a:extLst>
                <a:ext uri="{FF2B5EF4-FFF2-40B4-BE49-F238E27FC236}">
                  <a16:creationId xmlns:a16="http://schemas.microsoft.com/office/drawing/2014/main" id="{021465CB-BB88-A24A-894E-BD4788327C60}"/>
                </a:ext>
              </a:extLst>
            </p:cNvPr>
            <p:cNvSpPr>
              <a:spLocks noChangeArrowheads="1"/>
            </p:cNvSpPr>
            <p:nvPr/>
          </p:nvSpPr>
          <p:spPr bwMode="auto">
            <a:xfrm>
              <a:off x="20029489" y="14477119"/>
              <a:ext cx="533575" cy="1221492"/>
            </a:xfrm>
            <a:custGeom>
              <a:avLst/>
              <a:gdLst>
                <a:gd name="T0" fmla="*/ 532 w 533"/>
                <a:gd name="T1" fmla="*/ 1219 h 1220"/>
                <a:gd name="T2" fmla="*/ 532 w 533"/>
                <a:gd name="T3" fmla="*/ 1219 h 1220"/>
                <a:gd name="T4" fmla="*/ 494 w 533"/>
                <a:gd name="T5" fmla="*/ 0 h 1220"/>
                <a:gd name="T6" fmla="*/ 38 w 533"/>
                <a:gd name="T7" fmla="*/ 0 h 1220"/>
                <a:gd name="T8" fmla="*/ 0 w 533"/>
                <a:gd name="T9" fmla="*/ 1219 h 1220"/>
                <a:gd name="T10" fmla="*/ 532 w 533"/>
                <a:gd name="T11" fmla="*/ 1219 h 1220"/>
              </a:gdLst>
              <a:ahLst/>
              <a:cxnLst>
                <a:cxn ang="0">
                  <a:pos x="T0" y="T1"/>
                </a:cxn>
                <a:cxn ang="0">
                  <a:pos x="T2" y="T3"/>
                </a:cxn>
                <a:cxn ang="0">
                  <a:pos x="T4" y="T5"/>
                </a:cxn>
                <a:cxn ang="0">
                  <a:pos x="T6" y="T7"/>
                </a:cxn>
                <a:cxn ang="0">
                  <a:pos x="T8" y="T9"/>
                </a:cxn>
                <a:cxn ang="0">
                  <a:pos x="T10" y="T11"/>
                </a:cxn>
              </a:cxnLst>
              <a:rect l="0" t="0" r="r" b="b"/>
              <a:pathLst>
                <a:path w="533" h="1220">
                  <a:moveTo>
                    <a:pt x="532" y="1219"/>
                  </a:moveTo>
                  <a:lnTo>
                    <a:pt x="532" y="1219"/>
                  </a:lnTo>
                  <a:cubicBezTo>
                    <a:pt x="494" y="0"/>
                    <a:pt x="494" y="0"/>
                    <a:pt x="494" y="0"/>
                  </a:cubicBezTo>
                  <a:cubicBezTo>
                    <a:pt x="38" y="0"/>
                    <a:pt x="38" y="0"/>
                    <a:pt x="38" y="0"/>
                  </a:cubicBezTo>
                  <a:cubicBezTo>
                    <a:pt x="28" y="400"/>
                    <a:pt x="19" y="809"/>
                    <a:pt x="0" y="1219"/>
                  </a:cubicBezTo>
                  <a:lnTo>
                    <a:pt x="532" y="121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27" name="Freeform 15">
              <a:extLst>
                <a:ext uri="{FF2B5EF4-FFF2-40B4-BE49-F238E27FC236}">
                  <a16:creationId xmlns:a16="http://schemas.microsoft.com/office/drawing/2014/main" id="{DBE928DD-F040-D047-BE06-B8062BED8104}"/>
                </a:ext>
              </a:extLst>
            </p:cNvPr>
            <p:cNvSpPr>
              <a:spLocks noChangeArrowheads="1"/>
            </p:cNvSpPr>
            <p:nvPr/>
          </p:nvSpPr>
          <p:spPr bwMode="auto">
            <a:xfrm>
              <a:off x="19980981" y="16218958"/>
              <a:ext cx="630592" cy="1411111"/>
            </a:xfrm>
            <a:custGeom>
              <a:avLst/>
              <a:gdLst>
                <a:gd name="T0" fmla="*/ 628 w 629"/>
                <a:gd name="T1" fmla="*/ 1409 h 1410"/>
                <a:gd name="T2" fmla="*/ 628 w 629"/>
                <a:gd name="T3" fmla="*/ 1409 h 1410"/>
                <a:gd name="T4" fmla="*/ 590 w 629"/>
                <a:gd name="T5" fmla="*/ 0 h 1410"/>
                <a:gd name="T6" fmla="*/ 38 w 629"/>
                <a:gd name="T7" fmla="*/ 0 h 1410"/>
                <a:gd name="T8" fmla="*/ 0 w 629"/>
                <a:gd name="T9" fmla="*/ 1409 h 1410"/>
                <a:gd name="T10" fmla="*/ 628 w 629"/>
                <a:gd name="T11" fmla="*/ 1409 h 1410"/>
              </a:gdLst>
              <a:ahLst/>
              <a:cxnLst>
                <a:cxn ang="0">
                  <a:pos x="T0" y="T1"/>
                </a:cxn>
                <a:cxn ang="0">
                  <a:pos x="T2" y="T3"/>
                </a:cxn>
                <a:cxn ang="0">
                  <a:pos x="T4" y="T5"/>
                </a:cxn>
                <a:cxn ang="0">
                  <a:pos x="T6" y="T7"/>
                </a:cxn>
                <a:cxn ang="0">
                  <a:pos x="T8" y="T9"/>
                </a:cxn>
                <a:cxn ang="0">
                  <a:pos x="T10" y="T11"/>
                </a:cxn>
              </a:cxnLst>
              <a:rect l="0" t="0" r="r" b="b"/>
              <a:pathLst>
                <a:path w="629" h="1410">
                  <a:moveTo>
                    <a:pt x="628" y="1409"/>
                  </a:moveTo>
                  <a:lnTo>
                    <a:pt x="628" y="1409"/>
                  </a:lnTo>
                  <a:cubicBezTo>
                    <a:pt x="590" y="0"/>
                    <a:pt x="590" y="0"/>
                    <a:pt x="590" y="0"/>
                  </a:cubicBezTo>
                  <a:cubicBezTo>
                    <a:pt x="38" y="0"/>
                    <a:pt x="38" y="0"/>
                    <a:pt x="38" y="0"/>
                  </a:cubicBezTo>
                  <a:cubicBezTo>
                    <a:pt x="29" y="485"/>
                    <a:pt x="10" y="952"/>
                    <a:pt x="0" y="1409"/>
                  </a:cubicBezTo>
                  <a:lnTo>
                    <a:pt x="628" y="140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grpSp>
      <p:sp>
        <p:nvSpPr>
          <p:cNvPr id="1872" name="TextBox 1872"/>
          <p:cNvSpPr txBox="1"/>
          <p:nvPr/>
        </p:nvSpPr>
        <p:spPr>
          <a:xfrm>
            <a:off x="1786122" y="139497"/>
            <a:ext cx="8420156" cy="787267"/>
          </a:xfrm>
          <a:prstGeom prst="rect">
            <a:avLst/>
          </a:prstGeom>
        </p:spPr>
        <p:txBody>
          <a:bodyPr wrap="square" lIns="0" tIns="0" rIns="0" bIns="0" rtlCol="0" anchor="t">
            <a:spAutoFit/>
          </a:bodyPr>
          <a:lstStyle/>
          <a:p>
            <a:pPr algn="ctr">
              <a:lnSpc>
                <a:spcPts val="7163"/>
              </a:lnSpc>
            </a:pPr>
            <a:r>
              <a:rPr lang="tr-TR" sz="2800" dirty="0">
                <a:solidFill>
                  <a:srgbClr val="FF0000"/>
                </a:solidFill>
                <a:latin typeface="Calibri  "/>
              </a:rPr>
              <a:t>ENFLASYON MUHASEBESİNE GİDERKEN YOL HARİTASI</a:t>
            </a:r>
            <a:endParaRPr lang="en-US" sz="2800" dirty="0">
              <a:solidFill>
                <a:srgbClr val="FF0000"/>
              </a:solidFill>
              <a:latin typeface="Calibri  "/>
            </a:endParaRPr>
          </a:p>
        </p:txBody>
      </p:sp>
      <p:grpSp>
        <p:nvGrpSpPr>
          <p:cNvPr id="1954" name="Group 1953">
            <a:extLst>
              <a:ext uri="{FF2B5EF4-FFF2-40B4-BE49-F238E27FC236}">
                <a16:creationId xmlns:a16="http://schemas.microsoft.com/office/drawing/2014/main" id="{509601C0-0B82-F34E-9CB0-34F5149ACBC4}"/>
              </a:ext>
            </a:extLst>
          </p:cNvPr>
          <p:cNvGrpSpPr/>
          <p:nvPr/>
        </p:nvGrpSpPr>
        <p:grpSpPr>
          <a:xfrm>
            <a:off x="6803155" y="2059185"/>
            <a:ext cx="3673249" cy="1452197"/>
            <a:chOff x="22692097" y="6863950"/>
            <a:chExt cx="12244160" cy="4840657"/>
          </a:xfrm>
        </p:grpSpPr>
        <p:grpSp>
          <p:nvGrpSpPr>
            <p:cNvPr id="1907" name="Group 1906">
              <a:extLst>
                <a:ext uri="{FF2B5EF4-FFF2-40B4-BE49-F238E27FC236}">
                  <a16:creationId xmlns:a16="http://schemas.microsoft.com/office/drawing/2014/main" id="{AF57E29C-19C8-5643-A9B0-40E4967EC4BD}"/>
                </a:ext>
              </a:extLst>
            </p:cNvPr>
            <p:cNvGrpSpPr/>
            <p:nvPr/>
          </p:nvGrpSpPr>
          <p:grpSpPr>
            <a:xfrm>
              <a:off x="23323764" y="6863950"/>
              <a:ext cx="11612493" cy="4417250"/>
              <a:chOff x="23323764" y="6863950"/>
              <a:chExt cx="11612493" cy="4417250"/>
            </a:xfrm>
          </p:grpSpPr>
          <p:sp>
            <p:nvSpPr>
              <p:cNvPr id="1851" name="Freeform 1851"/>
              <p:cNvSpPr/>
              <p:nvPr/>
            </p:nvSpPr>
            <p:spPr>
              <a:xfrm>
                <a:off x="23323767" y="8356581"/>
                <a:ext cx="1644968" cy="2924619"/>
              </a:xfrm>
              <a:custGeom>
                <a:avLst/>
                <a:gdLst/>
                <a:ahLst/>
                <a:cxnLst/>
                <a:rect l="l" t="t" r="r" b="b"/>
                <a:pathLst>
                  <a:path w="3289935" h="5849239">
                    <a:moveTo>
                      <a:pt x="0" y="0"/>
                    </a:moveTo>
                    <a:lnTo>
                      <a:pt x="0" y="5806440"/>
                    </a:lnTo>
                    <a:lnTo>
                      <a:pt x="0" y="5806440"/>
                    </a:lnTo>
                    <a:cubicBezTo>
                      <a:pt x="0" y="5830062"/>
                      <a:pt x="19431" y="5849239"/>
                      <a:pt x="43053" y="5849239"/>
                    </a:cubicBezTo>
                    <a:cubicBezTo>
                      <a:pt x="63246" y="5849239"/>
                      <a:pt x="80264" y="5835269"/>
                      <a:pt x="84836" y="5816473"/>
                    </a:cubicBezTo>
                    <a:lnTo>
                      <a:pt x="84963" y="5816473"/>
                    </a:lnTo>
                    <a:cubicBezTo>
                      <a:pt x="422021" y="4363339"/>
                      <a:pt x="1724660" y="3280410"/>
                      <a:pt x="3280410" y="3280410"/>
                    </a:cubicBezTo>
                    <a:lnTo>
                      <a:pt x="3289935" y="0"/>
                    </a:lnTo>
                    <a:close/>
                  </a:path>
                </a:pathLst>
              </a:custGeom>
              <a:solidFill>
                <a:srgbClr val="31C4C2"/>
              </a:solidFill>
            </p:spPr>
          </p:sp>
          <p:sp>
            <p:nvSpPr>
              <p:cNvPr id="1852" name="Freeform 1852"/>
              <p:cNvSpPr/>
              <p:nvPr/>
            </p:nvSpPr>
            <p:spPr>
              <a:xfrm>
                <a:off x="23323764" y="6863950"/>
                <a:ext cx="11612493" cy="3132837"/>
              </a:xfrm>
              <a:custGeom>
                <a:avLst/>
                <a:gdLst/>
                <a:ahLst/>
                <a:cxnLst/>
                <a:rect l="l" t="t" r="r" b="b"/>
                <a:pathLst>
                  <a:path w="14928469" h="6265672">
                    <a:moveTo>
                      <a:pt x="11795633" y="6265672"/>
                    </a:moveTo>
                    <a:lnTo>
                      <a:pt x="3132836" y="6265672"/>
                    </a:lnTo>
                    <a:cubicBezTo>
                      <a:pt x="1402588" y="6265672"/>
                      <a:pt x="0" y="4863084"/>
                      <a:pt x="0" y="3132836"/>
                    </a:cubicBezTo>
                    <a:cubicBezTo>
                      <a:pt x="0" y="1402588"/>
                      <a:pt x="1402588" y="0"/>
                      <a:pt x="3132836" y="0"/>
                    </a:cubicBezTo>
                    <a:lnTo>
                      <a:pt x="11795633" y="0"/>
                    </a:lnTo>
                    <a:cubicBezTo>
                      <a:pt x="13525881" y="0"/>
                      <a:pt x="14928469" y="1402588"/>
                      <a:pt x="14928469" y="3132836"/>
                    </a:cubicBezTo>
                    <a:cubicBezTo>
                      <a:pt x="14928469" y="4863084"/>
                      <a:pt x="13525881" y="6265672"/>
                      <a:pt x="11795633" y="6265672"/>
                    </a:cubicBezTo>
                  </a:path>
                </a:pathLst>
              </a:custGeom>
              <a:solidFill>
                <a:srgbClr val="5CDAD8"/>
              </a:solidFill>
            </p:spPr>
          </p:sp>
        </p:grpSp>
        <p:sp>
          <p:nvSpPr>
            <p:cNvPr id="1873" name="TextBox 1873"/>
            <p:cNvSpPr txBox="1"/>
            <p:nvPr/>
          </p:nvSpPr>
          <p:spPr>
            <a:xfrm>
              <a:off x="24554826" y="7706367"/>
              <a:ext cx="9254921" cy="1795363"/>
            </a:xfrm>
            <a:prstGeom prst="rect">
              <a:avLst/>
            </a:prstGeom>
          </p:spPr>
          <p:txBody>
            <a:bodyPr wrap="square" lIns="0" tIns="0" rIns="0" bIns="0" rtlCol="0" anchor="t">
              <a:spAutoFit/>
            </a:bodyPr>
            <a:lstStyle/>
            <a:p>
              <a:pPr algn="ctr">
                <a:lnSpc>
                  <a:spcPts val="2099"/>
                </a:lnSpc>
              </a:pPr>
              <a:r>
                <a:rPr lang="tr-TR" dirty="0">
                  <a:latin typeface="Montserrat Semi-Bold Bold"/>
                </a:rPr>
                <a:t>İŞLEMLERİN KONTROLÜ ve RAPORLANMASI</a:t>
              </a:r>
              <a:endParaRPr lang="en-US" dirty="0">
                <a:latin typeface="Montserrat Semi-Bold Bold"/>
              </a:endParaRPr>
            </a:p>
          </p:txBody>
        </p:sp>
        <p:sp>
          <p:nvSpPr>
            <p:cNvPr id="1910" name="Freeform 1">
              <a:extLst>
                <a:ext uri="{FF2B5EF4-FFF2-40B4-BE49-F238E27FC236}">
                  <a16:creationId xmlns:a16="http://schemas.microsoft.com/office/drawing/2014/main" id="{0C41CB00-9E93-214C-A832-C8B1084BE813}"/>
                </a:ext>
              </a:extLst>
            </p:cNvPr>
            <p:cNvSpPr>
              <a:spLocks noChangeArrowheads="1"/>
            </p:cNvSpPr>
            <p:nvPr/>
          </p:nvSpPr>
          <p:spPr bwMode="auto">
            <a:xfrm>
              <a:off x="22692097" y="10853884"/>
              <a:ext cx="7544870" cy="850723"/>
            </a:xfrm>
            <a:custGeom>
              <a:avLst/>
              <a:gdLst>
                <a:gd name="T0" fmla="*/ 17513 w 37161"/>
                <a:gd name="T1" fmla="*/ 575 h 3266"/>
                <a:gd name="T2" fmla="*/ 17513 w 37161"/>
                <a:gd name="T3" fmla="*/ 575 h 3266"/>
                <a:gd name="T4" fmla="*/ 218 w 37161"/>
                <a:gd name="T5" fmla="*/ 1485 h 3266"/>
                <a:gd name="T6" fmla="*/ 218 w 37161"/>
                <a:gd name="T7" fmla="*/ 1780 h 3266"/>
                <a:gd name="T8" fmla="*/ 17513 w 37161"/>
                <a:gd name="T9" fmla="*/ 2690 h 3266"/>
                <a:gd name="T10" fmla="*/ 37002 w 37161"/>
                <a:gd name="T11" fmla="*/ 3244 h 3266"/>
                <a:gd name="T12" fmla="*/ 37160 w 37161"/>
                <a:gd name="T13" fmla="*/ 3106 h 3266"/>
                <a:gd name="T14" fmla="*/ 37160 w 37161"/>
                <a:gd name="T15" fmla="*/ 1642 h 3266"/>
                <a:gd name="T16" fmla="*/ 37160 w 37161"/>
                <a:gd name="T17" fmla="*/ 159 h 3266"/>
                <a:gd name="T18" fmla="*/ 37002 w 37161"/>
                <a:gd name="T19" fmla="*/ 21 h 3266"/>
                <a:gd name="T20" fmla="*/ 17513 w 37161"/>
                <a:gd name="T21" fmla="*/ 575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61" h="3266">
                  <a:moveTo>
                    <a:pt x="17513" y="575"/>
                  </a:moveTo>
                  <a:lnTo>
                    <a:pt x="17513" y="575"/>
                  </a:lnTo>
                  <a:cubicBezTo>
                    <a:pt x="11497" y="792"/>
                    <a:pt x="3938" y="1247"/>
                    <a:pt x="218" y="1485"/>
                  </a:cubicBezTo>
                  <a:cubicBezTo>
                    <a:pt x="0" y="1504"/>
                    <a:pt x="0" y="1761"/>
                    <a:pt x="218" y="1780"/>
                  </a:cubicBezTo>
                  <a:cubicBezTo>
                    <a:pt x="3938" y="2018"/>
                    <a:pt x="11497" y="2473"/>
                    <a:pt x="17513" y="2690"/>
                  </a:cubicBezTo>
                  <a:cubicBezTo>
                    <a:pt x="28751" y="3066"/>
                    <a:pt x="35834" y="3225"/>
                    <a:pt x="37002" y="3244"/>
                  </a:cubicBezTo>
                  <a:cubicBezTo>
                    <a:pt x="37081" y="3265"/>
                    <a:pt x="37160" y="3185"/>
                    <a:pt x="37160" y="3106"/>
                  </a:cubicBezTo>
                  <a:cubicBezTo>
                    <a:pt x="37160" y="1642"/>
                    <a:pt x="37160" y="1642"/>
                    <a:pt x="37160" y="1642"/>
                  </a:cubicBezTo>
                  <a:cubicBezTo>
                    <a:pt x="37160" y="159"/>
                    <a:pt x="37160" y="159"/>
                    <a:pt x="37160" y="159"/>
                  </a:cubicBezTo>
                  <a:cubicBezTo>
                    <a:pt x="37160" y="80"/>
                    <a:pt x="37081" y="0"/>
                    <a:pt x="37002" y="21"/>
                  </a:cubicBezTo>
                  <a:cubicBezTo>
                    <a:pt x="35834" y="40"/>
                    <a:pt x="28751" y="199"/>
                    <a:pt x="17513" y="575"/>
                  </a:cubicBezTo>
                </a:path>
              </a:pathLst>
            </a:custGeom>
            <a:gradFill>
              <a:gsLst>
                <a:gs pos="0">
                  <a:schemeClr val="tx1">
                    <a:alpha val="70261"/>
                  </a:schemeClr>
                </a:gs>
                <a:gs pos="89000">
                  <a:schemeClr val="tx1">
                    <a:alpha val="0"/>
                  </a:schemeClr>
                </a:gs>
              </a:gsLst>
              <a:lin ang="0" scaled="0"/>
            </a:gradFill>
            <a:ln>
              <a:noFill/>
            </a:ln>
            <a:effectLst>
              <a:softEdge rad="88900"/>
            </a:effectLst>
          </p:spPr>
          <p:txBody>
            <a:bodyPr wrap="none" anchor="ctr"/>
            <a:lstStyle/>
            <a:p>
              <a:endParaRPr lang="en-UA" sz="540"/>
            </a:p>
          </p:txBody>
        </p:sp>
      </p:grpSp>
      <p:grpSp>
        <p:nvGrpSpPr>
          <p:cNvPr id="1930" name="Group 1929">
            <a:extLst>
              <a:ext uri="{FF2B5EF4-FFF2-40B4-BE49-F238E27FC236}">
                <a16:creationId xmlns:a16="http://schemas.microsoft.com/office/drawing/2014/main" id="{E8E7D267-1819-7B42-8BB5-28E80E488BFC}"/>
              </a:ext>
            </a:extLst>
          </p:cNvPr>
          <p:cNvGrpSpPr/>
          <p:nvPr/>
        </p:nvGrpSpPr>
        <p:grpSpPr>
          <a:xfrm>
            <a:off x="5291743" y="952646"/>
            <a:ext cx="1602455" cy="1848824"/>
            <a:chOff x="17620435" y="2509211"/>
            <a:chExt cx="5341518" cy="6162746"/>
          </a:xfrm>
        </p:grpSpPr>
        <p:grpSp>
          <p:nvGrpSpPr>
            <p:cNvPr id="1931" name="Group 1930">
              <a:extLst>
                <a:ext uri="{FF2B5EF4-FFF2-40B4-BE49-F238E27FC236}">
                  <a16:creationId xmlns:a16="http://schemas.microsoft.com/office/drawing/2014/main" id="{BB7F70D3-639E-7343-995A-C1E9175F483E}"/>
                </a:ext>
              </a:extLst>
            </p:cNvPr>
            <p:cNvGrpSpPr/>
            <p:nvPr/>
          </p:nvGrpSpPr>
          <p:grpSpPr>
            <a:xfrm>
              <a:off x="18091200" y="8364698"/>
              <a:ext cx="4490263" cy="307259"/>
              <a:chOff x="18091200" y="8364698"/>
              <a:chExt cx="4490263" cy="307259"/>
            </a:xfrm>
          </p:grpSpPr>
          <p:sp>
            <p:nvSpPr>
              <p:cNvPr id="1946" name="Freeform 1">
                <a:extLst>
                  <a:ext uri="{FF2B5EF4-FFF2-40B4-BE49-F238E27FC236}">
                    <a16:creationId xmlns:a16="http://schemas.microsoft.com/office/drawing/2014/main" id="{44AF89AF-7CFC-E54F-9D8F-C6CB7030FFFE}"/>
                  </a:ext>
                </a:extLst>
              </p:cNvPr>
              <p:cNvSpPr>
                <a:spLocks noChangeArrowheads="1"/>
              </p:cNvSpPr>
              <p:nvPr/>
            </p:nvSpPr>
            <p:spPr bwMode="auto">
              <a:xfrm>
                <a:off x="18091200" y="8364698"/>
                <a:ext cx="2725013" cy="307259"/>
              </a:xfrm>
              <a:custGeom>
                <a:avLst/>
                <a:gdLst>
                  <a:gd name="T0" fmla="*/ 17513 w 37161"/>
                  <a:gd name="T1" fmla="*/ 575 h 3266"/>
                  <a:gd name="T2" fmla="*/ 17513 w 37161"/>
                  <a:gd name="T3" fmla="*/ 575 h 3266"/>
                  <a:gd name="T4" fmla="*/ 218 w 37161"/>
                  <a:gd name="T5" fmla="*/ 1485 h 3266"/>
                  <a:gd name="T6" fmla="*/ 218 w 37161"/>
                  <a:gd name="T7" fmla="*/ 1780 h 3266"/>
                  <a:gd name="T8" fmla="*/ 17513 w 37161"/>
                  <a:gd name="T9" fmla="*/ 2690 h 3266"/>
                  <a:gd name="T10" fmla="*/ 37002 w 37161"/>
                  <a:gd name="T11" fmla="*/ 3244 h 3266"/>
                  <a:gd name="T12" fmla="*/ 37160 w 37161"/>
                  <a:gd name="T13" fmla="*/ 3106 h 3266"/>
                  <a:gd name="T14" fmla="*/ 37160 w 37161"/>
                  <a:gd name="T15" fmla="*/ 1642 h 3266"/>
                  <a:gd name="T16" fmla="*/ 37160 w 37161"/>
                  <a:gd name="T17" fmla="*/ 159 h 3266"/>
                  <a:gd name="T18" fmla="*/ 37002 w 37161"/>
                  <a:gd name="T19" fmla="*/ 21 h 3266"/>
                  <a:gd name="T20" fmla="*/ 17513 w 37161"/>
                  <a:gd name="T21" fmla="*/ 575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61" h="3266">
                    <a:moveTo>
                      <a:pt x="17513" y="575"/>
                    </a:moveTo>
                    <a:lnTo>
                      <a:pt x="17513" y="575"/>
                    </a:lnTo>
                    <a:cubicBezTo>
                      <a:pt x="11497" y="792"/>
                      <a:pt x="3938" y="1247"/>
                      <a:pt x="218" y="1485"/>
                    </a:cubicBezTo>
                    <a:cubicBezTo>
                      <a:pt x="0" y="1504"/>
                      <a:pt x="0" y="1761"/>
                      <a:pt x="218" y="1780"/>
                    </a:cubicBezTo>
                    <a:cubicBezTo>
                      <a:pt x="3938" y="2018"/>
                      <a:pt x="11497" y="2473"/>
                      <a:pt x="17513" y="2690"/>
                    </a:cubicBezTo>
                    <a:cubicBezTo>
                      <a:pt x="28751" y="3066"/>
                      <a:pt x="35834" y="3225"/>
                      <a:pt x="37002" y="3244"/>
                    </a:cubicBezTo>
                    <a:cubicBezTo>
                      <a:pt x="37081" y="3265"/>
                      <a:pt x="37160" y="3185"/>
                      <a:pt x="37160" y="3106"/>
                    </a:cubicBezTo>
                    <a:cubicBezTo>
                      <a:pt x="37160" y="1642"/>
                      <a:pt x="37160" y="1642"/>
                      <a:pt x="37160" y="1642"/>
                    </a:cubicBezTo>
                    <a:cubicBezTo>
                      <a:pt x="37160" y="159"/>
                      <a:pt x="37160" y="159"/>
                      <a:pt x="37160" y="159"/>
                    </a:cubicBezTo>
                    <a:cubicBezTo>
                      <a:pt x="37160" y="80"/>
                      <a:pt x="37081" y="0"/>
                      <a:pt x="37002" y="21"/>
                    </a:cubicBezTo>
                    <a:cubicBezTo>
                      <a:pt x="35834" y="40"/>
                      <a:pt x="28751" y="199"/>
                      <a:pt x="17513" y="575"/>
                    </a:cubicBezTo>
                  </a:path>
                </a:pathLst>
              </a:custGeom>
              <a:gradFill>
                <a:gsLst>
                  <a:gs pos="0">
                    <a:schemeClr val="tx1">
                      <a:alpha val="70261"/>
                    </a:schemeClr>
                  </a:gs>
                  <a:gs pos="100000">
                    <a:schemeClr val="tx1">
                      <a:alpha val="0"/>
                    </a:schemeClr>
                  </a:gs>
                </a:gsLst>
                <a:lin ang="0" scaled="0"/>
              </a:gradFill>
              <a:ln>
                <a:noFill/>
              </a:ln>
              <a:effectLst>
                <a:softEdge rad="38100"/>
              </a:effectLst>
            </p:spPr>
            <p:txBody>
              <a:bodyPr wrap="none" anchor="ctr"/>
              <a:lstStyle/>
              <a:p>
                <a:endParaRPr lang="en-UA" sz="540"/>
              </a:p>
            </p:txBody>
          </p:sp>
          <p:sp>
            <p:nvSpPr>
              <p:cNvPr id="1947" name="Freeform 1">
                <a:extLst>
                  <a:ext uri="{FF2B5EF4-FFF2-40B4-BE49-F238E27FC236}">
                    <a16:creationId xmlns:a16="http://schemas.microsoft.com/office/drawing/2014/main" id="{6D73DC34-1EAA-214D-8EF6-AB9C29E1B9BA}"/>
                  </a:ext>
                </a:extLst>
              </p:cNvPr>
              <p:cNvSpPr>
                <a:spLocks noChangeArrowheads="1"/>
              </p:cNvSpPr>
              <p:nvPr/>
            </p:nvSpPr>
            <p:spPr bwMode="auto">
              <a:xfrm rot="10800000">
                <a:off x="19856450" y="8364698"/>
                <a:ext cx="2725013" cy="307259"/>
              </a:xfrm>
              <a:custGeom>
                <a:avLst/>
                <a:gdLst>
                  <a:gd name="T0" fmla="*/ 17513 w 37161"/>
                  <a:gd name="T1" fmla="*/ 575 h 3266"/>
                  <a:gd name="T2" fmla="*/ 17513 w 37161"/>
                  <a:gd name="T3" fmla="*/ 575 h 3266"/>
                  <a:gd name="T4" fmla="*/ 218 w 37161"/>
                  <a:gd name="T5" fmla="*/ 1485 h 3266"/>
                  <a:gd name="T6" fmla="*/ 218 w 37161"/>
                  <a:gd name="T7" fmla="*/ 1780 h 3266"/>
                  <a:gd name="T8" fmla="*/ 17513 w 37161"/>
                  <a:gd name="T9" fmla="*/ 2690 h 3266"/>
                  <a:gd name="T10" fmla="*/ 37002 w 37161"/>
                  <a:gd name="T11" fmla="*/ 3244 h 3266"/>
                  <a:gd name="T12" fmla="*/ 37160 w 37161"/>
                  <a:gd name="T13" fmla="*/ 3106 h 3266"/>
                  <a:gd name="T14" fmla="*/ 37160 w 37161"/>
                  <a:gd name="T15" fmla="*/ 1642 h 3266"/>
                  <a:gd name="T16" fmla="*/ 37160 w 37161"/>
                  <a:gd name="T17" fmla="*/ 159 h 3266"/>
                  <a:gd name="T18" fmla="*/ 37002 w 37161"/>
                  <a:gd name="T19" fmla="*/ 21 h 3266"/>
                  <a:gd name="T20" fmla="*/ 17513 w 37161"/>
                  <a:gd name="T21" fmla="*/ 575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61" h="3266">
                    <a:moveTo>
                      <a:pt x="17513" y="575"/>
                    </a:moveTo>
                    <a:lnTo>
                      <a:pt x="17513" y="575"/>
                    </a:lnTo>
                    <a:cubicBezTo>
                      <a:pt x="11497" y="792"/>
                      <a:pt x="3938" y="1247"/>
                      <a:pt x="218" y="1485"/>
                    </a:cubicBezTo>
                    <a:cubicBezTo>
                      <a:pt x="0" y="1504"/>
                      <a:pt x="0" y="1761"/>
                      <a:pt x="218" y="1780"/>
                    </a:cubicBezTo>
                    <a:cubicBezTo>
                      <a:pt x="3938" y="2018"/>
                      <a:pt x="11497" y="2473"/>
                      <a:pt x="17513" y="2690"/>
                    </a:cubicBezTo>
                    <a:cubicBezTo>
                      <a:pt x="28751" y="3066"/>
                      <a:pt x="35834" y="3225"/>
                      <a:pt x="37002" y="3244"/>
                    </a:cubicBezTo>
                    <a:cubicBezTo>
                      <a:pt x="37081" y="3265"/>
                      <a:pt x="37160" y="3185"/>
                      <a:pt x="37160" y="3106"/>
                    </a:cubicBezTo>
                    <a:cubicBezTo>
                      <a:pt x="37160" y="1642"/>
                      <a:pt x="37160" y="1642"/>
                      <a:pt x="37160" y="1642"/>
                    </a:cubicBezTo>
                    <a:cubicBezTo>
                      <a:pt x="37160" y="159"/>
                      <a:pt x="37160" y="159"/>
                      <a:pt x="37160" y="159"/>
                    </a:cubicBezTo>
                    <a:cubicBezTo>
                      <a:pt x="37160" y="80"/>
                      <a:pt x="37081" y="0"/>
                      <a:pt x="37002" y="21"/>
                    </a:cubicBezTo>
                    <a:cubicBezTo>
                      <a:pt x="35834" y="40"/>
                      <a:pt x="28751" y="199"/>
                      <a:pt x="17513" y="575"/>
                    </a:cubicBezTo>
                  </a:path>
                </a:pathLst>
              </a:custGeom>
              <a:gradFill>
                <a:gsLst>
                  <a:gs pos="0">
                    <a:schemeClr val="tx1">
                      <a:alpha val="70261"/>
                    </a:schemeClr>
                  </a:gs>
                  <a:gs pos="100000">
                    <a:schemeClr val="tx1">
                      <a:alpha val="0"/>
                    </a:schemeClr>
                  </a:gs>
                </a:gsLst>
                <a:lin ang="0" scaled="0"/>
              </a:gradFill>
              <a:ln>
                <a:noFill/>
              </a:ln>
              <a:effectLst>
                <a:softEdge rad="38100"/>
              </a:effectLst>
            </p:spPr>
            <p:txBody>
              <a:bodyPr wrap="none" anchor="ctr"/>
              <a:lstStyle/>
              <a:p>
                <a:endParaRPr lang="en-UA" sz="540"/>
              </a:p>
            </p:txBody>
          </p:sp>
        </p:grpSp>
        <p:grpSp>
          <p:nvGrpSpPr>
            <p:cNvPr id="1932" name="Group 1931">
              <a:extLst>
                <a:ext uri="{FF2B5EF4-FFF2-40B4-BE49-F238E27FC236}">
                  <a16:creationId xmlns:a16="http://schemas.microsoft.com/office/drawing/2014/main" id="{8A42922D-6339-5C47-A914-F6C0A7616BF0}"/>
                </a:ext>
              </a:extLst>
            </p:cNvPr>
            <p:cNvGrpSpPr/>
            <p:nvPr/>
          </p:nvGrpSpPr>
          <p:grpSpPr>
            <a:xfrm>
              <a:off x="17620435" y="2509211"/>
              <a:ext cx="5341518" cy="6012655"/>
              <a:chOff x="17620435" y="3180745"/>
              <a:chExt cx="5341518" cy="6012655"/>
            </a:xfrm>
          </p:grpSpPr>
          <p:pic>
            <p:nvPicPr>
              <p:cNvPr id="1933" name="Picture 1932">
                <a:extLst>
                  <a:ext uri="{FF2B5EF4-FFF2-40B4-BE49-F238E27FC236}">
                    <a16:creationId xmlns:a16="http://schemas.microsoft.com/office/drawing/2014/main" id="{1276DD64-7ED4-4F4E-8230-AF5038F45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95937" y="5434260"/>
                <a:ext cx="4035426" cy="3759140"/>
              </a:xfrm>
              <a:prstGeom prst="rect">
                <a:avLst/>
              </a:prstGeom>
            </p:spPr>
          </p:pic>
          <p:grpSp>
            <p:nvGrpSpPr>
              <p:cNvPr id="1934" name="Group 1933">
                <a:extLst>
                  <a:ext uri="{FF2B5EF4-FFF2-40B4-BE49-F238E27FC236}">
                    <a16:creationId xmlns:a16="http://schemas.microsoft.com/office/drawing/2014/main" id="{BA692826-821D-BC41-8999-A44FEE5F1F56}"/>
                  </a:ext>
                </a:extLst>
              </p:cNvPr>
              <p:cNvGrpSpPr/>
              <p:nvPr/>
            </p:nvGrpSpPr>
            <p:grpSpPr>
              <a:xfrm>
                <a:off x="17789350" y="3708578"/>
                <a:ext cx="5172603" cy="5256389"/>
                <a:chOff x="17789350" y="3708578"/>
                <a:chExt cx="5172603" cy="5256389"/>
              </a:xfrm>
            </p:grpSpPr>
            <p:sp>
              <p:nvSpPr>
                <p:cNvPr id="1940" name="Freeform 16">
                  <a:extLst>
                    <a:ext uri="{FF2B5EF4-FFF2-40B4-BE49-F238E27FC236}">
                      <a16:creationId xmlns:a16="http://schemas.microsoft.com/office/drawing/2014/main" id="{AAFB58B0-B36F-EB40-881F-452BDE7CC422}"/>
                    </a:ext>
                  </a:extLst>
                </p:cNvPr>
                <p:cNvSpPr>
                  <a:spLocks noChangeArrowheads="1"/>
                </p:cNvSpPr>
                <p:nvPr/>
              </p:nvSpPr>
              <p:spPr bwMode="auto">
                <a:xfrm>
                  <a:off x="17789350" y="3801181"/>
                  <a:ext cx="5163783" cy="5163786"/>
                </a:xfrm>
                <a:custGeom>
                  <a:avLst/>
                  <a:gdLst>
                    <a:gd name="T0" fmla="*/ 0 w 5162"/>
                    <a:gd name="T1" fmla="*/ 2581 h 5163"/>
                    <a:gd name="T2" fmla="*/ 0 w 5162"/>
                    <a:gd name="T3" fmla="*/ 2581 h 5163"/>
                    <a:gd name="T4" fmla="*/ 2580 w 5162"/>
                    <a:gd name="T5" fmla="*/ 5162 h 5163"/>
                    <a:gd name="T6" fmla="*/ 5161 w 5162"/>
                    <a:gd name="T7" fmla="*/ 2581 h 5163"/>
                    <a:gd name="T8" fmla="*/ 2580 w 5162"/>
                    <a:gd name="T9" fmla="*/ 0 h 5163"/>
                    <a:gd name="T10" fmla="*/ 0 w 5162"/>
                    <a:gd name="T11" fmla="*/ 2581 h 5163"/>
                  </a:gdLst>
                  <a:ahLst/>
                  <a:cxnLst>
                    <a:cxn ang="0">
                      <a:pos x="T0" y="T1"/>
                    </a:cxn>
                    <a:cxn ang="0">
                      <a:pos x="T2" y="T3"/>
                    </a:cxn>
                    <a:cxn ang="0">
                      <a:pos x="T4" y="T5"/>
                    </a:cxn>
                    <a:cxn ang="0">
                      <a:pos x="T6" y="T7"/>
                    </a:cxn>
                    <a:cxn ang="0">
                      <a:pos x="T8" y="T9"/>
                    </a:cxn>
                    <a:cxn ang="0">
                      <a:pos x="T10" y="T11"/>
                    </a:cxn>
                  </a:cxnLst>
                  <a:rect l="0" t="0" r="r" b="b"/>
                  <a:pathLst>
                    <a:path w="5162" h="5163">
                      <a:moveTo>
                        <a:pt x="0" y="2581"/>
                      </a:moveTo>
                      <a:lnTo>
                        <a:pt x="0" y="2581"/>
                      </a:lnTo>
                      <a:cubicBezTo>
                        <a:pt x="0" y="4010"/>
                        <a:pt x="1152" y="5162"/>
                        <a:pt x="2580" y="5162"/>
                      </a:cubicBezTo>
                      <a:cubicBezTo>
                        <a:pt x="4008" y="5162"/>
                        <a:pt x="5161" y="4010"/>
                        <a:pt x="5161" y="2581"/>
                      </a:cubicBezTo>
                      <a:cubicBezTo>
                        <a:pt x="5161" y="1153"/>
                        <a:pt x="4008" y="0"/>
                        <a:pt x="2580" y="0"/>
                      </a:cubicBezTo>
                      <a:cubicBezTo>
                        <a:pt x="1152" y="0"/>
                        <a:pt x="0" y="1153"/>
                        <a:pt x="0" y="258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37160" fontAlgn="base" hangingPunct="0">
                    <a:lnSpc>
                      <a:spcPct val="93000"/>
                    </a:lnSpc>
                    <a:spcBef>
                      <a:spcPct val="0"/>
                    </a:spcBef>
                    <a:spcAft>
                      <a:spcPct val="0"/>
                    </a:spcAft>
                    <a:buClr>
                      <a:srgbClr val="000000"/>
                    </a:buClr>
                    <a:buSzPct val="100000"/>
                  </a:pPr>
                  <a:endParaRPr lang="en-UA" sz="54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941" name="Freeform 17">
                  <a:extLst>
                    <a:ext uri="{FF2B5EF4-FFF2-40B4-BE49-F238E27FC236}">
                      <a16:creationId xmlns:a16="http://schemas.microsoft.com/office/drawing/2014/main" id="{EFA49B22-5154-7541-942B-B0CD4C35F924}"/>
                    </a:ext>
                  </a:extLst>
                </p:cNvPr>
                <p:cNvSpPr>
                  <a:spLocks noChangeArrowheads="1"/>
                </p:cNvSpPr>
                <p:nvPr/>
              </p:nvSpPr>
              <p:spPr bwMode="auto">
                <a:xfrm>
                  <a:off x="17789350" y="3708578"/>
                  <a:ext cx="5172603" cy="5163783"/>
                </a:xfrm>
                <a:custGeom>
                  <a:avLst/>
                  <a:gdLst>
                    <a:gd name="T0" fmla="*/ 0 w 5171"/>
                    <a:gd name="T1" fmla="*/ 2581 h 5163"/>
                    <a:gd name="T2" fmla="*/ 0 w 5171"/>
                    <a:gd name="T3" fmla="*/ 2581 h 5163"/>
                    <a:gd name="T4" fmla="*/ 2589 w 5171"/>
                    <a:gd name="T5" fmla="*/ 5162 h 5163"/>
                    <a:gd name="T6" fmla="*/ 5170 w 5171"/>
                    <a:gd name="T7" fmla="*/ 2581 h 5163"/>
                    <a:gd name="T8" fmla="*/ 2589 w 5171"/>
                    <a:gd name="T9" fmla="*/ 0 h 5163"/>
                    <a:gd name="T10" fmla="*/ 0 w 5171"/>
                    <a:gd name="T11" fmla="*/ 2581 h 5163"/>
                  </a:gdLst>
                  <a:ahLst/>
                  <a:cxnLst>
                    <a:cxn ang="0">
                      <a:pos x="T0" y="T1"/>
                    </a:cxn>
                    <a:cxn ang="0">
                      <a:pos x="T2" y="T3"/>
                    </a:cxn>
                    <a:cxn ang="0">
                      <a:pos x="T4" y="T5"/>
                    </a:cxn>
                    <a:cxn ang="0">
                      <a:pos x="T6" y="T7"/>
                    </a:cxn>
                    <a:cxn ang="0">
                      <a:pos x="T8" y="T9"/>
                    </a:cxn>
                    <a:cxn ang="0">
                      <a:pos x="T10" y="T11"/>
                    </a:cxn>
                  </a:cxnLst>
                  <a:rect l="0" t="0" r="r" b="b"/>
                  <a:pathLst>
                    <a:path w="5171" h="5163">
                      <a:moveTo>
                        <a:pt x="0" y="2581"/>
                      </a:moveTo>
                      <a:lnTo>
                        <a:pt x="0" y="2581"/>
                      </a:lnTo>
                      <a:cubicBezTo>
                        <a:pt x="0" y="4009"/>
                        <a:pt x="1162" y="5162"/>
                        <a:pt x="2589" y="5162"/>
                      </a:cubicBezTo>
                      <a:cubicBezTo>
                        <a:pt x="4018" y="5162"/>
                        <a:pt x="5170" y="4009"/>
                        <a:pt x="5170" y="2581"/>
                      </a:cubicBezTo>
                      <a:cubicBezTo>
                        <a:pt x="5170" y="1152"/>
                        <a:pt x="4018" y="0"/>
                        <a:pt x="2589" y="0"/>
                      </a:cubicBezTo>
                      <a:cubicBezTo>
                        <a:pt x="1162" y="0"/>
                        <a:pt x="0" y="1152"/>
                        <a:pt x="0" y="2581"/>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37160" fontAlgn="base" hangingPunct="0">
                    <a:lnSpc>
                      <a:spcPct val="93000"/>
                    </a:lnSpc>
                    <a:spcBef>
                      <a:spcPct val="0"/>
                    </a:spcBef>
                    <a:spcAft>
                      <a:spcPct val="0"/>
                    </a:spcAft>
                    <a:buClr>
                      <a:srgbClr val="000000"/>
                    </a:buClr>
                    <a:buSzPct val="100000"/>
                  </a:pPr>
                  <a:endParaRPr lang="en-UA" sz="54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942" name="Freeform 18">
                  <a:extLst>
                    <a:ext uri="{FF2B5EF4-FFF2-40B4-BE49-F238E27FC236}">
                      <a16:creationId xmlns:a16="http://schemas.microsoft.com/office/drawing/2014/main" id="{3DC64DD8-F768-3241-A846-B2635D78C65D}"/>
                    </a:ext>
                  </a:extLst>
                </p:cNvPr>
                <p:cNvSpPr>
                  <a:spLocks noChangeArrowheads="1"/>
                </p:cNvSpPr>
                <p:nvPr/>
              </p:nvSpPr>
              <p:spPr bwMode="auto">
                <a:xfrm>
                  <a:off x="18331744" y="4242153"/>
                  <a:ext cx="4096633" cy="4096633"/>
                </a:xfrm>
                <a:custGeom>
                  <a:avLst/>
                  <a:gdLst>
                    <a:gd name="T0" fmla="*/ 0 w 4095"/>
                    <a:gd name="T1" fmla="*/ 2048 h 4097"/>
                    <a:gd name="T2" fmla="*/ 0 w 4095"/>
                    <a:gd name="T3" fmla="*/ 2048 h 4097"/>
                    <a:gd name="T4" fmla="*/ 2046 w 4095"/>
                    <a:gd name="T5" fmla="*/ 4096 h 4097"/>
                    <a:gd name="T6" fmla="*/ 4094 w 4095"/>
                    <a:gd name="T7" fmla="*/ 2048 h 4097"/>
                    <a:gd name="T8" fmla="*/ 2046 w 4095"/>
                    <a:gd name="T9" fmla="*/ 0 h 4097"/>
                    <a:gd name="T10" fmla="*/ 0 w 4095"/>
                    <a:gd name="T11" fmla="*/ 2048 h 4097"/>
                  </a:gdLst>
                  <a:ahLst/>
                  <a:cxnLst>
                    <a:cxn ang="0">
                      <a:pos x="T0" y="T1"/>
                    </a:cxn>
                    <a:cxn ang="0">
                      <a:pos x="T2" y="T3"/>
                    </a:cxn>
                    <a:cxn ang="0">
                      <a:pos x="T4" y="T5"/>
                    </a:cxn>
                    <a:cxn ang="0">
                      <a:pos x="T6" y="T7"/>
                    </a:cxn>
                    <a:cxn ang="0">
                      <a:pos x="T8" y="T9"/>
                    </a:cxn>
                    <a:cxn ang="0">
                      <a:pos x="T10" y="T11"/>
                    </a:cxn>
                  </a:cxnLst>
                  <a:rect l="0" t="0" r="r" b="b"/>
                  <a:pathLst>
                    <a:path w="4095" h="4097">
                      <a:moveTo>
                        <a:pt x="0" y="2048"/>
                      </a:moveTo>
                      <a:lnTo>
                        <a:pt x="0" y="2048"/>
                      </a:lnTo>
                      <a:cubicBezTo>
                        <a:pt x="0" y="3181"/>
                        <a:pt x="914" y="4096"/>
                        <a:pt x="2046" y="4096"/>
                      </a:cubicBezTo>
                      <a:cubicBezTo>
                        <a:pt x="3180" y="4096"/>
                        <a:pt x="4094" y="3181"/>
                        <a:pt x="4094" y="2048"/>
                      </a:cubicBezTo>
                      <a:cubicBezTo>
                        <a:pt x="4094" y="914"/>
                        <a:pt x="3180" y="0"/>
                        <a:pt x="2046" y="0"/>
                      </a:cubicBezTo>
                      <a:cubicBezTo>
                        <a:pt x="914" y="0"/>
                        <a:pt x="0" y="914"/>
                        <a:pt x="0" y="204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37160" fontAlgn="base" hangingPunct="0">
                    <a:lnSpc>
                      <a:spcPct val="93000"/>
                    </a:lnSpc>
                    <a:spcBef>
                      <a:spcPct val="0"/>
                    </a:spcBef>
                    <a:spcAft>
                      <a:spcPct val="0"/>
                    </a:spcAft>
                    <a:buClr>
                      <a:srgbClr val="000000"/>
                    </a:buClr>
                    <a:buSzPct val="100000"/>
                  </a:pPr>
                  <a:endParaRPr lang="en-UA" sz="54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943" name="Freeform 19">
                  <a:extLst>
                    <a:ext uri="{FF2B5EF4-FFF2-40B4-BE49-F238E27FC236}">
                      <a16:creationId xmlns:a16="http://schemas.microsoft.com/office/drawing/2014/main" id="{F1015442-806D-1C44-8354-C91E02F6E89C}"/>
                    </a:ext>
                  </a:extLst>
                </p:cNvPr>
                <p:cNvSpPr>
                  <a:spLocks noChangeArrowheads="1"/>
                </p:cNvSpPr>
                <p:nvPr/>
              </p:nvSpPr>
              <p:spPr bwMode="auto">
                <a:xfrm>
                  <a:off x="18865322" y="4771319"/>
                  <a:ext cx="3029478" cy="3029481"/>
                </a:xfrm>
                <a:custGeom>
                  <a:avLst/>
                  <a:gdLst>
                    <a:gd name="T0" fmla="*/ 0 w 3029"/>
                    <a:gd name="T1" fmla="*/ 1515 h 3030"/>
                    <a:gd name="T2" fmla="*/ 0 w 3029"/>
                    <a:gd name="T3" fmla="*/ 1515 h 3030"/>
                    <a:gd name="T4" fmla="*/ 1513 w 3029"/>
                    <a:gd name="T5" fmla="*/ 3029 h 3030"/>
                    <a:gd name="T6" fmla="*/ 3028 w 3029"/>
                    <a:gd name="T7" fmla="*/ 1515 h 3030"/>
                    <a:gd name="T8" fmla="*/ 1513 w 3029"/>
                    <a:gd name="T9" fmla="*/ 0 h 3030"/>
                    <a:gd name="T10" fmla="*/ 0 w 3029"/>
                    <a:gd name="T11" fmla="*/ 1515 h 3030"/>
                  </a:gdLst>
                  <a:ahLst/>
                  <a:cxnLst>
                    <a:cxn ang="0">
                      <a:pos x="T0" y="T1"/>
                    </a:cxn>
                    <a:cxn ang="0">
                      <a:pos x="T2" y="T3"/>
                    </a:cxn>
                    <a:cxn ang="0">
                      <a:pos x="T4" y="T5"/>
                    </a:cxn>
                    <a:cxn ang="0">
                      <a:pos x="T6" y="T7"/>
                    </a:cxn>
                    <a:cxn ang="0">
                      <a:pos x="T8" y="T9"/>
                    </a:cxn>
                    <a:cxn ang="0">
                      <a:pos x="T10" y="T11"/>
                    </a:cxn>
                  </a:cxnLst>
                  <a:rect l="0" t="0" r="r" b="b"/>
                  <a:pathLst>
                    <a:path w="3029" h="3030">
                      <a:moveTo>
                        <a:pt x="0" y="1515"/>
                      </a:moveTo>
                      <a:lnTo>
                        <a:pt x="0" y="1515"/>
                      </a:lnTo>
                      <a:cubicBezTo>
                        <a:pt x="0" y="2353"/>
                        <a:pt x="676" y="3029"/>
                        <a:pt x="1513" y="3029"/>
                      </a:cubicBezTo>
                      <a:cubicBezTo>
                        <a:pt x="2352" y="3029"/>
                        <a:pt x="3028" y="2353"/>
                        <a:pt x="3028" y="1515"/>
                      </a:cubicBezTo>
                      <a:cubicBezTo>
                        <a:pt x="3028" y="677"/>
                        <a:pt x="2352" y="0"/>
                        <a:pt x="1513" y="0"/>
                      </a:cubicBezTo>
                      <a:cubicBezTo>
                        <a:pt x="676" y="0"/>
                        <a:pt x="0" y="677"/>
                        <a:pt x="0" y="1515"/>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37160" fontAlgn="base" hangingPunct="0">
                    <a:lnSpc>
                      <a:spcPct val="93000"/>
                    </a:lnSpc>
                    <a:spcBef>
                      <a:spcPct val="0"/>
                    </a:spcBef>
                    <a:spcAft>
                      <a:spcPct val="0"/>
                    </a:spcAft>
                    <a:buClr>
                      <a:srgbClr val="000000"/>
                    </a:buClr>
                    <a:buSzPct val="100000"/>
                  </a:pPr>
                  <a:endParaRPr lang="en-UA" sz="54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944" name="Freeform 20">
                  <a:extLst>
                    <a:ext uri="{FF2B5EF4-FFF2-40B4-BE49-F238E27FC236}">
                      <a16:creationId xmlns:a16="http://schemas.microsoft.com/office/drawing/2014/main" id="{FD19DC63-E699-6C40-A65A-957ECB11E7AF}"/>
                    </a:ext>
                  </a:extLst>
                </p:cNvPr>
                <p:cNvSpPr>
                  <a:spLocks noChangeArrowheads="1"/>
                </p:cNvSpPr>
                <p:nvPr/>
              </p:nvSpPr>
              <p:spPr bwMode="auto">
                <a:xfrm>
                  <a:off x="19398897" y="5304897"/>
                  <a:ext cx="1962328" cy="1962325"/>
                </a:xfrm>
                <a:custGeom>
                  <a:avLst/>
                  <a:gdLst>
                    <a:gd name="T0" fmla="*/ 0 w 1962"/>
                    <a:gd name="T1" fmla="*/ 981 h 1963"/>
                    <a:gd name="T2" fmla="*/ 0 w 1962"/>
                    <a:gd name="T3" fmla="*/ 981 h 1963"/>
                    <a:gd name="T4" fmla="*/ 980 w 1962"/>
                    <a:gd name="T5" fmla="*/ 1962 h 1963"/>
                    <a:gd name="T6" fmla="*/ 1961 w 1962"/>
                    <a:gd name="T7" fmla="*/ 981 h 1963"/>
                    <a:gd name="T8" fmla="*/ 980 w 1962"/>
                    <a:gd name="T9" fmla="*/ 0 h 1963"/>
                    <a:gd name="T10" fmla="*/ 0 w 1962"/>
                    <a:gd name="T11" fmla="*/ 981 h 1963"/>
                  </a:gdLst>
                  <a:ahLst/>
                  <a:cxnLst>
                    <a:cxn ang="0">
                      <a:pos x="T0" y="T1"/>
                    </a:cxn>
                    <a:cxn ang="0">
                      <a:pos x="T2" y="T3"/>
                    </a:cxn>
                    <a:cxn ang="0">
                      <a:pos x="T4" y="T5"/>
                    </a:cxn>
                    <a:cxn ang="0">
                      <a:pos x="T6" y="T7"/>
                    </a:cxn>
                    <a:cxn ang="0">
                      <a:pos x="T8" y="T9"/>
                    </a:cxn>
                    <a:cxn ang="0">
                      <a:pos x="T10" y="T11"/>
                    </a:cxn>
                  </a:cxnLst>
                  <a:rect l="0" t="0" r="r" b="b"/>
                  <a:pathLst>
                    <a:path w="1962" h="1963">
                      <a:moveTo>
                        <a:pt x="0" y="981"/>
                      </a:moveTo>
                      <a:lnTo>
                        <a:pt x="0" y="981"/>
                      </a:lnTo>
                      <a:cubicBezTo>
                        <a:pt x="0" y="1524"/>
                        <a:pt x="438" y="1962"/>
                        <a:pt x="980" y="1962"/>
                      </a:cubicBezTo>
                      <a:cubicBezTo>
                        <a:pt x="1523" y="1962"/>
                        <a:pt x="1961" y="1524"/>
                        <a:pt x="1961" y="981"/>
                      </a:cubicBezTo>
                      <a:cubicBezTo>
                        <a:pt x="1961" y="438"/>
                        <a:pt x="1523" y="0"/>
                        <a:pt x="980" y="0"/>
                      </a:cubicBezTo>
                      <a:cubicBezTo>
                        <a:pt x="438" y="0"/>
                        <a:pt x="0" y="438"/>
                        <a:pt x="0" y="98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37160" fontAlgn="base" hangingPunct="0">
                    <a:lnSpc>
                      <a:spcPct val="93000"/>
                    </a:lnSpc>
                    <a:spcBef>
                      <a:spcPct val="0"/>
                    </a:spcBef>
                    <a:spcAft>
                      <a:spcPct val="0"/>
                    </a:spcAft>
                    <a:buClr>
                      <a:srgbClr val="000000"/>
                    </a:buClr>
                    <a:buSzPct val="100000"/>
                  </a:pPr>
                  <a:endParaRPr lang="en-UA" sz="54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945" name="Freeform 21">
                  <a:extLst>
                    <a:ext uri="{FF2B5EF4-FFF2-40B4-BE49-F238E27FC236}">
                      <a16:creationId xmlns:a16="http://schemas.microsoft.com/office/drawing/2014/main" id="{6D5E2E64-7BD8-1F4C-836A-192144B8C63F}"/>
                    </a:ext>
                  </a:extLst>
                </p:cNvPr>
                <p:cNvSpPr>
                  <a:spLocks noChangeArrowheads="1"/>
                </p:cNvSpPr>
                <p:nvPr/>
              </p:nvSpPr>
              <p:spPr bwMode="auto">
                <a:xfrm>
                  <a:off x="19932475" y="5838472"/>
                  <a:ext cx="895172" cy="895175"/>
                </a:xfrm>
                <a:custGeom>
                  <a:avLst/>
                  <a:gdLst>
                    <a:gd name="T0" fmla="*/ 0 w 895"/>
                    <a:gd name="T1" fmla="*/ 448 h 896"/>
                    <a:gd name="T2" fmla="*/ 0 w 895"/>
                    <a:gd name="T3" fmla="*/ 448 h 896"/>
                    <a:gd name="T4" fmla="*/ 446 w 895"/>
                    <a:gd name="T5" fmla="*/ 895 h 896"/>
                    <a:gd name="T6" fmla="*/ 894 w 895"/>
                    <a:gd name="T7" fmla="*/ 448 h 896"/>
                    <a:gd name="T8" fmla="*/ 446 w 895"/>
                    <a:gd name="T9" fmla="*/ 0 h 896"/>
                    <a:gd name="T10" fmla="*/ 0 w 895"/>
                    <a:gd name="T11" fmla="*/ 448 h 896"/>
                  </a:gdLst>
                  <a:ahLst/>
                  <a:cxnLst>
                    <a:cxn ang="0">
                      <a:pos x="T0" y="T1"/>
                    </a:cxn>
                    <a:cxn ang="0">
                      <a:pos x="T2" y="T3"/>
                    </a:cxn>
                    <a:cxn ang="0">
                      <a:pos x="T4" y="T5"/>
                    </a:cxn>
                    <a:cxn ang="0">
                      <a:pos x="T6" y="T7"/>
                    </a:cxn>
                    <a:cxn ang="0">
                      <a:pos x="T8" y="T9"/>
                    </a:cxn>
                    <a:cxn ang="0">
                      <a:pos x="T10" y="T11"/>
                    </a:cxn>
                  </a:cxnLst>
                  <a:rect l="0" t="0" r="r" b="b"/>
                  <a:pathLst>
                    <a:path w="895" h="896">
                      <a:moveTo>
                        <a:pt x="0" y="448"/>
                      </a:moveTo>
                      <a:lnTo>
                        <a:pt x="0" y="448"/>
                      </a:lnTo>
                      <a:cubicBezTo>
                        <a:pt x="0" y="695"/>
                        <a:pt x="200" y="895"/>
                        <a:pt x="446" y="895"/>
                      </a:cubicBezTo>
                      <a:cubicBezTo>
                        <a:pt x="694" y="895"/>
                        <a:pt x="894" y="695"/>
                        <a:pt x="894" y="448"/>
                      </a:cubicBezTo>
                      <a:cubicBezTo>
                        <a:pt x="894" y="200"/>
                        <a:pt x="694" y="0"/>
                        <a:pt x="446" y="0"/>
                      </a:cubicBezTo>
                      <a:cubicBezTo>
                        <a:pt x="200" y="0"/>
                        <a:pt x="0" y="200"/>
                        <a:pt x="0" y="448"/>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37160" fontAlgn="base" hangingPunct="0">
                    <a:lnSpc>
                      <a:spcPct val="93000"/>
                    </a:lnSpc>
                    <a:spcBef>
                      <a:spcPct val="0"/>
                    </a:spcBef>
                    <a:spcAft>
                      <a:spcPct val="0"/>
                    </a:spcAft>
                    <a:buClr>
                      <a:srgbClr val="000000"/>
                    </a:buClr>
                    <a:buSzPct val="100000"/>
                  </a:pPr>
                  <a:endParaRPr lang="en-UA" sz="54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grpSp>
          <p:sp>
            <p:nvSpPr>
              <p:cNvPr id="1935" name="Freeform 1">
                <a:extLst>
                  <a:ext uri="{FF2B5EF4-FFF2-40B4-BE49-F238E27FC236}">
                    <a16:creationId xmlns:a16="http://schemas.microsoft.com/office/drawing/2014/main" id="{9D2AAF38-C7B6-D144-9F65-3EDC463DAB90}"/>
                  </a:ext>
                </a:extLst>
              </p:cNvPr>
              <p:cNvSpPr>
                <a:spLocks noChangeArrowheads="1"/>
              </p:cNvSpPr>
              <p:nvPr/>
            </p:nvSpPr>
            <p:spPr bwMode="auto">
              <a:xfrm rot="4346245">
                <a:off x="19000011" y="5240764"/>
                <a:ext cx="185802" cy="2944953"/>
              </a:xfrm>
              <a:custGeom>
                <a:avLst/>
                <a:gdLst>
                  <a:gd name="T0" fmla="*/ 396 w 793"/>
                  <a:gd name="T1" fmla="*/ 12580 h 12581"/>
                  <a:gd name="T2" fmla="*/ 396 w 793"/>
                  <a:gd name="T3" fmla="*/ 12580 h 12581"/>
                  <a:gd name="T4" fmla="*/ 0 w 793"/>
                  <a:gd name="T5" fmla="*/ 12184 h 12581"/>
                  <a:gd name="T6" fmla="*/ 0 w 793"/>
                  <a:gd name="T7" fmla="*/ 396 h 12581"/>
                  <a:gd name="T8" fmla="*/ 396 w 793"/>
                  <a:gd name="T9" fmla="*/ 0 h 12581"/>
                  <a:gd name="T10" fmla="*/ 792 w 793"/>
                  <a:gd name="T11" fmla="*/ 396 h 12581"/>
                  <a:gd name="T12" fmla="*/ 792 w 793"/>
                  <a:gd name="T13" fmla="*/ 12184 h 12581"/>
                  <a:gd name="T14" fmla="*/ 396 w 793"/>
                  <a:gd name="T15" fmla="*/ 12580 h 125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3" h="12581">
                    <a:moveTo>
                      <a:pt x="396" y="12580"/>
                    </a:moveTo>
                    <a:lnTo>
                      <a:pt x="396" y="12580"/>
                    </a:lnTo>
                    <a:cubicBezTo>
                      <a:pt x="175" y="12580"/>
                      <a:pt x="0" y="12404"/>
                      <a:pt x="0" y="12184"/>
                    </a:cubicBezTo>
                    <a:cubicBezTo>
                      <a:pt x="0" y="396"/>
                      <a:pt x="0" y="396"/>
                      <a:pt x="0" y="396"/>
                    </a:cubicBezTo>
                    <a:cubicBezTo>
                      <a:pt x="0" y="176"/>
                      <a:pt x="175" y="0"/>
                      <a:pt x="396" y="0"/>
                    </a:cubicBezTo>
                    <a:cubicBezTo>
                      <a:pt x="616" y="0"/>
                      <a:pt x="792" y="176"/>
                      <a:pt x="792" y="396"/>
                    </a:cubicBezTo>
                    <a:cubicBezTo>
                      <a:pt x="792" y="12184"/>
                      <a:pt x="792" y="12184"/>
                      <a:pt x="792" y="12184"/>
                    </a:cubicBezTo>
                    <a:cubicBezTo>
                      <a:pt x="792" y="12404"/>
                      <a:pt x="616" y="12580"/>
                      <a:pt x="396" y="12580"/>
                    </a:cubicBezTo>
                  </a:path>
                </a:pathLst>
              </a:custGeom>
              <a:gradFill>
                <a:gsLst>
                  <a:gs pos="14000">
                    <a:schemeClr val="tx1">
                      <a:alpha val="0"/>
                    </a:schemeClr>
                  </a:gs>
                  <a:gs pos="100000">
                    <a:schemeClr val="tx1">
                      <a:alpha val="87000"/>
                    </a:schemeClr>
                  </a:gs>
                </a:gsLst>
                <a:lin ang="192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50800"/>
              </a:effectLst>
            </p:spPr>
            <p:txBody>
              <a:bodyPr wrap="none" anchor="ctr"/>
              <a:lstStyle/>
              <a:p>
                <a:endParaRPr lang="en-UA" sz="540"/>
              </a:p>
            </p:txBody>
          </p:sp>
          <p:grpSp>
            <p:nvGrpSpPr>
              <p:cNvPr id="1936" name="Group 1935">
                <a:extLst>
                  <a:ext uri="{FF2B5EF4-FFF2-40B4-BE49-F238E27FC236}">
                    <a16:creationId xmlns:a16="http://schemas.microsoft.com/office/drawing/2014/main" id="{3B981892-D2EC-A044-85D4-B12B98F8FB36}"/>
                  </a:ext>
                </a:extLst>
              </p:cNvPr>
              <p:cNvGrpSpPr/>
              <p:nvPr/>
            </p:nvGrpSpPr>
            <p:grpSpPr>
              <a:xfrm rot="19002543">
                <a:off x="18699487" y="3180745"/>
                <a:ext cx="1179712" cy="3567725"/>
                <a:chOff x="2375506" y="3679497"/>
                <a:chExt cx="3120164" cy="9436100"/>
              </a:xfrm>
            </p:grpSpPr>
            <p:sp>
              <p:nvSpPr>
                <p:cNvPr id="1937" name="Freeform 14">
                  <a:extLst>
                    <a:ext uri="{FF2B5EF4-FFF2-40B4-BE49-F238E27FC236}">
                      <a16:creationId xmlns:a16="http://schemas.microsoft.com/office/drawing/2014/main" id="{6A4433DB-B8E6-F94F-82A5-608E6C1D51CC}"/>
                    </a:ext>
                  </a:extLst>
                </p:cNvPr>
                <p:cNvSpPr>
                  <a:spLocks noChangeArrowheads="1"/>
                </p:cNvSpPr>
                <p:nvPr/>
              </p:nvSpPr>
              <p:spPr bwMode="auto">
                <a:xfrm rot="2730149">
                  <a:off x="3374593" y="3726059"/>
                  <a:ext cx="1640417" cy="2601736"/>
                </a:xfrm>
                <a:custGeom>
                  <a:avLst/>
                  <a:gdLst>
                    <a:gd name="T0" fmla="*/ 1638 w 1639"/>
                    <a:gd name="T1" fmla="*/ 2600 h 2601"/>
                    <a:gd name="T2" fmla="*/ 0 w 1639"/>
                    <a:gd name="T3" fmla="*/ 962 h 2601"/>
                    <a:gd name="T4" fmla="*/ 200 w 1639"/>
                    <a:gd name="T5" fmla="*/ 0 h 2601"/>
                    <a:gd name="T6" fmla="*/ 1628 w 1639"/>
                    <a:gd name="T7" fmla="*/ 2076 h 2601"/>
                    <a:gd name="T8" fmla="*/ 1638 w 1639"/>
                    <a:gd name="T9" fmla="*/ 2600 h 2601"/>
                  </a:gdLst>
                  <a:ahLst/>
                  <a:cxnLst>
                    <a:cxn ang="0">
                      <a:pos x="T0" y="T1"/>
                    </a:cxn>
                    <a:cxn ang="0">
                      <a:pos x="T2" y="T3"/>
                    </a:cxn>
                    <a:cxn ang="0">
                      <a:pos x="T4" y="T5"/>
                    </a:cxn>
                    <a:cxn ang="0">
                      <a:pos x="T6" y="T7"/>
                    </a:cxn>
                    <a:cxn ang="0">
                      <a:pos x="T8" y="T9"/>
                    </a:cxn>
                  </a:cxnLst>
                  <a:rect l="0" t="0" r="r" b="b"/>
                  <a:pathLst>
                    <a:path w="1639" h="2601">
                      <a:moveTo>
                        <a:pt x="1638" y="2600"/>
                      </a:moveTo>
                      <a:lnTo>
                        <a:pt x="0" y="962"/>
                      </a:lnTo>
                      <a:lnTo>
                        <a:pt x="200" y="0"/>
                      </a:lnTo>
                      <a:lnTo>
                        <a:pt x="1628" y="2076"/>
                      </a:lnTo>
                      <a:lnTo>
                        <a:pt x="1638" y="2600"/>
                      </a:lnTo>
                    </a:path>
                  </a:pathLst>
                </a:custGeom>
                <a:solidFill>
                  <a:srgbClr val="C9C9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38" name="Freeform 15">
                  <a:extLst>
                    <a:ext uri="{FF2B5EF4-FFF2-40B4-BE49-F238E27FC236}">
                      <a16:creationId xmlns:a16="http://schemas.microsoft.com/office/drawing/2014/main" id="{167EE8CB-084F-1147-B3EC-4A1D55F45026}"/>
                    </a:ext>
                  </a:extLst>
                </p:cNvPr>
                <p:cNvSpPr>
                  <a:spLocks noChangeArrowheads="1"/>
                </p:cNvSpPr>
                <p:nvPr/>
              </p:nvSpPr>
              <p:spPr bwMode="auto">
                <a:xfrm rot="2730149">
                  <a:off x="1899256" y="4189747"/>
                  <a:ext cx="2601736" cy="1649236"/>
                </a:xfrm>
                <a:custGeom>
                  <a:avLst/>
                  <a:gdLst>
                    <a:gd name="T0" fmla="*/ 2600 w 2601"/>
                    <a:gd name="T1" fmla="*/ 1647 h 1648"/>
                    <a:gd name="T2" fmla="*/ 952 w 2601"/>
                    <a:gd name="T3" fmla="*/ 0 h 1648"/>
                    <a:gd name="T4" fmla="*/ 0 w 2601"/>
                    <a:gd name="T5" fmla="*/ 200 h 1648"/>
                    <a:gd name="T6" fmla="*/ 2066 w 2601"/>
                    <a:gd name="T7" fmla="*/ 1628 h 1648"/>
                    <a:gd name="T8" fmla="*/ 2600 w 2601"/>
                    <a:gd name="T9" fmla="*/ 1647 h 1648"/>
                  </a:gdLst>
                  <a:ahLst/>
                  <a:cxnLst>
                    <a:cxn ang="0">
                      <a:pos x="T0" y="T1"/>
                    </a:cxn>
                    <a:cxn ang="0">
                      <a:pos x="T2" y="T3"/>
                    </a:cxn>
                    <a:cxn ang="0">
                      <a:pos x="T4" y="T5"/>
                    </a:cxn>
                    <a:cxn ang="0">
                      <a:pos x="T6" y="T7"/>
                    </a:cxn>
                    <a:cxn ang="0">
                      <a:pos x="T8" y="T9"/>
                    </a:cxn>
                  </a:cxnLst>
                  <a:rect l="0" t="0" r="r" b="b"/>
                  <a:pathLst>
                    <a:path w="2601" h="1648">
                      <a:moveTo>
                        <a:pt x="2600" y="1647"/>
                      </a:moveTo>
                      <a:lnTo>
                        <a:pt x="952" y="0"/>
                      </a:lnTo>
                      <a:lnTo>
                        <a:pt x="0" y="200"/>
                      </a:lnTo>
                      <a:lnTo>
                        <a:pt x="2066" y="1628"/>
                      </a:lnTo>
                      <a:lnTo>
                        <a:pt x="2600" y="1647"/>
                      </a:lnTo>
                    </a:path>
                  </a:pathLst>
                </a:custGeom>
                <a:solidFill>
                  <a:srgbClr val="AAAA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540"/>
                </a:p>
              </p:txBody>
            </p:sp>
            <p:sp>
              <p:nvSpPr>
                <p:cNvPr id="1939" name="Rounded Rectangle 1938">
                  <a:extLst>
                    <a:ext uri="{FF2B5EF4-FFF2-40B4-BE49-F238E27FC236}">
                      <a16:creationId xmlns:a16="http://schemas.microsoft.com/office/drawing/2014/main" id="{C9EDEEF9-BB1C-254A-B01F-76666B37E100}"/>
                    </a:ext>
                  </a:extLst>
                </p:cNvPr>
                <p:cNvSpPr/>
                <p:nvPr/>
              </p:nvSpPr>
              <p:spPr>
                <a:xfrm>
                  <a:off x="3514834" y="3679497"/>
                  <a:ext cx="342900" cy="9436100"/>
                </a:xfrm>
                <a:prstGeom prst="roundRect">
                  <a:avLst>
                    <a:gd name="adj" fmla="val 50000"/>
                  </a:avLst>
                </a:prstGeom>
                <a:gradFill>
                  <a:gsLst>
                    <a:gs pos="0">
                      <a:srgbClr val="9D8157"/>
                    </a:gs>
                    <a:gs pos="100000">
                      <a:srgbClr val="F1DAB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sz="540"/>
                </a:p>
              </p:txBody>
            </p:sp>
          </p:grpSp>
        </p:grpSp>
      </p:grpSp>
      <p:grpSp>
        <p:nvGrpSpPr>
          <p:cNvPr id="1953" name="Group 1952">
            <a:extLst>
              <a:ext uri="{FF2B5EF4-FFF2-40B4-BE49-F238E27FC236}">
                <a16:creationId xmlns:a16="http://schemas.microsoft.com/office/drawing/2014/main" id="{FC288826-D366-F246-8D42-D8F4B8F17808}"/>
              </a:ext>
            </a:extLst>
          </p:cNvPr>
          <p:cNvGrpSpPr/>
          <p:nvPr/>
        </p:nvGrpSpPr>
        <p:grpSpPr>
          <a:xfrm>
            <a:off x="7477418" y="3183268"/>
            <a:ext cx="3601042" cy="1587561"/>
            <a:chOff x="24982170" y="10610894"/>
            <a:chExt cx="12003473" cy="5291869"/>
          </a:xfrm>
        </p:grpSpPr>
        <p:grpSp>
          <p:nvGrpSpPr>
            <p:cNvPr id="1908" name="Group 1907">
              <a:extLst>
                <a:ext uri="{FF2B5EF4-FFF2-40B4-BE49-F238E27FC236}">
                  <a16:creationId xmlns:a16="http://schemas.microsoft.com/office/drawing/2014/main" id="{7945B311-B81B-DF4C-874F-90F80E9A6926}"/>
                </a:ext>
              </a:extLst>
            </p:cNvPr>
            <p:cNvGrpSpPr/>
            <p:nvPr/>
          </p:nvGrpSpPr>
          <p:grpSpPr>
            <a:xfrm>
              <a:off x="25581133" y="10610894"/>
              <a:ext cx="11404510" cy="4820550"/>
              <a:chOff x="25581133" y="10610894"/>
              <a:chExt cx="11404510" cy="4820550"/>
            </a:xfrm>
          </p:grpSpPr>
          <p:sp>
            <p:nvSpPr>
              <p:cNvPr id="1849" name="Freeform 1849"/>
              <p:cNvSpPr/>
              <p:nvPr/>
            </p:nvSpPr>
            <p:spPr>
              <a:xfrm>
                <a:off x="25581133" y="12214344"/>
                <a:ext cx="1809497" cy="3217100"/>
              </a:xfrm>
              <a:custGeom>
                <a:avLst/>
                <a:gdLst/>
                <a:ahLst/>
                <a:cxnLst/>
                <a:rect l="l" t="t" r="r" b="b"/>
                <a:pathLst>
                  <a:path w="3618992" h="6434201">
                    <a:moveTo>
                      <a:pt x="0" y="0"/>
                    </a:moveTo>
                    <a:lnTo>
                      <a:pt x="0" y="6387085"/>
                    </a:lnTo>
                    <a:lnTo>
                      <a:pt x="0" y="6387085"/>
                    </a:lnTo>
                    <a:cubicBezTo>
                      <a:pt x="0" y="6413120"/>
                      <a:pt x="21336" y="6434201"/>
                      <a:pt x="47244" y="6434201"/>
                    </a:cubicBezTo>
                    <a:cubicBezTo>
                      <a:pt x="69469" y="6434201"/>
                      <a:pt x="88265" y="6418835"/>
                      <a:pt x="93218" y="6398261"/>
                    </a:cubicBezTo>
                    <a:lnTo>
                      <a:pt x="93345" y="6398261"/>
                    </a:lnTo>
                    <a:cubicBezTo>
                      <a:pt x="464185" y="4799839"/>
                      <a:pt x="1897126" y="3608578"/>
                      <a:pt x="3608451" y="3608578"/>
                    </a:cubicBezTo>
                    <a:lnTo>
                      <a:pt x="3618992" y="127"/>
                    </a:lnTo>
                    <a:close/>
                  </a:path>
                </a:pathLst>
              </a:custGeom>
              <a:solidFill>
                <a:srgbClr val="0E91C4"/>
              </a:solidFill>
            </p:spPr>
          </p:sp>
          <p:sp>
            <p:nvSpPr>
              <p:cNvPr id="1850" name="Freeform 1850"/>
              <p:cNvSpPr/>
              <p:nvPr/>
            </p:nvSpPr>
            <p:spPr>
              <a:xfrm>
                <a:off x="25605576" y="10610894"/>
                <a:ext cx="11380067" cy="3446147"/>
              </a:xfrm>
              <a:custGeom>
                <a:avLst/>
                <a:gdLst/>
                <a:ahLst/>
                <a:cxnLst/>
                <a:rect l="l" t="t" r="r" b="b"/>
                <a:pathLst>
                  <a:path w="16421354" h="6892290">
                    <a:moveTo>
                      <a:pt x="12975209" y="6892290"/>
                    </a:moveTo>
                    <a:lnTo>
                      <a:pt x="3446145" y="6892290"/>
                    </a:lnTo>
                    <a:cubicBezTo>
                      <a:pt x="1542923" y="6892290"/>
                      <a:pt x="0" y="5349367"/>
                      <a:pt x="0" y="3446146"/>
                    </a:cubicBezTo>
                    <a:cubicBezTo>
                      <a:pt x="0" y="1542924"/>
                      <a:pt x="1542923" y="0"/>
                      <a:pt x="3446145" y="0"/>
                    </a:cubicBezTo>
                    <a:lnTo>
                      <a:pt x="12975209" y="0"/>
                    </a:lnTo>
                    <a:cubicBezTo>
                      <a:pt x="14878431" y="0"/>
                      <a:pt x="16421354" y="1542923"/>
                      <a:pt x="16421354" y="3446146"/>
                    </a:cubicBezTo>
                    <a:cubicBezTo>
                      <a:pt x="16421354" y="5349368"/>
                      <a:pt x="14878431" y="6892290"/>
                      <a:pt x="12975209" y="6892290"/>
                    </a:cubicBezTo>
                  </a:path>
                </a:pathLst>
              </a:custGeom>
              <a:solidFill>
                <a:srgbClr val="17AAE4"/>
              </a:solidFill>
            </p:spPr>
          </p:sp>
        </p:grpSp>
        <p:sp>
          <p:nvSpPr>
            <p:cNvPr id="1870" name="TextBox 1870"/>
            <p:cNvSpPr txBox="1"/>
            <p:nvPr/>
          </p:nvSpPr>
          <p:spPr>
            <a:xfrm>
              <a:off x="27813963" y="11731797"/>
              <a:ext cx="7544870" cy="940430"/>
            </a:xfrm>
            <a:prstGeom prst="rect">
              <a:avLst/>
            </a:prstGeom>
          </p:spPr>
          <p:txBody>
            <a:bodyPr wrap="square" lIns="0" tIns="0" rIns="0" bIns="0" rtlCol="0" anchor="t">
              <a:spAutoFit/>
            </a:bodyPr>
            <a:lstStyle/>
            <a:p>
              <a:pPr>
                <a:lnSpc>
                  <a:spcPts val="2309"/>
                </a:lnSpc>
              </a:pPr>
              <a:r>
                <a:rPr lang="tr-TR" dirty="0">
                  <a:latin typeface="Montserrat Semi-Bold Bold"/>
                </a:rPr>
                <a:t>YAZILIM SEÇİMİ</a:t>
              </a:r>
              <a:endParaRPr lang="en-US" dirty="0">
                <a:latin typeface="Montserrat Semi-Bold Bold"/>
              </a:endParaRPr>
            </a:p>
          </p:txBody>
        </p:sp>
        <p:sp>
          <p:nvSpPr>
            <p:cNvPr id="1948" name="Freeform 1">
              <a:extLst>
                <a:ext uri="{FF2B5EF4-FFF2-40B4-BE49-F238E27FC236}">
                  <a16:creationId xmlns:a16="http://schemas.microsoft.com/office/drawing/2014/main" id="{6CFE8160-D3E5-0345-808B-9AB489EF2BC8}"/>
                </a:ext>
              </a:extLst>
            </p:cNvPr>
            <p:cNvSpPr>
              <a:spLocks noChangeArrowheads="1"/>
            </p:cNvSpPr>
            <p:nvPr/>
          </p:nvSpPr>
          <p:spPr bwMode="auto">
            <a:xfrm>
              <a:off x="24982170" y="15052040"/>
              <a:ext cx="7544870" cy="850723"/>
            </a:xfrm>
            <a:custGeom>
              <a:avLst/>
              <a:gdLst>
                <a:gd name="T0" fmla="*/ 17513 w 37161"/>
                <a:gd name="T1" fmla="*/ 575 h 3266"/>
                <a:gd name="T2" fmla="*/ 17513 w 37161"/>
                <a:gd name="T3" fmla="*/ 575 h 3266"/>
                <a:gd name="T4" fmla="*/ 218 w 37161"/>
                <a:gd name="T5" fmla="*/ 1485 h 3266"/>
                <a:gd name="T6" fmla="*/ 218 w 37161"/>
                <a:gd name="T7" fmla="*/ 1780 h 3266"/>
                <a:gd name="T8" fmla="*/ 17513 w 37161"/>
                <a:gd name="T9" fmla="*/ 2690 h 3266"/>
                <a:gd name="T10" fmla="*/ 37002 w 37161"/>
                <a:gd name="T11" fmla="*/ 3244 h 3266"/>
                <a:gd name="T12" fmla="*/ 37160 w 37161"/>
                <a:gd name="T13" fmla="*/ 3106 h 3266"/>
                <a:gd name="T14" fmla="*/ 37160 w 37161"/>
                <a:gd name="T15" fmla="*/ 1642 h 3266"/>
                <a:gd name="T16" fmla="*/ 37160 w 37161"/>
                <a:gd name="T17" fmla="*/ 159 h 3266"/>
                <a:gd name="T18" fmla="*/ 37002 w 37161"/>
                <a:gd name="T19" fmla="*/ 21 h 3266"/>
                <a:gd name="T20" fmla="*/ 17513 w 37161"/>
                <a:gd name="T21" fmla="*/ 575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61" h="3266">
                  <a:moveTo>
                    <a:pt x="17513" y="575"/>
                  </a:moveTo>
                  <a:lnTo>
                    <a:pt x="17513" y="575"/>
                  </a:lnTo>
                  <a:cubicBezTo>
                    <a:pt x="11497" y="792"/>
                    <a:pt x="3938" y="1247"/>
                    <a:pt x="218" y="1485"/>
                  </a:cubicBezTo>
                  <a:cubicBezTo>
                    <a:pt x="0" y="1504"/>
                    <a:pt x="0" y="1761"/>
                    <a:pt x="218" y="1780"/>
                  </a:cubicBezTo>
                  <a:cubicBezTo>
                    <a:pt x="3938" y="2018"/>
                    <a:pt x="11497" y="2473"/>
                    <a:pt x="17513" y="2690"/>
                  </a:cubicBezTo>
                  <a:cubicBezTo>
                    <a:pt x="28751" y="3066"/>
                    <a:pt x="35834" y="3225"/>
                    <a:pt x="37002" y="3244"/>
                  </a:cubicBezTo>
                  <a:cubicBezTo>
                    <a:pt x="37081" y="3265"/>
                    <a:pt x="37160" y="3185"/>
                    <a:pt x="37160" y="3106"/>
                  </a:cubicBezTo>
                  <a:cubicBezTo>
                    <a:pt x="37160" y="1642"/>
                    <a:pt x="37160" y="1642"/>
                    <a:pt x="37160" y="1642"/>
                  </a:cubicBezTo>
                  <a:cubicBezTo>
                    <a:pt x="37160" y="159"/>
                    <a:pt x="37160" y="159"/>
                    <a:pt x="37160" y="159"/>
                  </a:cubicBezTo>
                  <a:cubicBezTo>
                    <a:pt x="37160" y="80"/>
                    <a:pt x="37081" y="0"/>
                    <a:pt x="37002" y="21"/>
                  </a:cubicBezTo>
                  <a:cubicBezTo>
                    <a:pt x="35834" y="40"/>
                    <a:pt x="28751" y="199"/>
                    <a:pt x="17513" y="575"/>
                  </a:cubicBezTo>
                </a:path>
              </a:pathLst>
            </a:custGeom>
            <a:gradFill>
              <a:gsLst>
                <a:gs pos="0">
                  <a:schemeClr val="tx1">
                    <a:alpha val="70261"/>
                  </a:schemeClr>
                </a:gs>
                <a:gs pos="89000">
                  <a:schemeClr val="tx1">
                    <a:alpha val="0"/>
                  </a:schemeClr>
                </a:gs>
              </a:gsLst>
              <a:lin ang="0" scaled="0"/>
            </a:gradFill>
            <a:ln>
              <a:noFill/>
            </a:ln>
            <a:effectLst>
              <a:softEdge rad="88900"/>
            </a:effectLst>
          </p:spPr>
          <p:txBody>
            <a:bodyPr wrap="none" anchor="ctr"/>
            <a:lstStyle/>
            <a:p>
              <a:endParaRPr lang="en-UA" sz="540"/>
            </a:p>
          </p:txBody>
        </p:sp>
      </p:grpSp>
      <p:grpSp>
        <p:nvGrpSpPr>
          <p:cNvPr id="1861" name="Group 1860">
            <a:extLst>
              <a:ext uri="{FF2B5EF4-FFF2-40B4-BE49-F238E27FC236}">
                <a16:creationId xmlns:a16="http://schemas.microsoft.com/office/drawing/2014/main" id="{3047ED0F-BD28-984F-A70E-FEB489C224C9}"/>
              </a:ext>
            </a:extLst>
          </p:cNvPr>
          <p:cNvGrpSpPr/>
          <p:nvPr/>
        </p:nvGrpSpPr>
        <p:grpSpPr>
          <a:xfrm>
            <a:off x="8212944" y="4408983"/>
            <a:ext cx="3319962" cy="1716682"/>
            <a:chOff x="27476450" y="14696611"/>
            <a:chExt cx="11066539" cy="5722272"/>
          </a:xfrm>
        </p:grpSpPr>
        <p:grpSp>
          <p:nvGrpSpPr>
            <p:cNvPr id="1909" name="Group 1908">
              <a:extLst>
                <a:ext uri="{FF2B5EF4-FFF2-40B4-BE49-F238E27FC236}">
                  <a16:creationId xmlns:a16="http://schemas.microsoft.com/office/drawing/2014/main" id="{AE88FF7C-643B-1D40-9030-06A48BCF7B58}"/>
                </a:ext>
              </a:extLst>
            </p:cNvPr>
            <p:cNvGrpSpPr/>
            <p:nvPr/>
          </p:nvGrpSpPr>
          <p:grpSpPr>
            <a:xfrm>
              <a:off x="28055343" y="14696611"/>
              <a:ext cx="10487646" cy="5300790"/>
              <a:chOff x="28055343" y="14696611"/>
              <a:chExt cx="10487646" cy="5300790"/>
            </a:xfrm>
          </p:grpSpPr>
          <p:sp>
            <p:nvSpPr>
              <p:cNvPr id="1847" name="Freeform 1847"/>
              <p:cNvSpPr/>
              <p:nvPr/>
            </p:nvSpPr>
            <p:spPr>
              <a:xfrm>
                <a:off x="28055343" y="16487819"/>
                <a:ext cx="1974025" cy="3509582"/>
              </a:xfrm>
              <a:custGeom>
                <a:avLst/>
                <a:gdLst/>
                <a:ahLst/>
                <a:cxnLst/>
                <a:rect l="l" t="t" r="r" b="b"/>
                <a:pathLst>
                  <a:path w="3948050" h="7019164">
                    <a:moveTo>
                      <a:pt x="0" y="0"/>
                    </a:moveTo>
                    <a:lnTo>
                      <a:pt x="0" y="6967729"/>
                    </a:lnTo>
                    <a:lnTo>
                      <a:pt x="0" y="6967729"/>
                    </a:lnTo>
                    <a:cubicBezTo>
                      <a:pt x="0" y="6996176"/>
                      <a:pt x="23241" y="7019164"/>
                      <a:pt x="51562" y="7019164"/>
                    </a:cubicBezTo>
                    <a:cubicBezTo>
                      <a:pt x="75819" y="7019164"/>
                      <a:pt x="96266" y="7002399"/>
                      <a:pt x="101727" y="6979920"/>
                    </a:cubicBezTo>
                    <a:lnTo>
                      <a:pt x="101854" y="6979920"/>
                    </a:lnTo>
                    <a:cubicBezTo>
                      <a:pt x="506349" y="5236082"/>
                      <a:pt x="2069592" y="3936619"/>
                      <a:pt x="3936493" y="3936619"/>
                    </a:cubicBezTo>
                    <a:lnTo>
                      <a:pt x="3948051" y="127"/>
                    </a:lnTo>
                    <a:close/>
                  </a:path>
                </a:pathLst>
              </a:custGeom>
              <a:solidFill>
                <a:srgbClr val="FFFF00">
                  <a:alpha val="66000"/>
                </a:srgbClr>
              </a:solidFill>
            </p:spPr>
          </p:sp>
          <p:sp>
            <p:nvSpPr>
              <p:cNvPr id="1848" name="Freeform 1848"/>
              <p:cNvSpPr/>
              <p:nvPr/>
            </p:nvSpPr>
            <p:spPr>
              <a:xfrm>
                <a:off x="28055343" y="14696611"/>
                <a:ext cx="10487646" cy="3759453"/>
              </a:xfrm>
              <a:custGeom>
                <a:avLst/>
                <a:gdLst/>
                <a:ahLst/>
                <a:cxnLst/>
                <a:rect l="l" t="t" r="r" b="b"/>
                <a:pathLst>
                  <a:path w="17914111" h="7518908">
                    <a:moveTo>
                      <a:pt x="14154659" y="7518908"/>
                    </a:moveTo>
                    <a:lnTo>
                      <a:pt x="3759327" y="7518908"/>
                    </a:lnTo>
                    <a:cubicBezTo>
                      <a:pt x="1683131" y="7518908"/>
                      <a:pt x="0" y="5835777"/>
                      <a:pt x="0" y="3759454"/>
                    </a:cubicBezTo>
                    <a:cubicBezTo>
                      <a:pt x="0" y="1683131"/>
                      <a:pt x="1683131" y="0"/>
                      <a:pt x="3759327" y="0"/>
                    </a:cubicBezTo>
                    <a:lnTo>
                      <a:pt x="14154659" y="0"/>
                    </a:lnTo>
                    <a:cubicBezTo>
                      <a:pt x="16230854" y="0"/>
                      <a:pt x="17914111" y="1683131"/>
                      <a:pt x="17914111" y="3759454"/>
                    </a:cubicBezTo>
                    <a:cubicBezTo>
                      <a:pt x="17914111" y="5835777"/>
                      <a:pt x="16230980" y="7518908"/>
                      <a:pt x="14154657" y="7518908"/>
                    </a:cubicBezTo>
                  </a:path>
                </a:pathLst>
              </a:custGeom>
              <a:solidFill>
                <a:srgbClr val="FFFF00"/>
              </a:solidFill>
            </p:spPr>
          </p:sp>
        </p:grpSp>
        <p:sp>
          <p:nvSpPr>
            <p:cNvPr id="1871" name="TextBox 1871"/>
            <p:cNvSpPr txBox="1"/>
            <p:nvPr/>
          </p:nvSpPr>
          <p:spPr>
            <a:xfrm>
              <a:off x="28344793" y="15231754"/>
              <a:ext cx="10028886" cy="2073216"/>
            </a:xfrm>
            <a:prstGeom prst="rect">
              <a:avLst/>
            </a:prstGeom>
          </p:spPr>
          <p:txBody>
            <a:bodyPr wrap="square" lIns="0" tIns="0" rIns="0" bIns="0" rtlCol="0" anchor="t">
              <a:spAutoFit/>
            </a:bodyPr>
            <a:lstStyle/>
            <a:p>
              <a:pPr algn="ctr">
                <a:lnSpc>
                  <a:spcPts val="2519"/>
                </a:lnSpc>
              </a:pPr>
              <a:r>
                <a:rPr lang="tr-TR" dirty="0">
                  <a:latin typeface="Montserrat Semi-Bold Bold"/>
                </a:rPr>
                <a:t>BİLANÇO ANALİZİ ve İŞLETME YÖNETİMİ İLE GÖRÜŞME</a:t>
              </a:r>
              <a:endParaRPr lang="en-US" dirty="0">
                <a:latin typeface="Montserrat Semi-Bold Bold"/>
              </a:endParaRPr>
            </a:p>
          </p:txBody>
        </p:sp>
        <p:sp>
          <p:nvSpPr>
            <p:cNvPr id="1949" name="Freeform 1">
              <a:extLst>
                <a:ext uri="{FF2B5EF4-FFF2-40B4-BE49-F238E27FC236}">
                  <a16:creationId xmlns:a16="http://schemas.microsoft.com/office/drawing/2014/main" id="{84C19BC2-2A0B-3247-9C0C-E7AC5E7B8D73}"/>
                </a:ext>
              </a:extLst>
            </p:cNvPr>
            <p:cNvSpPr>
              <a:spLocks noChangeArrowheads="1"/>
            </p:cNvSpPr>
            <p:nvPr/>
          </p:nvSpPr>
          <p:spPr bwMode="auto">
            <a:xfrm>
              <a:off x="27476450" y="19568160"/>
              <a:ext cx="7544870" cy="850723"/>
            </a:xfrm>
            <a:custGeom>
              <a:avLst/>
              <a:gdLst>
                <a:gd name="T0" fmla="*/ 17513 w 37161"/>
                <a:gd name="T1" fmla="*/ 575 h 3266"/>
                <a:gd name="T2" fmla="*/ 17513 w 37161"/>
                <a:gd name="T3" fmla="*/ 575 h 3266"/>
                <a:gd name="T4" fmla="*/ 218 w 37161"/>
                <a:gd name="T5" fmla="*/ 1485 h 3266"/>
                <a:gd name="T6" fmla="*/ 218 w 37161"/>
                <a:gd name="T7" fmla="*/ 1780 h 3266"/>
                <a:gd name="T8" fmla="*/ 17513 w 37161"/>
                <a:gd name="T9" fmla="*/ 2690 h 3266"/>
                <a:gd name="T10" fmla="*/ 37002 w 37161"/>
                <a:gd name="T11" fmla="*/ 3244 h 3266"/>
                <a:gd name="T12" fmla="*/ 37160 w 37161"/>
                <a:gd name="T13" fmla="*/ 3106 h 3266"/>
                <a:gd name="T14" fmla="*/ 37160 w 37161"/>
                <a:gd name="T15" fmla="*/ 1642 h 3266"/>
                <a:gd name="T16" fmla="*/ 37160 w 37161"/>
                <a:gd name="T17" fmla="*/ 159 h 3266"/>
                <a:gd name="T18" fmla="*/ 37002 w 37161"/>
                <a:gd name="T19" fmla="*/ 21 h 3266"/>
                <a:gd name="T20" fmla="*/ 17513 w 37161"/>
                <a:gd name="T21" fmla="*/ 575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61" h="3266">
                  <a:moveTo>
                    <a:pt x="17513" y="575"/>
                  </a:moveTo>
                  <a:lnTo>
                    <a:pt x="17513" y="575"/>
                  </a:lnTo>
                  <a:cubicBezTo>
                    <a:pt x="11497" y="792"/>
                    <a:pt x="3938" y="1247"/>
                    <a:pt x="218" y="1485"/>
                  </a:cubicBezTo>
                  <a:cubicBezTo>
                    <a:pt x="0" y="1504"/>
                    <a:pt x="0" y="1761"/>
                    <a:pt x="218" y="1780"/>
                  </a:cubicBezTo>
                  <a:cubicBezTo>
                    <a:pt x="3938" y="2018"/>
                    <a:pt x="11497" y="2473"/>
                    <a:pt x="17513" y="2690"/>
                  </a:cubicBezTo>
                  <a:cubicBezTo>
                    <a:pt x="28751" y="3066"/>
                    <a:pt x="35834" y="3225"/>
                    <a:pt x="37002" y="3244"/>
                  </a:cubicBezTo>
                  <a:cubicBezTo>
                    <a:pt x="37081" y="3265"/>
                    <a:pt x="37160" y="3185"/>
                    <a:pt x="37160" y="3106"/>
                  </a:cubicBezTo>
                  <a:cubicBezTo>
                    <a:pt x="37160" y="1642"/>
                    <a:pt x="37160" y="1642"/>
                    <a:pt x="37160" y="1642"/>
                  </a:cubicBezTo>
                  <a:cubicBezTo>
                    <a:pt x="37160" y="159"/>
                    <a:pt x="37160" y="159"/>
                    <a:pt x="37160" y="159"/>
                  </a:cubicBezTo>
                  <a:cubicBezTo>
                    <a:pt x="37160" y="80"/>
                    <a:pt x="37081" y="0"/>
                    <a:pt x="37002" y="21"/>
                  </a:cubicBezTo>
                  <a:cubicBezTo>
                    <a:pt x="35834" y="40"/>
                    <a:pt x="28751" y="199"/>
                    <a:pt x="17513" y="575"/>
                  </a:cubicBezTo>
                </a:path>
              </a:pathLst>
            </a:custGeom>
            <a:gradFill>
              <a:gsLst>
                <a:gs pos="0">
                  <a:schemeClr val="tx1">
                    <a:alpha val="70261"/>
                  </a:schemeClr>
                </a:gs>
                <a:gs pos="89000">
                  <a:schemeClr val="tx1">
                    <a:alpha val="0"/>
                  </a:schemeClr>
                </a:gs>
              </a:gsLst>
              <a:lin ang="0" scaled="0"/>
            </a:gradFill>
            <a:ln>
              <a:noFill/>
            </a:ln>
            <a:effectLst>
              <a:softEdge rad="88900"/>
            </a:effectLst>
          </p:spPr>
          <p:txBody>
            <a:bodyPr wrap="none" anchor="ctr"/>
            <a:lstStyle/>
            <a:p>
              <a:endParaRPr lang="en-UA" sz="540"/>
            </a:p>
          </p:txBody>
        </p:sp>
      </p:grpSp>
      <p:grpSp>
        <p:nvGrpSpPr>
          <p:cNvPr id="1858" name="Group 1857">
            <a:extLst>
              <a:ext uri="{FF2B5EF4-FFF2-40B4-BE49-F238E27FC236}">
                <a16:creationId xmlns:a16="http://schemas.microsoft.com/office/drawing/2014/main" id="{69ACAB70-3D02-2040-A490-087B539F8C19}"/>
              </a:ext>
            </a:extLst>
          </p:cNvPr>
          <p:cNvGrpSpPr/>
          <p:nvPr/>
        </p:nvGrpSpPr>
        <p:grpSpPr>
          <a:xfrm>
            <a:off x="1583293" y="2491969"/>
            <a:ext cx="3553475" cy="1513812"/>
            <a:chOff x="5228760" y="8306564"/>
            <a:chExt cx="11844920" cy="5046039"/>
          </a:xfrm>
        </p:grpSpPr>
        <p:grpSp>
          <p:nvGrpSpPr>
            <p:cNvPr id="1843" name="Group 1843"/>
            <p:cNvGrpSpPr>
              <a:grpSpLocks noChangeAspect="1"/>
            </p:cNvGrpSpPr>
            <p:nvPr/>
          </p:nvGrpSpPr>
          <p:grpSpPr>
            <a:xfrm>
              <a:off x="5228760" y="8306564"/>
              <a:ext cx="11159708" cy="4638102"/>
              <a:chOff x="-6581062" y="63500"/>
              <a:chExt cx="22319410" cy="9276206"/>
            </a:xfrm>
          </p:grpSpPr>
          <p:sp>
            <p:nvSpPr>
              <p:cNvPr id="1844" name="Freeform 1844"/>
              <p:cNvSpPr/>
              <p:nvPr/>
            </p:nvSpPr>
            <p:spPr>
              <a:xfrm>
                <a:off x="12283821" y="3197859"/>
                <a:ext cx="3454527" cy="6141847"/>
              </a:xfrm>
              <a:custGeom>
                <a:avLst/>
                <a:gdLst/>
                <a:ahLst/>
                <a:cxnLst/>
                <a:rect l="l" t="t" r="r" b="b"/>
                <a:pathLst>
                  <a:path w="3454527" h="6141847">
                    <a:moveTo>
                      <a:pt x="3454527" y="128"/>
                    </a:moveTo>
                    <a:lnTo>
                      <a:pt x="3454527" y="6096890"/>
                    </a:lnTo>
                    <a:lnTo>
                      <a:pt x="3454527" y="6096890"/>
                    </a:lnTo>
                    <a:cubicBezTo>
                      <a:pt x="3454527" y="6121782"/>
                      <a:pt x="3434207" y="6141848"/>
                      <a:pt x="3409314" y="6141848"/>
                    </a:cubicBezTo>
                    <a:cubicBezTo>
                      <a:pt x="3388105" y="6141848"/>
                      <a:pt x="3370326" y="6127242"/>
                      <a:pt x="3365500" y="6107430"/>
                    </a:cubicBezTo>
                    <a:lnTo>
                      <a:pt x="3365373" y="6107430"/>
                    </a:lnTo>
                    <a:cubicBezTo>
                      <a:pt x="3011424" y="4581652"/>
                      <a:pt x="1643507" y="3444494"/>
                      <a:pt x="10032" y="3444494"/>
                    </a:cubicBezTo>
                    <a:lnTo>
                      <a:pt x="0" y="0"/>
                    </a:lnTo>
                    <a:close/>
                  </a:path>
                </a:pathLst>
              </a:custGeom>
              <a:solidFill>
                <a:srgbClr val="F2AE0F"/>
              </a:solidFill>
            </p:spPr>
          </p:sp>
          <p:sp>
            <p:nvSpPr>
              <p:cNvPr id="1845" name="Freeform 1845"/>
              <p:cNvSpPr/>
              <p:nvPr/>
            </p:nvSpPr>
            <p:spPr>
              <a:xfrm>
                <a:off x="-6581062" y="63500"/>
                <a:ext cx="22319409" cy="6578978"/>
              </a:xfrm>
              <a:custGeom>
                <a:avLst/>
                <a:gdLst/>
                <a:ahLst/>
                <a:cxnLst/>
                <a:rect l="l" t="t" r="r" b="b"/>
                <a:pathLst>
                  <a:path w="15674848" h="6578981">
                    <a:moveTo>
                      <a:pt x="3289427" y="6578981"/>
                    </a:moveTo>
                    <a:lnTo>
                      <a:pt x="12385421" y="6578981"/>
                    </a:lnTo>
                    <a:cubicBezTo>
                      <a:pt x="14202156" y="6578981"/>
                      <a:pt x="15674848" y="5106289"/>
                      <a:pt x="15674848" y="3289554"/>
                    </a:cubicBezTo>
                    <a:lnTo>
                      <a:pt x="15674848" y="3289554"/>
                    </a:lnTo>
                    <a:cubicBezTo>
                      <a:pt x="15674848" y="1472692"/>
                      <a:pt x="14202156" y="0"/>
                      <a:pt x="12385421" y="0"/>
                    </a:cubicBezTo>
                    <a:lnTo>
                      <a:pt x="3289427" y="0"/>
                    </a:lnTo>
                    <a:cubicBezTo>
                      <a:pt x="1472692" y="0"/>
                      <a:pt x="0" y="1472692"/>
                      <a:pt x="0" y="3289427"/>
                    </a:cubicBezTo>
                    <a:lnTo>
                      <a:pt x="0" y="3289427"/>
                    </a:lnTo>
                    <a:cubicBezTo>
                      <a:pt x="0" y="5106162"/>
                      <a:pt x="1472692" y="6578981"/>
                      <a:pt x="3289427" y="6578981"/>
                    </a:cubicBezTo>
                  </a:path>
                </a:pathLst>
              </a:custGeom>
              <a:solidFill>
                <a:srgbClr val="FFC738"/>
              </a:solidFill>
            </p:spPr>
          </p:sp>
        </p:grpSp>
        <p:sp>
          <p:nvSpPr>
            <p:cNvPr id="1869" name="TextBox 1869"/>
            <p:cNvSpPr txBox="1"/>
            <p:nvPr/>
          </p:nvSpPr>
          <p:spPr>
            <a:xfrm>
              <a:off x="6686004" y="9363154"/>
              <a:ext cx="8920536" cy="908366"/>
            </a:xfrm>
            <a:prstGeom prst="rect">
              <a:avLst/>
            </a:prstGeom>
          </p:spPr>
          <p:txBody>
            <a:bodyPr wrap="square" lIns="0" tIns="0" rIns="0" bIns="0" rtlCol="0" anchor="t">
              <a:spAutoFit/>
            </a:bodyPr>
            <a:lstStyle/>
            <a:p>
              <a:pPr>
                <a:lnSpc>
                  <a:spcPts val="2204"/>
                </a:lnSpc>
              </a:pPr>
              <a:r>
                <a:rPr lang="tr-TR" dirty="0">
                  <a:latin typeface="Montserrat Semi-Bold Bold"/>
                </a:rPr>
                <a:t>İŞLEMLERİN YAPILMASI</a:t>
              </a:r>
              <a:endParaRPr lang="en-US" dirty="0">
                <a:latin typeface="Montserrat Semi-Bold Bold"/>
              </a:endParaRPr>
            </a:p>
          </p:txBody>
        </p:sp>
        <p:sp>
          <p:nvSpPr>
            <p:cNvPr id="1952" name="Freeform 1">
              <a:extLst>
                <a:ext uri="{FF2B5EF4-FFF2-40B4-BE49-F238E27FC236}">
                  <a16:creationId xmlns:a16="http://schemas.microsoft.com/office/drawing/2014/main" id="{129C4B24-5F08-0B4B-89D9-6CFA85B5FEF3}"/>
                </a:ext>
              </a:extLst>
            </p:cNvPr>
            <p:cNvSpPr>
              <a:spLocks noChangeArrowheads="1"/>
            </p:cNvSpPr>
            <p:nvPr/>
          </p:nvSpPr>
          <p:spPr bwMode="auto">
            <a:xfrm rot="10800000">
              <a:off x="9528810" y="12501880"/>
              <a:ext cx="7544870" cy="850723"/>
            </a:xfrm>
            <a:custGeom>
              <a:avLst/>
              <a:gdLst>
                <a:gd name="T0" fmla="*/ 17513 w 37161"/>
                <a:gd name="T1" fmla="*/ 575 h 3266"/>
                <a:gd name="T2" fmla="*/ 17513 w 37161"/>
                <a:gd name="T3" fmla="*/ 575 h 3266"/>
                <a:gd name="T4" fmla="*/ 218 w 37161"/>
                <a:gd name="T5" fmla="*/ 1485 h 3266"/>
                <a:gd name="T6" fmla="*/ 218 w 37161"/>
                <a:gd name="T7" fmla="*/ 1780 h 3266"/>
                <a:gd name="T8" fmla="*/ 17513 w 37161"/>
                <a:gd name="T9" fmla="*/ 2690 h 3266"/>
                <a:gd name="T10" fmla="*/ 37002 w 37161"/>
                <a:gd name="T11" fmla="*/ 3244 h 3266"/>
                <a:gd name="T12" fmla="*/ 37160 w 37161"/>
                <a:gd name="T13" fmla="*/ 3106 h 3266"/>
                <a:gd name="T14" fmla="*/ 37160 w 37161"/>
                <a:gd name="T15" fmla="*/ 1642 h 3266"/>
                <a:gd name="T16" fmla="*/ 37160 w 37161"/>
                <a:gd name="T17" fmla="*/ 159 h 3266"/>
                <a:gd name="T18" fmla="*/ 37002 w 37161"/>
                <a:gd name="T19" fmla="*/ 21 h 3266"/>
                <a:gd name="T20" fmla="*/ 17513 w 37161"/>
                <a:gd name="T21" fmla="*/ 575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61" h="3266">
                  <a:moveTo>
                    <a:pt x="17513" y="575"/>
                  </a:moveTo>
                  <a:lnTo>
                    <a:pt x="17513" y="575"/>
                  </a:lnTo>
                  <a:cubicBezTo>
                    <a:pt x="11497" y="792"/>
                    <a:pt x="3938" y="1247"/>
                    <a:pt x="218" y="1485"/>
                  </a:cubicBezTo>
                  <a:cubicBezTo>
                    <a:pt x="0" y="1504"/>
                    <a:pt x="0" y="1761"/>
                    <a:pt x="218" y="1780"/>
                  </a:cubicBezTo>
                  <a:cubicBezTo>
                    <a:pt x="3938" y="2018"/>
                    <a:pt x="11497" y="2473"/>
                    <a:pt x="17513" y="2690"/>
                  </a:cubicBezTo>
                  <a:cubicBezTo>
                    <a:pt x="28751" y="3066"/>
                    <a:pt x="35834" y="3225"/>
                    <a:pt x="37002" y="3244"/>
                  </a:cubicBezTo>
                  <a:cubicBezTo>
                    <a:pt x="37081" y="3265"/>
                    <a:pt x="37160" y="3185"/>
                    <a:pt x="37160" y="3106"/>
                  </a:cubicBezTo>
                  <a:cubicBezTo>
                    <a:pt x="37160" y="1642"/>
                    <a:pt x="37160" y="1642"/>
                    <a:pt x="37160" y="1642"/>
                  </a:cubicBezTo>
                  <a:cubicBezTo>
                    <a:pt x="37160" y="159"/>
                    <a:pt x="37160" y="159"/>
                    <a:pt x="37160" y="159"/>
                  </a:cubicBezTo>
                  <a:cubicBezTo>
                    <a:pt x="37160" y="80"/>
                    <a:pt x="37081" y="0"/>
                    <a:pt x="37002" y="21"/>
                  </a:cubicBezTo>
                  <a:cubicBezTo>
                    <a:pt x="35834" y="40"/>
                    <a:pt x="28751" y="199"/>
                    <a:pt x="17513" y="575"/>
                  </a:cubicBezTo>
                </a:path>
              </a:pathLst>
            </a:custGeom>
            <a:gradFill>
              <a:gsLst>
                <a:gs pos="0">
                  <a:schemeClr val="tx1">
                    <a:alpha val="70261"/>
                  </a:schemeClr>
                </a:gs>
                <a:gs pos="89000">
                  <a:schemeClr val="tx1">
                    <a:alpha val="0"/>
                  </a:schemeClr>
                </a:gs>
              </a:gsLst>
              <a:lin ang="0" scaled="0"/>
            </a:gradFill>
            <a:ln>
              <a:noFill/>
            </a:ln>
            <a:effectLst>
              <a:softEdge rad="88900"/>
            </a:effectLst>
          </p:spPr>
          <p:txBody>
            <a:bodyPr wrap="none" anchor="ctr"/>
            <a:lstStyle/>
            <a:p>
              <a:endParaRPr lang="en-UA" sz="540"/>
            </a:p>
          </p:txBody>
        </p:sp>
      </p:grpSp>
      <p:grpSp>
        <p:nvGrpSpPr>
          <p:cNvPr id="1859" name="Group 1858">
            <a:extLst>
              <a:ext uri="{FF2B5EF4-FFF2-40B4-BE49-F238E27FC236}">
                <a16:creationId xmlns:a16="http://schemas.microsoft.com/office/drawing/2014/main" id="{8B39F6B8-6949-2B4A-A02F-982A4E3AF957}"/>
              </a:ext>
            </a:extLst>
          </p:cNvPr>
          <p:cNvGrpSpPr/>
          <p:nvPr/>
        </p:nvGrpSpPr>
        <p:grpSpPr>
          <a:xfrm>
            <a:off x="696818" y="3696427"/>
            <a:ext cx="4342897" cy="1647425"/>
            <a:chOff x="2231316" y="12321426"/>
            <a:chExt cx="14476324" cy="5491417"/>
          </a:xfrm>
        </p:grpSpPr>
        <p:grpSp>
          <p:nvGrpSpPr>
            <p:cNvPr id="1840" name="Group 1840"/>
            <p:cNvGrpSpPr>
              <a:grpSpLocks noChangeAspect="1"/>
            </p:cNvGrpSpPr>
            <p:nvPr/>
          </p:nvGrpSpPr>
          <p:grpSpPr>
            <a:xfrm>
              <a:off x="2231316" y="12321426"/>
              <a:ext cx="11754831" cy="5078744"/>
              <a:chOff x="-6278427" y="65633"/>
              <a:chExt cx="23509661" cy="10157486"/>
            </a:xfrm>
          </p:grpSpPr>
          <p:sp>
            <p:nvSpPr>
              <p:cNvPr id="1841" name="Freeform 1841"/>
              <p:cNvSpPr/>
              <p:nvPr/>
            </p:nvSpPr>
            <p:spPr>
              <a:xfrm>
                <a:off x="13447649" y="3496564"/>
                <a:ext cx="3783585" cy="6726555"/>
              </a:xfrm>
              <a:custGeom>
                <a:avLst/>
                <a:gdLst/>
                <a:ahLst/>
                <a:cxnLst/>
                <a:rect l="l" t="t" r="r" b="b"/>
                <a:pathLst>
                  <a:path w="3783585" h="6726555">
                    <a:moveTo>
                      <a:pt x="3783584" y="0"/>
                    </a:moveTo>
                    <a:lnTo>
                      <a:pt x="3783584" y="6677406"/>
                    </a:lnTo>
                    <a:lnTo>
                      <a:pt x="3783584" y="6677406"/>
                    </a:lnTo>
                    <a:cubicBezTo>
                      <a:pt x="3783584" y="6704584"/>
                      <a:pt x="3761359" y="6726555"/>
                      <a:pt x="3734054" y="6726555"/>
                    </a:cubicBezTo>
                    <a:cubicBezTo>
                      <a:pt x="3710814" y="6726555"/>
                      <a:pt x="3691255" y="6710553"/>
                      <a:pt x="3686048" y="6688962"/>
                    </a:cubicBezTo>
                    <a:lnTo>
                      <a:pt x="3685921" y="6688962"/>
                    </a:lnTo>
                    <a:cubicBezTo>
                      <a:pt x="3298189" y="5017896"/>
                      <a:pt x="1800098" y="3772408"/>
                      <a:pt x="11049" y="3772408"/>
                    </a:cubicBezTo>
                    <a:lnTo>
                      <a:pt x="0" y="0"/>
                    </a:lnTo>
                    <a:close/>
                  </a:path>
                </a:pathLst>
              </a:custGeom>
              <a:solidFill>
                <a:srgbClr val="E66520"/>
              </a:solidFill>
            </p:spPr>
          </p:sp>
          <p:sp>
            <p:nvSpPr>
              <p:cNvPr id="1842" name="Freeform 1842"/>
              <p:cNvSpPr/>
              <p:nvPr/>
            </p:nvSpPr>
            <p:spPr>
              <a:xfrm>
                <a:off x="-6278427" y="65633"/>
                <a:ext cx="23499381" cy="7205473"/>
              </a:xfrm>
              <a:custGeom>
                <a:avLst/>
                <a:gdLst/>
                <a:ahLst/>
                <a:cxnLst/>
                <a:rect l="l" t="t" r="r" b="b"/>
                <a:pathLst>
                  <a:path w="17167733" h="7205472">
                    <a:moveTo>
                      <a:pt x="3602736" y="7205472"/>
                    </a:moveTo>
                    <a:lnTo>
                      <a:pt x="13564997" y="7205472"/>
                    </a:lnTo>
                    <a:cubicBezTo>
                      <a:pt x="15554706" y="7205472"/>
                      <a:pt x="17167733" y="5592445"/>
                      <a:pt x="17167733" y="3602736"/>
                    </a:cubicBezTo>
                    <a:lnTo>
                      <a:pt x="17167733" y="3602736"/>
                    </a:lnTo>
                    <a:cubicBezTo>
                      <a:pt x="17167733" y="1613027"/>
                      <a:pt x="15554706" y="0"/>
                      <a:pt x="13564997" y="0"/>
                    </a:cubicBezTo>
                    <a:lnTo>
                      <a:pt x="3602736" y="0"/>
                    </a:lnTo>
                    <a:cubicBezTo>
                      <a:pt x="1613027" y="0"/>
                      <a:pt x="0" y="1613027"/>
                      <a:pt x="0" y="3602736"/>
                    </a:cubicBezTo>
                    <a:lnTo>
                      <a:pt x="0" y="3602736"/>
                    </a:lnTo>
                    <a:cubicBezTo>
                      <a:pt x="0" y="5592572"/>
                      <a:pt x="1613027" y="7205472"/>
                      <a:pt x="3602736" y="7205472"/>
                    </a:cubicBezTo>
                  </a:path>
                </a:pathLst>
              </a:custGeom>
              <a:solidFill>
                <a:srgbClr val="FE7A33"/>
              </a:solidFill>
            </p:spPr>
          </p:sp>
        </p:grpSp>
        <p:sp>
          <p:nvSpPr>
            <p:cNvPr id="1866" name="TextBox 1866"/>
            <p:cNvSpPr txBox="1"/>
            <p:nvPr/>
          </p:nvSpPr>
          <p:spPr>
            <a:xfrm>
              <a:off x="2789833" y="13536693"/>
              <a:ext cx="13917807" cy="940430"/>
            </a:xfrm>
            <a:prstGeom prst="rect">
              <a:avLst/>
            </a:prstGeom>
          </p:spPr>
          <p:txBody>
            <a:bodyPr wrap="square" lIns="0" tIns="0" rIns="0" bIns="0" rtlCol="0" anchor="t">
              <a:spAutoFit/>
            </a:bodyPr>
            <a:lstStyle/>
            <a:p>
              <a:pPr>
                <a:lnSpc>
                  <a:spcPts val="2349"/>
                </a:lnSpc>
              </a:pPr>
              <a:r>
                <a:rPr lang="tr-TR" dirty="0">
                  <a:latin typeface="Montserrat Semi-Bold Bold"/>
                </a:rPr>
                <a:t>VERİ SETİNİN HAZIRLANM</a:t>
              </a:r>
              <a:r>
                <a:rPr lang="en-US" dirty="0">
                  <a:latin typeface="Montserrat Semi-Bold Bold"/>
                </a:rPr>
                <a:t>A</a:t>
              </a:r>
              <a:r>
                <a:rPr lang="tr-TR" dirty="0">
                  <a:latin typeface="Montserrat Semi-Bold Bold"/>
                </a:rPr>
                <a:t>SI</a:t>
              </a:r>
              <a:endParaRPr lang="en-US" dirty="0">
                <a:latin typeface="Montserrat Semi-Bold Bold"/>
              </a:endParaRPr>
            </a:p>
          </p:txBody>
        </p:sp>
        <p:sp>
          <p:nvSpPr>
            <p:cNvPr id="1951" name="Freeform 1">
              <a:extLst>
                <a:ext uri="{FF2B5EF4-FFF2-40B4-BE49-F238E27FC236}">
                  <a16:creationId xmlns:a16="http://schemas.microsoft.com/office/drawing/2014/main" id="{5A8F2E85-DB04-B443-A441-F6AD851E0F98}"/>
                </a:ext>
              </a:extLst>
            </p:cNvPr>
            <p:cNvSpPr>
              <a:spLocks noChangeArrowheads="1"/>
            </p:cNvSpPr>
            <p:nvPr/>
          </p:nvSpPr>
          <p:spPr bwMode="auto">
            <a:xfrm rot="10800000">
              <a:off x="7070090" y="16962120"/>
              <a:ext cx="7544870" cy="850723"/>
            </a:xfrm>
            <a:custGeom>
              <a:avLst/>
              <a:gdLst>
                <a:gd name="T0" fmla="*/ 17513 w 37161"/>
                <a:gd name="T1" fmla="*/ 575 h 3266"/>
                <a:gd name="T2" fmla="*/ 17513 w 37161"/>
                <a:gd name="T3" fmla="*/ 575 h 3266"/>
                <a:gd name="T4" fmla="*/ 218 w 37161"/>
                <a:gd name="T5" fmla="*/ 1485 h 3266"/>
                <a:gd name="T6" fmla="*/ 218 w 37161"/>
                <a:gd name="T7" fmla="*/ 1780 h 3266"/>
                <a:gd name="T8" fmla="*/ 17513 w 37161"/>
                <a:gd name="T9" fmla="*/ 2690 h 3266"/>
                <a:gd name="T10" fmla="*/ 37002 w 37161"/>
                <a:gd name="T11" fmla="*/ 3244 h 3266"/>
                <a:gd name="T12" fmla="*/ 37160 w 37161"/>
                <a:gd name="T13" fmla="*/ 3106 h 3266"/>
                <a:gd name="T14" fmla="*/ 37160 w 37161"/>
                <a:gd name="T15" fmla="*/ 1642 h 3266"/>
                <a:gd name="T16" fmla="*/ 37160 w 37161"/>
                <a:gd name="T17" fmla="*/ 159 h 3266"/>
                <a:gd name="T18" fmla="*/ 37002 w 37161"/>
                <a:gd name="T19" fmla="*/ 21 h 3266"/>
                <a:gd name="T20" fmla="*/ 17513 w 37161"/>
                <a:gd name="T21" fmla="*/ 575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61" h="3266">
                  <a:moveTo>
                    <a:pt x="17513" y="575"/>
                  </a:moveTo>
                  <a:lnTo>
                    <a:pt x="17513" y="575"/>
                  </a:lnTo>
                  <a:cubicBezTo>
                    <a:pt x="11497" y="792"/>
                    <a:pt x="3938" y="1247"/>
                    <a:pt x="218" y="1485"/>
                  </a:cubicBezTo>
                  <a:cubicBezTo>
                    <a:pt x="0" y="1504"/>
                    <a:pt x="0" y="1761"/>
                    <a:pt x="218" y="1780"/>
                  </a:cubicBezTo>
                  <a:cubicBezTo>
                    <a:pt x="3938" y="2018"/>
                    <a:pt x="11497" y="2473"/>
                    <a:pt x="17513" y="2690"/>
                  </a:cubicBezTo>
                  <a:cubicBezTo>
                    <a:pt x="28751" y="3066"/>
                    <a:pt x="35834" y="3225"/>
                    <a:pt x="37002" y="3244"/>
                  </a:cubicBezTo>
                  <a:cubicBezTo>
                    <a:pt x="37081" y="3265"/>
                    <a:pt x="37160" y="3185"/>
                    <a:pt x="37160" y="3106"/>
                  </a:cubicBezTo>
                  <a:cubicBezTo>
                    <a:pt x="37160" y="1642"/>
                    <a:pt x="37160" y="1642"/>
                    <a:pt x="37160" y="1642"/>
                  </a:cubicBezTo>
                  <a:cubicBezTo>
                    <a:pt x="37160" y="159"/>
                    <a:pt x="37160" y="159"/>
                    <a:pt x="37160" y="159"/>
                  </a:cubicBezTo>
                  <a:cubicBezTo>
                    <a:pt x="37160" y="80"/>
                    <a:pt x="37081" y="0"/>
                    <a:pt x="37002" y="21"/>
                  </a:cubicBezTo>
                  <a:cubicBezTo>
                    <a:pt x="35834" y="40"/>
                    <a:pt x="28751" y="199"/>
                    <a:pt x="17513" y="575"/>
                  </a:cubicBezTo>
                </a:path>
              </a:pathLst>
            </a:custGeom>
            <a:gradFill>
              <a:gsLst>
                <a:gs pos="0">
                  <a:schemeClr val="tx1">
                    <a:alpha val="70261"/>
                  </a:schemeClr>
                </a:gs>
                <a:gs pos="89000">
                  <a:schemeClr val="tx1">
                    <a:alpha val="0"/>
                  </a:schemeClr>
                </a:gs>
              </a:gsLst>
              <a:lin ang="0" scaled="0"/>
            </a:gradFill>
            <a:ln>
              <a:noFill/>
            </a:ln>
            <a:effectLst>
              <a:softEdge rad="88900"/>
            </a:effectLst>
          </p:spPr>
          <p:txBody>
            <a:bodyPr wrap="none" anchor="ctr"/>
            <a:lstStyle/>
            <a:p>
              <a:endParaRPr lang="en-UA" sz="540"/>
            </a:p>
          </p:txBody>
        </p:sp>
      </p:grpSp>
      <p:grpSp>
        <p:nvGrpSpPr>
          <p:cNvPr id="1860" name="Group 1859">
            <a:extLst>
              <a:ext uri="{FF2B5EF4-FFF2-40B4-BE49-F238E27FC236}">
                <a16:creationId xmlns:a16="http://schemas.microsoft.com/office/drawing/2014/main" id="{D6A014D2-8E7D-9246-B14A-794C60299A45}"/>
              </a:ext>
            </a:extLst>
          </p:cNvPr>
          <p:cNvGrpSpPr/>
          <p:nvPr/>
        </p:nvGrpSpPr>
        <p:grpSpPr>
          <a:xfrm>
            <a:off x="254001" y="5010569"/>
            <a:ext cx="3388573" cy="1768892"/>
            <a:chOff x="733995" y="16701897"/>
            <a:chExt cx="11295245" cy="5896306"/>
          </a:xfrm>
        </p:grpSpPr>
        <p:grpSp>
          <p:nvGrpSpPr>
            <p:cNvPr id="1837" name="Group 1837"/>
            <p:cNvGrpSpPr>
              <a:grpSpLocks noChangeAspect="1"/>
            </p:cNvGrpSpPr>
            <p:nvPr/>
          </p:nvGrpSpPr>
          <p:grpSpPr>
            <a:xfrm>
              <a:off x="733995" y="16701897"/>
              <a:ext cx="10637061" cy="5521515"/>
              <a:chOff x="-2549993" y="63500"/>
              <a:chExt cx="21274121" cy="11043031"/>
            </a:xfrm>
          </p:grpSpPr>
          <p:sp>
            <p:nvSpPr>
              <p:cNvPr id="1838" name="Freeform 1838"/>
              <p:cNvSpPr/>
              <p:nvPr/>
            </p:nvSpPr>
            <p:spPr>
              <a:xfrm>
                <a:off x="14611604" y="3795014"/>
                <a:ext cx="4112386" cy="7311517"/>
              </a:xfrm>
              <a:custGeom>
                <a:avLst/>
                <a:gdLst/>
                <a:ahLst/>
                <a:cxnLst/>
                <a:rect l="l" t="t" r="r" b="b"/>
                <a:pathLst>
                  <a:path w="4112386" h="7311517">
                    <a:moveTo>
                      <a:pt x="4112386" y="0"/>
                    </a:moveTo>
                    <a:lnTo>
                      <a:pt x="4112386" y="7258050"/>
                    </a:lnTo>
                    <a:lnTo>
                      <a:pt x="4112386" y="7258050"/>
                    </a:lnTo>
                    <a:cubicBezTo>
                      <a:pt x="4112386" y="7287641"/>
                      <a:pt x="4088129" y="7311517"/>
                      <a:pt x="4058666" y="7311517"/>
                    </a:cubicBezTo>
                    <a:cubicBezTo>
                      <a:pt x="4033393" y="7311517"/>
                      <a:pt x="4012183" y="7294118"/>
                      <a:pt x="4006469" y="7270624"/>
                    </a:cubicBezTo>
                    <a:lnTo>
                      <a:pt x="4006342" y="7270624"/>
                    </a:lnTo>
                    <a:cubicBezTo>
                      <a:pt x="3584955" y="5454142"/>
                      <a:pt x="1956561" y="4100450"/>
                      <a:pt x="11938" y="4100450"/>
                    </a:cubicBezTo>
                    <a:lnTo>
                      <a:pt x="0" y="1"/>
                    </a:lnTo>
                    <a:close/>
                  </a:path>
                </a:pathLst>
              </a:custGeom>
              <a:solidFill>
                <a:srgbClr val="92D050">
                  <a:alpha val="63000"/>
                </a:srgbClr>
              </a:solidFill>
            </p:spPr>
          </p:sp>
          <p:sp>
            <p:nvSpPr>
              <p:cNvPr id="1839" name="Freeform 1839"/>
              <p:cNvSpPr/>
              <p:nvPr/>
            </p:nvSpPr>
            <p:spPr>
              <a:xfrm>
                <a:off x="-2549993" y="63500"/>
                <a:ext cx="21274121" cy="7832088"/>
              </a:xfrm>
              <a:custGeom>
                <a:avLst/>
                <a:gdLst/>
                <a:ahLst/>
                <a:cxnLst/>
                <a:rect l="l" t="t" r="r" b="b"/>
                <a:pathLst>
                  <a:path w="18660618" h="7832090">
                    <a:moveTo>
                      <a:pt x="3916045" y="7832090"/>
                    </a:moveTo>
                    <a:lnTo>
                      <a:pt x="14744573" y="7832090"/>
                    </a:lnTo>
                    <a:cubicBezTo>
                      <a:pt x="16907383" y="7832090"/>
                      <a:pt x="18660618" y="6078855"/>
                      <a:pt x="18660618" y="3916045"/>
                    </a:cubicBezTo>
                    <a:lnTo>
                      <a:pt x="18660618" y="3916045"/>
                    </a:lnTo>
                    <a:cubicBezTo>
                      <a:pt x="18660490" y="1753362"/>
                      <a:pt x="16907256" y="0"/>
                      <a:pt x="14744446" y="0"/>
                    </a:cubicBezTo>
                    <a:lnTo>
                      <a:pt x="3916045" y="0"/>
                    </a:lnTo>
                    <a:cubicBezTo>
                      <a:pt x="1753235" y="0"/>
                      <a:pt x="0" y="1753362"/>
                      <a:pt x="0" y="3916045"/>
                    </a:cubicBezTo>
                    <a:lnTo>
                      <a:pt x="0" y="3916045"/>
                    </a:lnTo>
                    <a:cubicBezTo>
                      <a:pt x="0" y="6078855"/>
                      <a:pt x="1753235" y="7832090"/>
                      <a:pt x="3916045" y="7832090"/>
                    </a:cubicBezTo>
                  </a:path>
                </a:pathLst>
              </a:custGeom>
              <a:solidFill>
                <a:srgbClr val="92D050"/>
              </a:solidFill>
            </p:spPr>
          </p:sp>
        </p:grpSp>
        <p:sp>
          <p:nvSpPr>
            <p:cNvPr id="1863" name="TextBox 1863"/>
            <p:cNvSpPr txBox="1"/>
            <p:nvPr/>
          </p:nvSpPr>
          <p:spPr>
            <a:xfrm>
              <a:off x="4113392" y="18174287"/>
              <a:ext cx="7606031" cy="1059263"/>
            </a:xfrm>
            <a:prstGeom prst="rect">
              <a:avLst/>
            </a:prstGeom>
          </p:spPr>
          <p:txBody>
            <a:bodyPr wrap="square" lIns="0" tIns="0" rIns="0" bIns="0" rtlCol="0" anchor="t">
              <a:spAutoFit/>
            </a:bodyPr>
            <a:lstStyle/>
            <a:p>
              <a:pPr>
                <a:lnSpc>
                  <a:spcPts val="2624"/>
                </a:lnSpc>
              </a:pPr>
              <a:r>
                <a:rPr lang="tr-TR" sz="2000" b="1" dirty="0">
                  <a:solidFill>
                    <a:schemeClr val="tx1">
                      <a:lumMod val="75000"/>
                      <a:lumOff val="25000"/>
                    </a:schemeClr>
                  </a:solidFill>
                  <a:latin typeface="Montserrat Semi-Bold Bold"/>
                </a:rPr>
                <a:t>EĞİTİM</a:t>
              </a:r>
              <a:endParaRPr lang="en-US" sz="2000" b="1" dirty="0">
                <a:solidFill>
                  <a:schemeClr val="tx1">
                    <a:lumMod val="75000"/>
                    <a:lumOff val="25000"/>
                  </a:schemeClr>
                </a:solidFill>
                <a:latin typeface="Montserrat Semi-Bold Bold"/>
              </a:endParaRPr>
            </a:p>
          </p:txBody>
        </p:sp>
        <p:sp>
          <p:nvSpPr>
            <p:cNvPr id="1950" name="Freeform 1">
              <a:extLst>
                <a:ext uri="{FF2B5EF4-FFF2-40B4-BE49-F238E27FC236}">
                  <a16:creationId xmlns:a16="http://schemas.microsoft.com/office/drawing/2014/main" id="{30012EDE-0F86-0B49-846F-EE739581DB89}"/>
                </a:ext>
              </a:extLst>
            </p:cNvPr>
            <p:cNvSpPr>
              <a:spLocks noChangeArrowheads="1"/>
            </p:cNvSpPr>
            <p:nvPr/>
          </p:nvSpPr>
          <p:spPr bwMode="auto">
            <a:xfrm rot="10800000">
              <a:off x="4484370" y="21747480"/>
              <a:ext cx="7544870" cy="850723"/>
            </a:xfrm>
            <a:custGeom>
              <a:avLst/>
              <a:gdLst>
                <a:gd name="T0" fmla="*/ 17513 w 37161"/>
                <a:gd name="T1" fmla="*/ 575 h 3266"/>
                <a:gd name="T2" fmla="*/ 17513 w 37161"/>
                <a:gd name="T3" fmla="*/ 575 h 3266"/>
                <a:gd name="T4" fmla="*/ 218 w 37161"/>
                <a:gd name="T5" fmla="*/ 1485 h 3266"/>
                <a:gd name="T6" fmla="*/ 218 w 37161"/>
                <a:gd name="T7" fmla="*/ 1780 h 3266"/>
                <a:gd name="T8" fmla="*/ 17513 w 37161"/>
                <a:gd name="T9" fmla="*/ 2690 h 3266"/>
                <a:gd name="T10" fmla="*/ 37002 w 37161"/>
                <a:gd name="T11" fmla="*/ 3244 h 3266"/>
                <a:gd name="T12" fmla="*/ 37160 w 37161"/>
                <a:gd name="T13" fmla="*/ 3106 h 3266"/>
                <a:gd name="T14" fmla="*/ 37160 w 37161"/>
                <a:gd name="T15" fmla="*/ 1642 h 3266"/>
                <a:gd name="T16" fmla="*/ 37160 w 37161"/>
                <a:gd name="T17" fmla="*/ 159 h 3266"/>
                <a:gd name="T18" fmla="*/ 37002 w 37161"/>
                <a:gd name="T19" fmla="*/ 21 h 3266"/>
                <a:gd name="T20" fmla="*/ 17513 w 37161"/>
                <a:gd name="T21" fmla="*/ 575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61" h="3266">
                  <a:moveTo>
                    <a:pt x="17513" y="575"/>
                  </a:moveTo>
                  <a:lnTo>
                    <a:pt x="17513" y="575"/>
                  </a:lnTo>
                  <a:cubicBezTo>
                    <a:pt x="11497" y="792"/>
                    <a:pt x="3938" y="1247"/>
                    <a:pt x="218" y="1485"/>
                  </a:cubicBezTo>
                  <a:cubicBezTo>
                    <a:pt x="0" y="1504"/>
                    <a:pt x="0" y="1761"/>
                    <a:pt x="218" y="1780"/>
                  </a:cubicBezTo>
                  <a:cubicBezTo>
                    <a:pt x="3938" y="2018"/>
                    <a:pt x="11497" y="2473"/>
                    <a:pt x="17513" y="2690"/>
                  </a:cubicBezTo>
                  <a:cubicBezTo>
                    <a:pt x="28751" y="3066"/>
                    <a:pt x="35834" y="3225"/>
                    <a:pt x="37002" y="3244"/>
                  </a:cubicBezTo>
                  <a:cubicBezTo>
                    <a:pt x="37081" y="3265"/>
                    <a:pt x="37160" y="3185"/>
                    <a:pt x="37160" y="3106"/>
                  </a:cubicBezTo>
                  <a:cubicBezTo>
                    <a:pt x="37160" y="1642"/>
                    <a:pt x="37160" y="1642"/>
                    <a:pt x="37160" y="1642"/>
                  </a:cubicBezTo>
                  <a:cubicBezTo>
                    <a:pt x="37160" y="159"/>
                    <a:pt x="37160" y="159"/>
                    <a:pt x="37160" y="159"/>
                  </a:cubicBezTo>
                  <a:cubicBezTo>
                    <a:pt x="37160" y="80"/>
                    <a:pt x="37081" y="0"/>
                    <a:pt x="37002" y="21"/>
                  </a:cubicBezTo>
                  <a:cubicBezTo>
                    <a:pt x="35834" y="40"/>
                    <a:pt x="28751" y="199"/>
                    <a:pt x="17513" y="575"/>
                  </a:cubicBezTo>
                </a:path>
              </a:pathLst>
            </a:custGeom>
            <a:gradFill>
              <a:gsLst>
                <a:gs pos="0">
                  <a:schemeClr val="tx1">
                    <a:alpha val="70261"/>
                  </a:schemeClr>
                </a:gs>
                <a:gs pos="89000">
                  <a:schemeClr val="tx1">
                    <a:alpha val="0"/>
                  </a:schemeClr>
                </a:gs>
              </a:gsLst>
              <a:lin ang="0" scaled="0"/>
            </a:gradFill>
            <a:ln>
              <a:noFill/>
            </a:ln>
            <a:effectLst>
              <a:softEdge rad="88900"/>
            </a:effectLst>
          </p:spPr>
          <p:txBody>
            <a:bodyPr wrap="none" anchor="ctr"/>
            <a:lstStyle/>
            <a:p>
              <a:endParaRPr lang="en-UA" sz="540"/>
            </a:p>
          </p:txBody>
        </p:sp>
      </p:grpSp>
      <p:sp>
        <p:nvSpPr>
          <p:cNvPr id="2" name="Slayt Numarası Yer Tutucusu 1">
            <a:extLst>
              <a:ext uri="{FF2B5EF4-FFF2-40B4-BE49-F238E27FC236}">
                <a16:creationId xmlns:a16="http://schemas.microsoft.com/office/drawing/2014/main" id="{36CD4769-00FE-41B7-B05F-0F690EC23B03}"/>
              </a:ext>
            </a:extLst>
          </p:cNvPr>
          <p:cNvSpPr>
            <a:spLocks noGrp="1"/>
          </p:cNvSpPr>
          <p:nvPr>
            <p:ph type="sldNum" sz="quarter" idx="12"/>
          </p:nvPr>
        </p:nvSpPr>
        <p:spPr/>
        <p:txBody>
          <a:bodyPr/>
          <a:lstStyle/>
          <a:p>
            <a:fld id="{74A6B242-B99F-4B56-9848-7DADBC0D860D}" type="slidenum">
              <a:rPr lang="en-US" smtClean="0"/>
              <a:t>65</a:t>
            </a:fld>
            <a:endParaRPr lang="en-US"/>
          </a:p>
        </p:txBody>
      </p:sp>
    </p:spTree>
    <p:extLst>
      <p:ext uri="{BB962C8B-B14F-4D97-AF65-F5344CB8AC3E}">
        <p14:creationId xmlns:p14="http://schemas.microsoft.com/office/powerpoint/2010/main" val="4080341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a:spLocks/>
          </p:cNvSpPr>
          <p:nvPr/>
        </p:nvSpPr>
        <p:spPr bwMode="auto">
          <a:xfrm>
            <a:off x="1756833" y="4373034"/>
            <a:ext cx="1017059" cy="1046692"/>
          </a:xfrm>
          <a:custGeom>
            <a:avLst/>
            <a:gdLst>
              <a:gd name="T0" fmla="*/ 858 w 1060"/>
              <a:gd name="T1" fmla="*/ 477 h 1091"/>
              <a:gd name="T2" fmla="*/ 480 w 1060"/>
              <a:gd name="T3" fmla="*/ 1057 h 1091"/>
              <a:gd name="T4" fmla="*/ 452 w 1060"/>
              <a:gd name="T5" fmla="*/ 1078 h 1091"/>
              <a:gd name="T6" fmla="*/ 446 w 1060"/>
              <a:gd name="T7" fmla="*/ 1079 h 1091"/>
              <a:gd name="T8" fmla="*/ 243 w 1060"/>
              <a:gd name="T9" fmla="*/ 1083 h 1091"/>
              <a:gd name="T10" fmla="*/ 179 w 1060"/>
              <a:gd name="T11" fmla="*/ 1025 h 1091"/>
              <a:gd name="T12" fmla="*/ 141 w 1060"/>
              <a:gd name="T13" fmla="*/ 276 h 1091"/>
              <a:gd name="T14" fmla="*/ 14 w 1060"/>
              <a:gd name="T15" fmla="*/ 48 h 1091"/>
              <a:gd name="T16" fmla="*/ 38 w 1060"/>
              <a:gd name="T17" fmla="*/ 0 h 1091"/>
              <a:gd name="T18" fmla="*/ 1027 w 1060"/>
              <a:gd name="T19" fmla="*/ 0 h 1091"/>
              <a:gd name="T20" fmla="*/ 1059 w 1060"/>
              <a:gd name="T21" fmla="*/ 34 h 1091"/>
              <a:gd name="T22" fmla="*/ 858 w 1060"/>
              <a:gd name="T23" fmla="*/ 47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0" h="1091">
                <a:moveTo>
                  <a:pt x="858" y="477"/>
                </a:moveTo>
                <a:cubicBezTo>
                  <a:pt x="724" y="727"/>
                  <a:pt x="528" y="987"/>
                  <a:pt x="480" y="1057"/>
                </a:cubicBezTo>
                <a:cubicBezTo>
                  <a:pt x="473" y="1067"/>
                  <a:pt x="463" y="1075"/>
                  <a:pt x="452" y="1078"/>
                </a:cubicBezTo>
                <a:cubicBezTo>
                  <a:pt x="450" y="1079"/>
                  <a:pt x="448" y="1079"/>
                  <a:pt x="446" y="1079"/>
                </a:cubicBezTo>
                <a:cubicBezTo>
                  <a:pt x="243" y="1083"/>
                  <a:pt x="243" y="1083"/>
                  <a:pt x="243" y="1083"/>
                </a:cubicBezTo>
                <a:cubicBezTo>
                  <a:pt x="209" y="1091"/>
                  <a:pt x="176" y="1062"/>
                  <a:pt x="179" y="1025"/>
                </a:cubicBezTo>
                <a:cubicBezTo>
                  <a:pt x="189" y="875"/>
                  <a:pt x="221" y="602"/>
                  <a:pt x="141" y="276"/>
                </a:cubicBezTo>
                <a:cubicBezTo>
                  <a:pt x="120" y="192"/>
                  <a:pt x="63" y="119"/>
                  <a:pt x="14" y="48"/>
                </a:cubicBezTo>
                <a:cubicBezTo>
                  <a:pt x="0" y="28"/>
                  <a:pt x="14" y="0"/>
                  <a:pt x="38" y="0"/>
                </a:cubicBezTo>
                <a:cubicBezTo>
                  <a:pt x="386" y="8"/>
                  <a:pt x="603" y="3"/>
                  <a:pt x="1027" y="0"/>
                </a:cubicBezTo>
                <a:cubicBezTo>
                  <a:pt x="1045" y="0"/>
                  <a:pt x="1060" y="15"/>
                  <a:pt x="1059" y="34"/>
                </a:cubicBezTo>
                <a:cubicBezTo>
                  <a:pt x="1055" y="151"/>
                  <a:pt x="926" y="348"/>
                  <a:pt x="858" y="477"/>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933"/>
          </a:p>
        </p:txBody>
      </p:sp>
      <p:sp>
        <p:nvSpPr>
          <p:cNvPr id="31" name="Freeform 10"/>
          <p:cNvSpPr>
            <a:spLocks/>
          </p:cNvSpPr>
          <p:nvPr/>
        </p:nvSpPr>
        <p:spPr bwMode="auto">
          <a:xfrm>
            <a:off x="691623" y="799869"/>
            <a:ext cx="5381625" cy="5105400"/>
          </a:xfrm>
          <a:custGeom>
            <a:avLst/>
            <a:gdLst>
              <a:gd name="T0" fmla="*/ 1024 w 5609"/>
              <a:gd name="T1" fmla="*/ 5322 h 5322"/>
              <a:gd name="T2" fmla="*/ 1018 w 5609"/>
              <a:gd name="T3" fmla="*/ 4778 h 5322"/>
              <a:gd name="T4" fmla="*/ 494 w 5609"/>
              <a:gd name="T5" fmla="*/ 3356 h 5322"/>
              <a:gd name="T6" fmla="*/ 1138 w 5609"/>
              <a:gd name="T7" fmla="*/ 586 h 5322"/>
              <a:gd name="T8" fmla="*/ 3926 w 5609"/>
              <a:gd name="T9" fmla="*/ 431 h 5322"/>
              <a:gd name="T10" fmla="*/ 5064 w 5609"/>
              <a:gd name="T11" fmla="*/ 2295 h 5322"/>
              <a:gd name="T12" fmla="*/ 4952 w 5609"/>
              <a:gd name="T13" fmla="*/ 2877 h 5322"/>
              <a:gd name="T14" fmla="*/ 5599 w 5609"/>
              <a:gd name="T15" fmla="*/ 3926 h 5322"/>
              <a:gd name="T16" fmla="*/ 5130 w 5609"/>
              <a:gd name="T17" fmla="*/ 4366 h 5322"/>
              <a:gd name="T18" fmla="*/ 5179 w 5609"/>
              <a:gd name="T19" fmla="*/ 4657 h 5322"/>
              <a:gd name="T20" fmla="*/ 4971 w 5609"/>
              <a:gd name="T21" fmla="*/ 4815 h 5322"/>
              <a:gd name="T22" fmla="*/ 5120 w 5609"/>
              <a:gd name="T23" fmla="*/ 5020 h 5322"/>
              <a:gd name="T24" fmla="*/ 4989 w 5609"/>
              <a:gd name="T25" fmla="*/ 5295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9" h="5322">
                <a:moveTo>
                  <a:pt x="1024" y="5322"/>
                </a:moveTo>
                <a:cubicBezTo>
                  <a:pt x="1031" y="5163"/>
                  <a:pt x="1028" y="4975"/>
                  <a:pt x="1018" y="4778"/>
                </a:cubicBezTo>
                <a:cubicBezTo>
                  <a:pt x="988" y="4141"/>
                  <a:pt x="738" y="3883"/>
                  <a:pt x="494" y="3356"/>
                </a:cubicBezTo>
                <a:cubicBezTo>
                  <a:pt x="266" y="2864"/>
                  <a:pt x="0" y="1190"/>
                  <a:pt x="1138" y="586"/>
                </a:cubicBezTo>
                <a:cubicBezTo>
                  <a:pt x="2243" y="0"/>
                  <a:pt x="3343" y="111"/>
                  <a:pt x="3926" y="431"/>
                </a:cubicBezTo>
                <a:cubicBezTo>
                  <a:pt x="4755" y="887"/>
                  <a:pt x="5003" y="1739"/>
                  <a:pt x="5064" y="2295"/>
                </a:cubicBezTo>
                <a:cubicBezTo>
                  <a:pt x="5092" y="2550"/>
                  <a:pt x="4935" y="2729"/>
                  <a:pt x="4952" y="2877"/>
                </a:cubicBezTo>
                <a:cubicBezTo>
                  <a:pt x="4985" y="3162"/>
                  <a:pt x="5584" y="3611"/>
                  <a:pt x="5599" y="3926"/>
                </a:cubicBezTo>
                <a:cubicBezTo>
                  <a:pt x="5609" y="4137"/>
                  <a:pt x="5201" y="4224"/>
                  <a:pt x="5130" y="4366"/>
                </a:cubicBezTo>
                <a:cubicBezTo>
                  <a:pt x="5099" y="4429"/>
                  <a:pt x="5188" y="4571"/>
                  <a:pt x="5179" y="4657"/>
                </a:cubicBezTo>
                <a:cubicBezTo>
                  <a:pt x="5171" y="4732"/>
                  <a:pt x="4971" y="4815"/>
                  <a:pt x="4971" y="4815"/>
                </a:cubicBezTo>
                <a:cubicBezTo>
                  <a:pt x="4971" y="4815"/>
                  <a:pt x="5115" y="4955"/>
                  <a:pt x="5120" y="5020"/>
                </a:cubicBezTo>
                <a:cubicBezTo>
                  <a:pt x="5127" y="5097"/>
                  <a:pt x="4992" y="5217"/>
                  <a:pt x="4989" y="5295"/>
                </a:cubicBezTo>
              </a:path>
            </a:pathLst>
          </a:custGeom>
          <a:noFill/>
          <a:ln w="79375"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US" sz="933"/>
          </a:p>
        </p:txBody>
      </p:sp>
      <p:sp>
        <p:nvSpPr>
          <p:cNvPr id="8" name="TextBox 8"/>
          <p:cNvSpPr txBox="1"/>
          <p:nvPr/>
        </p:nvSpPr>
        <p:spPr>
          <a:xfrm>
            <a:off x="8189813" y="914912"/>
            <a:ext cx="2232213" cy="623376"/>
          </a:xfrm>
          <a:prstGeom prst="rect">
            <a:avLst/>
          </a:prstGeom>
        </p:spPr>
        <p:txBody>
          <a:bodyPr wrap="square" lIns="0" tIns="0" rIns="0" bIns="0" rtlCol="0" anchor="t">
            <a:spAutoFit/>
          </a:bodyPr>
          <a:lstStyle/>
          <a:p>
            <a:pPr>
              <a:lnSpc>
                <a:spcPts val="5124"/>
              </a:lnSpc>
            </a:pPr>
            <a:r>
              <a:rPr lang="tr-TR" sz="3600" b="1" spc="41" dirty="0">
                <a:solidFill>
                  <a:srgbClr val="FF0000"/>
                </a:solidFill>
                <a:latin typeface="Montserrat ExtraBold" panose="02000505000000020004" pitchFamily="2" charset="77"/>
              </a:rPr>
              <a:t>EĞİTİM</a:t>
            </a:r>
            <a:endParaRPr lang="en-US" sz="3600" b="1" spc="41" dirty="0">
              <a:solidFill>
                <a:srgbClr val="FF0000"/>
              </a:solidFill>
              <a:latin typeface="Montserrat ExtraBold" panose="02000505000000020004" pitchFamily="2" charset="77"/>
            </a:endParaRPr>
          </a:p>
        </p:txBody>
      </p:sp>
      <p:grpSp>
        <p:nvGrpSpPr>
          <p:cNvPr id="2" name="Группа 1"/>
          <p:cNvGrpSpPr/>
          <p:nvPr/>
        </p:nvGrpSpPr>
        <p:grpSpPr>
          <a:xfrm>
            <a:off x="1520826" y="1171576"/>
            <a:ext cx="3359150" cy="733425"/>
            <a:chOff x="2281238" y="1757363"/>
            <a:chExt cx="5038725" cy="1100138"/>
          </a:xfrm>
        </p:grpSpPr>
        <p:sp>
          <p:nvSpPr>
            <p:cNvPr id="29" name="Freeform 8"/>
            <p:cNvSpPr>
              <a:spLocks/>
            </p:cNvSpPr>
            <p:nvPr/>
          </p:nvSpPr>
          <p:spPr bwMode="auto">
            <a:xfrm>
              <a:off x="2281238" y="1757363"/>
              <a:ext cx="5038725" cy="1100138"/>
            </a:xfrm>
            <a:custGeom>
              <a:avLst/>
              <a:gdLst>
                <a:gd name="T0" fmla="*/ 427 w 3502"/>
                <a:gd name="T1" fmla="*/ 487 h 764"/>
                <a:gd name="T2" fmla="*/ 595 w 3502"/>
                <a:gd name="T3" fmla="*/ 403 h 764"/>
                <a:gd name="T4" fmla="*/ 1067 w 3502"/>
                <a:gd name="T5" fmla="*/ 212 h 764"/>
                <a:gd name="T6" fmla="*/ 1067 w 3502"/>
                <a:gd name="T7" fmla="*/ 212 h 764"/>
                <a:gd name="T8" fmla="*/ 1134 w 3502"/>
                <a:gd name="T9" fmla="*/ 192 h 764"/>
                <a:gd name="T10" fmla="*/ 1772 w 3502"/>
                <a:gd name="T11" fmla="*/ 0 h 764"/>
                <a:gd name="T12" fmla="*/ 2281 w 3502"/>
                <a:gd name="T13" fmla="*/ 119 h 764"/>
                <a:gd name="T14" fmla="*/ 2478 w 3502"/>
                <a:gd name="T15" fmla="*/ 149 h 764"/>
                <a:gd name="T16" fmla="*/ 2562 w 3502"/>
                <a:gd name="T17" fmla="*/ 144 h 764"/>
                <a:gd name="T18" fmla="*/ 2998 w 3502"/>
                <a:gd name="T19" fmla="*/ 330 h 764"/>
                <a:gd name="T20" fmla="*/ 3149 w 3502"/>
                <a:gd name="T21" fmla="*/ 420 h 764"/>
                <a:gd name="T22" fmla="*/ 3487 w 3502"/>
                <a:gd name="T23" fmla="*/ 708 h 764"/>
                <a:gd name="T24" fmla="*/ 3489 w 3502"/>
                <a:gd name="T25" fmla="*/ 712 h 764"/>
                <a:gd name="T26" fmla="*/ 3458 w 3502"/>
                <a:gd name="T27" fmla="*/ 764 h 764"/>
                <a:gd name="T28" fmla="*/ 32 w 3502"/>
                <a:gd name="T29" fmla="*/ 764 h 764"/>
                <a:gd name="T30" fmla="*/ 14 w 3502"/>
                <a:gd name="T31" fmla="*/ 722 h 764"/>
                <a:gd name="T32" fmla="*/ 427 w 3502"/>
                <a:gd name="T33" fmla="*/ 48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02" h="764">
                  <a:moveTo>
                    <a:pt x="427" y="487"/>
                  </a:moveTo>
                  <a:cubicBezTo>
                    <a:pt x="490" y="478"/>
                    <a:pt x="548" y="448"/>
                    <a:pt x="595" y="403"/>
                  </a:cubicBezTo>
                  <a:cubicBezTo>
                    <a:pt x="720" y="284"/>
                    <a:pt x="886" y="212"/>
                    <a:pt x="1067" y="212"/>
                  </a:cubicBezTo>
                  <a:cubicBezTo>
                    <a:pt x="1067" y="212"/>
                    <a:pt x="1067" y="212"/>
                    <a:pt x="1067" y="212"/>
                  </a:cubicBezTo>
                  <a:cubicBezTo>
                    <a:pt x="1091" y="212"/>
                    <a:pt x="1114" y="205"/>
                    <a:pt x="1134" y="192"/>
                  </a:cubicBezTo>
                  <a:cubicBezTo>
                    <a:pt x="1319" y="70"/>
                    <a:pt x="1537" y="0"/>
                    <a:pt x="1772" y="0"/>
                  </a:cubicBezTo>
                  <a:cubicBezTo>
                    <a:pt x="1954" y="0"/>
                    <a:pt x="2127" y="43"/>
                    <a:pt x="2281" y="119"/>
                  </a:cubicBezTo>
                  <a:cubicBezTo>
                    <a:pt x="2343" y="149"/>
                    <a:pt x="2411" y="159"/>
                    <a:pt x="2478" y="149"/>
                  </a:cubicBezTo>
                  <a:cubicBezTo>
                    <a:pt x="2506" y="145"/>
                    <a:pt x="2533" y="144"/>
                    <a:pt x="2562" y="144"/>
                  </a:cubicBezTo>
                  <a:cubicBezTo>
                    <a:pt x="2731" y="144"/>
                    <a:pt x="2885" y="215"/>
                    <a:pt x="2998" y="330"/>
                  </a:cubicBezTo>
                  <a:cubicBezTo>
                    <a:pt x="3040" y="373"/>
                    <a:pt x="3092" y="405"/>
                    <a:pt x="3149" y="420"/>
                  </a:cubicBezTo>
                  <a:cubicBezTo>
                    <a:pt x="3301" y="462"/>
                    <a:pt x="3422" y="561"/>
                    <a:pt x="3487" y="708"/>
                  </a:cubicBezTo>
                  <a:cubicBezTo>
                    <a:pt x="3488" y="709"/>
                    <a:pt x="3488" y="711"/>
                    <a:pt x="3489" y="712"/>
                  </a:cubicBezTo>
                  <a:cubicBezTo>
                    <a:pt x="3502" y="741"/>
                    <a:pt x="3488" y="764"/>
                    <a:pt x="3458" y="764"/>
                  </a:cubicBezTo>
                  <a:cubicBezTo>
                    <a:pt x="3043" y="764"/>
                    <a:pt x="432" y="764"/>
                    <a:pt x="32" y="764"/>
                  </a:cubicBezTo>
                  <a:cubicBezTo>
                    <a:pt x="11" y="764"/>
                    <a:pt x="0" y="738"/>
                    <a:pt x="14" y="722"/>
                  </a:cubicBezTo>
                  <a:cubicBezTo>
                    <a:pt x="119" y="598"/>
                    <a:pt x="263" y="512"/>
                    <a:pt x="427" y="487"/>
                  </a:cubicBezTo>
                  <a:close/>
                </a:path>
              </a:pathLst>
            </a:custGeom>
            <a:solidFill>
              <a:srgbClr val="FFC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933"/>
            </a:p>
          </p:txBody>
        </p:sp>
        <p:sp>
          <p:nvSpPr>
            <p:cNvPr id="14" name="TextBox 14"/>
            <p:cNvSpPr txBox="1"/>
            <p:nvPr/>
          </p:nvSpPr>
          <p:spPr>
            <a:xfrm>
              <a:off x="3500194" y="2146666"/>
              <a:ext cx="2710958" cy="622671"/>
            </a:xfrm>
            <a:prstGeom prst="rect">
              <a:avLst/>
            </a:prstGeom>
          </p:spPr>
          <p:txBody>
            <a:bodyPr lIns="0" tIns="0" rIns="0" bIns="0" rtlCol="0" anchor="t">
              <a:spAutoFit/>
            </a:bodyPr>
            <a:lstStyle/>
            <a:p>
              <a:pPr>
                <a:lnSpc>
                  <a:spcPts val="3469"/>
                </a:lnSpc>
                <a:spcBef>
                  <a:spcPct val="0"/>
                </a:spcBef>
              </a:pPr>
              <a:r>
                <a:rPr lang="tr-TR" sz="2477" b="1" spc="-25" dirty="0">
                  <a:latin typeface="Montserrat" panose="02000505000000020004" pitchFamily="2" charset="77"/>
                </a:rPr>
                <a:t>Mevzuat</a:t>
              </a:r>
              <a:endParaRPr lang="en-US" sz="2477" b="1" spc="-25" dirty="0">
                <a:latin typeface="Montserrat" panose="02000505000000020004" pitchFamily="2" charset="77"/>
              </a:endParaRPr>
            </a:p>
          </p:txBody>
        </p:sp>
      </p:grpSp>
      <p:grpSp>
        <p:nvGrpSpPr>
          <p:cNvPr id="3" name="Группа 2"/>
          <p:cNvGrpSpPr/>
          <p:nvPr/>
        </p:nvGrpSpPr>
        <p:grpSpPr>
          <a:xfrm>
            <a:off x="1147233" y="1960034"/>
            <a:ext cx="4145492" cy="749300"/>
            <a:chOff x="1720850" y="2940051"/>
            <a:chExt cx="6218238" cy="1123950"/>
          </a:xfrm>
        </p:grpSpPr>
        <p:sp>
          <p:nvSpPr>
            <p:cNvPr id="28" name="Freeform 7"/>
            <p:cNvSpPr>
              <a:spLocks/>
            </p:cNvSpPr>
            <p:nvPr/>
          </p:nvSpPr>
          <p:spPr bwMode="auto">
            <a:xfrm>
              <a:off x="1720850" y="2940051"/>
              <a:ext cx="6218238" cy="1123950"/>
            </a:xfrm>
            <a:custGeom>
              <a:avLst/>
              <a:gdLst>
                <a:gd name="T0" fmla="*/ 4055 w 4321"/>
                <a:gd name="T1" fmla="*/ 85 h 782"/>
                <a:gd name="T2" fmla="*/ 4318 w 4321"/>
                <a:gd name="T3" fmla="*/ 549 h 782"/>
                <a:gd name="T4" fmla="*/ 4306 w 4321"/>
                <a:gd name="T5" fmla="*/ 702 h 782"/>
                <a:gd name="T6" fmla="*/ 4302 w 4321"/>
                <a:gd name="T7" fmla="*/ 718 h 782"/>
                <a:gd name="T8" fmla="*/ 4226 w 4321"/>
                <a:gd name="T9" fmla="*/ 782 h 782"/>
                <a:gd name="T10" fmla="*/ 43 w 4321"/>
                <a:gd name="T11" fmla="*/ 782 h 782"/>
                <a:gd name="T12" fmla="*/ 1 w 4321"/>
                <a:gd name="T13" fmla="*/ 735 h 782"/>
                <a:gd name="T14" fmla="*/ 176 w 4321"/>
                <a:gd name="T15" fmla="*/ 304 h 782"/>
                <a:gd name="T16" fmla="*/ 268 w 4321"/>
                <a:gd name="T17" fmla="*/ 142 h 782"/>
                <a:gd name="T18" fmla="*/ 304 w 4321"/>
                <a:gd name="T19" fmla="*/ 53 h 782"/>
                <a:gd name="T20" fmla="*/ 386 w 4321"/>
                <a:gd name="T21" fmla="*/ 0 h 782"/>
                <a:gd name="T22" fmla="*/ 3903 w 4321"/>
                <a:gd name="T23" fmla="*/ 0 h 782"/>
                <a:gd name="T24" fmla="*/ 3972 w 4321"/>
                <a:gd name="T25" fmla="*/ 27 h 782"/>
                <a:gd name="T26" fmla="*/ 4055 w 4321"/>
                <a:gd name="T27" fmla="*/ 8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1" h="782">
                  <a:moveTo>
                    <a:pt x="4055" y="85"/>
                  </a:moveTo>
                  <a:cubicBezTo>
                    <a:pt x="4191" y="176"/>
                    <a:pt x="4307" y="340"/>
                    <a:pt x="4318" y="549"/>
                  </a:cubicBezTo>
                  <a:cubicBezTo>
                    <a:pt x="4321" y="604"/>
                    <a:pt x="4321" y="652"/>
                    <a:pt x="4306" y="702"/>
                  </a:cubicBezTo>
                  <a:cubicBezTo>
                    <a:pt x="4304" y="707"/>
                    <a:pt x="4303" y="713"/>
                    <a:pt x="4302" y="718"/>
                  </a:cubicBezTo>
                  <a:cubicBezTo>
                    <a:pt x="4294" y="756"/>
                    <a:pt x="4263" y="782"/>
                    <a:pt x="4226" y="782"/>
                  </a:cubicBezTo>
                  <a:cubicBezTo>
                    <a:pt x="43" y="782"/>
                    <a:pt x="43" y="782"/>
                    <a:pt x="43" y="782"/>
                  </a:cubicBezTo>
                  <a:cubicBezTo>
                    <a:pt x="19" y="782"/>
                    <a:pt x="0" y="761"/>
                    <a:pt x="1" y="735"/>
                  </a:cubicBezTo>
                  <a:cubicBezTo>
                    <a:pt x="12" y="570"/>
                    <a:pt x="76" y="420"/>
                    <a:pt x="176" y="304"/>
                  </a:cubicBezTo>
                  <a:cubicBezTo>
                    <a:pt x="217" y="257"/>
                    <a:pt x="248" y="202"/>
                    <a:pt x="268" y="142"/>
                  </a:cubicBezTo>
                  <a:cubicBezTo>
                    <a:pt x="278" y="111"/>
                    <a:pt x="290" y="82"/>
                    <a:pt x="304" y="53"/>
                  </a:cubicBezTo>
                  <a:cubicBezTo>
                    <a:pt x="320" y="20"/>
                    <a:pt x="352" y="0"/>
                    <a:pt x="386" y="0"/>
                  </a:cubicBezTo>
                  <a:cubicBezTo>
                    <a:pt x="3903" y="0"/>
                    <a:pt x="3903" y="0"/>
                    <a:pt x="3903" y="0"/>
                  </a:cubicBezTo>
                  <a:cubicBezTo>
                    <a:pt x="3928" y="0"/>
                    <a:pt x="3953" y="10"/>
                    <a:pt x="3972" y="27"/>
                  </a:cubicBezTo>
                  <a:cubicBezTo>
                    <a:pt x="3996" y="50"/>
                    <a:pt x="4026" y="66"/>
                    <a:pt x="4055" y="85"/>
                  </a:cubicBezTo>
                  <a:close/>
                </a:path>
              </a:pathLst>
            </a:custGeom>
            <a:solidFill>
              <a:srgbClr val="FE9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933"/>
            </a:p>
          </p:txBody>
        </p:sp>
        <p:sp>
          <p:nvSpPr>
            <p:cNvPr id="16" name="TextBox 16"/>
            <p:cNvSpPr txBox="1"/>
            <p:nvPr/>
          </p:nvSpPr>
          <p:spPr>
            <a:xfrm>
              <a:off x="2501153" y="3204525"/>
              <a:ext cx="4747121" cy="609495"/>
            </a:xfrm>
            <a:prstGeom prst="rect">
              <a:avLst/>
            </a:prstGeom>
          </p:spPr>
          <p:txBody>
            <a:bodyPr wrap="square" lIns="0" tIns="0" rIns="0" bIns="0" rtlCol="0" anchor="t">
              <a:spAutoFit/>
            </a:bodyPr>
            <a:lstStyle/>
            <a:p>
              <a:pPr>
                <a:lnSpc>
                  <a:spcPts val="3469"/>
                </a:lnSpc>
                <a:spcBef>
                  <a:spcPct val="0"/>
                </a:spcBef>
              </a:pPr>
              <a:r>
                <a:rPr lang="tr-TR" sz="2200" b="1" spc="-25" dirty="0">
                  <a:latin typeface="Montserrat" panose="02000505000000020004" pitchFamily="2" charset="77"/>
                </a:rPr>
                <a:t>Uygulama Esasları</a:t>
              </a:r>
              <a:endParaRPr lang="en-US" sz="2200" b="1" spc="-25" dirty="0">
                <a:latin typeface="Montserrat" panose="02000505000000020004" pitchFamily="2" charset="77"/>
              </a:endParaRPr>
            </a:p>
          </p:txBody>
        </p:sp>
      </p:grpSp>
      <p:grpSp>
        <p:nvGrpSpPr>
          <p:cNvPr id="4" name="Группа 3"/>
          <p:cNvGrpSpPr/>
          <p:nvPr/>
        </p:nvGrpSpPr>
        <p:grpSpPr>
          <a:xfrm>
            <a:off x="1138767" y="2764367"/>
            <a:ext cx="4131733" cy="750359"/>
            <a:chOff x="1708150" y="4146551"/>
            <a:chExt cx="6197600" cy="1125538"/>
          </a:xfrm>
        </p:grpSpPr>
        <p:sp>
          <p:nvSpPr>
            <p:cNvPr id="26" name="Freeform 5"/>
            <p:cNvSpPr>
              <a:spLocks/>
            </p:cNvSpPr>
            <p:nvPr/>
          </p:nvSpPr>
          <p:spPr bwMode="auto">
            <a:xfrm>
              <a:off x="1708150" y="4146551"/>
              <a:ext cx="6197600" cy="1125538"/>
            </a:xfrm>
            <a:custGeom>
              <a:avLst/>
              <a:gdLst>
                <a:gd name="T0" fmla="*/ 4301 w 4306"/>
                <a:gd name="T1" fmla="*/ 36 h 782"/>
                <a:gd name="T2" fmla="*/ 4306 w 4306"/>
                <a:gd name="T3" fmla="*/ 139 h 782"/>
                <a:gd name="T4" fmla="*/ 4072 w 4306"/>
                <a:gd name="T5" fmla="*/ 754 h 782"/>
                <a:gd name="T6" fmla="*/ 4009 w 4306"/>
                <a:gd name="T7" fmla="*/ 782 h 782"/>
                <a:gd name="T8" fmla="*/ 107 w 4306"/>
                <a:gd name="T9" fmla="*/ 782 h 782"/>
                <a:gd name="T10" fmla="*/ 43 w 4306"/>
                <a:gd name="T11" fmla="*/ 739 h 782"/>
                <a:gd name="T12" fmla="*/ 0 w 4306"/>
                <a:gd name="T13" fmla="*/ 529 h 782"/>
                <a:gd name="T14" fmla="*/ 29 w 4306"/>
                <a:gd name="T15" fmla="*/ 355 h 782"/>
                <a:gd name="T16" fmla="*/ 36 w 4306"/>
                <a:gd name="T17" fmla="*/ 145 h 782"/>
                <a:gd name="T18" fmla="*/ 16 w 4306"/>
                <a:gd name="T19" fmla="*/ 48 h 782"/>
                <a:gd name="T20" fmla="*/ 56 w 4306"/>
                <a:gd name="T21" fmla="*/ 0 h 782"/>
                <a:gd name="T22" fmla="*/ 4262 w 4306"/>
                <a:gd name="T23" fmla="*/ 0 h 782"/>
                <a:gd name="T24" fmla="*/ 4301 w 4306"/>
                <a:gd name="T25" fmla="*/ 36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6" h="782">
                  <a:moveTo>
                    <a:pt x="4301" y="36"/>
                  </a:moveTo>
                  <a:cubicBezTo>
                    <a:pt x="4304" y="70"/>
                    <a:pt x="4306" y="104"/>
                    <a:pt x="4306" y="139"/>
                  </a:cubicBezTo>
                  <a:cubicBezTo>
                    <a:pt x="4306" y="376"/>
                    <a:pt x="4217" y="593"/>
                    <a:pt x="4072" y="754"/>
                  </a:cubicBezTo>
                  <a:cubicBezTo>
                    <a:pt x="4055" y="772"/>
                    <a:pt x="4033" y="782"/>
                    <a:pt x="4009" y="782"/>
                  </a:cubicBezTo>
                  <a:cubicBezTo>
                    <a:pt x="107" y="782"/>
                    <a:pt x="107" y="782"/>
                    <a:pt x="107" y="782"/>
                  </a:cubicBezTo>
                  <a:cubicBezTo>
                    <a:pt x="79" y="782"/>
                    <a:pt x="55" y="765"/>
                    <a:pt x="43" y="739"/>
                  </a:cubicBezTo>
                  <a:cubicBezTo>
                    <a:pt x="15" y="675"/>
                    <a:pt x="0" y="604"/>
                    <a:pt x="0" y="529"/>
                  </a:cubicBezTo>
                  <a:cubicBezTo>
                    <a:pt x="0" y="468"/>
                    <a:pt x="10" y="409"/>
                    <a:pt x="29" y="355"/>
                  </a:cubicBezTo>
                  <a:cubicBezTo>
                    <a:pt x="53" y="288"/>
                    <a:pt x="55" y="214"/>
                    <a:pt x="36" y="145"/>
                  </a:cubicBezTo>
                  <a:cubicBezTo>
                    <a:pt x="27" y="114"/>
                    <a:pt x="20" y="81"/>
                    <a:pt x="16" y="48"/>
                  </a:cubicBezTo>
                  <a:cubicBezTo>
                    <a:pt x="12" y="23"/>
                    <a:pt x="31" y="0"/>
                    <a:pt x="56" y="0"/>
                  </a:cubicBezTo>
                  <a:cubicBezTo>
                    <a:pt x="4262" y="0"/>
                    <a:pt x="4262" y="0"/>
                    <a:pt x="4262" y="0"/>
                  </a:cubicBezTo>
                  <a:cubicBezTo>
                    <a:pt x="4282" y="0"/>
                    <a:pt x="4298" y="16"/>
                    <a:pt x="4301" y="36"/>
                  </a:cubicBezTo>
                  <a:close/>
                </a:path>
              </a:pathLst>
            </a:custGeom>
            <a:solidFill>
              <a:srgbClr val="E348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933"/>
            </a:p>
          </p:txBody>
        </p:sp>
        <p:sp>
          <p:nvSpPr>
            <p:cNvPr id="18" name="TextBox 18"/>
            <p:cNvSpPr txBox="1"/>
            <p:nvPr/>
          </p:nvSpPr>
          <p:spPr>
            <a:xfrm>
              <a:off x="2743200" y="4419359"/>
              <a:ext cx="4505073" cy="609495"/>
            </a:xfrm>
            <a:prstGeom prst="rect">
              <a:avLst/>
            </a:prstGeom>
          </p:spPr>
          <p:txBody>
            <a:bodyPr wrap="square" lIns="0" tIns="0" rIns="0" bIns="0" rtlCol="0" anchor="t">
              <a:spAutoFit/>
            </a:bodyPr>
            <a:lstStyle/>
            <a:p>
              <a:pPr>
                <a:lnSpc>
                  <a:spcPts val="3469"/>
                </a:lnSpc>
                <a:spcBef>
                  <a:spcPct val="0"/>
                </a:spcBef>
              </a:pPr>
              <a:r>
                <a:rPr lang="tr-TR" sz="2200" b="1" spc="-25" dirty="0">
                  <a:latin typeface="Montserrat" panose="02000505000000020004" pitchFamily="2" charset="77"/>
                </a:rPr>
                <a:t>Mali Tablolara Etki</a:t>
              </a:r>
              <a:endParaRPr lang="en-US" sz="2200" b="1" spc="-25" dirty="0">
                <a:latin typeface="Montserrat" panose="02000505000000020004" pitchFamily="2" charset="77"/>
              </a:endParaRPr>
            </a:p>
          </p:txBody>
        </p:sp>
      </p:grpSp>
      <p:grpSp>
        <p:nvGrpSpPr>
          <p:cNvPr id="5" name="Группа 4"/>
          <p:cNvGrpSpPr/>
          <p:nvPr/>
        </p:nvGrpSpPr>
        <p:grpSpPr>
          <a:xfrm>
            <a:off x="1245659" y="3569759"/>
            <a:ext cx="3692525" cy="749300"/>
            <a:chOff x="1868488" y="5354638"/>
            <a:chExt cx="5538788" cy="1123950"/>
          </a:xfrm>
          <a:solidFill>
            <a:schemeClr val="accent2">
              <a:lumMod val="60000"/>
              <a:lumOff val="40000"/>
            </a:schemeClr>
          </a:solidFill>
        </p:grpSpPr>
        <p:sp>
          <p:nvSpPr>
            <p:cNvPr id="27" name="Freeform 6"/>
            <p:cNvSpPr>
              <a:spLocks/>
            </p:cNvSpPr>
            <p:nvPr/>
          </p:nvSpPr>
          <p:spPr bwMode="auto">
            <a:xfrm>
              <a:off x="1868488" y="5354638"/>
              <a:ext cx="5538788" cy="1123950"/>
            </a:xfrm>
            <a:custGeom>
              <a:avLst/>
              <a:gdLst>
                <a:gd name="T0" fmla="*/ 3367 w 3848"/>
                <a:gd name="T1" fmla="*/ 193 h 782"/>
                <a:gd name="T2" fmla="*/ 3231 w 3848"/>
                <a:gd name="T3" fmla="*/ 186 h 782"/>
                <a:gd name="T4" fmla="*/ 3096 w 3848"/>
                <a:gd name="T5" fmla="*/ 204 h 782"/>
                <a:gd name="T6" fmla="*/ 3090 w 3848"/>
                <a:gd name="T7" fmla="*/ 206 h 782"/>
                <a:gd name="T8" fmla="*/ 2975 w 3848"/>
                <a:gd name="T9" fmla="*/ 287 h 782"/>
                <a:gd name="T10" fmla="*/ 2445 w 3848"/>
                <a:gd name="T11" fmla="*/ 532 h 782"/>
                <a:gd name="T12" fmla="*/ 2335 w 3848"/>
                <a:gd name="T13" fmla="*/ 523 h 782"/>
                <a:gd name="T14" fmla="*/ 2150 w 3848"/>
                <a:gd name="T15" fmla="*/ 579 h 782"/>
                <a:gd name="T16" fmla="*/ 1767 w 3848"/>
                <a:gd name="T17" fmla="*/ 745 h 782"/>
                <a:gd name="T18" fmla="*/ 1742 w 3848"/>
                <a:gd name="T19" fmla="*/ 751 h 782"/>
                <a:gd name="T20" fmla="*/ 1694 w 3848"/>
                <a:gd name="T21" fmla="*/ 763 h 782"/>
                <a:gd name="T22" fmla="*/ 1627 w 3848"/>
                <a:gd name="T23" fmla="*/ 782 h 782"/>
                <a:gd name="T24" fmla="*/ 556 w 3848"/>
                <a:gd name="T25" fmla="*/ 782 h 782"/>
                <a:gd name="T26" fmla="*/ 472 w 3848"/>
                <a:gd name="T27" fmla="*/ 762 h 782"/>
                <a:gd name="T28" fmla="*/ 29 w 3848"/>
                <a:gd name="T29" fmla="*/ 120 h 782"/>
                <a:gd name="T30" fmla="*/ 8 w 3848"/>
                <a:gd name="T31" fmla="*/ 40 h 782"/>
                <a:gd name="T32" fmla="*/ 32 w 3848"/>
                <a:gd name="T33" fmla="*/ 0 h 782"/>
                <a:gd name="T34" fmla="*/ 3828 w 3848"/>
                <a:gd name="T35" fmla="*/ 0 h 782"/>
                <a:gd name="T36" fmla="*/ 3837 w 3848"/>
                <a:gd name="T37" fmla="*/ 27 h 782"/>
                <a:gd name="T38" fmla="*/ 3367 w 3848"/>
                <a:gd name="T39" fmla="*/ 19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48" h="782">
                  <a:moveTo>
                    <a:pt x="3367" y="193"/>
                  </a:moveTo>
                  <a:cubicBezTo>
                    <a:pt x="3321" y="195"/>
                    <a:pt x="3275" y="192"/>
                    <a:pt x="3231" y="186"/>
                  </a:cubicBezTo>
                  <a:cubicBezTo>
                    <a:pt x="3185" y="180"/>
                    <a:pt x="3139" y="186"/>
                    <a:pt x="3096" y="204"/>
                  </a:cubicBezTo>
                  <a:cubicBezTo>
                    <a:pt x="3094" y="205"/>
                    <a:pt x="3092" y="205"/>
                    <a:pt x="3090" y="206"/>
                  </a:cubicBezTo>
                  <a:cubicBezTo>
                    <a:pt x="3046" y="224"/>
                    <a:pt x="3006" y="251"/>
                    <a:pt x="2975" y="287"/>
                  </a:cubicBezTo>
                  <a:cubicBezTo>
                    <a:pt x="2843" y="438"/>
                    <a:pt x="2655" y="532"/>
                    <a:pt x="2445" y="532"/>
                  </a:cubicBezTo>
                  <a:cubicBezTo>
                    <a:pt x="2408" y="532"/>
                    <a:pt x="2371" y="529"/>
                    <a:pt x="2335" y="523"/>
                  </a:cubicBezTo>
                  <a:cubicBezTo>
                    <a:pt x="2268" y="513"/>
                    <a:pt x="2200" y="533"/>
                    <a:pt x="2150" y="579"/>
                  </a:cubicBezTo>
                  <a:cubicBezTo>
                    <a:pt x="2045" y="675"/>
                    <a:pt x="1929" y="725"/>
                    <a:pt x="1767" y="745"/>
                  </a:cubicBezTo>
                  <a:cubicBezTo>
                    <a:pt x="1766" y="745"/>
                    <a:pt x="1743" y="750"/>
                    <a:pt x="1742" y="751"/>
                  </a:cubicBezTo>
                  <a:cubicBezTo>
                    <a:pt x="1710" y="756"/>
                    <a:pt x="1724" y="754"/>
                    <a:pt x="1694" y="763"/>
                  </a:cubicBezTo>
                  <a:cubicBezTo>
                    <a:pt x="1678" y="767"/>
                    <a:pt x="1643" y="782"/>
                    <a:pt x="1627" y="782"/>
                  </a:cubicBezTo>
                  <a:cubicBezTo>
                    <a:pt x="556" y="782"/>
                    <a:pt x="556" y="782"/>
                    <a:pt x="556" y="782"/>
                  </a:cubicBezTo>
                  <a:cubicBezTo>
                    <a:pt x="527" y="782"/>
                    <a:pt x="498" y="775"/>
                    <a:pt x="472" y="762"/>
                  </a:cubicBezTo>
                  <a:cubicBezTo>
                    <a:pt x="237" y="641"/>
                    <a:pt x="66" y="402"/>
                    <a:pt x="29" y="120"/>
                  </a:cubicBezTo>
                  <a:cubicBezTo>
                    <a:pt x="25" y="92"/>
                    <a:pt x="18" y="65"/>
                    <a:pt x="8" y="40"/>
                  </a:cubicBezTo>
                  <a:cubicBezTo>
                    <a:pt x="0" y="21"/>
                    <a:pt x="13" y="0"/>
                    <a:pt x="32" y="0"/>
                  </a:cubicBezTo>
                  <a:cubicBezTo>
                    <a:pt x="3828" y="0"/>
                    <a:pt x="3828" y="0"/>
                    <a:pt x="3828" y="0"/>
                  </a:cubicBezTo>
                  <a:cubicBezTo>
                    <a:pt x="3842" y="0"/>
                    <a:pt x="3848" y="19"/>
                    <a:pt x="3837" y="27"/>
                  </a:cubicBezTo>
                  <a:cubicBezTo>
                    <a:pt x="3704" y="127"/>
                    <a:pt x="3542" y="188"/>
                    <a:pt x="3367"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933"/>
            </a:p>
          </p:txBody>
        </p:sp>
        <p:sp>
          <p:nvSpPr>
            <p:cNvPr id="20" name="TextBox 20"/>
            <p:cNvSpPr txBox="1"/>
            <p:nvPr/>
          </p:nvSpPr>
          <p:spPr>
            <a:xfrm>
              <a:off x="2179104" y="5521485"/>
              <a:ext cx="4032048" cy="590547"/>
            </a:xfrm>
            <a:prstGeom prst="rect">
              <a:avLst/>
            </a:prstGeom>
            <a:grpFill/>
          </p:spPr>
          <p:txBody>
            <a:bodyPr wrap="square" lIns="0" tIns="0" rIns="0" bIns="0" rtlCol="0" anchor="t">
              <a:spAutoFit/>
            </a:bodyPr>
            <a:lstStyle/>
            <a:p>
              <a:pPr>
                <a:lnSpc>
                  <a:spcPts val="3469"/>
                </a:lnSpc>
                <a:spcBef>
                  <a:spcPct val="0"/>
                </a:spcBef>
              </a:pPr>
              <a:r>
                <a:rPr lang="tr-TR" b="1" spc="-25" dirty="0">
                  <a:latin typeface="Montserrat" panose="02000505000000020004" pitchFamily="2" charset="77"/>
                </a:rPr>
                <a:t>Vergisel Sonuçlar</a:t>
              </a:r>
              <a:endParaRPr lang="en-US" b="1" spc="-25" dirty="0">
                <a:latin typeface="Montserrat" panose="02000505000000020004" pitchFamily="2" charset="77"/>
              </a:endParaRPr>
            </a:p>
          </p:txBody>
        </p:sp>
      </p:grpSp>
      <p:sp>
        <p:nvSpPr>
          <p:cNvPr id="21" name="Google Shape;677;p26">
            <a:extLst>
              <a:ext uri="{FF2B5EF4-FFF2-40B4-BE49-F238E27FC236}">
                <a16:creationId xmlns:a16="http://schemas.microsoft.com/office/drawing/2014/main" id="{BB2C569A-8C26-4E41-BDC7-4226CC49E6D5}"/>
              </a:ext>
            </a:extLst>
          </p:cNvPr>
          <p:cNvSpPr>
            <a:spLocks/>
          </p:cNvSpPr>
          <p:nvPr/>
        </p:nvSpPr>
        <p:spPr bwMode="auto">
          <a:xfrm>
            <a:off x="7592431" y="2487025"/>
            <a:ext cx="3119726" cy="2055401"/>
          </a:xfrm>
          <a:custGeom>
            <a:avLst/>
            <a:gdLst>
              <a:gd name="T0" fmla="*/ 2147483646 w 309"/>
              <a:gd name="T1" fmla="*/ 2147483646 h 161"/>
              <a:gd name="T2" fmla="*/ 2147483646 w 309"/>
              <a:gd name="T3" fmla="*/ 2147483646 h 161"/>
              <a:gd name="T4" fmla="*/ 2147483646 w 309"/>
              <a:gd name="T5" fmla="*/ 2147483646 h 161"/>
              <a:gd name="T6" fmla="*/ 2147483646 w 309"/>
              <a:gd name="T7" fmla="*/ 2147483646 h 161"/>
              <a:gd name="T8" fmla="*/ 2147483646 w 309"/>
              <a:gd name="T9" fmla="*/ 2147483646 h 161"/>
              <a:gd name="T10" fmla="*/ 2147483646 w 309"/>
              <a:gd name="T11" fmla="*/ 2147483646 h 161"/>
              <a:gd name="T12" fmla="*/ 2147483646 w 309"/>
              <a:gd name="T13" fmla="*/ 2147483646 h 161"/>
              <a:gd name="T14" fmla="*/ 2147483646 w 309"/>
              <a:gd name="T15" fmla="*/ 2147483646 h 161"/>
              <a:gd name="T16" fmla="*/ 2147483646 w 309"/>
              <a:gd name="T17" fmla="*/ 2147483646 h 161"/>
              <a:gd name="T18" fmla="*/ 2147483646 w 309"/>
              <a:gd name="T19" fmla="*/ 2147483646 h 161"/>
              <a:gd name="T20" fmla="*/ 2147483646 w 309"/>
              <a:gd name="T21" fmla="*/ 2147483646 h 161"/>
              <a:gd name="T22" fmla="*/ 2147483646 w 309"/>
              <a:gd name="T23" fmla="*/ 0 h 161"/>
              <a:gd name="T24" fmla="*/ 2147483646 w 309"/>
              <a:gd name="T25" fmla="*/ 2147483646 h 161"/>
              <a:gd name="T26" fmla="*/ 2147483646 w 309"/>
              <a:gd name="T27" fmla="*/ 2147483646 h 161"/>
              <a:gd name="T28" fmla="*/ 2147483646 w 309"/>
              <a:gd name="T29" fmla="*/ 2147483646 h 161"/>
              <a:gd name="T30" fmla="*/ 2147483646 w 309"/>
              <a:gd name="T31" fmla="*/ 2147483646 h 161"/>
              <a:gd name="T32" fmla="*/ 2147483646 w 309"/>
              <a:gd name="T33" fmla="*/ 2147483646 h 161"/>
              <a:gd name="T34" fmla="*/ 2147483646 w 309"/>
              <a:gd name="T35" fmla="*/ 2147483646 h 161"/>
              <a:gd name="T36" fmla="*/ 2147483646 w 309"/>
              <a:gd name="T37" fmla="*/ 2147483646 h 161"/>
              <a:gd name="T38" fmla="*/ 2147483646 w 309"/>
              <a:gd name="T39" fmla="*/ 2147483646 h 161"/>
              <a:gd name="T40" fmla="*/ 2147483646 w 309"/>
              <a:gd name="T41" fmla="*/ 2147483646 h 161"/>
              <a:gd name="T42" fmla="*/ 2147483646 w 309"/>
              <a:gd name="T43" fmla="*/ 2147483646 h 161"/>
              <a:gd name="T44" fmla="*/ 2147483646 w 309"/>
              <a:gd name="T45" fmla="*/ 2147483646 h 161"/>
              <a:gd name="T46" fmla="*/ 2147483646 w 309"/>
              <a:gd name="T47" fmla="*/ 2147483646 h 161"/>
              <a:gd name="T48" fmla="*/ 2147483646 w 309"/>
              <a:gd name="T49" fmla="*/ 2147483646 h 161"/>
              <a:gd name="T50" fmla="*/ 2147483646 w 309"/>
              <a:gd name="T51" fmla="*/ 2147483646 h 161"/>
              <a:gd name="T52" fmla="*/ 2147483646 w 309"/>
              <a:gd name="T53" fmla="*/ 2147483646 h 161"/>
              <a:gd name="T54" fmla="*/ 2147483646 w 309"/>
              <a:gd name="T55" fmla="*/ 2147483646 h 161"/>
              <a:gd name="T56" fmla="*/ 2147483646 w 309"/>
              <a:gd name="T57" fmla="*/ 2147483646 h 161"/>
              <a:gd name="T58" fmla="*/ 2147483646 w 309"/>
              <a:gd name="T59" fmla="*/ 2147483646 h 161"/>
              <a:gd name="T60" fmla="*/ 2147483646 w 309"/>
              <a:gd name="T61" fmla="*/ 2147483646 h 161"/>
              <a:gd name="T62" fmla="*/ 2147483646 w 309"/>
              <a:gd name="T63" fmla="*/ 2147483646 h 161"/>
              <a:gd name="T64" fmla="*/ 2147483646 w 309"/>
              <a:gd name="T65" fmla="*/ 2147483646 h 161"/>
              <a:gd name="T66" fmla="*/ 2147483646 w 309"/>
              <a:gd name="T67" fmla="*/ 2147483646 h 161"/>
              <a:gd name="T68" fmla="*/ 2147483646 w 309"/>
              <a:gd name="T69" fmla="*/ 2147483646 h 161"/>
              <a:gd name="T70" fmla="*/ 2147483646 w 309"/>
              <a:gd name="T71" fmla="*/ 2147483646 h 161"/>
              <a:gd name="T72" fmla="*/ 2147483646 w 309"/>
              <a:gd name="T73" fmla="*/ 2147483646 h 161"/>
              <a:gd name="T74" fmla="*/ 2147483646 w 309"/>
              <a:gd name="T75" fmla="*/ 2147483646 h 161"/>
              <a:gd name="T76" fmla="*/ 2147483646 w 309"/>
              <a:gd name="T77" fmla="*/ 2147483646 h 161"/>
              <a:gd name="T78" fmla="*/ 2147483646 w 309"/>
              <a:gd name="T79" fmla="*/ 2147483646 h 161"/>
              <a:gd name="T80" fmla="*/ 2147483646 w 309"/>
              <a:gd name="T81" fmla="*/ 2147483646 h 161"/>
              <a:gd name="T82" fmla="*/ 2147483646 w 309"/>
              <a:gd name="T83" fmla="*/ 2147483646 h 161"/>
              <a:gd name="T84" fmla="*/ 2147483646 w 309"/>
              <a:gd name="T85" fmla="*/ 2147483646 h 161"/>
              <a:gd name="T86" fmla="*/ 2147483646 w 309"/>
              <a:gd name="T87" fmla="*/ 2147483646 h 161"/>
              <a:gd name="T88" fmla="*/ 2147483646 w 309"/>
              <a:gd name="T89" fmla="*/ 2147483646 h 161"/>
              <a:gd name="T90" fmla="*/ 2147483646 w 309"/>
              <a:gd name="T91" fmla="*/ 2147483646 h 161"/>
              <a:gd name="T92" fmla="*/ 2147483646 w 309"/>
              <a:gd name="T93" fmla="*/ 2147483646 h 161"/>
              <a:gd name="T94" fmla="*/ 2147483646 w 309"/>
              <a:gd name="T95" fmla="*/ 2147483646 h 161"/>
              <a:gd name="T96" fmla="*/ 2147483646 w 309"/>
              <a:gd name="T97" fmla="*/ 2147483646 h 161"/>
              <a:gd name="T98" fmla="*/ 2147483646 w 309"/>
              <a:gd name="T99" fmla="*/ 2147483646 h 161"/>
              <a:gd name="T100" fmla="*/ 2147483646 w 309"/>
              <a:gd name="T101" fmla="*/ 2147483646 h 161"/>
              <a:gd name="T102" fmla="*/ 2147483646 w 309"/>
              <a:gd name="T103" fmla="*/ 2147483646 h 161"/>
              <a:gd name="T104" fmla="*/ 2147483646 w 309"/>
              <a:gd name="T105" fmla="*/ 2147483646 h 161"/>
              <a:gd name="T106" fmla="*/ 2147483646 w 309"/>
              <a:gd name="T107" fmla="*/ 2147483646 h 161"/>
              <a:gd name="T108" fmla="*/ 2147483646 w 309"/>
              <a:gd name="T109" fmla="*/ 2147483646 h 161"/>
              <a:gd name="T110" fmla="*/ 2147483646 w 309"/>
              <a:gd name="T111" fmla="*/ 2147483646 h 161"/>
              <a:gd name="T112" fmla="*/ 2147483646 w 309"/>
              <a:gd name="T113" fmla="*/ 2147483646 h 161"/>
              <a:gd name="T114" fmla="*/ 2147483646 w 309"/>
              <a:gd name="T115" fmla="*/ 2147483646 h 161"/>
              <a:gd name="T116" fmla="*/ 2147483646 w 309"/>
              <a:gd name="T117" fmla="*/ 2147483646 h 1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9" h="161" extrusionOk="0">
                <a:moveTo>
                  <a:pt x="223" y="151"/>
                </a:moveTo>
                <a:cubicBezTo>
                  <a:pt x="218" y="153"/>
                  <a:pt x="214" y="155"/>
                  <a:pt x="209" y="156"/>
                </a:cubicBezTo>
                <a:cubicBezTo>
                  <a:pt x="194" y="160"/>
                  <a:pt x="178" y="160"/>
                  <a:pt x="158" y="161"/>
                </a:cubicBezTo>
                <a:cubicBezTo>
                  <a:pt x="139" y="160"/>
                  <a:pt x="123" y="160"/>
                  <a:pt x="108" y="156"/>
                </a:cubicBezTo>
                <a:cubicBezTo>
                  <a:pt x="103" y="155"/>
                  <a:pt x="98" y="153"/>
                  <a:pt x="94" y="151"/>
                </a:cubicBezTo>
                <a:cubicBezTo>
                  <a:pt x="81" y="145"/>
                  <a:pt x="80" y="134"/>
                  <a:pt x="88" y="127"/>
                </a:cubicBezTo>
                <a:cubicBezTo>
                  <a:pt x="96" y="119"/>
                  <a:pt x="106" y="113"/>
                  <a:pt x="116" y="108"/>
                </a:cubicBezTo>
                <a:cubicBezTo>
                  <a:pt x="121" y="106"/>
                  <a:pt x="126" y="104"/>
                  <a:pt x="131" y="102"/>
                </a:cubicBezTo>
                <a:cubicBezTo>
                  <a:pt x="140" y="99"/>
                  <a:pt x="142" y="90"/>
                  <a:pt x="136" y="83"/>
                </a:cubicBezTo>
                <a:cubicBezTo>
                  <a:pt x="122" y="70"/>
                  <a:pt x="117" y="54"/>
                  <a:pt x="118" y="35"/>
                </a:cubicBezTo>
                <a:cubicBezTo>
                  <a:pt x="119" y="16"/>
                  <a:pt x="130" y="6"/>
                  <a:pt x="147" y="2"/>
                </a:cubicBezTo>
                <a:cubicBezTo>
                  <a:pt x="151" y="1"/>
                  <a:pt x="155" y="0"/>
                  <a:pt x="158" y="0"/>
                </a:cubicBezTo>
                <a:cubicBezTo>
                  <a:pt x="162" y="0"/>
                  <a:pt x="166" y="1"/>
                  <a:pt x="169" y="2"/>
                </a:cubicBezTo>
                <a:cubicBezTo>
                  <a:pt x="187" y="6"/>
                  <a:pt x="198" y="16"/>
                  <a:pt x="199" y="35"/>
                </a:cubicBezTo>
                <a:cubicBezTo>
                  <a:pt x="200" y="54"/>
                  <a:pt x="195" y="70"/>
                  <a:pt x="181" y="83"/>
                </a:cubicBezTo>
                <a:cubicBezTo>
                  <a:pt x="174" y="90"/>
                  <a:pt x="177" y="99"/>
                  <a:pt x="186" y="102"/>
                </a:cubicBezTo>
                <a:cubicBezTo>
                  <a:pt x="191" y="104"/>
                  <a:pt x="196" y="106"/>
                  <a:pt x="200" y="108"/>
                </a:cubicBezTo>
                <a:cubicBezTo>
                  <a:pt x="211" y="113"/>
                  <a:pt x="221" y="119"/>
                  <a:pt x="229" y="127"/>
                </a:cubicBezTo>
                <a:cubicBezTo>
                  <a:pt x="234" y="132"/>
                  <a:pt x="236" y="145"/>
                  <a:pt x="223" y="151"/>
                </a:cubicBezTo>
                <a:close/>
                <a:moveTo>
                  <a:pt x="303" y="137"/>
                </a:moveTo>
                <a:cubicBezTo>
                  <a:pt x="298" y="132"/>
                  <a:pt x="291" y="128"/>
                  <a:pt x="284" y="124"/>
                </a:cubicBezTo>
                <a:cubicBezTo>
                  <a:pt x="280" y="123"/>
                  <a:pt x="277" y="121"/>
                  <a:pt x="274" y="120"/>
                </a:cubicBezTo>
                <a:cubicBezTo>
                  <a:pt x="268" y="118"/>
                  <a:pt x="266" y="111"/>
                  <a:pt x="270" y="107"/>
                </a:cubicBezTo>
                <a:cubicBezTo>
                  <a:pt x="280" y="98"/>
                  <a:pt x="283" y="86"/>
                  <a:pt x="283" y="74"/>
                </a:cubicBezTo>
                <a:cubicBezTo>
                  <a:pt x="282" y="60"/>
                  <a:pt x="274" y="53"/>
                  <a:pt x="262" y="50"/>
                </a:cubicBezTo>
                <a:cubicBezTo>
                  <a:pt x="260" y="50"/>
                  <a:pt x="257" y="49"/>
                  <a:pt x="255" y="49"/>
                </a:cubicBezTo>
                <a:cubicBezTo>
                  <a:pt x="252" y="49"/>
                  <a:pt x="249" y="50"/>
                  <a:pt x="247" y="50"/>
                </a:cubicBezTo>
                <a:cubicBezTo>
                  <a:pt x="235" y="53"/>
                  <a:pt x="227" y="60"/>
                  <a:pt x="226" y="74"/>
                </a:cubicBezTo>
                <a:cubicBezTo>
                  <a:pt x="226" y="86"/>
                  <a:pt x="229" y="97"/>
                  <a:pt x="239" y="107"/>
                </a:cubicBezTo>
                <a:cubicBezTo>
                  <a:pt x="243" y="111"/>
                  <a:pt x="241" y="118"/>
                  <a:pt x="235" y="120"/>
                </a:cubicBezTo>
                <a:cubicBezTo>
                  <a:pt x="235" y="120"/>
                  <a:pt x="235" y="120"/>
                  <a:pt x="235" y="120"/>
                </a:cubicBezTo>
                <a:cubicBezTo>
                  <a:pt x="236" y="121"/>
                  <a:pt x="236" y="122"/>
                  <a:pt x="237" y="123"/>
                </a:cubicBezTo>
                <a:cubicBezTo>
                  <a:pt x="242" y="127"/>
                  <a:pt x="244" y="134"/>
                  <a:pt x="243" y="141"/>
                </a:cubicBezTo>
                <a:cubicBezTo>
                  <a:pt x="241" y="147"/>
                  <a:pt x="237" y="153"/>
                  <a:pt x="230" y="156"/>
                </a:cubicBezTo>
                <a:cubicBezTo>
                  <a:pt x="228" y="157"/>
                  <a:pt x="226" y="158"/>
                  <a:pt x="224" y="159"/>
                </a:cubicBezTo>
                <a:cubicBezTo>
                  <a:pt x="234" y="160"/>
                  <a:pt x="243" y="161"/>
                  <a:pt x="255" y="161"/>
                </a:cubicBezTo>
                <a:cubicBezTo>
                  <a:pt x="268" y="161"/>
                  <a:pt x="279" y="160"/>
                  <a:pt x="290" y="158"/>
                </a:cubicBezTo>
                <a:cubicBezTo>
                  <a:pt x="293" y="157"/>
                  <a:pt x="296" y="156"/>
                  <a:pt x="299" y="154"/>
                </a:cubicBezTo>
                <a:cubicBezTo>
                  <a:pt x="309" y="150"/>
                  <a:pt x="307" y="141"/>
                  <a:pt x="303" y="137"/>
                </a:cubicBezTo>
                <a:close/>
                <a:moveTo>
                  <a:pt x="73" y="141"/>
                </a:moveTo>
                <a:cubicBezTo>
                  <a:pt x="72" y="135"/>
                  <a:pt x="74" y="128"/>
                  <a:pt x="79" y="123"/>
                </a:cubicBezTo>
                <a:cubicBezTo>
                  <a:pt x="81" y="121"/>
                  <a:pt x="83" y="119"/>
                  <a:pt x="86" y="117"/>
                </a:cubicBezTo>
                <a:cubicBezTo>
                  <a:pt x="84" y="117"/>
                  <a:pt x="83" y="116"/>
                  <a:pt x="82" y="116"/>
                </a:cubicBezTo>
                <a:cubicBezTo>
                  <a:pt x="75" y="113"/>
                  <a:pt x="73" y="106"/>
                  <a:pt x="78" y="101"/>
                </a:cubicBezTo>
                <a:cubicBezTo>
                  <a:pt x="88" y="91"/>
                  <a:pt x="92" y="78"/>
                  <a:pt x="92" y="64"/>
                </a:cubicBezTo>
                <a:cubicBezTo>
                  <a:pt x="91" y="50"/>
                  <a:pt x="82" y="42"/>
                  <a:pt x="69" y="38"/>
                </a:cubicBezTo>
                <a:cubicBezTo>
                  <a:pt x="66" y="38"/>
                  <a:pt x="63" y="37"/>
                  <a:pt x="60" y="37"/>
                </a:cubicBezTo>
                <a:cubicBezTo>
                  <a:pt x="58" y="37"/>
                  <a:pt x="55" y="38"/>
                  <a:pt x="52" y="38"/>
                </a:cubicBezTo>
                <a:cubicBezTo>
                  <a:pt x="38" y="42"/>
                  <a:pt x="30" y="50"/>
                  <a:pt x="29" y="64"/>
                </a:cubicBezTo>
                <a:cubicBezTo>
                  <a:pt x="29" y="78"/>
                  <a:pt x="33" y="91"/>
                  <a:pt x="43" y="101"/>
                </a:cubicBezTo>
                <a:cubicBezTo>
                  <a:pt x="48" y="106"/>
                  <a:pt x="46" y="113"/>
                  <a:pt x="39" y="116"/>
                </a:cubicBezTo>
                <a:cubicBezTo>
                  <a:pt x="35" y="117"/>
                  <a:pt x="32" y="119"/>
                  <a:pt x="28" y="120"/>
                </a:cubicBezTo>
                <a:cubicBezTo>
                  <a:pt x="20" y="124"/>
                  <a:pt x="13" y="128"/>
                  <a:pt x="6" y="135"/>
                </a:cubicBezTo>
                <a:cubicBezTo>
                  <a:pt x="0" y="140"/>
                  <a:pt x="1" y="149"/>
                  <a:pt x="11" y="154"/>
                </a:cubicBezTo>
                <a:cubicBezTo>
                  <a:pt x="14" y="155"/>
                  <a:pt x="18" y="156"/>
                  <a:pt x="21" y="157"/>
                </a:cubicBezTo>
                <a:cubicBezTo>
                  <a:pt x="33" y="160"/>
                  <a:pt x="45" y="160"/>
                  <a:pt x="60" y="161"/>
                </a:cubicBezTo>
                <a:cubicBezTo>
                  <a:pt x="72" y="161"/>
                  <a:pt x="83" y="160"/>
                  <a:pt x="92" y="159"/>
                </a:cubicBezTo>
                <a:cubicBezTo>
                  <a:pt x="90" y="158"/>
                  <a:pt x="88" y="157"/>
                  <a:pt x="87" y="156"/>
                </a:cubicBezTo>
                <a:cubicBezTo>
                  <a:pt x="79" y="153"/>
                  <a:pt x="74" y="147"/>
                  <a:pt x="73" y="141"/>
                </a:cubicBezTo>
                <a:close/>
              </a:path>
            </a:pathLst>
          </a:custGeom>
          <a:solidFill>
            <a:srgbClr val="00B0F0"/>
          </a:solidFill>
          <a:ln>
            <a:noFill/>
          </a:ln>
        </p:spPr>
        <p:txBody>
          <a:bodyPr lIns="91425" tIns="45700" rIns="91425" bIns="45700"/>
          <a:lstStyle/>
          <a:p>
            <a:endParaRPr lang="en-US"/>
          </a:p>
        </p:txBody>
      </p:sp>
      <p:sp>
        <p:nvSpPr>
          <p:cNvPr id="6" name="Metin kutusu 5">
            <a:extLst>
              <a:ext uri="{FF2B5EF4-FFF2-40B4-BE49-F238E27FC236}">
                <a16:creationId xmlns:a16="http://schemas.microsoft.com/office/drawing/2014/main" id="{52D3178A-473A-4470-A63B-912AB433C0F2}"/>
              </a:ext>
            </a:extLst>
          </p:cNvPr>
          <p:cNvSpPr txBox="1"/>
          <p:nvPr/>
        </p:nvSpPr>
        <p:spPr>
          <a:xfrm>
            <a:off x="6957836" y="4969435"/>
            <a:ext cx="4696165" cy="1384995"/>
          </a:xfrm>
          <a:prstGeom prst="rect">
            <a:avLst/>
          </a:prstGeom>
          <a:noFill/>
        </p:spPr>
        <p:txBody>
          <a:bodyPr wrap="square" rtlCol="0">
            <a:spAutoFit/>
          </a:bodyPr>
          <a:lstStyle/>
          <a:p>
            <a:pPr algn="ctr"/>
            <a:r>
              <a:rPr lang="tr-TR" sz="2800" dirty="0"/>
              <a:t>Çalışma ekibinin tümünün eğitim alması başarı için olmazsa olmazdır.</a:t>
            </a:r>
            <a:endParaRPr lang="en-US" sz="2800" dirty="0"/>
          </a:p>
        </p:txBody>
      </p:sp>
      <p:sp>
        <p:nvSpPr>
          <p:cNvPr id="7" name="Slayt Numarası Yer Tutucusu 6">
            <a:extLst>
              <a:ext uri="{FF2B5EF4-FFF2-40B4-BE49-F238E27FC236}">
                <a16:creationId xmlns:a16="http://schemas.microsoft.com/office/drawing/2014/main" id="{4D4762A8-3D2E-45A0-93F6-2ED2C74AFA57}"/>
              </a:ext>
            </a:extLst>
          </p:cNvPr>
          <p:cNvSpPr>
            <a:spLocks noGrp="1"/>
          </p:cNvSpPr>
          <p:nvPr>
            <p:ph type="sldNum" sz="quarter" idx="12"/>
          </p:nvPr>
        </p:nvSpPr>
        <p:spPr/>
        <p:txBody>
          <a:bodyPr/>
          <a:lstStyle/>
          <a:p>
            <a:fld id="{74A6B242-B99F-4B56-9848-7DADBC0D860D}" type="slidenum">
              <a:rPr lang="en-US" smtClean="0"/>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28" y="1972221"/>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11654"/>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Рисунок 25">
            <a:extLst>
              <a:ext uri="{FF2B5EF4-FFF2-40B4-BE49-F238E27FC236}">
                <a16:creationId xmlns:a16="http://schemas.microsoft.com/office/drawing/2014/main" id="{144D937E-7BCF-9B46-836B-6EF4A235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Рисунок 27">
            <a:extLst>
              <a:ext uri="{FF2B5EF4-FFF2-40B4-BE49-F238E27FC236}">
                <a16:creationId xmlns:a16="http://schemas.microsoft.com/office/drawing/2014/main" id="{7226958E-8004-1941-B87F-9DDF64493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4201583"/>
            <a:ext cx="1748896"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1459178" y="437886"/>
            <a:ext cx="978032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400" b="1" dirty="0">
                <a:solidFill>
                  <a:srgbClr val="FF0000"/>
                </a:solidFill>
                <a:latin typeface="Montserrat" panose="02000505000000020004" pitchFamily="2" charset="77"/>
              </a:rPr>
              <a:t>İşletme Yönetimi ile Görüşme / Bilanço İncelemesi </a:t>
            </a:r>
            <a:r>
              <a:rPr lang="tr-TR" altLang="en-UA" sz="4500" b="1" dirty="0">
                <a:solidFill>
                  <a:srgbClr val="FF0000"/>
                </a:solidFill>
                <a:latin typeface="Montserrat" panose="02000505000000020004" pitchFamily="2" charset="77"/>
              </a:rPr>
              <a:t> </a:t>
            </a:r>
            <a:endParaRPr lang="en-UA" altLang="en-UA" sz="4500" dirty="0">
              <a:solidFill>
                <a:srgbClr val="FF0000"/>
              </a:solidFill>
              <a:latin typeface="Montserrat" panose="02000505000000020004" pitchFamily="2" charset="77"/>
            </a:endParaRPr>
          </a:p>
        </p:txBody>
      </p:sp>
      <p:sp>
        <p:nvSpPr>
          <p:cNvPr id="161802" name="Прямоугольник 5">
            <a:extLst>
              <a:ext uri="{FF2B5EF4-FFF2-40B4-BE49-F238E27FC236}">
                <a16:creationId xmlns:a16="http://schemas.microsoft.com/office/drawing/2014/main" id="{FF56B25F-8354-9C42-8658-E1AC88F0B98C}"/>
              </a:ext>
            </a:extLst>
          </p:cNvPr>
          <p:cNvSpPr>
            <a:spLocks noChangeArrowheads="1"/>
          </p:cNvSpPr>
          <p:nvPr/>
        </p:nvSpPr>
        <p:spPr bwMode="auto">
          <a:xfrm>
            <a:off x="1591013" y="2020889"/>
            <a:ext cx="2768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Ayrı Bir İş / Proje</a:t>
            </a:r>
            <a:endParaRPr lang="en-UA" altLang="en-UA" sz="2400" dirty="0"/>
          </a:p>
        </p:txBody>
      </p:sp>
      <p:sp>
        <p:nvSpPr>
          <p:cNvPr id="161804" name="Прямоугольник 7">
            <a:extLst>
              <a:ext uri="{FF2B5EF4-FFF2-40B4-BE49-F238E27FC236}">
                <a16:creationId xmlns:a16="http://schemas.microsoft.com/office/drawing/2014/main" id="{7ACD3705-2E6F-D94F-8423-2DE005F2C5D9}"/>
              </a:ext>
            </a:extLst>
          </p:cNvPr>
          <p:cNvSpPr>
            <a:spLocks noChangeArrowheads="1"/>
          </p:cNvSpPr>
          <p:nvPr/>
        </p:nvSpPr>
        <p:spPr bwMode="auto">
          <a:xfrm>
            <a:off x="5544715" y="3568716"/>
            <a:ext cx="2768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Takvim</a:t>
            </a:r>
            <a:endParaRPr lang="en-UA" altLang="en-UA" sz="2400" dirty="0"/>
          </a:p>
        </p:txBody>
      </p:sp>
      <p:sp>
        <p:nvSpPr>
          <p:cNvPr id="161806" name="Прямоугольник 9">
            <a:extLst>
              <a:ext uri="{FF2B5EF4-FFF2-40B4-BE49-F238E27FC236}">
                <a16:creationId xmlns:a16="http://schemas.microsoft.com/office/drawing/2014/main" id="{C88ED019-AD4E-794A-9CAE-7304179A8381}"/>
              </a:ext>
            </a:extLst>
          </p:cNvPr>
          <p:cNvSpPr>
            <a:spLocks noChangeArrowheads="1"/>
          </p:cNvSpPr>
          <p:nvPr/>
        </p:nvSpPr>
        <p:spPr bwMode="auto">
          <a:xfrm>
            <a:off x="9461689" y="2037707"/>
            <a:ext cx="27688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Sözleşme</a:t>
            </a:r>
            <a:endParaRPr lang="en-UA" altLang="en-UA" sz="2400" dirty="0"/>
          </a:p>
        </p:txBody>
      </p:sp>
      <p:sp>
        <p:nvSpPr>
          <p:cNvPr id="161808" name="Прямоугольник 11">
            <a:extLst>
              <a:ext uri="{FF2B5EF4-FFF2-40B4-BE49-F238E27FC236}">
                <a16:creationId xmlns:a16="http://schemas.microsoft.com/office/drawing/2014/main" id="{D1B8FD32-9862-4743-BDFE-C86F3905B2DA}"/>
              </a:ext>
            </a:extLst>
          </p:cNvPr>
          <p:cNvSpPr>
            <a:spLocks noChangeArrowheads="1"/>
          </p:cNvSpPr>
          <p:nvPr/>
        </p:nvSpPr>
        <p:spPr bwMode="auto">
          <a:xfrm>
            <a:off x="5520189" y="2013410"/>
            <a:ext cx="27688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Bir Ücret Karşılığı</a:t>
            </a:r>
            <a:endParaRPr lang="en-UA" altLang="en-UA" sz="2400" dirty="0"/>
          </a:p>
        </p:txBody>
      </p:sp>
      <p:sp>
        <p:nvSpPr>
          <p:cNvPr id="161810" name="Прямоугольник 13">
            <a:extLst>
              <a:ext uri="{FF2B5EF4-FFF2-40B4-BE49-F238E27FC236}">
                <a16:creationId xmlns:a16="http://schemas.microsoft.com/office/drawing/2014/main" id="{E0643763-8FE5-434E-9E60-DF55452D11BE}"/>
              </a:ext>
            </a:extLst>
          </p:cNvPr>
          <p:cNvSpPr>
            <a:spLocks noChangeArrowheads="1"/>
          </p:cNvSpPr>
          <p:nvPr/>
        </p:nvSpPr>
        <p:spPr bwMode="auto">
          <a:xfrm>
            <a:off x="1605588" y="3552110"/>
            <a:ext cx="2768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Kaynaklar</a:t>
            </a:r>
            <a:endParaRPr lang="en-UA" altLang="en-UA" sz="2400" dirty="0"/>
          </a:p>
        </p:txBody>
      </p:sp>
      <p:sp>
        <p:nvSpPr>
          <p:cNvPr id="161812" name="Прямоугольник 15">
            <a:extLst>
              <a:ext uri="{FF2B5EF4-FFF2-40B4-BE49-F238E27FC236}">
                <a16:creationId xmlns:a16="http://schemas.microsoft.com/office/drawing/2014/main" id="{0AFFDF40-3CEC-3143-BA6F-D29AC7DB33C8}"/>
              </a:ext>
            </a:extLst>
          </p:cNvPr>
          <p:cNvSpPr>
            <a:spLocks noChangeArrowheads="1"/>
          </p:cNvSpPr>
          <p:nvPr/>
        </p:nvSpPr>
        <p:spPr bwMode="auto">
          <a:xfrm>
            <a:off x="9423135" y="4896193"/>
            <a:ext cx="27688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Olası Riskler</a:t>
            </a:r>
            <a:endParaRPr lang="en-UA" altLang="en-UA" sz="2400" dirty="0"/>
          </a:p>
          <a:p>
            <a:endParaRPr lang="en-UA" altLang="en-UA" sz="2400" dirty="0"/>
          </a:p>
        </p:txBody>
      </p:sp>
      <p:sp>
        <p:nvSpPr>
          <p:cNvPr id="161813" name="Прямоугольник 16">
            <a:extLst>
              <a:ext uri="{FF2B5EF4-FFF2-40B4-BE49-F238E27FC236}">
                <a16:creationId xmlns:a16="http://schemas.microsoft.com/office/drawing/2014/main" id="{9F1700E4-7A23-1347-A266-FDDF095D85B8}"/>
              </a:ext>
            </a:extLst>
          </p:cNvPr>
          <p:cNvSpPr>
            <a:spLocks noChangeArrowheads="1"/>
          </p:cNvSpPr>
          <p:nvPr/>
        </p:nvSpPr>
        <p:spPr bwMode="auto">
          <a:xfrm>
            <a:off x="546411" y="1969384"/>
            <a:ext cx="7328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FFA200"/>
                </a:solidFill>
                <a:latin typeface="Montserrat" panose="02000505000000020004" pitchFamily="2" charset="77"/>
              </a:rPr>
              <a:t>01</a:t>
            </a:r>
            <a:endParaRPr lang="en-UA" altLang="en-UA" sz="4000" dirty="0">
              <a:solidFill>
                <a:srgbClr val="FFA200"/>
              </a:solidFill>
              <a:latin typeface="Montserrat" panose="02000505000000020004" pitchFamily="2" charset="77"/>
            </a:endParaRPr>
          </a:p>
        </p:txBody>
      </p:sp>
      <p:sp>
        <p:nvSpPr>
          <p:cNvPr id="161814" name="Прямоугольник 17">
            <a:extLst>
              <a:ext uri="{FF2B5EF4-FFF2-40B4-BE49-F238E27FC236}">
                <a16:creationId xmlns:a16="http://schemas.microsoft.com/office/drawing/2014/main" id="{1BCE984F-C444-7F45-85EB-4D63E7802FE5}"/>
              </a:ext>
            </a:extLst>
          </p:cNvPr>
          <p:cNvSpPr>
            <a:spLocks noChangeArrowheads="1"/>
          </p:cNvSpPr>
          <p:nvPr/>
        </p:nvSpPr>
        <p:spPr bwMode="auto">
          <a:xfrm>
            <a:off x="525709" y="3449187"/>
            <a:ext cx="8851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7BD400"/>
                </a:solidFill>
                <a:latin typeface="Montserrat" panose="02000505000000020004" pitchFamily="2" charset="77"/>
              </a:rPr>
              <a:t>0</a:t>
            </a:r>
            <a:r>
              <a:rPr lang="en-US" altLang="en-UA" sz="4000" b="1" dirty="0">
                <a:solidFill>
                  <a:srgbClr val="7BD400"/>
                </a:solidFill>
                <a:latin typeface="Montserrat" panose="02000505000000020004" pitchFamily="2" charset="77"/>
              </a:rPr>
              <a:t>4</a:t>
            </a:r>
            <a:endParaRPr lang="en-UA" altLang="en-UA" sz="4000" dirty="0">
              <a:solidFill>
                <a:srgbClr val="7BD400"/>
              </a:solidFill>
              <a:latin typeface="Montserrat" panose="02000505000000020004" pitchFamily="2" charset="77"/>
            </a:endParaRPr>
          </a:p>
        </p:txBody>
      </p:sp>
      <p:sp>
        <p:nvSpPr>
          <p:cNvPr id="161815" name="Прямоугольник 18">
            <a:extLst>
              <a:ext uri="{FF2B5EF4-FFF2-40B4-BE49-F238E27FC236}">
                <a16:creationId xmlns:a16="http://schemas.microsoft.com/office/drawing/2014/main" id="{B1580EC5-0CA2-9F49-B018-44F241621CA1}"/>
              </a:ext>
            </a:extLst>
          </p:cNvPr>
          <p:cNvSpPr>
            <a:spLocks noChangeArrowheads="1"/>
          </p:cNvSpPr>
          <p:nvPr/>
        </p:nvSpPr>
        <p:spPr bwMode="auto">
          <a:xfrm>
            <a:off x="4451896" y="1946011"/>
            <a:ext cx="835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FF0055"/>
                </a:solidFill>
                <a:latin typeface="Montserrat" panose="02000505000000020004" pitchFamily="2" charset="77"/>
              </a:rPr>
              <a:t>0</a:t>
            </a:r>
            <a:r>
              <a:rPr lang="en-US" altLang="en-UA" sz="4000" b="1" dirty="0">
                <a:solidFill>
                  <a:srgbClr val="FF0055"/>
                </a:solidFill>
                <a:latin typeface="Montserrat" panose="02000505000000020004" pitchFamily="2" charset="77"/>
              </a:rPr>
              <a:t>2</a:t>
            </a:r>
            <a:endParaRPr lang="en-UA" altLang="en-UA" sz="4000" dirty="0">
              <a:solidFill>
                <a:srgbClr val="FF0055"/>
              </a:solidFill>
              <a:latin typeface="Montserrat" panose="02000505000000020004" pitchFamily="2" charset="77"/>
            </a:endParaRPr>
          </a:p>
        </p:txBody>
      </p:sp>
      <p:sp>
        <p:nvSpPr>
          <p:cNvPr id="161816" name="Прямоугольник 19">
            <a:extLst>
              <a:ext uri="{FF2B5EF4-FFF2-40B4-BE49-F238E27FC236}">
                <a16:creationId xmlns:a16="http://schemas.microsoft.com/office/drawing/2014/main" id="{7B49A997-7CAB-644D-9358-E0F9E5187347}"/>
              </a:ext>
            </a:extLst>
          </p:cNvPr>
          <p:cNvSpPr>
            <a:spLocks noChangeArrowheads="1"/>
          </p:cNvSpPr>
          <p:nvPr/>
        </p:nvSpPr>
        <p:spPr bwMode="auto">
          <a:xfrm>
            <a:off x="4436790" y="3429000"/>
            <a:ext cx="8370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00A4EB"/>
                </a:solidFill>
                <a:latin typeface="Montserrat" panose="02000505000000020004" pitchFamily="2" charset="77"/>
              </a:rPr>
              <a:t>0</a:t>
            </a:r>
            <a:r>
              <a:rPr lang="en-US" altLang="en-UA" sz="4000" b="1" dirty="0">
                <a:solidFill>
                  <a:srgbClr val="00A4EB"/>
                </a:solidFill>
                <a:latin typeface="Montserrat" panose="02000505000000020004" pitchFamily="2" charset="77"/>
              </a:rPr>
              <a:t>5</a:t>
            </a:r>
            <a:endParaRPr lang="en-UA" altLang="en-UA" sz="4000" dirty="0">
              <a:solidFill>
                <a:srgbClr val="00A4EB"/>
              </a:solidFill>
              <a:latin typeface="Montserrat" panose="02000505000000020004" pitchFamily="2" charset="77"/>
            </a:endParaRPr>
          </a:p>
        </p:txBody>
      </p:sp>
      <p:sp>
        <p:nvSpPr>
          <p:cNvPr id="161817" name="Прямоугольник 20">
            <a:extLst>
              <a:ext uri="{FF2B5EF4-FFF2-40B4-BE49-F238E27FC236}">
                <a16:creationId xmlns:a16="http://schemas.microsoft.com/office/drawing/2014/main" id="{A63F90A8-C79F-D749-A308-28452013166B}"/>
              </a:ext>
            </a:extLst>
          </p:cNvPr>
          <p:cNvSpPr>
            <a:spLocks noChangeArrowheads="1"/>
          </p:cNvSpPr>
          <p:nvPr/>
        </p:nvSpPr>
        <p:spPr bwMode="auto">
          <a:xfrm>
            <a:off x="8245740" y="1934859"/>
            <a:ext cx="835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C500E8"/>
                </a:solidFill>
                <a:latin typeface="Montserrat" panose="02000505000000020004" pitchFamily="2" charset="77"/>
              </a:rPr>
              <a:t>0</a:t>
            </a:r>
            <a:r>
              <a:rPr lang="en-US" altLang="en-UA" sz="4000" b="1" dirty="0">
                <a:solidFill>
                  <a:srgbClr val="C500E8"/>
                </a:solidFill>
                <a:latin typeface="Montserrat" panose="02000505000000020004" pitchFamily="2" charset="77"/>
              </a:rPr>
              <a:t>3</a:t>
            </a:r>
            <a:endParaRPr lang="en-UA" altLang="en-UA" sz="4000" dirty="0">
              <a:solidFill>
                <a:srgbClr val="C500E8"/>
              </a:solidFill>
              <a:latin typeface="Montserrat" panose="02000505000000020004" pitchFamily="2" charset="77"/>
            </a:endParaRPr>
          </a:p>
        </p:txBody>
      </p:sp>
      <p:sp>
        <p:nvSpPr>
          <p:cNvPr id="161818" name="Прямоугольник 21">
            <a:extLst>
              <a:ext uri="{FF2B5EF4-FFF2-40B4-BE49-F238E27FC236}">
                <a16:creationId xmlns:a16="http://schemas.microsoft.com/office/drawing/2014/main" id="{7B95ABD9-AA73-8A49-8082-28758E73399B}"/>
              </a:ext>
            </a:extLst>
          </p:cNvPr>
          <p:cNvSpPr>
            <a:spLocks noChangeArrowheads="1"/>
          </p:cNvSpPr>
          <p:nvPr/>
        </p:nvSpPr>
        <p:spPr bwMode="auto">
          <a:xfrm>
            <a:off x="8290440" y="4801676"/>
            <a:ext cx="859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6200FF"/>
                </a:solidFill>
                <a:latin typeface="Montserrat" panose="02000505000000020004" pitchFamily="2" charset="77"/>
              </a:rPr>
              <a:t>0</a:t>
            </a:r>
            <a:r>
              <a:rPr lang="tr-TR" altLang="en-UA" sz="4000" b="1" dirty="0">
                <a:solidFill>
                  <a:srgbClr val="6200FF"/>
                </a:solidFill>
                <a:latin typeface="Montserrat" panose="02000505000000020004" pitchFamily="2" charset="77"/>
              </a:rPr>
              <a:t>9</a:t>
            </a:r>
            <a:endParaRPr lang="en-UA" altLang="en-UA" sz="4000" dirty="0">
              <a:solidFill>
                <a:srgbClr val="6200FF"/>
              </a:solidFill>
              <a:latin typeface="Montserrat" panose="02000505000000020004" pitchFamily="2" charset="77"/>
            </a:endParaRPr>
          </a:p>
        </p:txBody>
      </p:sp>
      <p:sp>
        <p:nvSpPr>
          <p:cNvPr id="21" name="Прямоугольник 19">
            <a:extLst>
              <a:ext uri="{FF2B5EF4-FFF2-40B4-BE49-F238E27FC236}">
                <a16:creationId xmlns:a16="http://schemas.microsoft.com/office/drawing/2014/main" id="{C46174AA-8895-4FAC-BD51-A052341E734E}"/>
              </a:ext>
            </a:extLst>
          </p:cNvPr>
          <p:cNvSpPr>
            <a:spLocks noChangeArrowheads="1"/>
          </p:cNvSpPr>
          <p:nvPr/>
        </p:nvSpPr>
        <p:spPr bwMode="auto">
          <a:xfrm>
            <a:off x="8276458" y="3439801"/>
            <a:ext cx="859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00B050"/>
                </a:solidFill>
                <a:latin typeface="Montserrat" panose="02000505000000020004" pitchFamily="2" charset="77"/>
              </a:rPr>
              <a:t>0</a:t>
            </a:r>
            <a:r>
              <a:rPr lang="tr-TR" altLang="en-UA" sz="4000" b="1" dirty="0">
                <a:solidFill>
                  <a:srgbClr val="00B050"/>
                </a:solidFill>
                <a:latin typeface="Montserrat" panose="02000505000000020004" pitchFamily="2" charset="77"/>
              </a:rPr>
              <a:t>6</a:t>
            </a:r>
            <a:endParaRPr lang="en-UA" altLang="en-UA" sz="4000" dirty="0">
              <a:solidFill>
                <a:srgbClr val="00B050"/>
              </a:solidFill>
              <a:latin typeface="Montserrat" panose="02000505000000020004" pitchFamily="2" charset="77"/>
            </a:endParaRPr>
          </a:p>
        </p:txBody>
      </p:sp>
      <p:sp>
        <p:nvSpPr>
          <p:cNvPr id="22" name="Прямоугольник 15">
            <a:extLst>
              <a:ext uri="{FF2B5EF4-FFF2-40B4-BE49-F238E27FC236}">
                <a16:creationId xmlns:a16="http://schemas.microsoft.com/office/drawing/2014/main" id="{64FD15EA-94EB-4B9C-8D95-F01F7F035E91}"/>
              </a:ext>
            </a:extLst>
          </p:cNvPr>
          <p:cNvSpPr>
            <a:spLocks noChangeArrowheads="1"/>
          </p:cNvSpPr>
          <p:nvPr/>
        </p:nvSpPr>
        <p:spPr bwMode="auto">
          <a:xfrm>
            <a:off x="9369703" y="3511752"/>
            <a:ext cx="2768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Arşiv</a:t>
            </a:r>
            <a:endParaRPr lang="en-UA" altLang="en-UA" sz="2400" dirty="0"/>
          </a:p>
        </p:txBody>
      </p:sp>
      <p:sp>
        <p:nvSpPr>
          <p:cNvPr id="23" name="Прямоугольник 21">
            <a:extLst>
              <a:ext uri="{FF2B5EF4-FFF2-40B4-BE49-F238E27FC236}">
                <a16:creationId xmlns:a16="http://schemas.microsoft.com/office/drawing/2014/main" id="{FC678FA2-BAED-42E3-AD46-9DD1F4534DBF}"/>
              </a:ext>
            </a:extLst>
          </p:cNvPr>
          <p:cNvSpPr>
            <a:spLocks noChangeArrowheads="1"/>
          </p:cNvSpPr>
          <p:nvPr/>
        </p:nvSpPr>
        <p:spPr bwMode="auto">
          <a:xfrm>
            <a:off x="487902" y="4757615"/>
            <a:ext cx="849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C45CB0"/>
                </a:solidFill>
                <a:latin typeface="Montserrat" panose="02000505000000020004" pitchFamily="2" charset="77"/>
              </a:rPr>
              <a:t>0</a:t>
            </a:r>
            <a:r>
              <a:rPr lang="tr-TR" altLang="en-UA" sz="4000" b="1" dirty="0">
                <a:solidFill>
                  <a:srgbClr val="C45CB0"/>
                </a:solidFill>
                <a:latin typeface="Montserrat" panose="02000505000000020004" pitchFamily="2" charset="77"/>
              </a:rPr>
              <a:t>7</a:t>
            </a:r>
            <a:endParaRPr lang="en-UA" altLang="en-UA" sz="4000" dirty="0">
              <a:solidFill>
                <a:srgbClr val="C45CB0"/>
              </a:solidFill>
              <a:latin typeface="Montserrat" panose="02000505000000020004" pitchFamily="2" charset="77"/>
            </a:endParaRPr>
          </a:p>
        </p:txBody>
      </p:sp>
      <p:sp>
        <p:nvSpPr>
          <p:cNvPr id="24" name="Прямоугольник 13">
            <a:extLst>
              <a:ext uri="{FF2B5EF4-FFF2-40B4-BE49-F238E27FC236}">
                <a16:creationId xmlns:a16="http://schemas.microsoft.com/office/drawing/2014/main" id="{94BC39CB-30BB-490C-9C8B-5DA44F8831B6}"/>
              </a:ext>
            </a:extLst>
          </p:cNvPr>
          <p:cNvSpPr>
            <a:spLocks noChangeArrowheads="1"/>
          </p:cNvSpPr>
          <p:nvPr/>
        </p:nvSpPr>
        <p:spPr bwMode="auto">
          <a:xfrm>
            <a:off x="1637777" y="4852617"/>
            <a:ext cx="2768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Mali Tablolara Etki</a:t>
            </a:r>
            <a:endParaRPr lang="en-UA" altLang="en-UA" sz="2400" dirty="0"/>
          </a:p>
        </p:txBody>
      </p:sp>
      <p:sp>
        <p:nvSpPr>
          <p:cNvPr id="25" name="Прямоугольник 21">
            <a:extLst>
              <a:ext uri="{FF2B5EF4-FFF2-40B4-BE49-F238E27FC236}">
                <a16:creationId xmlns:a16="http://schemas.microsoft.com/office/drawing/2014/main" id="{20C7FB4B-49C6-43C8-9E6E-F47AFE608675}"/>
              </a:ext>
            </a:extLst>
          </p:cNvPr>
          <p:cNvSpPr>
            <a:spLocks noChangeArrowheads="1"/>
          </p:cNvSpPr>
          <p:nvPr/>
        </p:nvSpPr>
        <p:spPr bwMode="auto">
          <a:xfrm>
            <a:off x="4418102" y="4801676"/>
            <a:ext cx="8707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4000" b="1" dirty="0">
                <a:solidFill>
                  <a:srgbClr val="002060"/>
                </a:solidFill>
                <a:latin typeface="Montserrat" panose="02000505000000020004" pitchFamily="2" charset="77"/>
              </a:rPr>
              <a:t>0</a:t>
            </a:r>
            <a:r>
              <a:rPr lang="tr-TR" altLang="en-UA" sz="4000" b="1" dirty="0">
                <a:solidFill>
                  <a:srgbClr val="002060"/>
                </a:solidFill>
                <a:latin typeface="Montserrat" panose="02000505000000020004" pitchFamily="2" charset="77"/>
              </a:rPr>
              <a:t>8</a:t>
            </a:r>
            <a:endParaRPr lang="en-UA" altLang="en-UA" sz="4000" dirty="0">
              <a:solidFill>
                <a:srgbClr val="002060"/>
              </a:solidFill>
              <a:latin typeface="Montserrat" panose="02000505000000020004" pitchFamily="2" charset="77"/>
            </a:endParaRPr>
          </a:p>
        </p:txBody>
      </p:sp>
      <p:sp>
        <p:nvSpPr>
          <p:cNvPr id="26" name="Прямоугольник 7">
            <a:extLst>
              <a:ext uri="{FF2B5EF4-FFF2-40B4-BE49-F238E27FC236}">
                <a16:creationId xmlns:a16="http://schemas.microsoft.com/office/drawing/2014/main" id="{7B99659D-BE4E-4035-ACDA-D645B5494E64}"/>
              </a:ext>
            </a:extLst>
          </p:cNvPr>
          <p:cNvSpPr>
            <a:spLocks noChangeArrowheads="1"/>
          </p:cNvSpPr>
          <p:nvPr/>
        </p:nvSpPr>
        <p:spPr bwMode="auto">
          <a:xfrm>
            <a:off x="5537589" y="4852617"/>
            <a:ext cx="2768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en-UA" sz="2400" dirty="0"/>
              <a:t>Vergisel Sonuçlar</a:t>
            </a:r>
            <a:endParaRPr lang="en-UA" altLang="en-UA" sz="2400" dirty="0"/>
          </a:p>
        </p:txBody>
      </p:sp>
      <p:sp>
        <p:nvSpPr>
          <p:cNvPr id="27" name="Google Shape;5587;p128">
            <a:extLst>
              <a:ext uri="{FF2B5EF4-FFF2-40B4-BE49-F238E27FC236}">
                <a16:creationId xmlns:a16="http://schemas.microsoft.com/office/drawing/2014/main" id="{ABFB737C-EEB7-4538-8670-40F8586ABD3B}"/>
              </a:ext>
            </a:extLst>
          </p:cNvPr>
          <p:cNvSpPr>
            <a:spLocks/>
          </p:cNvSpPr>
          <p:nvPr/>
        </p:nvSpPr>
        <p:spPr bwMode="auto">
          <a:xfrm>
            <a:off x="10899461" y="2103510"/>
            <a:ext cx="850900" cy="571500"/>
          </a:xfrm>
          <a:custGeom>
            <a:avLst/>
            <a:gdLst>
              <a:gd name="T0" fmla="*/ 2147483646 w 189"/>
              <a:gd name="T1" fmla="*/ 2147483646 h 127"/>
              <a:gd name="T2" fmla="*/ 2147483646 w 189"/>
              <a:gd name="T3" fmla="*/ 2147483646 h 127"/>
              <a:gd name="T4" fmla="*/ 2147483646 w 189"/>
              <a:gd name="T5" fmla="*/ 2147483646 h 127"/>
              <a:gd name="T6" fmla="*/ 2147483646 w 189"/>
              <a:gd name="T7" fmla="*/ 2147483646 h 127"/>
              <a:gd name="T8" fmla="*/ 2147483646 w 189"/>
              <a:gd name="T9" fmla="*/ 2147483646 h 127"/>
              <a:gd name="T10" fmla="*/ 2147483646 w 189"/>
              <a:gd name="T11" fmla="*/ 2147483646 h 127"/>
              <a:gd name="T12" fmla="*/ 2147483646 w 189"/>
              <a:gd name="T13" fmla="*/ 2147483646 h 127"/>
              <a:gd name="T14" fmla="*/ 2147483646 w 189"/>
              <a:gd name="T15" fmla="*/ 0 h 127"/>
              <a:gd name="T16" fmla="*/ 2147483646 w 189"/>
              <a:gd name="T17" fmla="*/ 2147483646 h 127"/>
              <a:gd name="T18" fmla="*/ 2147483646 w 189"/>
              <a:gd name="T19" fmla="*/ 2147483646 h 127"/>
              <a:gd name="T20" fmla="*/ 2147483646 w 189"/>
              <a:gd name="T21" fmla="*/ 2147483646 h 127"/>
              <a:gd name="T22" fmla="*/ 0 w 189"/>
              <a:gd name="T23" fmla="*/ 2147483646 h 127"/>
              <a:gd name="T24" fmla="*/ 2147483646 w 189"/>
              <a:gd name="T25" fmla="*/ 2147483646 h 127"/>
              <a:gd name="T26" fmla="*/ 2147483646 w 189"/>
              <a:gd name="T27" fmla="*/ 2147483646 h 127"/>
              <a:gd name="T28" fmla="*/ 2147483646 w 189"/>
              <a:gd name="T29" fmla="*/ 2147483646 h 127"/>
              <a:gd name="T30" fmla="*/ 2147483646 w 189"/>
              <a:gd name="T31" fmla="*/ 2147483646 h 127"/>
              <a:gd name="T32" fmla="*/ 2147483646 w 189"/>
              <a:gd name="T33" fmla="*/ 2147483646 h 127"/>
              <a:gd name="T34" fmla="*/ 2147483646 w 189"/>
              <a:gd name="T35" fmla="*/ 2147483646 h 127"/>
              <a:gd name="T36" fmla="*/ 2147483646 w 189"/>
              <a:gd name="T37" fmla="*/ 2147483646 h 127"/>
              <a:gd name="T38" fmla="*/ 2147483646 w 189"/>
              <a:gd name="T39" fmla="*/ 2147483646 h 127"/>
              <a:gd name="T40" fmla="*/ 2147483646 w 189"/>
              <a:gd name="T41" fmla="*/ 2147483646 h 127"/>
              <a:gd name="T42" fmla="*/ 2147483646 w 189"/>
              <a:gd name="T43" fmla="*/ 2147483646 h 127"/>
              <a:gd name="T44" fmla="*/ 2147483646 w 189"/>
              <a:gd name="T45" fmla="*/ 2147483646 h 127"/>
              <a:gd name="T46" fmla="*/ 2147483646 w 189"/>
              <a:gd name="T47" fmla="*/ 2147483646 h 127"/>
              <a:gd name="T48" fmla="*/ 2147483646 w 189"/>
              <a:gd name="T49" fmla="*/ 2147483646 h 127"/>
              <a:gd name="T50" fmla="*/ 2147483646 w 189"/>
              <a:gd name="T51" fmla="*/ 2147483646 h 127"/>
              <a:gd name="T52" fmla="*/ 2147483646 w 189"/>
              <a:gd name="T53" fmla="*/ 2147483646 h 127"/>
              <a:gd name="T54" fmla="*/ 2147483646 w 189"/>
              <a:gd name="T55" fmla="*/ 2147483646 h 127"/>
              <a:gd name="T56" fmla="*/ 2147483646 w 189"/>
              <a:gd name="T57" fmla="*/ 2147483646 h 127"/>
              <a:gd name="T58" fmla="*/ 2147483646 w 189"/>
              <a:gd name="T59" fmla="*/ 2147483646 h 127"/>
              <a:gd name="T60" fmla="*/ 2147483646 w 189"/>
              <a:gd name="T61" fmla="*/ 2147483646 h 127"/>
              <a:gd name="T62" fmla="*/ 2147483646 w 189"/>
              <a:gd name="T63" fmla="*/ 2147483646 h 127"/>
              <a:gd name="T64" fmla="*/ 2147483646 w 189"/>
              <a:gd name="T65" fmla="*/ 2147483646 h 127"/>
              <a:gd name="T66" fmla="*/ 2147483646 w 189"/>
              <a:gd name="T67" fmla="*/ 2147483646 h 127"/>
              <a:gd name="T68" fmla="*/ 2147483646 w 189"/>
              <a:gd name="T69" fmla="*/ 2147483646 h 127"/>
              <a:gd name="T70" fmla="*/ 2147483646 w 189"/>
              <a:gd name="T71" fmla="*/ 2147483646 h 127"/>
              <a:gd name="T72" fmla="*/ 2147483646 w 189"/>
              <a:gd name="T73" fmla="*/ 2147483646 h 127"/>
              <a:gd name="T74" fmla="*/ 2147483646 w 189"/>
              <a:gd name="T75" fmla="*/ 2147483646 h 127"/>
              <a:gd name="T76" fmla="*/ 2147483646 w 189"/>
              <a:gd name="T77" fmla="*/ 2147483646 h 127"/>
              <a:gd name="T78" fmla="*/ 2147483646 w 189"/>
              <a:gd name="T79" fmla="*/ 2147483646 h 127"/>
              <a:gd name="T80" fmla="*/ 2147483646 w 189"/>
              <a:gd name="T81" fmla="*/ 2147483646 h 127"/>
              <a:gd name="T82" fmla="*/ 2147483646 w 189"/>
              <a:gd name="T83" fmla="*/ 2147483646 h 127"/>
              <a:gd name="T84" fmla="*/ 2147483646 w 189"/>
              <a:gd name="T85" fmla="*/ 2147483646 h 127"/>
              <a:gd name="T86" fmla="*/ 2147483646 w 189"/>
              <a:gd name="T87" fmla="*/ 2147483646 h 127"/>
              <a:gd name="T88" fmla="*/ 2147483646 w 189"/>
              <a:gd name="T89" fmla="*/ 2147483646 h 127"/>
              <a:gd name="T90" fmla="*/ 2147483646 w 189"/>
              <a:gd name="T91" fmla="*/ 2147483646 h 1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9" h="127" extrusionOk="0">
                <a:moveTo>
                  <a:pt x="151" y="13"/>
                </a:moveTo>
                <a:cubicBezTo>
                  <a:pt x="168" y="56"/>
                  <a:pt x="168" y="56"/>
                  <a:pt x="168" y="56"/>
                </a:cubicBezTo>
                <a:cubicBezTo>
                  <a:pt x="146" y="66"/>
                  <a:pt x="146" y="66"/>
                  <a:pt x="146" y="66"/>
                </a:cubicBezTo>
                <a:cubicBezTo>
                  <a:pt x="135" y="56"/>
                  <a:pt x="99" y="25"/>
                  <a:pt x="96" y="25"/>
                </a:cubicBezTo>
                <a:cubicBezTo>
                  <a:pt x="93" y="25"/>
                  <a:pt x="82" y="29"/>
                  <a:pt x="81" y="29"/>
                </a:cubicBezTo>
                <a:cubicBezTo>
                  <a:pt x="81" y="29"/>
                  <a:pt x="74" y="31"/>
                  <a:pt x="68" y="31"/>
                </a:cubicBezTo>
                <a:cubicBezTo>
                  <a:pt x="66" y="31"/>
                  <a:pt x="64" y="31"/>
                  <a:pt x="62" y="30"/>
                </a:cubicBezTo>
                <a:cubicBezTo>
                  <a:pt x="61" y="29"/>
                  <a:pt x="60" y="28"/>
                  <a:pt x="60" y="27"/>
                </a:cubicBezTo>
                <a:cubicBezTo>
                  <a:pt x="60" y="24"/>
                  <a:pt x="63" y="22"/>
                  <a:pt x="64" y="21"/>
                </a:cubicBezTo>
                <a:cubicBezTo>
                  <a:pt x="73" y="16"/>
                  <a:pt x="99" y="7"/>
                  <a:pt x="101" y="7"/>
                </a:cubicBezTo>
                <a:cubicBezTo>
                  <a:pt x="101" y="7"/>
                  <a:pt x="101" y="7"/>
                  <a:pt x="101" y="7"/>
                </a:cubicBezTo>
                <a:cubicBezTo>
                  <a:pt x="108" y="7"/>
                  <a:pt x="146" y="12"/>
                  <a:pt x="151" y="13"/>
                </a:cubicBezTo>
                <a:close/>
                <a:moveTo>
                  <a:pt x="166" y="0"/>
                </a:moveTo>
                <a:cubicBezTo>
                  <a:pt x="165" y="0"/>
                  <a:pt x="165" y="0"/>
                  <a:pt x="164" y="1"/>
                </a:cubicBezTo>
                <a:cubicBezTo>
                  <a:pt x="157" y="3"/>
                  <a:pt x="157" y="3"/>
                  <a:pt x="157" y="3"/>
                </a:cubicBezTo>
                <a:cubicBezTo>
                  <a:pt x="156" y="4"/>
                  <a:pt x="155" y="5"/>
                  <a:pt x="154" y="6"/>
                </a:cubicBezTo>
                <a:cubicBezTo>
                  <a:pt x="154" y="7"/>
                  <a:pt x="154" y="9"/>
                  <a:pt x="154" y="10"/>
                </a:cubicBezTo>
                <a:cubicBezTo>
                  <a:pt x="172" y="56"/>
                  <a:pt x="172" y="56"/>
                  <a:pt x="172" y="56"/>
                </a:cubicBezTo>
                <a:cubicBezTo>
                  <a:pt x="173" y="58"/>
                  <a:pt x="176" y="60"/>
                  <a:pt x="179" y="59"/>
                </a:cubicBezTo>
                <a:cubicBezTo>
                  <a:pt x="186" y="56"/>
                  <a:pt x="186" y="56"/>
                  <a:pt x="186" y="56"/>
                </a:cubicBezTo>
                <a:cubicBezTo>
                  <a:pt x="187" y="55"/>
                  <a:pt x="188" y="54"/>
                  <a:pt x="189" y="53"/>
                </a:cubicBezTo>
                <a:cubicBezTo>
                  <a:pt x="189" y="52"/>
                  <a:pt x="189" y="51"/>
                  <a:pt x="189" y="49"/>
                </a:cubicBezTo>
                <a:cubicBezTo>
                  <a:pt x="171" y="3"/>
                  <a:pt x="171" y="3"/>
                  <a:pt x="171" y="3"/>
                </a:cubicBezTo>
                <a:cubicBezTo>
                  <a:pt x="170" y="1"/>
                  <a:pt x="168" y="0"/>
                  <a:pt x="166" y="0"/>
                </a:cubicBezTo>
                <a:close/>
                <a:moveTo>
                  <a:pt x="0" y="64"/>
                </a:moveTo>
                <a:cubicBezTo>
                  <a:pt x="0" y="65"/>
                  <a:pt x="0" y="66"/>
                  <a:pt x="1" y="67"/>
                </a:cubicBezTo>
                <a:cubicBezTo>
                  <a:pt x="2" y="68"/>
                  <a:pt x="3" y="69"/>
                  <a:pt x="4" y="69"/>
                </a:cubicBezTo>
                <a:cubicBezTo>
                  <a:pt x="12" y="69"/>
                  <a:pt x="12" y="69"/>
                  <a:pt x="12" y="69"/>
                </a:cubicBezTo>
                <a:cubicBezTo>
                  <a:pt x="15" y="70"/>
                  <a:pt x="17" y="68"/>
                  <a:pt x="17" y="65"/>
                </a:cubicBezTo>
                <a:cubicBezTo>
                  <a:pt x="21" y="13"/>
                  <a:pt x="21" y="13"/>
                  <a:pt x="21" y="13"/>
                </a:cubicBezTo>
                <a:cubicBezTo>
                  <a:pt x="21" y="12"/>
                  <a:pt x="21" y="10"/>
                  <a:pt x="20" y="9"/>
                </a:cubicBezTo>
                <a:cubicBezTo>
                  <a:pt x="19" y="8"/>
                  <a:pt x="18" y="8"/>
                  <a:pt x="17" y="8"/>
                </a:cubicBezTo>
                <a:cubicBezTo>
                  <a:pt x="9" y="7"/>
                  <a:pt x="9" y="7"/>
                  <a:pt x="9" y="7"/>
                </a:cubicBezTo>
                <a:cubicBezTo>
                  <a:pt x="9" y="7"/>
                  <a:pt x="9" y="7"/>
                  <a:pt x="8" y="7"/>
                </a:cubicBezTo>
                <a:cubicBezTo>
                  <a:pt x="6" y="7"/>
                  <a:pt x="4" y="9"/>
                  <a:pt x="4" y="12"/>
                </a:cubicBezTo>
                <a:lnTo>
                  <a:pt x="0" y="64"/>
                </a:lnTo>
                <a:close/>
                <a:moveTo>
                  <a:pt x="78" y="110"/>
                </a:moveTo>
                <a:cubicBezTo>
                  <a:pt x="77" y="108"/>
                  <a:pt x="76" y="106"/>
                  <a:pt x="75" y="105"/>
                </a:cubicBezTo>
                <a:cubicBezTo>
                  <a:pt x="71" y="102"/>
                  <a:pt x="68" y="103"/>
                  <a:pt x="65" y="106"/>
                </a:cubicBezTo>
                <a:cubicBezTo>
                  <a:pt x="61" y="111"/>
                  <a:pt x="61" y="111"/>
                  <a:pt x="61" y="111"/>
                </a:cubicBezTo>
                <a:cubicBezTo>
                  <a:pt x="61" y="111"/>
                  <a:pt x="61" y="111"/>
                  <a:pt x="61" y="111"/>
                </a:cubicBezTo>
                <a:cubicBezTo>
                  <a:pt x="58" y="115"/>
                  <a:pt x="58" y="115"/>
                  <a:pt x="58" y="115"/>
                </a:cubicBezTo>
                <a:cubicBezTo>
                  <a:pt x="54" y="120"/>
                  <a:pt x="58" y="124"/>
                  <a:pt x="59" y="125"/>
                </a:cubicBezTo>
                <a:cubicBezTo>
                  <a:pt x="61" y="126"/>
                  <a:pt x="62" y="127"/>
                  <a:pt x="63" y="127"/>
                </a:cubicBezTo>
                <a:cubicBezTo>
                  <a:pt x="65" y="127"/>
                  <a:pt x="67" y="126"/>
                  <a:pt x="69" y="124"/>
                </a:cubicBezTo>
                <a:cubicBezTo>
                  <a:pt x="74" y="118"/>
                  <a:pt x="74" y="118"/>
                  <a:pt x="74" y="118"/>
                </a:cubicBezTo>
                <a:cubicBezTo>
                  <a:pt x="74" y="118"/>
                  <a:pt x="74" y="118"/>
                  <a:pt x="74" y="118"/>
                </a:cubicBezTo>
                <a:cubicBezTo>
                  <a:pt x="76" y="115"/>
                  <a:pt x="76" y="115"/>
                  <a:pt x="76" y="115"/>
                </a:cubicBezTo>
                <a:cubicBezTo>
                  <a:pt x="77" y="113"/>
                  <a:pt x="78" y="112"/>
                  <a:pt x="78" y="110"/>
                </a:cubicBezTo>
                <a:close/>
                <a:moveTo>
                  <a:pt x="41" y="107"/>
                </a:moveTo>
                <a:cubicBezTo>
                  <a:pt x="38" y="110"/>
                  <a:pt x="39" y="113"/>
                  <a:pt x="43" y="116"/>
                </a:cubicBezTo>
                <a:cubicBezTo>
                  <a:pt x="46" y="119"/>
                  <a:pt x="49" y="118"/>
                  <a:pt x="52" y="115"/>
                </a:cubicBezTo>
                <a:cubicBezTo>
                  <a:pt x="61" y="104"/>
                  <a:pt x="61" y="104"/>
                  <a:pt x="61" y="104"/>
                </a:cubicBezTo>
                <a:cubicBezTo>
                  <a:pt x="66" y="99"/>
                  <a:pt x="62" y="95"/>
                  <a:pt x="60" y="94"/>
                </a:cubicBezTo>
                <a:cubicBezTo>
                  <a:pt x="57" y="91"/>
                  <a:pt x="53" y="91"/>
                  <a:pt x="51" y="95"/>
                </a:cubicBezTo>
                <a:cubicBezTo>
                  <a:pt x="46" y="101"/>
                  <a:pt x="46" y="101"/>
                  <a:pt x="46" y="101"/>
                </a:cubicBezTo>
                <a:cubicBezTo>
                  <a:pt x="46" y="101"/>
                  <a:pt x="46" y="101"/>
                  <a:pt x="46" y="101"/>
                </a:cubicBezTo>
                <a:cubicBezTo>
                  <a:pt x="45" y="101"/>
                  <a:pt x="45" y="101"/>
                  <a:pt x="45" y="101"/>
                </a:cubicBezTo>
                <a:lnTo>
                  <a:pt x="41" y="107"/>
                </a:lnTo>
                <a:close/>
                <a:moveTo>
                  <a:pt x="28" y="94"/>
                </a:moveTo>
                <a:cubicBezTo>
                  <a:pt x="26" y="95"/>
                  <a:pt x="25" y="97"/>
                  <a:pt x="26" y="99"/>
                </a:cubicBezTo>
                <a:cubicBezTo>
                  <a:pt x="26" y="101"/>
                  <a:pt x="27" y="102"/>
                  <a:pt x="29" y="104"/>
                </a:cubicBezTo>
                <a:cubicBezTo>
                  <a:pt x="32" y="107"/>
                  <a:pt x="35" y="106"/>
                  <a:pt x="38" y="102"/>
                </a:cubicBezTo>
                <a:cubicBezTo>
                  <a:pt x="48" y="91"/>
                  <a:pt x="48" y="91"/>
                  <a:pt x="48" y="91"/>
                </a:cubicBezTo>
                <a:cubicBezTo>
                  <a:pt x="50" y="89"/>
                  <a:pt x="50" y="87"/>
                  <a:pt x="50" y="85"/>
                </a:cubicBezTo>
                <a:cubicBezTo>
                  <a:pt x="50" y="84"/>
                  <a:pt x="49" y="82"/>
                  <a:pt x="47" y="81"/>
                </a:cubicBezTo>
                <a:cubicBezTo>
                  <a:pt x="44" y="78"/>
                  <a:pt x="40" y="78"/>
                  <a:pt x="37" y="82"/>
                </a:cubicBezTo>
                <a:cubicBezTo>
                  <a:pt x="33" y="88"/>
                  <a:pt x="33" y="88"/>
                  <a:pt x="33" y="88"/>
                </a:cubicBezTo>
                <a:cubicBezTo>
                  <a:pt x="33" y="88"/>
                  <a:pt x="33" y="88"/>
                  <a:pt x="33" y="88"/>
                </a:cubicBezTo>
                <a:cubicBezTo>
                  <a:pt x="32" y="88"/>
                  <a:pt x="32" y="88"/>
                  <a:pt x="32" y="88"/>
                </a:cubicBezTo>
                <a:lnTo>
                  <a:pt x="28" y="94"/>
                </a:lnTo>
                <a:close/>
                <a:moveTo>
                  <a:pt x="25" y="89"/>
                </a:moveTo>
                <a:cubicBezTo>
                  <a:pt x="35" y="78"/>
                  <a:pt x="35" y="78"/>
                  <a:pt x="35" y="78"/>
                </a:cubicBezTo>
                <a:cubicBezTo>
                  <a:pt x="39" y="73"/>
                  <a:pt x="35" y="69"/>
                  <a:pt x="34" y="68"/>
                </a:cubicBezTo>
                <a:cubicBezTo>
                  <a:pt x="31" y="65"/>
                  <a:pt x="27" y="65"/>
                  <a:pt x="24" y="69"/>
                </a:cubicBezTo>
                <a:cubicBezTo>
                  <a:pt x="21" y="73"/>
                  <a:pt x="21" y="73"/>
                  <a:pt x="21" y="73"/>
                </a:cubicBezTo>
                <a:cubicBezTo>
                  <a:pt x="21" y="73"/>
                  <a:pt x="21" y="73"/>
                  <a:pt x="21" y="73"/>
                </a:cubicBezTo>
                <a:cubicBezTo>
                  <a:pt x="21" y="74"/>
                  <a:pt x="21" y="74"/>
                  <a:pt x="21" y="74"/>
                </a:cubicBezTo>
                <a:cubicBezTo>
                  <a:pt x="16" y="79"/>
                  <a:pt x="16" y="79"/>
                  <a:pt x="16" y="79"/>
                </a:cubicBezTo>
                <a:cubicBezTo>
                  <a:pt x="15" y="81"/>
                  <a:pt x="14" y="83"/>
                  <a:pt x="14" y="84"/>
                </a:cubicBezTo>
                <a:cubicBezTo>
                  <a:pt x="14" y="86"/>
                  <a:pt x="15" y="88"/>
                  <a:pt x="16" y="88"/>
                </a:cubicBezTo>
                <a:cubicBezTo>
                  <a:pt x="18" y="90"/>
                  <a:pt x="20" y="91"/>
                  <a:pt x="22" y="91"/>
                </a:cubicBezTo>
                <a:cubicBezTo>
                  <a:pt x="23" y="91"/>
                  <a:pt x="24" y="90"/>
                  <a:pt x="25" y="89"/>
                </a:cubicBezTo>
                <a:close/>
                <a:moveTo>
                  <a:pt x="143" y="79"/>
                </a:moveTo>
                <a:cubicBezTo>
                  <a:pt x="145" y="77"/>
                  <a:pt x="147" y="73"/>
                  <a:pt x="142" y="69"/>
                </a:cubicBezTo>
                <a:cubicBezTo>
                  <a:pt x="139" y="66"/>
                  <a:pt x="139" y="66"/>
                  <a:pt x="139" y="66"/>
                </a:cubicBezTo>
                <a:cubicBezTo>
                  <a:pt x="121" y="50"/>
                  <a:pt x="100" y="33"/>
                  <a:pt x="95" y="30"/>
                </a:cubicBezTo>
                <a:cubicBezTo>
                  <a:pt x="93" y="30"/>
                  <a:pt x="87" y="32"/>
                  <a:pt x="83" y="34"/>
                </a:cubicBezTo>
                <a:cubicBezTo>
                  <a:pt x="82" y="34"/>
                  <a:pt x="82" y="34"/>
                  <a:pt x="82" y="34"/>
                </a:cubicBezTo>
                <a:cubicBezTo>
                  <a:pt x="82" y="34"/>
                  <a:pt x="75" y="36"/>
                  <a:pt x="68" y="36"/>
                </a:cubicBezTo>
                <a:cubicBezTo>
                  <a:pt x="65" y="36"/>
                  <a:pt x="62" y="35"/>
                  <a:pt x="60" y="34"/>
                </a:cubicBezTo>
                <a:cubicBezTo>
                  <a:pt x="56" y="31"/>
                  <a:pt x="55" y="28"/>
                  <a:pt x="55" y="27"/>
                </a:cubicBezTo>
                <a:cubicBezTo>
                  <a:pt x="56" y="23"/>
                  <a:pt x="59" y="19"/>
                  <a:pt x="62" y="18"/>
                </a:cubicBezTo>
                <a:cubicBezTo>
                  <a:pt x="26" y="13"/>
                  <a:pt x="26" y="13"/>
                  <a:pt x="26" y="13"/>
                </a:cubicBezTo>
                <a:cubicBezTo>
                  <a:pt x="22" y="65"/>
                  <a:pt x="22" y="65"/>
                  <a:pt x="22" y="65"/>
                </a:cubicBezTo>
                <a:cubicBezTo>
                  <a:pt x="25" y="62"/>
                  <a:pt x="28" y="61"/>
                  <a:pt x="30" y="61"/>
                </a:cubicBezTo>
                <a:cubicBezTo>
                  <a:pt x="32" y="61"/>
                  <a:pt x="35" y="62"/>
                  <a:pt x="37" y="64"/>
                </a:cubicBezTo>
                <a:cubicBezTo>
                  <a:pt x="40" y="67"/>
                  <a:pt x="42" y="71"/>
                  <a:pt x="41" y="75"/>
                </a:cubicBezTo>
                <a:cubicBezTo>
                  <a:pt x="44" y="74"/>
                  <a:pt x="47" y="75"/>
                  <a:pt x="50" y="77"/>
                </a:cubicBezTo>
                <a:cubicBezTo>
                  <a:pt x="53" y="80"/>
                  <a:pt x="55" y="84"/>
                  <a:pt x="54" y="88"/>
                </a:cubicBezTo>
                <a:cubicBezTo>
                  <a:pt x="57" y="87"/>
                  <a:pt x="60" y="88"/>
                  <a:pt x="63" y="90"/>
                </a:cubicBezTo>
                <a:cubicBezTo>
                  <a:pt x="66" y="93"/>
                  <a:pt x="68" y="96"/>
                  <a:pt x="68" y="99"/>
                </a:cubicBezTo>
                <a:cubicBezTo>
                  <a:pt x="71" y="98"/>
                  <a:pt x="74" y="99"/>
                  <a:pt x="77" y="102"/>
                </a:cubicBezTo>
                <a:cubicBezTo>
                  <a:pt x="82" y="105"/>
                  <a:pt x="83" y="110"/>
                  <a:pt x="81" y="114"/>
                </a:cubicBezTo>
                <a:cubicBezTo>
                  <a:pt x="84" y="117"/>
                  <a:pt x="84" y="117"/>
                  <a:pt x="84" y="117"/>
                </a:cubicBezTo>
                <a:cubicBezTo>
                  <a:pt x="85" y="117"/>
                  <a:pt x="85" y="117"/>
                  <a:pt x="85" y="117"/>
                </a:cubicBezTo>
                <a:cubicBezTo>
                  <a:pt x="85" y="117"/>
                  <a:pt x="85" y="117"/>
                  <a:pt x="85" y="117"/>
                </a:cubicBezTo>
                <a:cubicBezTo>
                  <a:pt x="87" y="118"/>
                  <a:pt x="88" y="119"/>
                  <a:pt x="89" y="119"/>
                </a:cubicBezTo>
                <a:cubicBezTo>
                  <a:pt x="91" y="119"/>
                  <a:pt x="93" y="117"/>
                  <a:pt x="94" y="116"/>
                </a:cubicBezTo>
                <a:cubicBezTo>
                  <a:pt x="96" y="113"/>
                  <a:pt x="98" y="111"/>
                  <a:pt x="95" y="108"/>
                </a:cubicBezTo>
                <a:cubicBezTo>
                  <a:pt x="95" y="108"/>
                  <a:pt x="95" y="108"/>
                  <a:pt x="95" y="108"/>
                </a:cubicBezTo>
                <a:cubicBezTo>
                  <a:pt x="79" y="95"/>
                  <a:pt x="79" y="95"/>
                  <a:pt x="79" y="95"/>
                </a:cubicBezTo>
                <a:cubicBezTo>
                  <a:pt x="78" y="94"/>
                  <a:pt x="78" y="94"/>
                  <a:pt x="78" y="93"/>
                </a:cubicBezTo>
                <a:cubicBezTo>
                  <a:pt x="78" y="92"/>
                  <a:pt x="78" y="92"/>
                  <a:pt x="78" y="91"/>
                </a:cubicBezTo>
                <a:cubicBezTo>
                  <a:pt x="79" y="90"/>
                  <a:pt x="81" y="90"/>
                  <a:pt x="82" y="91"/>
                </a:cubicBezTo>
                <a:cubicBezTo>
                  <a:pt x="103" y="108"/>
                  <a:pt x="103" y="108"/>
                  <a:pt x="103" y="108"/>
                </a:cubicBezTo>
                <a:cubicBezTo>
                  <a:pt x="104" y="109"/>
                  <a:pt x="105" y="109"/>
                  <a:pt x="106" y="109"/>
                </a:cubicBezTo>
                <a:cubicBezTo>
                  <a:pt x="108" y="109"/>
                  <a:pt x="111" y="108"/>
                  <a:pt x="112" y="106"/>
                </a:cubicBezTo>
                <a:cubicBezTo>
                  <a:pt x="113" y="105"/>
                  <a:pt x="114" y="103"/>
                  <a:pt x="114" y="101"/>
                </a:cubicBezTo>
                <a:cubicBezTo>
                  <a:pt x="114" y="100"/>
                  <a:pt x="113" y="98"/>
                  <a:pt x="111" y="96"/>
                </a:cubicBezTo>
                <a:cubicBezTo>
                  <a:pt x="108" y="94"/>
                  <a:pt x="108" y="94"/>
                  <a:pt x="108" y="94"/>
                </a:cubicBezTo>
                <a:cubicBezTo>
                  <a:pt x="108" y="94"/>
                  <a:pt x="108" y="94"/>
                  <a:pt x="108" y="94"/>
                </a:cubicBezTo>
                <a:cubicBezTo>
                  <a:pt x="97" y="85"/>
                  <a:pt x="97" y="85"/>
                  <a:pt x="97" y="85"/>
                </a:cubicBezTo>
                <a:cubicBezTo>
                  <a:pt x="96" y="84"/>
                  <a:pt x="96" y="84"/>
                  <a:pt x="96" y="83"/>
                </a:cubicBezTo>
                <a:cubicBezTo>
                  <a:pt x="96" y="82"/>
                  <a:pt x="96" y="82"/>
                  <a:pt x="96" y="81"/>
                </a:cubicBezTo>
                <a:cubicBezTo>
                  <a:pt x="97" y="80"/>
                  <a:pt x="99" y="80"/>
                  <a:pt x="100" y="81"/>
                </a:cubicBezTo>
                <a:cubicBezTo>
                  <a:pt x="119" y="96"/>
                  <a:pt x="119" y="96"/>
                  <a:pt x="119" y="96"/>
                </a:cubicBezTo>
                <a:cubicBezTo>
                  <a:pt x="120" y="98"/>
                  <a:pt x="122" y="98"/>
                  <a:pt x="123" y="98"/>
                </a:cubicBezTo>
                <a:cubicBezTo>
                  <a:pt x="126" y="98"/>
                  <a:pt x="128" y="97"/>
                  <a:pt x="130" y="95"/>
                </a:cubicBezTo>
                <a:cubicBezTo>
                  <a:pt x="131" y="93"/>
                  <a:pt x="132" y="91"/>
                  <a:pt x="132" y="90"/>
                </a:cubicBezTo>
                <a:cubicBezTo>
                  <a:pt x="132" y="88"/>
                  <a:pt x="131" y="86"/>
                  <a:pt x="129" y="84"/>
                </a:cubicBezTo>
                <a:cubicBezTo>
                  <a:pt x="123" y="80"/>
                  <a:pt x="123" y="80"/>
                  <a:pt x="123" y="80"/>
                </a:cubicBezTo>
                <a:cubicBezTo>
                  <a:pt x="123" y="80"/>
                  <a:pt x="123" y="80"/>
                  <a:pt x="123" y="80"/>
                </a:cubicBezTo>
                <a:cubicBezTo>
                  <a:pt x="113" y="72"/>
                  <a:pt x="113" y="72"/>
                  <a:pt x="113" y="72"/>
                </a:cubicBezTo>
                <a:cubicBezTo>
                  <a:pt x="112" y="71"/>
                  <a:pt x="112" y="69"/>
                  <a:pt x="113" y="68"/>
                </a:cubicBezTo>
                <a:cubicBezTo>
                  <a:pt x="114" y="67"/>
                  <a:pt x="115" y="67"/>
                  <a:pt x="116" y="68"/>
                </a:cubicBezTo>
                <a:cubicBezTo>
                  <a:pt x="133" y="81"/>
                  <a:pt x="133" y="81"/>
                  <a:pt x="133" y="81"/>
                </a:cubicBezTo>
                <a:cubicBezTo>
                  <a:pt x="136" y="84"/>
                  <a:pt x="140" y="83"/>
                  <a:pt x="143" y="79"/>
                </a:cubicBez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 name="Slayt Numarası Yer Tutucusu 1">
            <a:extLst>
              <a:ext uri="{FF2B5EF4-FFF2-40B4-BE49-F238E27FC236}">
                <a16:creationId xmlns:a16="http://schemas.microsoft.com/office/drawing/2014/main" id="{B9FD6A42-3B20-4B97-BE37-F7E803863A7E}"/>
              </a:ext>
            </a:extLst>
          </p:cNvPr>
          <p:cNvSpPr>
            <a:spLocks noGrp="1"/>
          </p:cNvSpPr>
          <p:nvPr>
            <p:ph type="sldNum" idx="12"/>
          </p:nvPr>
        </p:nvSpPr>
        <p:spPr/>
        <p:txBody>
          <a:bodyPr/>
          <a:lstStyle/>
          <a:p>
            <a:pPr>
              <a:defRPr/>
            </a:pPr>
            <a:fld id="{D1C4E16D-E3D4-2D4C-BDAA-E36D22C82642}" type="slidenum">
              <a:rPr lang="en-US" altLang="ru-UA" smtClean="0"/>
              <a:pPr>
                <a:defRPr/>
              </a:pPr>
              <a:t>67</a:t>
            </a:fld>
            <a:endParaRPr lang="en-US" altLang="ru-UA"/>
          </a:p>
        </p:txBody>
      </p:sp>
    </p:spTree>
    <p:extLst>
      <p:ext uri="{BB962C8B-B14F-4D97-AF65-F5344CB8AC3E}">
        <p14:creationId xmlns:p14="http://schemas.microsoft.com/office/powerpoint/2010/main" val="2131907045"/>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2EC0ECF-9483-0E44-9EF6-132E7FD87AA8}"/>
              </a:ext>
            </a:extLst>
          </p:cNvPr>
          <p:cNvGrpSpPr/>
          <p:nvPr/>
        </p:nvGrpSpPr>
        <p:grpSpPr>
          <a:xfrm>
            <a:off x="754345" y="1373050"/>
            <a:ext cx="4111904" cy="4111904"/>
            <a:chOff x="2508133" y="4576831"/>
            <a:chExt cx="13706348" cy="13706348"/>
          </a:xfrm>
        </p:grpSpPr>
        <p:sp>
          <p:nvSpPr>
            <p:cNvPr id="3" name="Freeform 3"/>
            <p:cNvSpPr/>
            <p:nvPr/>
          </p:nvSpPr>
          <p:spPr>
            <a:xfrm>
              <a:off x="2508133" y="4576831"/>
              <a:ext cx="13706348" cy="13706348"/>
            </a:xfrm>
            <a:custGeom>
              <a:avLst/>
              <a:gdLst/>
              <a:ahLst/>
              <a:cxnLst/>
              <a:rect l="l" t="t" r="r" b="b"/>
              <a:pathLst>
                <a:path w="27412696" h="27412696">
                  <a:moveTo>
                    <a:pt x="2703449" y="15179167"/>
                  </a:moveTo>
                  <a:cubicBezTo>
                    <a:pt x="1890014" y="15179167"/>
                    <a:pt x="1230630" y="14519782"/>
                    <a:pt x="1230630" y="13706348"/>
                  </a:cubicBezTo>
                  <a:cubicBezTo>
                    <a:pt x="1230630" y="12892914"/>
                    <a:pt x="1890014" y="12233529"/>
                    <a:pt x="2703449" y="12233529"/>
                  </a:cubicBezTo>
                  <a:cubicBezTo>
                    <a:pt x="3516884" y="12233529"/>
                    <a:pt x="4176268" y="12892913"/>
                    <a:pt x="4176268" y="13706348"/>
                  </a:cubicBezTo>
                  <a:cubicBezTo>
                    <a:pt x="4176268" y="14519783"/>
                    <a:pt x="3516884" y="15179167"/>
                    <a:pt x="2703449" y="15179167"/>
                  </a:cubicBezTo>
                  <a:moveTo>
                    <a:pt x="13706348" y="0"/>
                  </a:moveTo>
                  <a:cubicBezTo>
                    <a:pt x="6136513" y="0"/>
                    <a:pt x="0" y="6136513"/>
                    <a:pt x="0" y="13706348"/>
                  </a:cubicBezTo>
                  <a:cubicBezTo>
                    <a:pt x="0" y="21276183"/>
                    <a:pt x="6136513" y="27412696"/>
                    <a:pt x="13706348" y="27412696"/>
                  </a:cubicBezTo>
                  <a:cubicBezTo>
                    <a:pt x="21276183" y="27412696"/>
                    <a:pt x="27412696" y="21276183"/>
                    <a:pt x="27412696" y="13706348"/>
                  </a:cubicBezTo>
                  <a:cubicBezTo>
                    <a:pt x="27412696" y="6136512"/>
                    <a:pt x="21276183" y="0"/>
                    <a:pt x="13706348" y="0"/>
                  </a:cubicBezTo>
                </a:path>
              </a:pathLst>
            </a:custGeom>
            <a:solidFill>
              <a:srgbClr val="009FDB"/>
            </a:solidFill>
          </p:spPr>
        </p:sp>
        <p:sp>
          <p:nvSpPr>
            <p:cNvPr id="18" name="TextBox 18"/>
            <p:cNvSpPr txBox="1"/>
            <p:nvPr/>
          </p:nvSpPr>
          <p:spPr>
            <a:xfrm>
              <a:off x="5016717" y="8976071"/>
              <a:ext cx="8721781" cy="3832890"/>
            </a:xfrm>
            <a:prstGeom prst="rect">
              <a:avLst/>
            </a:prstGeom>
          </p:spPr>
          <p:txBody>
            <a:bodyPr wrap="square" lIns="0" tIns="0" rIns="0" bIns="0" rtlCol="0" anchor="t">
              <a:spAutoFit/>
            </a:bodyPr>
            <a:lstStyle/>
            <a:p>
              <a:pPr algn="ctr">
                <a:lnSpc>
                  <a:spcPts val="4592"/>
                </a:lnSpc>
              </a:pPr>
              <a:r>
                <a:rPr lang="tr-TR" sz="3709" b="1" dirty="0">
                  <a:solidFill>
                    <a:srgbClr val="FFFFFF"/>
                  </a:solidFill>
                  <a:latin typeface="Montserrat ExtraBold" panose="02000505000000020004" pitchFamily="2" charset="77"/>
                </a:rPr>
                <a:t>HANGİ VERİLER?</a:t>
              </a:r>
              <a:endParaRPr lang="en-US" sz="3709" b="1" dirty="0">
                <a:solidFill>
                  <a:srgbClr val="FFFFFF"/>
                </a:solidFill>
                <a:latin typeface="Montserrat ExtraBold" panose="02000505000000020004" pitchFamily="2" charset="77"/>
              </a:endParaRPr>
            </a:p>
          </p:txBody>
        </p:sp>
      </p:grpSp>
      <p:grpSp>
        <p:nvGrpSpPr>
          <p:cNvPr id="23" name="Group 22">
            <a:extLst>
              <a:ext uri="{FF2B5EF4-FFF2-40B4-BE49-F238E27FC236}">
                <a16:creationId xmlns:a16="http://schemas.microsoft.com/office/drawing/2014/main" id="{8649E73F-611B-6440-8AD6-D55FE5785565}"/>
              </a:ext>
            </a:extLst>
          </p:cNvPr>
          <p:cNvGrpSpPr/>
          <p:nvPr/>
        </p:nvGrpSpPr>
        <p:grpSpPr>
          <a:xfrm>
            <a:off x="4744215" y="2571580"/>
            <a:ext cx="1850080" cy="1647653"/>
            <a:chOff x="15807700" y="8571934"/>
            <a:chExt cx="6166932" cy="5492178"/>
          </a:xfrm>
        </p:grpSpPr>
        <p:sp>
          <p:nvSpPr>
            <p:cNvPr id="5" name="Freeform 5"/>
            <p:cNvSpPr/>
            <p:nvPr/>
          </p:nvSpPr>
          <p:spPr>
            <a:xfrm>
              <a:off x="15807700" y="8571934"/>
              <a:ext cx="6166932" cy="5492178"/>
            </a:xfrm>
            <a:custGeom>
              <a:avLst/>
              <a:gdLst/>
              <a:ahLst/>
              <a:cxnLst/>
              <a:rect l="l" t="t" r="r" b="b"/>
              <a:pathLst>
                <a:path w="12333864" h="10984356">
                  <a:moveTo>
                    <a:pt x="10651238" y="5494274"/>
                  </a:moveTo>
                  <a:cubicBezTo>
                    <a:pt x="10651238" y="5403215"/>
                    <a:pt x="10715628" y="5324857"/>
                    <a:pt x="10805164" y="5307331"/>
                  </a:cubicBezTo>
                  <a:cubicBezTo>
                    <a:pt x="10894445" y="5289677"/>
                    <a:pt x="10983854" y="5338065"/>
                    <a:pt x="11018143" y="5422393"/>
                  </a:cubicBezTo>
                  <a:cubicBezTo>
                    <a:pt x="11151366" y="5749418"/>
                    <a:pt x="11381491" y="5952618"/>
                    <a:pt x="11618599" y="5952618"/>
                  </a:cubicBezTo>
                  <a:cubicBezTo>
                    <a:pt x="12006331" y="5952618"/>
                    <a:pt x="12333864" y="5427601"/>
                    <a:pt x="12333864" y="4806316"/>
                  </a:cubicBezTo>
                  <a:cubicBezTo>
                    <a:pt x="12333864" y="4185032"/>
                    <a:pt x="12006331" y="3659887"/>
                    <a:pt x="11618599" y="3659887"/>
                  </a:cubicBezTo>
                  <a:cubicBezTo>
                    <a:pt x="11381491" y="3659887"/>
                    <a:pt x="11151366" y="3863087"/>
                    <a:pt x="11018143" y="4190112"/>
                  </a:cubicBezTo>
                  <a:cubicBezTo>
                    <a:pt x="10983854" y="4274440"/>
                    <a:pt x="10894572" y="4322827"/>
                    <a:pt x="10805164" y="4305174"/>
                  </a:cubicBezTo>
                  <a:cubicBezTo>
                    <a:pt x="10715755" y="4287648"/>
                    <a:pt x="10651238" y="4209289"/>
                    <a:pt x="10651238" y="4118230"/>
                  </a:cubicBezTo>
                  <a:lnTo>
                    <a:pt x="10651238" y="0"/>
                  </a:lnTo>
                  <a:lnTo>
                    <a:pt x="0" y="0"/>
                  </a:lnTo>
                  <a:cubicBezTo>
                    <a:pt x="799464" y="1739900"/>
                    <a:pt x="1245363" y="3675888"/>
                    <a:pt x="1245363" y="5716016"/>
                  </a:cubicBezTo>
                  <a:cubicBezTo>
                    <a:pt x="1245363" y="7582789"/>
                    <a:pt x="871984" y="9362440"/>
                    <a:pt x="196087" y="10984356"/>
                  </a:cubicBezTo>
                  <a:lnTo>
                    <a:pt x="3060446" y="10984356"/>
                  </a:lnTo>
                  <a:lnTo>
                    <a:pt x="4745862" y="8431148"/>
                  </a:lnTo>
                  <a:lnTo>
                    <a:pt x="6430262" y="10296015"/>
                  </a:lnTo>
                  <a:lnTo>
                    <a:pt x="8960991" y="10297031"/>
                  </a:lnTo>
                  <a:lnTo>
                    <a:pt x="10651362" y="8389617"/>
                  </a:lnTo>
                  <a:close/>
                </a:path>
              </a:pathLst>
            </a:custGeom>
            <a:solidFill>
              <a:srgbClr val="64D1DA"/>
            </a:solidFill>
          </p:spPr>
        </p:sp>
        <p:sp>
          <p:nvSpPr>
            <p:cNvPr id="19" name="TextBox 19"/>
            <p:cNvSpPr txBox="1"/>
            <p:nvPr/>
          </p:nvSpPr>
          <p:spPr>
            <a:xfrm>
              <a:off x="17545666" y="8626227"/>
              <a:ext cx="2278530" cy="3768554"/>
            </a:xfrm>
            <a:prstGeom prst="rect">
              <a:avLst/>
            </a:prstGeom>
          </p:spPr>
          <p:txBody>
            <a:bodyPr wrap="square" lIns="0" tIns="0" rIns="0" bIns="0" rtlCol="0" anchor="t">
              <a:spAutoFit/>
            </a:bodyPr>
            <a:lstStyle/>
            <a:p>
              <a:pPr algn="ctr">
                <a:lnSpc>
                  <a:spcPts val="9366"/>
                </a:lnSpc>
              </a:pPr>
              <a:r>
                <a:rPr lang="en-US" sz="6690" b="1" dirty="0">
                  <a:solidFill>
                    <a:srgbClr val="FFFFFF"/>
                  </a:solidFill>
                  <a:latin typeface="Montserrat ExtraBold" panose="02000505000000020004" pitchFamily="2" charset="77"/>
                </a:rPr>
                <a:t>1</a:t>
              </a:r>
            </a:p>
          </p:txBody>
        </p:sp>
      </p:grpSp>
      <p:grpSp>
        <p:nvGrpSpPr>
          <p:cNvPr id="24" name="Group 23">
            <a:extLst>
              <a:ext uri="{FF2B5EF4-FFF2-40B4-BE49-F238E27FC236}">
                <a16:creationId xmlns:a16="http://schemas.microsoft.com/office/drawing/2014/main" id="{0BBA695A-22FE-2A41-98A7-0DB65C9F484D}"/>
              </a:ext>
            </a:extLst>
          </p:cNvPr>
          <p:cNvGrpSpPr/>
          <p:nvPr/>
        </p:nvGrpSpPr>
        <p:grpSpPr>
          <a:xfrm>
            <a:off x="6399051" y="2571581"/>
            <a:ext cx="1755591" cy="1543926"/>
            <a:chOff x="21323819" y="8571934"/>
            <a:chExt cx="5851970" cy="5146421"/>
          </a:xfrm>
        </p:grpSpPr>
        <p:sp>
          <p:nvSpPr>
            <p:cNvPr id="4" name="Freeform 4"/>
            <p:cNvSpPr/>
            <p:nvPr/>
          </p:nvSpPr>
          <p:spPr>
            <a:xfrm>
              <a:off x="21323819" y="8571934"/>
              <a:ext cx="5851970" cy="5146421"/>
            </a:xfrm>
            <a:custGeom>
              <a:avLst/>
              <a:gdLst/>
              <a:ahLst/>
              <a:cxnLst/>
              <a:rect l="l" t="t" r="r" b="b"/>
              <a:pathLst>
                <a:path w="11703940" h="10292842">
                  <a:moveTo>
                    <a:pt x="10021187" y="5494274"/>
                  </a:moveTo>
                  <a:cubicBezTo>
                    <a:pt x="10021187" y="5403215"/>
                    <a:pt x="10085704" y="5324857"/>
                    <a:pt x="10175112" y="5307331"/>
                  </a:cubicBezTo>
                  <a:cubicBezTo>
                    <a:pt x="10264394" y="5289677"/>
                    <a:pt x="10353802" y="5338065"/>
                    <a:pt x="10388092" y="5422393"/>
                  </a:cubicBezTo>
                  <a:cubicBezTo>
                    <a:pt x="10521315" y="5749418"/>
                    <a:pt x="10751440" y="5952618"/>
                    <a:pt x="10988548" y="5952618"/>
                  </a:cubicBezTo>
                  <a:cubicBezTo>
                    <a:pt x="11376279" y="5952618"/>
                    <a:pt x="11703940" y="5427601"/>
                    <a:pt x="11703940" y="4806316"/>
                  </a:cubicBezTo>
                  <a:cubicBezTo>
                    <a:pt x="11703940" y="4185032"/>
                    <a:pt x="11376407" y="3659887"/>
                    <a:pt x="10988548" y="3659887"/>
                  </a:cubicBezTo>
                  <a:cubicBezTo>
                    <a:pt x="10751440" y="3659887"/>
                    <a:pt x="10521442" y="3863087"/>
                    <a:pt x="10388092" y="4190112"/>
                  </a:cubicBezTo>
                  <a:cubicBezTo>
                    <a:pt x="10353675" y="4274440"/>
                    <a:pt x="10264521" y="4322700"/>
                    <a:pt x="10175112" y="4305174"/>
                  </a:cubicBezTo>
                  <a:cubicBezTo>
                    <a:pt x="10085704" y="4287648"/>
                    <a:pt x="10021187" y="4209289"/>
                    <a:pt x="10021187" y="4118230"/>
                  </a:cubicBezTo>
                  <a:lnTo>
                    <a:pt x="10021187" y="0"/>
                  </a:lnTo>
                  <a:lnTo>
                    <a:pt x="0" y="0"/>
                  </a:lnTo>
                  <a:lnTo>
                    <a:pt x="0" y="3513582"/>
                  </a:lnTo>
                  <a:cubicBezTo>
                    <a:pt x="172467" y="3362960"/>
                    <a:pt x="375032" y="3278886"/>
                    <a:pt x="586358" y="3278886"/>
                  </a:cubicBezTo>
                  <a:cubicBezTo>
                    <a:pt x="893443" y="3278886"/>
                    <a:pt x="1176908" y="3447669"/>
                    <a:pt x="1384554" y="3754120"/>
                  </a:cubicBezTo>
                  <a:cubicBezTo>
                    <a:pt x="1576704" y="4037838"/>
                    <a:pt x="1682623" y="4411472"/>
                    <a:pt x="1682623" y="4806315"/>
                  </a:cubicBezTo>
                  <a:cubicBezTo>
                    <a:pt x="1682623" y="5201157"/>
                    <a:pt x="1576704" y="5574792"/>
                    <a:pt x="1384554" y="5858509"/>
                  </a:cubicBezTo>
                  <a:cubicBezTo>
                    <a:pt x="1176908" y="6164960"/>
                    <a:pt x="893446" y="6333744"/>
                    <a:pt x="586358" y="6333744"/>
                  </a:cubicBezTo>
                  <a:cubicBezTo>
                    <a:pt x="375032" y="6333744"/>
                    <a:pt x="172464" y="6249670"/>
                    <a:pt x="0" y="6099048"/>
                  </a:cubicBezTo>
                  <a:lnTo>
                    <a:pt x="0" y="8424545"/>
                  </a:lnTo>
                  <a:lnTo>
                    <a:pt x="1580006" y="10292842"/>
                  </a:lnTo>
                  <a:lnTo>
                    <a:pt x="3676904" y="8186801"/>
                  </a:lnTo>
                  <a:lnTo>
                    <a:pt x="6006592" y="10292842"/>
                  </a:lnTo>
                  <a:lnTo>
                    <a:pt x="7694929" y="10292842"/>
                  </a:lnTo>
                  <a:lnTo>
                    <a:pt x="10021187" y="8217534"/>
                  </a:lnTo>
                  <a:close/>
                </a:path>
              </a:pathLst>
            </a:custGeom>
            <a:solidFill>
              <a:srgbClr val="FFC70F"/>
            </a:solidFill>
          </p:spPr>
        </p:sp>
        <p:sp>
          <p:nvSpPr>
            <p:cNvPr id="20" name="TextBox 20"/>
            <p:cNvSpPr txBox="1"/>
            <p:nvPr/>
          </p:nvSpPr>
          <p:spPr>
            <a:xfrm>
              <a:off x="22598756" y="8626227"/>
              <a:ext cx="2600140" cy="3768554"/>
            </a:xfrm>
            <a:prstGeom prst="rect">
              <a:avLst/>
            </a:prstGeom>
          </p:spPr>
          <p:txBody>
            <a:bodyPr wrap="square" lIns="0" tIns="0" rIns="0" bIns="0" rtlCol="0" anchor="t">
              <a:spAutoFit/>
            </a:bodyPr>
            <a:lstStyle/>
            <a:p>
              <a:pPr algn="ctr">
                <a:lnSpc>
                  <a:spcPts val="9366"/>
                </a:lnSpc>
              </a:pPr>
              <a:r>
                <a:rPr lang="en-US" sz="6690" b="1" dirty="0">
                  <a:solidFill>
                    <a:srgbClr val="FFFFFF"/>
                  </a:solidFill>
                  <a:latin typeface="Montserrat ExtraBold" panose="02000505000000020004" pitchFamily="2" charset="77"/>
                </a:rPr>
                <a:t>2</a:t>
              </a:r>
            </a:p>
          </p:txBody>
        </p:sp>
      </p:grpSp>
      <p:grpSp>
        <p:nvGrpSpPr>
          <p:cNvPr id="25" name="Group 24">
            <a:extLst>
              <a:ext uri="{FF2B5EF4-FFF2-40B4-BE49-F238E27FC236}">
                <a16:creationId xmlns:a16="http://schemas.microsoft.com/office/drawing/2014/main" id="{A8971917-37F1-B34B-B04F-9EC15238E5D3}"/>
              </a:ext>
            </a:extLst>
          </p:cNvPr>
          <p:cNvGrpSpPr/>
          <p:nvPr/>
        </p:nvGrpSpPr>
        <p:grpSpPr>
          <a:xfrm>
            <a:off x="7959398" y="2571580"/>
            <a:ext cx="1718710" cy="1544155"/>
            <a:chOff x="26524976" y="8571934"/>
            <a:chExt cx="5729032" cy="5147183"/>
          </a:xfrm>
        </p:grpSpPr>
        <p:sp>
          <p:nvSpPr>
            <p:cNvPr id="7" name="Freeform 7"/>
            <p:cNvSpPr/>
            <p:nvPr/>
          </p:nvSpPr>
          <p:spPr>
            <a:xfrm>
              <a:off x="26524976" y="8571934"/>
              <a:ext cx="5729032" cy="5147183"/>
            </a:xfrm>
            <a:custGeom>
              <a:avLst/>
              <a:gdLst/>
              <a:ahLst/>
              <a:cxnLst/>
              <a:rect l="l" t="t" r="r" b="b"/>
              <a:pathLst>
                <a:path w="11458063" h="10294365">
                  <a:moveTo>
                    <a:pt x="9775444" y="5494274"/>
                  </a:moveTo>
                  <a:cubicBezTo>
                    <a:pt x="9775444" y="5403215"/>
                    <a:pt x="9839961" y="5324857"/>
                    <a:pt x="9929369" y="5307331"/>
                  </a:cubicBezTo>
                  <a:cubicBezTo>
                    <a:pt x="10018778" y="5289805"/>
                    <a:pt x="10108056" y="5338065"/>
                    <a:pt x="10142348" y="5422393"/>
                  </a:cubicBezTo>
                  <a:cubicBezTo>
                    <a:pt x="10275698" y="5749418"/>
                    <a:pt x="10505824" y="5952618"/>
                    <a:pt x="10742802" y="5952618"/>
                  </a:cubicBezTo>
                  <a:cubicBezTo>
                    <a:pt x="11130530" y="5952618"/>
                    <a:pt x="11458064" y="5427601"/>
                    <a:pt x="11458064" y="4806316"/>
                  </a:cubicBezTo>
                  <a:cubicBezTo>
                    <a:pt x="11458064" y="4185032"/>
                    <a:pt x="11130530" y="3659887"/>
                    <a:pt x="10742802" y="3659887"/>
                  </a:cubicBezTo>
                  <a:cubicBezTo>
                    <a:pt x="10505694" y="3659887"/>
                    <a:pt x="10275568" y="3863087"/>
                    <a:pt x="10142348" y="4190112"/>
                  </a:cubicBezTo>
                  <a:cubicBezTo>
                    <a:pt x="10108056" y="4274440"/>
                    <a:pt x="10018778" y="4322700"/>
                    <a:pt x="9929369" y="4305174"/>
                  </a:cubicBezTo>
                  <a:cubicBezTo>
                    <a:pt x="9839961" y="4287648"/>
                    <a:pt x="9775444" y="4209289"/>
                    <a:pt x="9775444" y="4118230"/>
                  </a:cubicBezTo>
                  <a:lnTo>
                    <a:pt x="9775444" y="0"/>
                  </a:lnTo>
                  <a:lnTo>
                    <a:pt x="0" y="0"/>
                  </a:lnTo>
                  <a:lnTo>
                    <a:pt x="0" y="3513582"/>
                  </a:lnTo>
                  <a:cubicBezTo>
                    <a:pt x="172340" y="3362960"/>
                    <a:pt x="375032" y="3278886"/>
                    <a:pt x="586358" y="3278886"/>
                  </a:cubicBezTo>
                  <a:cubicBezTo>
                    <a:pt x="893443" y="3278886"/>
                    <a:pt x="1176908" y="3447669"/>
                    <a:pt x="1384554" y="3754120"/>
                  </a:cubicBezTo>
                  <a:cubicBezTo>
                    <a:pt x="1576831" y="4037838"/>
                    <a:pt x="1682750" y="4411472"/>
                    <a:pt x="1682750" y="4806315"/>
                  </a:cubicBezTo>
                  <a:cubicBezTo>
                    <a:pt x="1682750" y="5201157"/>
                    <a:pt x="1576831" y="5574792"/>
                    <a:pt x="1384554" y="5858509"/>
                  </a:cubicBezTo>
                  <a:cubicBezTo>
                    <a:pt x="1176908" y="6164960"/>
                    <a:pt x="893446" y="6333744"/>
                    <a:pt x="586358" y="6333744"/>
                  </a:cubicBezTo>
                  <a:cubicBezTo>
                    <a:pt x="375032" y="6333744"/>
                    <a:pt x="172464" y="6249670"/>
                    <a:pt x="0" y="6099175"/>
                  </a:cubicBezTo>
                  <a:lnTo>
                    <a:pt x="0" y="8418449"/>
                  </a:lnTo>
                  <a:lnTo>
                    <a:pt x="2804542" y="10292842"/>
                  </a:lnTo>
                  <a:lnTo>
                    <a:pt x="6212715" y="8186801"/>
                  </a:lnTo>
                  <a:lnTo>
                    <a:pt x="8679815" y="10292842"/>
                  </a:lnTo>
                  <a:lnTo>
                    <a:pt x="9775568" y="10294366"/>
                  </a:lnTo>
                  <a:close/>
                </a:path>
              </a:pathLst>
            </a:custGeom>
            <a:solidFill>
              <a:srgbClr val="FF7B00"/>
            </a:solidFill>
          </p:spPr>
        </p:sp>
        <p:sp>
          <p:nvSpPr>
            <p:cNvPr id="21" name="TextBox 21"/>
            <p:cNvSpPr txBox="1"/>
            <p:nvPr/>
          </p:nvSpPr>
          <p:spPr>
            <a:xfrm>
              <a:off x="27803969" y="8626231"/>
              <a:ext cx="2617503" cy="3768553"/>
            </a:xfrm>
            <a:prstGeom prst="rect">
              <a:avLst/>
            </a:prstGeom>
          </p:spPr>
          <p:txBody>
            <a:bodyPr wrap="square" lIns="0" tIns="0" rIns="0" bIns="0" rtlCol="0" anchor="t">
              <a:spAutoFit/>
            </a:bodyPr>
            <a:lstStyle/>
            <a:p>
              <a:pPr algn="ctr">
                <a:lnSpc>
                  <a:spcPts val="9366"/>
                </a:lnSpc>
              </a:pPr>
              <a:r>
                <a:rPr lang="en-US" sz="6690" b="1" dirty="0">
                  <a:solidFill>
                    <a:srgbClr val="FFFFFF"/>
                  </a:solidFill>
                  <a:latin typeface="Montserrat ExtraBold" panose="02000505000000020004" pitchFamily="2" charset="77"/>
                </a:rPr>
                <a:t>3</a:t>
              </a:r>
            </a:p>
          </p:txBody>
        </p:sp>
      </p:grpSp>
      <p:grpSp>
        <p:nvGrpSpPr>
          <p:cNvPr id="53" name="Group 52">
            <a:extLst>
              <a:ext uri="{FF2B5EF4-FFF2-40B4-BE49-F238E27FC236}">
                <a16:creationId xmlns:a16="http://schemas.microsoft.com/office/drawing/2014/main" id="{DFF3E260-94F6-6A45-A4E4-D2EC0311980D}"/>
              </a:ext>
            </a:extLst>
          </p:cNvPr>
          <p:cNvGrpSpPr/>
          <p:nvPr/>
        </p:nvGrpSpPr>
        <p:grpSpPr>
          <a:xfrm>
            <a:off x="9482865" y="2571599"/>
            <a:ext cx="1697983" cy="1544422"/>
            <a:chOff x="31603198" y="8571997"/>
            <a:chExt cx="5659943" cy="5148072"/>
          </a:xfrm>
        </p:grpSpPr>
        <p:sp>
          <p:nvSpPr>
            <p:cNvPr id="6" name="Freeform 6"/>
            <p:cNvSpPr/>
            <p:nvPr/>
          </p:nvSpPr>
          <p:spPr>
            <a:xfrm>
              <a:off x="31603198" y="8571997"/>
              <a:ext cx="5659943" cy="5148072"/>
            </a:xfrm>
            <a:custGeom>
              <a:avLst/>
              <a:gdLst/>
              <a:ahLst/>
              <a:cxnLst/>
              <a:rect l="l" t="t" r="r" b="b"/>
              <a:pathLst>
                <a:path w="11319886" h="10296144">
                  <a:moveTo>
                    <a:pt x="6975096" y="0"/>
                  </a:moveTo>
                  <a:lnTo>
                    <a:pt x="0" y="0"/>
                  </a:lnTo>
                  <a:lnTo>
                    <a:pt x="0" y="3513455"/>
                  </a:lnTo>
                  <a:cubicBezTo>
                    <a:pt x="172467" y="3362833"/>
                    <a:pt x="375028" y="3278759"/>
                    <a:pt x="586358" y="3278759"/>
                  </a:cubicBezTo>
                  <a:cubicBezTo>
                    <a:pt x="893446" y="3278759"/>
                    <a:pt x="1176908" y="3447542"/>
                    <a:pt x="1384554" y="3753993"/>
                  </a:cubicBezTo>
                  <a:cubicBezTo>
                    <a:pt x="1576834" y="4037711"/>
                    <a:pt x="1682750" y="4411345"/>
                    <a:pt x="1682750" y="4806188"/>
                  </a:cubicBezTo>
                  <a:cubicBezTo>
                    <a:pt x="1682750" y="5201030"/>
                    <a:pt x="1576834" y="5574665"/>
                    <a:pt x="1384554" y="5858382"/>
                  </a:cubicBezTo>
                  <a:cubicBezTo>
                    <a:pt x="1176908" y="6164833"/>
                    <a:pt x="893446" y="6333617"/>
                    <a:pt x="586358" y="6333617"/>
                  </a:cubicBezTo>
                  <a:cubicBezTo>
                    <a:pt x="375028" y="6333617"/>
                    <a:pt x="172467" y="6249543"/>
                    <a:pt x="0" y="6099048"/>
                  </a:cubicBezTo>
                  <a:lnTo>
                    <a:pt x="0" y="10295001"/>
                  </a:lnTo>
                  <a:lnTo>
                    <a:pt x="791462" y="10296144"/>
                  </a:lnTo>
                  <a:lnTo>
                    <a:pt x="2440304" y="8186801"/>
                  </a:lnTo>
                  <a:lnTo>
                    <a:pt x="4285357" y="10292842"/>
                  </a:lnTo>
                  <a:lnTo>
                    <a:pt x="6175499" y="10296144"/>
                  </a:lnTo>
                  <a:lnTo>
                    <a:pt x="11319886" y="5873878"/>
                  </a:lnTo>
                  <a:lnTo>
                    <a:pt x="11319886" y="3593973"/>
                  </a:lnTo>
                  <a:close/>
                </a:path>
              </a:pathLst>
            </a:custGeom>
            <a:solidFill>
              <a:srgbClr val="E03D4B"/>
            </a:solidFill>
          </p:spPr>
        </p:sp>
        <p:sp>
          <p:nvSpPr>
            <p:cNvPr id="22" name="TextBox 22"/>
            <p:cNvSpPr txBox="1"/>
            <p:nvPr/>
          </p:nvSpPr>
          <p:spPr>
            <a:xfrm>
              <a:off x="32805921" y="8626230"/>
              <a:ext cx="3038560" cy="3768552"/>
            </a:xfrm>
            <a:prstGeom prst="rect">
              <a:avLst/>
            </a:prstGeom>
          </p:spPr>
          <p:txBody>
            <a:bodyPr wrap="square" lIns="0" tIns="0" rIns="0" bIns="0" rtlCol="0" anchor="t">
              <a:spAutoFit/>
            </a:bodyPr>
            <a:lstStyle/>
            <a:p>
              <a:pPr algn="ctr">
                <a:lnSpc>
                  <a:spcPts val="9366"/>
                </a:lnSpc>
              </a:pPr>
              <a:r>
                <a:rPr lang="en-US" sz="6690" b="1" dirty="0">
                  <a:solidFill>
                    <a:srgbClr val="FFFFFF"/>
                  </a:solidFill>
                  <a:latin typeface="Montserrat ExtraBold" panose="02000505000000020004" pitchFamily="2" charset="77"/>
                </a:rPr>
                <a:t>4</a:t>
              </a:r>
            </a:p>
          </p:txBody>
        </p:sp>
      </p:grpSp>
      <p:grpSp>
        <p:nvGrpSpPr>
          <p:cNvPr id="26" name="Группа 295">
            <a:extLst>
              <a:ext uri="{FF2B5EF4-FFF2-40B4-BE49-F238E27FC236}">
                <a16:creationId xmlns:a16="http://schemas.microsoft.com/office/drawing/2014/main" id="{C7CD1113-7FD8-6540-BBDE-9190D0C3FE1F}"/>
              </a:ext>
            </a:extLst>
          </p:cNvPr>
          <p:cNvGrpSpPr/>
          <p:nvPr/>
        </p:nvGrpSpPr>
        <p:grpSpPr>
          <a:xfrm>
            <a:off x="2417688" y="4080427"/>
            <a:ext cx="875341" cy="804368"/>
            <a:chOff x="3629025" y="2351088"/>
            <a:chExt cx="528638" cy="485776"/>
          </a:xfrm>
          <a:solidFill>
            <a:schemeClr val="tx1"/>
          </a:solidFill>
        </p:grpSpPr>
        <p:sp>
          <p:nvSpPr>
            <p:cNvPr id="27" name="Freeform 199">
              <a:extLst>
                <a:ext uri="{FF2B5EF4-FFF2-40B4-BE49-F238E27FC236}">
                  <a16:creationId xmlns:a16="http://schemas.microsoft.com/office/drawing/2014/main" id="{57ECAB3F-448D-964C-876E-0CC5026700EA}"/>
                </a:ext>
              </a:extLst>
            </p:cNvPr>
            <p:cNvSpPr>
              <a:spLocks/>
            </p:cNvSpPr>
            <p:nvPr/>
          </p:nvSpPr>
          <p:spPr bwMode="auto">
            <a:xfrm>
              <a:off x="3792538" y="2532063"/>
              <a:ext cx="142875" cy="139700"/>
            </a:xfrm>
            <a:custGeom>
              <a:avLst/>
              <a:gdLst>
                <a:gd name="T0" fmla="*/ 39 w 100"/>
                <a:gd name="T1" fmla="*/ 32 h 98"/>
                <a:gd name="T2" fmla="*/ 50 w 100"/>
                <a:gd name="T3" fmla="*/ 28 h 98"/>
                <a:gd name="T4" fmla="*/ 74 w 100"/>
                <a:gd name="T5" fmla="*/ 9 h 98"/>
                <a:gd name="T6" fmla="*/ 23 w 100"/>
                <a:gd name="T7" fmla="*/ 13 h 98"/>
                <a:gd name="T8" fmla="*/ 16 w 100"/>
                <a:gd name="T9" fmla="*/ 76 h 98"/>
                <a:gd name="T10" fmla="*/ 79 w 100"/>
                <a:gd name="T11" fmla="*/ 83 h 98"/>
                <a:gd name="T12" fmla="*/ 92 w 100"/>
                <a:gd name="T13" fmla="*/ 31 h 98"/>
                <a:gd name="T14" fmla="*/ 70 w 100"/>
                <a:gd name="T15" fmla="*/ 49 h 98"/>
                <a:gd name="T16" fmla="*/ 63 w 100"/>
                <a:gd name="T17" fmla="*/ 63 h 98"/>
                <a:gd name="T18" fmla="*/ 35 w 100"/>
                <a:gd name="T19" fmla="*/ 60 h 98"/>
                <a:gd name="T20" fmla="*/ 39 w 100"/>
                <a:gd name="T21"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98">
                  <a:moveTo>
                    <a:pt x="39" y="32"/>
                  </a:moveTo>
                  <a:cubicBezTo>
                    <a:pt x="42" y="30"/>
                    <a:pt x="46" y="28"/>
                    <a:pt x="50" y="28"/>
                  </a:cubicBezTo>
                  <a:cubicBezTo>
                    <a:pt x="74" y="9"/>
                    <a:pt x="74" y="9"/>
                    <a:pt x="74" y="9"/>
                  </a:cubicBezTo>
                  <a:cubicBezTo>
                    <a:pt x="58" y="0"/>
                    <a:pt x="38" y="0"/>
                    <a:pt x="23" y="13"/>
                  </a:cubicBezTo>
                  <a:cubicBezTo>
                    <a:pt x="3" y="28"/>
                    <a:pt x="0" y="56"/>
                    <a:pt x="16" y="76"/>
                  </a:cubicBezTo>
                  <a:cubicBezTo>
                    <a:pt x="31" y="95"/>
                    <a:pt x="59" y="98"/>
                    <a:pt x="79" y="83"/>
                  </a:cubicBezTo>
                  <a:cubicBezTo>
                    <a:pt x="95" y="70"/>
                    <a:pt x="100" y="49"/>
                    <a:pt x="92" y="31"/>
                  </a:cubicBezTo>
                  <a:cubicBezTo>
                    <a:pt x="70" y="49"/>
                    <a:pt x="70" y="49"/>
                    <a:pt x="70" y="49"/>
                  </a:cubicBezTo>
                  <a:cubicBezTo>
                    <a:pt x="70" y="54"/>
                    <a:pt x="67" y="59"/>
                    <a:pt x="63" y="63"/>
                  </a:cubicBezTo>
                  <a:cubicBezTo>
                    <a:pt x="54" y="70"/>
                    <a:pt x="42" y="68"/>
                    <a:pt x="35" y="60"/>
                  </a:cubicBezTo>
                  <a:cubicBezTo>
                    <a:pt x="29" y="51"/>
                    <a:pt x="30" y="39"/>
                    <a:pt x="3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7432" tIns="13716" rIns="27432" bIns="13716" numCol="1" anchor="t" anchorCtr="0" compatLnSpc="1">
              <a:prstTxWarp prst="textNoShape">
                <a:avLst/>
              </a:prstTxWarp>
            </a:bodyPr>
            <a:lstStyle/>
            <a:p>
              <a:endParaRPr lang="en-US" sz="420"/>
            </a:p>
          </p:txBody>
        </p:sp>
        <p:sp>
          <p:nvSpPr>
            <p:cNvPr id="28" name="Freeform 200">
              <a:extLst>
                <a:ext uri="{FF2B5EF4-FFF2-40B4-BE49-F238E27FC236}">
                  <a16:creationId xmlns:a16="http://schemas.microsoft.com/office/drawing/2014/main" id="{3C8F2779-A21A-3842-860D-FD9D1489FAB3}"/>
                </a:ext>
              </a:extLst>
            </p:cNvPr>
            <p:cNvSpPr>
              <a:spLocks/>
            </p:cNvSpPr>
            <p:nvPr/>
          </p:nvSpPr>
          <p:spPr bwMode="auto">
            <a:xfrm>
              <a:off x="3711575" y="2451101"/>
              <a:ext cx="306388" cy="304800"/>
            </a:xfrm>
            <a:custGeom>
              <a:avLst/>
              <a:gdLst>
                <a:gd name="T0" fmla="*/ 172 w 214"/>
                <a:gd name="T1" fmla="*/ 34 h 213"/>
                <a:gd name="T2" fmla="*/ 48 w 214"/>
                <a:gd name="T3" fmla="*/ 30 h 213"/>
                <a:gd name="T4" fmla="*/ 33 w 214"/>
                <a:gd name="T5" fmla="*/ 164 h 213"/>
                <a:gd name="T6" fmla="*/ 167 w 214"/>
                <a:gd name="T7" fmla="*/ 180 h 213"/>
                <a:gd name="T8" fmla="*/ 190 w 214"/>
                <a:gd name="T9" fmla="*/ 56 h 213"/>
                <a:gd name="T10" fmla="*/ 170 w 214"/>
                <a:gd name="T11" fmla="*/ 72 h 213"/>
                <a:gd name="T12" fmla="*/ 151 w 214"/>
                <a:gd name="T13" fmla="*/ 160 h 213"/>
                <a:gd name="T14" fmla="*/ 53 w 214"/>
                <a:gd name="T15" fmla="*/ 149 h 213"/>
                <a:gd name="T16" fmla="*/ 64 w 214"/>
                <a:gd name="T17" fmla="*/ 50 h 213"/>
                <a:gd name="T18" fmla="*/ 152 w 214"/>
                <a:gd name="T19" fmla="*/ 50 h 213"/>
                <a:gd name="T20" fmla="*/ 172 w 214"/>
                <a:gd name="T21" fmla="*/ 3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13">
                  <a:moveTo>
                    <a:pt x="172" y="34"/>
                  </a:moveTo>
                  <a:cubicBezTo>
                    <a:pt x="138" y="3"/>
                    <a:pt x="85" y="0"/>
                    <a:pt x="48" y="30"/>
                  </a:cubicBezTo>
                  <a:cubicBezTo>
                    <a:pt x="7" y="63"/>
                    <a:pt x="0" y="123"/>
                    <a:pt x="33" y="164"/>
                  </a:cubicBezTo>
                  <a:cubicBezTo>
                    <a:pt x="66" y="206"/>
                    <a:pt x="126" y="213"/>
                    <a:pt x="167" y="180"/>
                  </a:cubicBezTo>
                  <a:cubicBezTo>
                    <a:pt x="205" y="149"/>
                    <a:pt x="214" y="96"/>
                    <a:pt x="190" y="56"/>
                  </a:cubicBezTo>
                  <a:cubicBezTo>
                    <a:pt x="170" y="72"/>
                    <a:pt x="170" y="72"/>
                    <a:pt x="170" y="72"/>
                  </a:cubicBezTo>
                  <a:cubicBezTo>
                    <a:pt x="185" y="101"/>
                    <a:pt x="178" y="138"/>
                    <a:pt x="151" y="160"/>
                  </a:cubicBezTo>
                  <a:cubicBezTo>
                    <a:pt x="121" y="184"/>
                    <a:pt x="77" y="179"/>
                    <a:pt x="53" y="149"/>
                  </a:cubicBezTo>
                  <a:cubicBezTo>
                    <a:pt x="28" y="118"/>
                    <a:pt x="33" y="74"/>
                    <a:pt x="64" y="50"/>
                  </a:cubicBezTo>
                  <a:cubicBezTo>
                    <a:pt x="90" y="29"/>
                    <a:pt x="127" y="30"/>
                    <a:pt x="152" y="50"/>
                  </a:cubicBezTo>
                  <a:lnTo>
                    <a:pt x="17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7432" tIns="13716" rIns="27432" bIns="13716" numCol="1" anchor="t" anchorCtr="0" compatLnSpc="1">
              <a:prstTxWarp prst="textNoShape">
                <a:avLst/>
              </a:prstTxWarp>
            </a:bodyPr>
            <a:lstStyle/>
            <a:p>
              <a:endParaRPr lang="en-US" sz="420"/>
            </a:p>
          </p:txBody>
        </p:sp>
        <p:sp>
          <p:nvSpPr>
            <p:cNvPr id="29" name="Freeform 201">
              <a:extLst>
                <a:ext uri="{FF2B5EF4-FFF2-40B4-BE49-F238E27FC236}">
                  <a16:creationId xmlns:a16="http://schemas.microsoft.com/office/drawing/2014/main" id="{9EFBCEE6-579D-D445-AD08-C900FF752951}"/>
                </a:ext>
              </a:extLst>
            </p:cNvPr>
            <p:cNvSpPr>
              <a:spLocks/>
            </p:cNvSpPr>
            <p:nvPr/>
          </p:nvSpPr>
          <p:spPr bwMode="auto">
            <a:xfrm>
              <a:off x="3629025" y="2368551"/>
              <a:ext cx="471488" cy="468313"/>
            </a:xfrm>
            <a:custGeom>
              <a:avLst/>
              <a:gdLst>
                <a:gd name="T0" fmla="*/ 268 w 330"/>
                <a:gd name="T1" fmla="*/ 97 h 327"/>
                <a:gd name="T2" fmla="*/ 241 w 330"/>
                <a:gd name="T3" fmla="*/ 257 h 327"/>
                <a:gd name="T4" fmla="*/ 71 w 330"/>
                <a:gd name="T5" fmla="*/ 237 h 327"/>
                <a:gd name="T6" fmla="*/ 90 w 330"/>
                <a:gd name="T7" fmla="*/ 67 h 327"/>
                <a:gd name="T8" fmla="*/ 250 w 330"/>
                <a:gd name="T9" fmla="*/ 75 h 327"/>
                <a:gd name="T10" fmla="*/ 270 w 330"/>
                <a:gd name="T11" fmla="*/ 59 h 327"/>
                <a:gd name="T12" fmla="*/ 74 w 330"/>
                <a:gd name="T13" fmla="*/ 47 h 327"/>
                <a:gd name="T14" fmla="*/ 51 w 330"/>
                <a:gd name="T15" fmla="*/ 253 h 327"/>
                <a:gd name="T16" fmla="*/ 257 w 330"/>
                <a:gd name="T17" fmla="*/ 277 h 327"/>
                <a:gd name="T18" fmla="*/ 288 w 330"/>
                <a:gd name="T19" fmla="*/ 81 h 327"/>
                <a:gd name="T20" fmla="*/ 268 w 330"/>
                <a:gd name="T21" fmla="*/ 9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27">
                  <a:moveTo>
                    <a:pt x="268" y="97"/>
                  </a:moveTo>
                  <a:cubicBezTo>
                    <a:pt x="301" y="148"/>
                    <a:pt x="290" y="218"/>
                    <a:pt x="241" y="257"/>
                  </a:cubicBezTo>
                  <a:cubicBezTo>
                    <a:pt x="189" y="298"/>
                    <a:pt x="112" y="290"/>
                    <a:pt x="71" y="237"/>
                  </a:cubicBezTo>
                  <a:cubicBezTo>
                    <a:pt x="29" y="185"/>
                    <a:pt x="38" y="108"/>
                    <a:pt x="90" y="67"/>
                  </a:cubicBezTo>
                  <a:cubicBezTo>
                    <a:pt x="138" y="28"/>
                    <a:pt x="207" y="33"/>
                    <a:pt x="250" y="75"/>
                  </a:cubicBezTo>
                  <a:cubicBezTo>
                    <a:pt x="270" y="59"/>
                    <a:pt x="270" y="59"/>
                    <a:pt x="270" y="59"/>
                  </a:cubicBezTo>
                  <a:cubicBezTo>
                    <a:pt x="218" y="6"/>
                    <a:pt x="134" y="0"/>
                    <a:pt x="74" y="47"/>
                  </a:cubicBezTo>
                  <a:cubicBezTo>
                    <a:pt x="11" y="97"/>
                    <a:pt x="0" y="190"/>
                    <a:pt x="51" y="253"/>
                  </a:cubicBezTo>
                  <a:cubicBezTo>
                    <a:pt x="101" y="317"/>
                    <a:pt x="194" y="327"/>
                    <a:pt x="257" y="277"/>
                  </a:cubicBezTo>
                  <a:cubicBezTo>
                    <a:pt x="317" y="229"/>
                    <a:pt x="330" y="143"/>
                    <a:pt x="288" y="81"/>
                  </a:cubicBezTo>
                  <a:lnTo>
                    <a:pt x="268"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7432" tIns="13716" rIns="27432" bIns="13716" numCol="1" anchor="t" anchorCtr="0" compatLnSpc="1">
              <a:prstTxWarp prst="textNoShape">
                <a:avLst/>
              </a:prstTxWarp>
            </a:bodyPr>
            <a:lstStyle/>
            <a:p>
              <a:endParaRPr lang="en-US" sz="420"/>
            </a:p>
          </p:txBody>
        </p:sp>
        <p:sp>
          <p:nvSpPr>
            <p:cNvPr id="30" name="Freeform 202">
              <a:extLst>
                <a:ext uri="{FF2B5EF4-FFF2-40B4-BE49-F238E27FC236}">
                  <a16:creationId xmlns:a16="http://schemas.microsoft.com/office/drawing/2014/main" id="{5374F33B-68BF-0146-9F82-3DC84B70BF47}"/>
                </a:ext>
              </a:extLst>
            </p:cNvPr>
            <p:cNvSpPr>
              <a:spLocks/>
            </p:cNvSpPr>
            <p:nvPr/>
          </p:nvSpPr>
          <p:spPr bwMode="auto">
            <a:xfrm>
              <a:off x="3860800" y="2351088"/>
              <a:ext cx="296863" cy="252413"/>
            </a:xfrm>
            <a:custGeom>
              <a:avLst/>
              <a:gdLst>
                <a:gd name="T0" fmla="*/ 205 w 208"/>
                <a:gd name="T1" fmla="*/ 45 h 176"/>
                <a:gd name="T2" fmla="*/ 175 w 208"/>
                <a:gd name="T3" fmla="*/ 42 h 176"/>
                <a:gd name="T4" fmla="*/ 174 w 208"/>
                <a:gd name="T5" fmla="*/ 42 h 176"/>
                <a:gd name="T6" fmla="*/ 183 w 208"/>
                <a:gd name="T7" fmla="*/ 36 h 176"/>
                <a:gd name="T8" fmla="*/ 184 w 208"/>
                <a:gd name="T9" fmla="*/ 32 h 176"/>
                <a:gd name="T10" fmla="*/ 183 w 208"/>
                <a:gd name="T11" fmla="*/ 29 h 176"/>
                <a:gd name="T12" fmla="*/ 180 w 208"/>
                <a:gd name="T13" fmla="*/ 27 h 176"/>
                <a:gd name="T14" fmla="*/ 180 w 208"/>
                <a:gd name="T15" fmla="*/ 27 h 176"/>
                <a:gd name="T16" fmla="*/ 179 w 208"/>
                <a:gd name="T17" fmla="*/ 27 h 176"/>
                <a:gd name="T18" fmla="*/ 177 w 208"/>
                <a:gd name="T19" fmla="*/ 28 h 176"/>
                <a:gd name="T20" fmla="*/ 168 w 208"/>
                <a:gd name="T21" fmla="*/ 35 h 176"/>
                <a:gd name="T22" fmla="*/ 169 w 208"/>
                <a:gd name="T23" fmla="*/ 34 h 176"/>
                <a:gd name="T24" fmla="*/ 172 w 208"/>
                <a:gd name="T25" fmla="*/ 4 h 176"/>
                <a:gd name="T26" fmla="*/ 167 w 208"/>
                <a:gd name="T27" fmla="*/ 2 h 176"/>
                <a:gd name="T28" fmla="*/ 135 w 208"/>
                <a:gd name="T29" fmla="*/ 35 h 176"/>
                <a:gd name="T30" fmla="*/ 135 w 208"/>
                <a:gd name="T31" fmla="*/ 37 h 176"/>
                <a:gd name="T32" fmla="*/ 134 w 208"/>
                <a:gd name="T33" fmla="*/ 62 h 176"/>
                <a:gd name="T34" fmla="*/ 2 w 208"/>
                <a:gd name="T35" fmla="*/ 167 h 176"/>
                <a:gd name="T36" fmla="*/ 0 w 208"/>
                <a:gd name="T37" fmla="*/ 171 h 176"/>
                <a:gd name="T38" fmla="*/ 1 w 208"/>
                <a:gd name="T39" fmla="*/ 174 h 176"/>
                <a:gd name="T40" fmla="*/ 5 w 208"/>
                <a:gd name="T41" fmla="*/ 176 h 176"/>
                <a:gd name="T42" fmla="*/ 8 w 208"/>
                <a:gd name="T43" fmla="*/ 175 h 176"/>
                <a:gd name="T44" fmla="*/ 140 w 208"/>
                <a:gd name="T45" fmla="*/ 69 h 176"/>
                <a:gd name="T46" fmla="*/ 164 w 208"/>
                <a:gd name="T47" fmla="*/ 75 h 176"/>
                <a:gd name="T48" fmla="*/ 167 w 208"/>
                <a:gd name="T49" fmla="*/ 74 h 176"/>
                <a:gd name="T50" fmla="*/ 206 w 208"/>
                <a:gd name="T51" fmla="*/ 51 h 176"/>
                <a:gd name="T52" fmla="*/ 205 w 208"/>
                <a:gd name="T53"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176">
                  <a:moveTo>
                    <a:pt x="205" y="45"/>
                  </a:moveTo>
                  <a:cubicBezTo>
                    <a:pt x="175" y="42"/>
                    <a:pt x="175" y="42"/>
                    <a:pt x="175" y="42"/>
                  </a:cubicBezTo>
                  <a:cubicBezTo>
                    <a:pt x="175" y="42"/>
                    <a:pt x="175" y="42"/>
                    <a:pt x="174" y="42"/>
                  </a:cubicBezTo>
                  <a:cubicBezTo>
                    <a:pt x="183" y="36"/>
                    <a:pt x="183" y="36"/>
                    <a:pt x="183" y="36"/>
                  </a:cubicBezTo>
                  <a:cubicBezTo>
                    <a:pt x="184" y="35"/>
                    <a:pt x="184" y="34"/>
                    <a:pt x="184" y="32"/>
                  </a:cubicBezTo>
                  <a:cubicBezTo>
                    <a:pt x="185" y="31"/>
                    <a:pt x="184" y="30"/>
                    <a:pt x="183" y="29"/>
                  </a:cubicBezTo>
                  <a:cubicBezTo>
                    <a:pt x="183" y="28"/>
                    <a:pt x="181" y="27"/>
                    <a:pt x="180" y="27"/>
                  </a:cubicBezTo>
                  <a:cubicBezTo>
                    <a:pt x="180" y="27"/>
                    <a:pt x="180" y="27"/>
                    <a:pt x="180" y="27"/>
                  </a:cubicBezTo>
                  <a:cubicBezTo>
                    <a:pt x="179" y="27"/>
                    <a:pt x="179" y="27"/>
                    <a:pt x="179" y="27"/>
                  </a:cubicBezTo>
                  <a:cubicBezTo>
                    <a:pt x="178" y="27"/>
                    <a:pt x="177" y="28"/>
                    <a:pt x="177" y="28"/>
                  </a:cubicBezTo>
                  <a:cubicBezTo>
                    <a:pt x="168" y="35"/>
                    <a:pt x="168" y="35"/>
                    <a:pt x="168" y="35"/>
                  </a:cubicBezTo>
                  <a:cubicBezTo>
                    <a:pt x="168" y="35"/>
                    <a:pt x="169" y="34"/>
                    <a:pt x="169" y="34"/>
                  </a:cubicBezTo>
                  <a:cubicBezTo>
                    <a:pt x="172" y="4"/>
                    <a:pt x="172" y="4"/>
                    <a:pt x="172" y="4"/>
                  </a:cubicBezTo>
                  <a:cubicBezTo>
                    <a:pt x="173" y="2"/>
                    <a:pt x="169" y="0"/>
                    <a:pt x="167" y="2"/>
                  </a:cubicBezTo>
                  <a:cubicBezTo>
                    <a:pt x="135" y="35"/>
                    <a:pt x="135" y="35"/>
                    <a:pt x="135" y="35"/>
                  </a:cubicBezTo>
                  <a:cubicBezTo>
                    <a:pt x="135" y="36"/>
                    <a:pt x="135" y="36"/>
                    <a:pt x="135" y="37"/>
                  </a:cubicBezTo>
                  <a:cubicBezTo>
                    <a:pt x="134" y="62"/>
                    <a:pt x="134" y="62"/>
                    <a:pt x="134" y="62"/>
                  </a:cubicBezTo>
                  <a:cubicBezTo>
                    <a:pt x="2" y="167"/>
                    <a:pt x="2" y="167"/>
                    <a:pt x="2" y="167"/>
                  </a:cubicBezTo>
                  <a:cubicBezTo>
                    <a:pt x="1" y="168"/>
                    <a:pt x="0" y="169"/>
                    <a:pt x="0" y="171"/>
                  </a:cubicBezTo>
                  <a:cubicBezTo>
                    <a:pt x="0" y="172"/>
                    <a:pt x="0" y="173"/>
                    <a:pt x="1" y="174"/>
                  </a:cubicBezTo>
                  <a:cubicBezTo>
                    <a:pt x="2" y="175"/>
                    <a:pt x="4" y="176"/>
                    <a:pt x="5" y="176"/>
                  </a:cubicBezTo>
                  <a:cubicBezTo>
                    <a:pt x="6" y="176"/>
                    <a:pt x="7" y="175"/>
                    <a:pt x="8" y="175"/>
                  </a:cubicBezTo>
                  <a:cubicBezTo>
                    <a:pt x="140" y="69"/>
                    <a:pt x="140" y="69"/>
                    <a:pt x="140" y="69"/>
                  </a:cubicBezTo>
                  <a:cubicBezTo>
                    <a:pt x="164" y="75"/>
                    <a:pt x="164" y="75"/>
                    <a:pt x="164" y="75"/>
                  </a:cubicBezTo>
                  <a:cubicBezTo>
                    <a:pt x="165" y="75"/>
                    <a:pt x="166" y="75"/>
                    <a:pt x="167" y="74"/>
                  </a:cubicBezTo>
                  <a:cubicBezTo>
                    <a:pt x="206" y="51"/>
                    <a:pt x="206" y="51"/>
                    <a:pt x="206" y="51"/>
                  </a:cubicBezTo>
                  <a:cubicBezTo>
                    <a:pt x="208" y="49"/>
                    <a:pt x="208" y="46"/>
                    <a:pt x="205"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7432" tIns="13716" rIns="27432" bIns="13716" numCol="1" anchor="t" anchorCtr="0" compatLnSpc="1">
              <a:prstTxWarp prst="textNoShape">
                <a:avLst/>
              </a:prstTxWarp>
            </a:bodyPr>
            <a:lstStyle/>
            <a:p>
              <a:endParaRPr lang="en-US" sz="420"/>
            </a:p>
          </p:txBody>
        </p:sp>
      </p:grpSp>
      <p:sp>
        <p:nvSpPr>
          <p:cNvPr id="31" name="Freeform 219">
            <a:extLst>
              <a:ext uri="{FF2B5EF4-FFF2-40B4-BE49-F238E27FC236}">
                <a16:creationId xmlns:a16="http://schemas.microsoft.com/office/drawing/2014/main" id="{D4522740-1C8C-774B-9508-AEB2F591B6B7}"/>
              </a:ext>
            </a:extLst>
          </p:cNvPr>
          <p:cNvSpPr>
            <a:spLocks noEditPoints="1"/>
          </p:cNvSpPr>
          <p:nvPr/>
        </p:nvSpPr>
        <p:spPr bwMode="auto">
          <a:xfrm>
            <a:off x="8244504" y="1473592"/>
            <a:ext cx="860772" cy="720897"/>
          </a:xfrm>
          <a:custGeom>
            <a:avLst/>
            <a:gdLst>
              <a:gd name="T0" fmla="*/ 48 w 356"/>
              <a:gd name="T1" fmla="*/ 243 h 298"/>
              <a:gd name="T2" fmla="*/ 48 w 356"/>
              <a:gd name="T3" fmla="*/ 163 h 298"/>
              <a:gd name="T4" fmla="*/ 60 w 356"/>
              <a:gd name="T5" fmla="*/ 151 h 298"/>
              <a:gd name="T6" fmla="*/ 79 w 356"/>
              <a:gd name="T7" fmla="*/ 151 h 298"/>
              <a:gd name="T8" fmla="*/ 91 w 356"/>
              <a:gd name="T9" fmla="*/ 163 h 298"/>
              <a:gd name="T10" fmla="*/ 91 w 356"/>
              <a:gd name="T11" fmla="*/ 243 h 298"/>
              <a:gd name="T12" fmla="*/ 79 w 356"/>
              <a:gd name="T13" fmla="*/ 255 h 298"/>
              <a:gd name="T14" fmla="*/ 60 w 356"/>
              <a:gd name="T15" fmla="*/ 255 h 298"/>
              <a:gd name="T16" fmla="*/ 48 w 356"/>
              <a:gd name="T17" fmla="*/ 243 h 298"/>
              <a:gd name="T18" fmla="*/ 131 w 356"/>
              <a:gd name="T19" fmla="*/ 122 h 298"/>
              <a:gd name="T20" fmla="*/ 119 w 356"/>
              <a:gd name="T21" fmla="*/ 134 h 298"/>
              <a:gd name="T22" fmla="*/ 119 w 356"/>
              <a:gd name="T23" fmla="*/ 243 h 298"/>
              <a:gd name="T24" fmla="*/ 131 w 356"/>
              <a:gd name="T25" fmla="*/ 255 h 298"/>
              <a:gd name="T26" fmla="*/ 150 w 356"/>
              <a:gd name="T27" fmla="*/ 255 h 298"/>
              <a:gd name="T28" fmla="*/ 162 w 356"/>
              <a:gd name="T29" fmla="*/ 243 h 298"/>
              <a:gd name="T30" fmla="*/ 162 w 356"/>
              <a:gd name="T31" fmla="*/ 134 h 298"/>
              <a:gd name="T32" fmla="*/ 150 w 356"/>
              <a:gd name="T33" fmla="*/ 122 h 298"/>
              <a:gd name="T34" fmla="*/ 131 w 356"/>
              <a:gd name="T35" fmla="*/ 122 h 298"/>
              <a:gd name="T36" fmla="*/ 202 w 356"/>
              <a:gd name="T37" fmla="*/ 98 h 298"/>
              <a:gd name="T38" fmla="*/ 190 w 356"/>
              <a:gd name="T39" fmla="*/ 110 h 298"/>
              <a:gd name="T40" fmla="*/ 190 w 356"/>
              <a:gd name="T41" fmla="*/ 243 h 298"/>
              <a:gd name="T42" fmla="*/ 202 w 356"/>
              <a:gd name="T43" fmla="*/ 255 h 298"/>
              <a:gd name="T44" fmla="*/ 222 w 356"/>
              <a:gd name="T45" fmla="*/ 255 h 298"/>
              <a:gd name="T46" fmla="*/ 233 w 356"/>
              <a:gd name="T47" fmla="*/ 243 h 298"/>
              <a:gd name="T48" fmla="*/ 233 w 356"/>
              <a:gd name="T49" fmla="*/ 110 h 298"/>
              <a:gd name="T50" fmla="*/ 222 w 356"/>
              <a:gd name="T51" fmla="*/ 98 h 298"/>
              <a:gd name="T52" fmla="*/ 202 w 356"/>
              <a:gd name="T53" fmla="*/ 98 h 298"/>
              <a:gd name="T54" fmla="*/ 273 w 356"/>
              <a:gd name="T55" fmla="*/ 73 h 298"/>
              <a:gd name="T56" fmla="*/ 262 w 356"/>
              <a:gd name="T57" fmla="*/ 84 h 298"/>
              <a:gd name="T58" fmla="*/ 262 w 356"/>
              <a:gd name="T59" fmla="*/ 243 h 298"/>
              <a:gd name="T60" fmla="*/ 273 w 356"/>
              <a:gd name="T61" fmla="*/ 255 h 298"/>
              <a:gd name="T62" fmla="*/ 293 w 356"/>
              <a:gd name="T63" fmla="*/ 255 h 298"/>
              <a:gd name="T64" fmla="*/ 304 w 356"/>
              <a:gd name="T65" fmla="*/ 243 h 298"/>
              <a:gd name="T66" fmla="*/ 304 w 356"/>
              <a:gd name="T67" fmla="*/ 84 h 298"/>
              <a:gd name="T68" fmla="*/ 293 w 356"/>
              <a:gd name="T69" fmla="*/ 73 h 298"/>
              <a:gd name="T70" fmla="*/ 273 w 356"/>
              <a:gd name="T71" fmla="*/ 73 h 298"/>
              <a:gd name="T72" fmla="*/ 53 w 356"/>
              <a:gd name="T73" fmla="*/ 120 h 298"/>
              <a:gd name="T74" fmla="*/ 265 w 356"/>
              <a:gd name="T75" fmla="*/ 40 h 298"/>
              <a:gd name="T76" fmla="*/ 270 w 356"/>
              <a:gd name="T77" fmla="*/ 51 h 298"/>
              <a:gd name="T78" fmla="*/ 293 w 356"/>
              <a:gd name="T79" fmla="*/ 16 h 298"/>
              <a:gd name="T80" fmla="*/ 251 w 356"/>
              <a:gd name="T81" fmla="*/ 14 h 298"/>
              <a:gd name="T82" fmla="*/ 257 w 356"/>
              <a:gd name="T83" fmla="*/ 26 h 298"/>
              <a:gd name="T84" fmla="*/ 51 w 356"/>
              <a:gd name="T85" fmla="*/ 104 h 298"/>
              <a:gd name="T86" fmla="*/ 53 w 356"/>
              <a:gd name="T87" fmla="*/ 120 h 298"/>
              <a:gd name="T88" fmla="*/ 356 w 356"/>
              <a:gd name="T89" fmla="*/ 277 h 298"/>
              <a:gd name="T90" fmla="*/ 320 w 356"/>
              <a:gd name="T91" fmla="*/ 256 h 298"/>
              <a:gd name="T92" fmla="*/ 320 w 356"/>
              <a:gd name="T93" fmla="*/ 269 h 298"/>
              <a:gd name="T94" fmla="*/ 29 w 356"/>
              <a:gd name="T95" fmla="*/ 269 h 298"/>
              <a:gd name="T96" fmla="*/ 29 w 356"/>
              <a:gd name="T97" fmla="*/ 37 h 298"/>
              <a:gd name="T98" fmla="*/ 42 w 356"/>
              <a:gd name="T99" fmla="*/ 37 h 298"/>
              <a:gd name="T100" fmla="*/ 21 w 356"/>
              <a:gd name="T101" fmla="*/ 0 h 298"/>
              <a:gd name="T102" fmla="*/ 0 w 356"/>
              <a:gd name="T103" fmla="*/ 37 h 298"/>
              <a:gd name="T104" fmla="*/ 13 w 356"/>
              <a:gd name="T105" fmla="*/ 37 h 298"/>
              <a:gd name="T106" fmla="*/ 13 w 356"/>
              <a:gd name="T107" fmla="*/ 269 h 298"/>
              <a:gd name="T108" fmla="*/ 13 w 356"/>
              <a:gd name="T109" fmla="*/ 277 h 298"/>
              <a:gd name="T110" fmla="*/ 13 w 356"/>
              <a:gd name="T111" fmla="*/ 285 h 298"/>
              <a:gd name="T112" fmla="*/ 320 w 356"/>
              <a:gd name="T113" fmla="*/ 285 h 298"/>
              <a:gd name="T114" fmla="*/ 320 w 356"/>
              <a:gd name="T115" fmla="*/ 298 h 298"/>
              <a:gd name="T116" fmla="*/ 356 w 356"/>
              <a:gd name="T117" fmla="*/ 27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6" h="298">
                <a:moveTo>
                  <a:pt x="48" y="243"/>
                </a:moveTo>
                <a:cubicBezTo>
                  <a:pt x="48" y="163"/>
                  <a:pt x="48" y="163"/>
                  <a:pt x="48" y="163"/>
                </a:cubicBezTo>
                <a:cubicBezTo>
                  <a:pt x="48" y="156"/>
                  <a:pt x="53" y="151"/>
                  <a:pt x="60" y="151"/>
                </a:cubicBezTo>
                <a:cubicBezTo>
                  <a:pt x="79" y="151"/>
                  <a:pt x="79" y="151"/>
                  <a:pt x="79" y="151"/>
                </a:cubicBezTo>
                <a:cubicBezTo>
                  <a:pt x="86" y="151"/>
                  <a:pt x="91" y="156"/>
                  <a:pt x="91" y="163"/>
                </a:cubicBezTo>
                <a:cubicBezTo>
                  <a:pt x="91" y="243"/>
                  <a:pt x="91" y="243"/>
                  <a:pt x="91" y="243"/>
                </a:cubicBezTo>
                <a:cubicBezTo>
                  <a:pt x="91" y="249"/>
                  <a:pt x="86" y="255"/>
                  <a:pt x="79" y="255"/>
                </a:cubicBezTo>
                <a:cubicBezTo>
                  <a:pt x="60" y="255"/>
                  <a:pt x="60" y="255"/>
                  <a:pt x="60" y="255"/>
                </a:cubicBezTo>
                <a:cubicBezTo>
                  <a:pt x="53" y="255"/>
                  <a:pt x="48" y="249"/>
                  <a:pt x="48" y="243"/>
                </a:cubicBezTo>
                <a:close/>
                <a:moveTo>
                  <a:pt x="131" y="122"/>
                </a:moveTo>
                <a:cubicBezTo>
                  <a:pt x="124" y="122"/>
                  <a:pt x="119" y="128"/>
                  <a:pt x="119" y="134"/>
                </a:cubicBezTo>
                <a:cubicBezTo>
                  <a:pt x="119" y="243"/>
                  <a:pt x="119" y="243"/>
                  <a:pt x="119" y="243"/>
                </a:cubicBezTo>
                <a:cubicBezTo>
                  <a:pt x="119" y="249"/>
                  <a:pt x="124" y="255"/>
                  <a:pt x="131" y="255"/>
                </a:cubicBezTo>
                <a:cubicBezTo>
                  <a:pt x="150" y="255"/>
                  <a:pt x="150" y="255"/>
                  <a:pt x="150" y="255"/>
                </a:cubicBezTo>
                <a:cubicBezTo>
                  <a:pt x="157" y="255"/>
                  <a:pt x="162" y="249"/>
                  <a:pt x="162" y="243"/>
                </a:cubicBezTo>
                <a:cubicBezTo>
                  <a:pt x="162" y="134"/>
                  <a:pt x="162" y="134"/>
                  <a:pt x="162" y="134"/>
                </a:cubicBezTo>
                <a:cubicBezTo>
                  <a:pt x="162" y="128"/>
                  <a:pt x="157" y="122"/>
                  <a:pt x="150" y="122"/>
                </a:cubicBezTo>
                <a:lnTo>
                  <a:pt x="131" y="122"/>
                </a:lnTo>
                <a:close/>
                <a:moveTo>
                  <a:pt x="202" y="98"/>
                </a:moveTo>
                <a:cubicBezTo>
                  <a:pt x="195" y="98"/>
                  <a:pt x="190" y="103"/>
                  <a:pt x="190" y="110"/>
                </a:cubicBezTo>
                <a:cubicBezTo>
                  <a:pt x="190" y="243"/>
                  <a:pt x="190" y="243"/>
                  <a:pt x="190" y="243"/>
                </a:cubicBezTo>
                <a:cubicBezTo>
                  <a:pt x="190" y="249"/>
                  <a:pt x="195" y="255"/>
                  <a:pt x="202" y="255"/>
                </a:cubicBezTo>
                <a:cubicBezTo>
                  <a:pt x="222" y="255"/>
                  <a:pt x="222" y="255"/>
                  <a:pt x="222" y="255"/>
                </a:cubicBezTo>
                <a:cubicBezTo>
                  <a:pt x="228" y="255"/>
                  <a:pt x="233" y="249"/>
                  <a:pt x="233" y="243"/>
                </a:cubicBezTo>
                <a:cubicBezTo>
                  <a:pt x="233" y="110"/>
                  <a:pt x="233" y="110"/>
                  <a:pt x="233" y="110"/>
                </a:cubicBezTo>
                <a:cubicBezTo>
                  <a:pt x="233" y="103"/>
                  <a:pt x="228" y="98"/>
                  <a:pt x="222" y="98"/>
                </a:cubicBezTo>
                <a:lnTo>
                  <a:pt x="202" y="98"/>
                </a:lnTo>
                <a:close/>
                <a:moveTo>
                  <a:pt x="273" y="73"/>
                </a:moveTo>
                <a:cubicBezTo>
                  <a:pt x="267" y="73"/>
                  <a:pt x="262" y="78"/>
                  <a:pt x="262" y="84"/>
                </a:cubicBezTo>
                <a:cubicBezTo>
                  <a:pt x="262" y="243"/>
                  <a:pt x="262" y="243"/>
                  <a:pt x="262" y="243"/>
                </a:cubicBezTo>
                <a:cubicBezTo>
                  <a:pt x="262" y="249"/>
                  <a:pt x="267" y="255"/>
                  <a:pt x="273" y="255"/>
                </a:cubicBezTo>
                <a:cubicBezTo>
                  <a:pt x="293" y="255"/>
                  <a:pt x="293" y="255"/>
                  <a:pt x="293" y="255"/>
                </a:cubicBezTo>
                <a:cubicBezTo>
                  <a:pt x="299" y="255"/>
                  <a:pt x="304" y="249"/>
                  <a:pt x="304" y="243"/>
                </a:cubicBezTo>
                <a:cubicBezTo>
                  <a:pt x="304" y="84"/>
                  <a:pt x="304" y="84"/>
                  <a:pt x="304" y="84"/>
                </a:cubicBezTo>
                <a:cubicBezTo>
                  <a:pt x="304" y="78"/>
                  <a:pt x="299" y="73"/>
                  <a:pt x="293" y="73"/>
                </a:cubicBezTo>
                <a:lnTo>
                  <a:pt x="273" y="73"/>
                </a:lnTo>
                <a:close/>
                <a:moveTo>
                  <a:pt x="53" y="120"/>
                </a:moveTo>
                <a:cubicBezTo>
                  <a:pt x="129" y="106"/>
                  <a:pt x="201" y="78"/>
                  <a:pt x="265" y="40"/>
                </a:cubicBezTo>
                <a:cubicBezTo>
                  <a:pt x="270" y="51"/>
                  <a:pt x="270" y="51"/>
                  <a:pt x="270" y="51"/>
                </a:cubicBezTo>
                <a:cubicBezTo>
                  <a:pt x="293" y="16"/>
                  <a:pt x="293" y="16"/>
                  <a:pt x="293" y="16"/>
                </a:cubicBezTo>
                <a:cubicBezTo>
                  <a:pt x="251" y="14"/>
                  <a:pt x="251" y="14"/>
                  <a:pt x="251" y="14"/>
                </a:cubicBezTo>
                <a:cubicBezTo>
                  <a:pt x="257" y="26"/>
                  <a:pt x="257" y="26"/>
                  <a:pt x="257" y="26"/>
                </a:cubicBezTo>
                <a:cubicBezTo>
                  <a:pt x="195" y="64"/>
                  <a:pt x="125" y="90"/>
                  <a:pt x="51" y="104"/>
                </a:cubicBezTo>
                <a:lnTo>
                  <a:pt x="53" y="120"/>
                </a:lnTo>
                <a:close/>
                <a:moveTo>
                  <a:pt x="356" y="277"/>
                </a:moveTo>
                <a:cubicBezTo>
                  <a:pt x="320" y="256"/>
                  <a:pt x="320" y="256"/>
                  <a:pt x="320" y="256"/>
                </a:cubicBezTo>
                <a:cubicBezTo>
                  <a:pt x="320" y="269"/>
                  <a:pt x="320" y="269"/>
                  <a:pt x="320" y="269"/>
                </a:cubicBezTo>
                <a:cubicBezTo>
                  <a:pt x="29" y="269"/>
                  <a:pt x="29" y="269"/>
                  <a:pt x="29" y="269"/>
                </a:cubicBezTo>
                <a:cubicBezTo>
                  <a:pt x="29" y="37"/>
                  <a:pt x="29" y="37"/>
                  <a:pt x="29" y="37"/>
                </a:cubicBezTo>
                <a:cubicBezTo>
                  <a:pt x="42" y="37"/>
                  <a:pt x="42" y="37"/>
                  <a:pt x="42" y="37"/>
                </a:cubicBezTo>
                <a:cubicBezTo>
                  <a:pt x="21" y="0"/>
                  <a:pt x="21" y="0"/>
                  <a:pt x="21" y="0"/>
                </a:cubicBezTo>
                <a:cubicBezTo>
                  <a:pt x="0" y="37"/>
                  <a:pt x="0" y="37"/>
                  <a:pt x="0" y="37"/>
                </a:cubicBezTo>
                <a:cubicBezTo>
                  <a:pt x="13" y="37"/>
                  <a:pt x="13" y="37"/>
                  <a:pt x="13" y="37"/>
                </a:cubicBezTo>
                <a:cubicBezTo>
                  <a:pt x="13" y="269"/>
                  <a:pt x="13" y="269"/>
                  <a:pt x="13" y="269"/>
                </a:cubicBezTo>
                <a:cubicBezTo>
                  <a:pt x="13" y="277"/>
                  <a:pt x="13" y="277"/>
                  <a:pt x="13" y="277"/>
                </a:cubicBezTo>
                <a:cubicBezTo>
                  <a:pt x="13" y="285"/>
                  <a:pt x="13" y="285"/>
                  <a:pt x="13" y="285"/>
                </a:cubicBezTo>
                <a:cubicBezTo>
                  <a:pt x="320" y="285"/>
                  <a:pt x="320" y="285"/>
                  <a:pt x="320" y="285"/>
                </a:cubicBezTo>
                <a:cubicBezTo>
                  <a:pt x="320" y="298"/>
                  <a:pt x="320" y="298"/>
                  <a:pt x="320" y="298"/>
                </a:cubicBezTo>
                <a:lnTo>
                  <a:pt x="356" y="277"/>
                </a:lnTo>
                <a:close/>
              </a:path>
            </a:pathLst>
          </a:custGeom>
          <a:solidFill>
            <a:schemeClr val="tx1"/>
          </a:solidFill>
          <a:ln>
            <a:noFill/>
          </a:ln>
        </p:spPr>
        <p:txBody>
          <a:bodyPr vert="horz" wrap="square" lIns="27432" tIns="13716" rIns="27432" bIns="13716" numCol="1" anchor="t" anchorCtr="0" compatLnSpc="1">
            <a:prstTxWarp prst="textNoShape">
              <a:avLst/>
            </a:prstTxWarp>
          </a:bodyPr>
          <a:lstStyle/>
          <a:p>
            <a:endParaRPr lang="en-US" sz="420"/>
          </a:p>
        </p:txBody>
      </p:sp>
      <p:sp>
        <p:nvSpPr>
          <p:cNvPr id="2" name="Metin kutusu 1">
            <a:extLst>
              <a:ext uri="{FF2B5EF4-FFF2-40B4-BE49-F238E27FC236}">
                <a16:creationId xmlns:a16="http://schemas.microsoft.com/office/drawing/2014/main" id="{9DF62532-3F36-4376-8399-02B0737D1117}"/>
              </a:ext>
            </a:extLst>
          </p:cNvPr>
          <p:cNvSpPr txBox="1"/>
          <p:nvPr/>
        </p:nvSpPr>
        <p:spPr>
          <a:xfrm>
            <a:off x="4644689" y="4542319"/>
            <a:ext cx="1832283" cy="584775"/>
          </a:xfrm>
          <a:prstGeom prst="rect">
            <a:avLst/>
          </a:prstGeom>
          <a:noFill/>
        </p:spPr>
        <p:txBody>
          <a:bodyPr wrap="square" rtlCol="0">
            <a:spAutoFit/>
          </a:bodyPr>
          <a:lstStyle/>
          <a:p>
            <a:pPr algn="ctr"/>
            <a:r>
              <a:rPr lang="tr-TR" sz="3200" dirty="0"/>
              <a:t>Tutar</a:t>
            </a:r>
            <a:endParaRPr lang="en-US" sz="3200" dirty="0"/>
          </a:p>
        </p:txBody>
      </p:sp>
      <p:sp>
        <p:nvSpPr>
          <p:cNvPr id="54" name="Metin kutusu 53">
            <a:extLst>
              <a:ext uri="{FF2B5EF4-FFF2-40B4-BE49-F238E27FC236}">
                <a16:creationId xmlns:a16="http://schemas.microsoft.com/office/drawing/2014/main" id="{FEEA51BB-9D9E-4255-8615-014698E957C8}"/>
              </a:ext>
            </a:extLst>
          </p:cNvPr>
          <p:cNvSpPr txBox="1"/>
          <p:nvPr/>
        </p:nvSpPr>
        <p:spPr>
          <a:xfrm>
            <a:off x="6255411" y="1547326"/>
            <a:ext cx="1832283" cy="584775"/>
          </a:xfrm>
          <a:prstGeom prst="rect">
            <a:avLst/>
          </a:prstGeom>
          <a:noFill/>
        </p:spPr>
        <p:txBody>
          <a:bodyPr wrap="square" rtlCol="0">
            <a:spAutoFit/>
          </a:bodyPr>
          <a:lstStyle/>
          <a:p>
            <a:pPr algn="ctr"/>
            <a:r>
              <a:rPr lang="tr-TR" sz="3200" dirty="0"/>
              <a:t>Tarih</a:t>
            </a:r>
            <a:endParaRPr lang="en-US" sz="3200" dirty="0"/>
          </a:p>
        </p:txBody>
      </p:sp>
      <p:sp>
        <p:nvSpPr>
          <p:cNvPr id="55" name="Metin kutusu 54">
            <a:extLst>
              <a:ext uri="{FF2B5EF4-FFF2-40B4-BE49-F238E27FC236}">
                <a16:creationId xmlns:a16="http://schemas.microsoft.com/office/drawing/2014/main" id="{D0741289-6C1A-4B64-BE40-7147B7CCA6D8}"/>
              </a:ext>
            </a:extLst>
          </p:cNvPr>
          <p:cNvSpPr txBox="1"/>
          <p:nvPr/>
        </p:nvSpPr>
        <p:spPr>
          <a:xfrm>
            <a:off x="8074440" y="4645791"/>
            <a:ext cx="1832283" cy="584775"/>
          </a:xfrm>
          <a:prstGeom prst="rect">
            <a:avLst/>
          </a:prstGeom>
          <a:noFill/>
        </p:spPr>
        <p:txBody>
          <a:bodyPr wrap="square" rtlCol="0">
            <a:spAutoFit/>
          </a:bodyPr>
          <a:lstStyle/>
          <a:p>
            <a:r>
              <a:rPr lang="tr-TR" sz="3200" dirty="0"/>
              <a:t>Katsayı</a:t>
            </a:r>
            <a:endParaRPr lang="en-US" sz="3200" dirty="0"/>
          </a:p>
        </p:txBody>
      </p:sp>
      <p:sp>
        <p:nvSpPr>
          <p:cNvPr id="56" name="Metin kutusu 55">
            <a:extLst>
              <a:ext uri="{FF2B5EF4-FFF2-40B4-BE49-F238E27FC236}">
                <a16:creationId xmlns:a16="http://schemas.microsoft.com/office/drawing/2014/main" id="{F1A30BA0-B4DA-4FD1-B20C-C7FB613317D7}"/>
              </a:ext>
            </a:extLst>
          </p:cNvPr>
          <p:cNvSpPr txBox="1"/>
          <p:nvPr/>
        </p:nvSpPr>
        <p:spPr>
          <a:xfrm>
            <a:off x="9685784" y="1550706"/>
            <a:ext cx="1832283" cy="584775"/>
          </a:xfrm>
          <a:prstGeom prst="rect">
            <a:avLst/>
          </a:prstGeom>
          <a:noFill/>
        </p:spPr>
        <p:txBody>
          <a:bodyPr wrap="square" rtlCol="0">
            <a:spAutoFit/>
          </a:bodyPr>
          <a:lstStyle/>
          <a:p>
            <a:r>
              <a:rPr lang="tr-TR" sz="3200" dirty="0"/>
              <a:t>Tevsik</a:t>
            </a:r>
            <a:endParaRPr lang="en-US" sz="3200" dirty="0"/>
          </a:p>
        </p:txBody>
      </p:sp>
      <p:sp>
        <p:nvSpPr>
          <p:cNvPr id="57" name="Freeform 34">
            <a:extLst>
              <a:ext uri="{FF2B5EF4-FFF2-40B4-BE49-F238E27FC236}">
                <a16:creationId xmlns:a16="http://schemas.microsoft.com/office/drawing/2014/main" id="{2CE7C6D6-CF54-4F36-83F3-616054C2FE31}"/>
              </a:ext>
            </a:extLst>
          </p:cNvPr>
          <p:cNvSpPr>
            <a:spLocks noChangeArrowheads="1"/>
          </p:cNvSpPr>
          <p:nvPr/>
        </p:nvSpPr>
        <p:spPr bwMode="auto">
          <a:xfrm>
            <a:off x="5207260" y="1470244"/>
            <a:ext cx="679420" cy="661857"/>
          </a:xfrm>
          <a:custGeom>
            <a:avLst/>
            <a:gdLst>
              <a:gd name="T0" fmla="*/ 83129 w 1045"/>
              <a:gd name="T1" fmla="*/ 159163 h 1556"/>
              <a:gd name="T2" fmla="*/ 83129 w 1045"/>
              <a:gd name="T3" fmla="*/ 159163 h 1556"/>
              <a:gd name="T4" fmla="*/ 83129 w 1045"/>
              <a:gd name="T5" fmla="*/ 0 h 1556"/>
              <a:gd name="T6" fmla="*/ 138332 w 1045"/>
              <a:gd name="T7" fmla="*/ 0 h 1556"/>
              <a:gd name="T8" fmla="*/ 138332 w 1045"/>
              <a:gd name="T9" fmla="*/ 124407 h 1556"/>
              <a:gd name="T10" fmla="*/ 255882 w 1045"/>
              <a:gd name="T11" fmla="*/ 55220 h 1556"/>
              <a:gd name="T12" fmla="*/ 255882 w 1045"/>
              <a:gd name="T13" fmla="*/ 124407 h 1556"/>
              <a:gd name="T14" fmla="*/ 138332 w 1045"/>
              <a:gd name="T15" fmla="*/ 193594 h 1556"/>
              <a:gd name="T16" fmla="*/ 138332 w 1045"/>
              <a:gd name="T17" fmla="*/ 255960 h 1556"/>
              <a:gd name="T18" fmla="*/ 255882 w 1045"/>
              <a:gd name="T19" fmla="*/ 186773 h 1556"/>
              <a:gd name="T20" fmla="*/ 255882 w 1045"/>
              <a:gd name="T21" fmla="*/ 255960 h 1556"/>
              <a:gd name="T22" fmla="*/ 138332 w 1045"/>
              <a:gd name="T23" fmla="*/ 325147 h 1556"/>
              <a:gd name="T24" fmla="*/ 138332 w 1045"/>
              <a:gd name="T25" fmla="*/ 449879 h 1556"/>
              <a:gd name="T26" fmla="*/ 283484 w 1045"/>
              <a:gd name="T27" fmla="*/ 311180 h 1556"/>
              <a:gd name="T28" fmla="*/ 339011 w 1045"/>
              <a:gd name="T29" fmla="*/ 311180 h 1556"/>
              <a:gd name="T30" fmla="*/ 138332 w 1045"/>
              <a:gd name="T31" fmla="*/ 505099 h 1556"/>
              <a:gd name="T32" fmla="*/ 83129 w 1045"/>
              <a:gd name="T33" fmla="*/ 505099 h 1556"/>
              <a:gd name="T34" fmla="*/ 83129 w 1045"/>
              <a:gd name="T35" fmla="*/ 359903 h 1556"/>
              <a:gd name="T36" fmla="*/ 0 w 1045"/>
              <a:gd name="T37" fmla="*/ 415123 h 1556"/>
              <a:gd name="T38" fmla="*/ 0 w 1045"/>
              <a:gd name="T39" fmla="*/ 345936 h 1556"/>
              <a:gd name="T40" fmla="*/ 83129 w 1045"/>
              <a:gd name="T41" fmla="*/ 297538 h 1556"/>
              <a:gd name="T42" fmla="*/ 83129 w 1045"/>
              <a:gd name="T43" fmla="*/ 228350 h 1556"/>
              <a:gd name="T44" fmla="*/ 0 w 1045"/>
              <a:gd name="T45" fmla="*/ 283570 h 1556"/>
              <a:gd name="T46" fmla="*/ 0 w 1045"/>
              <a:gd name="T47" fmla="*/ 214708 h 1556"/>
              <a:gd name="T48" fmla="*/ 83129 w 1045"/>
              <a:gd name="T49" fmla="*/ 159163 h 15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45" h="1556">
                <a:moveTo>
                  <a:pt x="256" y="490"/>
                </a:moveTo>
                <a:lnTo>
                  <a:pt x="256" y="490"/>
                </a:lnTo>
                <a:cubicBezTo>
                  <a:pt x="256" y="0"/>
                  <a:pt x="256" y="0"/>
                  <a:pt x="256" y="0"/>
                </a:cubicBezTo>
                <a:cubicBezTo>
                  <a:pt x="426" y="0"/>
                  <a:pt x="426" y="0"/>
                  <a:pt x="426" y="0"/>
                </a:cubicBezTo>
                <a:cubicBezTo>
                  <a:pt x="426" y="383"/>
                  <a:pt x="426" y="383"/>
                  <a:pt x="426" y="383"/>
                </a:cubicBezTo>
                <a:cubicBezTo>
                  <a:pt x="788" y="170"/>
                  <a:pt x="788" y="170"/>
                  <a:pt x="788" y="170"/>
                </a:cubicBezTo>
                <a:cubicBezTo>
                  <a:pt x="788" y="383"/>
                  <a:pt x="788" y="383"/>
                  <a:pt x="788" y="383"/>
                </a:cubicBezTo>
                <a:cubicBezTo>
                  <a:pt x="426" y="596"/>
                  <a:pt x="426" y="596"/>
                  <a:pt x="426" y="596"/>
                </a:cubicBezTo>
                <a:cubicBezTo>
                  <a:pt x="426" y="788"/>
                  <a:pt x="426" y="788"/>
                  <a:pt x="426" y="788"/>
                </a:cubicBezTo>
                <a:cubicBezTo>
                  <a:pt x="788" y="575"/>
                  <a:pt x="788" y="575"/>
                  <a:pt x="788" y="575"/>
                </a:cubicBezTo>
                <a:cubicBezTo>
                  <a:pt x="788" y="788"/>
                  <a:pt x="788" y="788"/>
                  <a:pt x="788" y="788"/>
                </a:cubicBezTo>
                <a:cubicBezTo>
                  <a:pt x="426" y="1001"/>
                  <a:pt x="426" y="1001"/>
                  <a:pt x="426" y="1001"/>
                </a:cubicBezTo>
                <a:cubicBezTo>
                  <a:pt x="426" y="1385"/>
                  <a:pt x="426" y="1385"/>
                  <a:pt x="426" y="1385"/>
                </a:cubicBezTo>
                <a:cubicBezTo>
                  <a:pt x="682" y="1385"/>
                  <a:pt x="873" y="1193"/>
                  <a:pt x="873" y="958"/>
                </a:cubicBezTo>
                <a:cubicBezTo>
                  <a:pt x="1044" y="958"/>
                  <a:pt x="1044" y="958"/>
                  <a:pt x="1044" y="958"/>
                </a:cubicBezTo>
                <a:cubicBezTo>
                  <a:pt x="1044" y="1299"/>
                  <a:pt x="767" y="1555"/>
                  <a:pt x="426" y="1555"/>
                </a:cubicBezTo>
                <a:cubicBezTo>
                  <a:pt x="256" y="1555"/>
                  <a:pt x="256" y="1555"/>
                  <a:pt x="256" y="1555"/>
                </a:cubicBezTo>
                <a:cubicBezTo>
                  <a:pt x="256" y="1108"/>
                  <a:pt x="256" y="1108"/>
                  <a:pt x="256" y="1108"/>
                </a:cubicBezTo>
                <a:cubicBezTo>
                  <a:pt x="0" y="1278"/>
                  <a:pt x="0" y="1278"/>
                  <a:pt x="0" y="1278"/>
                </a:cubicBezTo>
                <a:cubicBezTo>
                  <a:pt x="0" y="1065"/>
                  <a:pt x="0" y="1065"/>
                  <a:pt x="0" y="1065"/>
                </a:cubicBezTo>
                <a:cubicBezTo>
                  <a:pt x="256" y="916"/>
                  <a:pt x="256" y="916"/>
                  <a:pt x="256" y="916"/>
                </a:cubicBezTo>
                <a:cubicBezTo>
                  <a:pt x="256" y="703"/>
                  <a:pt x="256" y="703"/>
                  <a:pt x="256" y="703"/>
                </a:cubicBezTo>
                <a:cubicBezTo>
                  <a:pt x="0" y="873"/>
                  <a:pt x="0" y="873"/>
                  <a:pt x="0" y="873"/>
                </a:cubicBezTo>
                <a:cubicBezTo>
                  <a:pt x="0" y="661"/>
                  <a:pt x="0" y="661"/>
                  <a:pt x="0" y="661"/>
                </a:cubicBezTo>
                <a:lnTo>
                  <a:pt x="256" y="49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endParaRPr lang="en-UA"/>
          </a:p>
        </p:txBody>
      </p:sp>
      <p:grpSp>
        <p:nvGrpSpPr>
          <p:cNvPr id="58" name="Group 8">
            <a:extLst>
              <a:ext uri="{FF2B5EF4-FFF2-40B4-BE49-F238E27FC236}">
                <a16:creationId xmlns:a16="http://schemas.microsoft.com/office/drawing/2014/main" id="{DC43C1B0-1A6D-4816-882D-0C263932FA46}"/>
              </a:ext>
            </a:extLst>
          </p:cNvPr>
          <p:cNvGrpSpPr>
            <a:grpSpLocks/>
          </p:cNvGrpSpPr>
          <p:nvPr/>
        </p:nvGrpSpPr>
        <p:grpSpPr bwMode="auto">
          <a:xfrm>
            <a:off x="9911239" y="4688255"/>
            <a:ext cx="568136" cy="626851"/>
            <a:chOff x="9048750" y="4605338"/>
            <a:chExt cx="568325" cy="558800"/>
          </a:xfrm>
        </p:grpSpPr>
        <p:sp>
          <p:nvSpPr>
            <p:cNvPr id="59" name="Freeform 53">
              <a:extLst>
                <a:ext uri="{FF2B5EF4-FFF2-40B4-BE49-F238E27FC236}">
                  <a16:creationId xmlns:a16="http://schemas.microsoft.com/office/drawing/2014/main" id="{15380BA0-33B5-41EA-BBC6-373763F92D39}"/>
                </a:ext>
              </a:extLst>
            </p:cNvPr>
            <p:cNvSpPr>
              <a:spLocks noChangeArrowheads="1"/>
            </p:cNvSpPr>
            <p:nvPr/>
          </p:nvSpPr>
          <p:spPr bwMode="auto">
            <a:xfrm>
              <a:off x="9048750" y="4605338"/>
              <a:ext cx="568325" cy="558800"/>
            </a:xfrm>
            <a:custGeom>
              <a:avLst/>
              <a:gdLst>
                <a:gd name="T0" fmla="*/ 2147483646 w 1577"/>
                <a:gd name="T1" fmla="*/ 2147483646 h 1554"/>
                <a:gd name="T2" fmla="*/ 2147483646 w 1577"/>
                <a:gd name="T3" fmla="*/ 2147483646 h 1554"/>
                <a:gd name="T4" fmla="*/ 2147483646 w 1577"/>
                <a:gd name="T5" fmla="*/ 2147483646 h 1554"/>
                <a:gd name="T6" fmla="*/ 2147483646 w 1577"/>
                <a:gd name="T7" fmla="*/ 2147483646 h 1554"/>
                <a:gd name="T8" fmla="*/ 2147483646 w 1577"/>
                <a:gd name="T9" fmla="*/ 2147483646 h 1554"/>
                <a:gd name="T10" fmla="*/ 2147483646 w 1577"/>
                <a:gd name="T11" fmla="*/ 2147483646 h 1554"/>
                <a:gd name="T12" fmla="*/ 2147483646 w 1577"/>
                <a:gd name="T13" fmla="*/ 0 h 1554"/>
                <a:gd name="T14" fmla="*/ 2147483646 w 1577"/>
                <a:gd name="T15" fmla="*/ 0 h 1554"/>
                <a:gd name="T16" fmla="*/ 2147483646 w 1577"/>
                <a:gd name="T17" fmla="*/ 0 h 1554"/>
                <a:gd name="T18" fmla="*/ 0 w 1577"/>
                <a:gd name="T19" fmla="*/ 2147483646 h 1554"/>
                <a:gd name="T20" fmla="*/ 0 w 1577"/>
                <a:gd name="T21" fmla="*/ 2147483646 h 1554"/>
                <a:gd name="T22" fmla="*/ 2147483646 w 1577"/>
                <a:gd name="T23" fmla="*/ 2147483646 h 1554"/>
                <a:gd name="T24" fmla="*/ 2147483646 w 1577"/>
                <a:gd name="T25" fmla="*/ 2147483646 h 1554"/>
                <a:gd name="T26" fmla="*/ 2147483646 w 1577"/>
                <a:gd name="T27" fmla="*/ 2147483646 h 1554"/>
                <a:gd name="T28" fmla="*/ 2147483646 w 1577"/>
                <a:gd name="T29" fmla="*/ 2147483646 h 1554"/>
                <a:gd name="T30" fmla="*/ 2147483646 w 1577"/>
                <a:gd name="T31" fmla="*/ 0 h 15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7" h="1554">
                  <a:moveTo>
                    <a:pt x="1406" y="170"/>
                  </a:moveTo>
                  <a:lnTo>
                    <a:pt x="1406" y="170"/>
                  </a:lnTo>
                  <a:cubicBezTo>
                    <a:pt x="1406" y="1383"/>
                    <a:pt x="1406" y="1383"/>
                    <a:pt x="1406" y="1383"/>
                  </a:cubicBezTo>
                  <a:cubicBezTo>
                    <a:pt x="171" y="1383"/>
                    <a:pt x="171" y="1383"/>
                    <a:pt x="171" y="1383"/>
                  </a:cubicBezTo>
                  <a:cubicBezTo>
                    <a:pt x="171" y="170"/>
                    <a:pt x="171" y="170"/>
                    <a:pt x="171" y="170"/>
                  </a:cubicBezTo>
                  <a:lnTo>
                    <a:pt x="1406" y="170"/>
                  </a:lnTo>
                  <a:close/>
                  <a:moveTo>
                    <a:pt x="1406" y="0"/>
                  </a:moveTo>
                  <a:lnTo>
                    <a:pt x="1406" y="0"/>
                  </a:lnTo>
                  <a:cubicBezTo>
                    <a:pt x="171" y="0"/>
                    <a:pt x="171" y="0"/>
                    <a:pt x="171" y="0"/>
                  </a:cubicBezTo>
                  <a:cubicBezTo>
                    <a:pt x="86" y="0"/>
                    <a:pt x="0" y="85"/>
                    <a:pt x="0" y="170"/>
                  </a:cubicBezTo>
                  <a:cubicBezTo>
                    <a:pt x="0" y="1383"/>
                    <a:pt x="0" y="1383"/>
                    <a:pt x="0" y="1383"/>
                  </a:cubicBezTo>
                  <a:cubicBezTo>
                    <a:pt x="0" y="1490"/>
                    <a:pt x="86" y="1553"/>
                    <a:pt x="171" y="1553"/>
                  </a:cubicBezTo>
                  <a:cubicBezTo>
                    <a:pt x="1406" y="1553"/>
                    <a:pt x="1406" y="1553"/>
                    <a:pt x="1406" y="1553"/>
                  </a:cubicBezTo>
                  <a:cubicBezTo>
                    <a:pt x="1491" y="1553"/>
                    <a:pt x="1576" y="1490"/>
                    <a:pt x="1576" y="1383"/>
                  </a:cubicBezTo>
                  <a:cubicBezTo>
                    <a:pt x="1576" y="170"/>
                    <a:pt x="1576" y="170"/>
                    <a:pt x="1576" y="170"/>
                  </a:cubicBezTo>
                  <a:cubicBezTo>
                    <a:pt x="1576" y="85"/>
                    <a:pt x="1491" y="0"/>
                    <a:pt x="1406"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sp>
          <p:nvSpPr>
            <p:cNvPr id="60" name="Freeform 54">
              <a:extLst>
                <a:ext uri="{FF2B5EF4-FFF2-40B4-BE49-F238E27FC236}">
                  <a16:creationId xmlns:a16="http://schemas.microsoft.com/office/drawing/2014/main" id="{7B7BC04F-86CA-4BE5-81A0-EE07A678B748}"/>
                </a:ext>
              </a:extLst>
            </p:cNvPr>
            <p:cNvSpPr>
              <a:spLocks noChangeArrowheads="1"/>
            </p:cNvSpPr>
            <p:nvPr/>
          </p:nvSpPr>
          <p:spPr bwMode="auto">
            <a:xfrm>
              <a:off x="9170988" y="4727575"/>
              <a:ext cx="322262" cy="314325"/>
            </a:xfrm>
            <a:custGeom>
              <a:avLst/>
              <a:gdLst>
                <a:gd name="T0" fmla="*/ 2147483646 w 895"/>
                <a:gd name="T1" fmla="*/ 2147483646 h 874"/>
                <a:gd name="T2" fmla="*/ 0 w 895"/>
                <a:gd name="T3" fmla="*/ 2147483646 h 874"/>
                <a:gd name="T4" fmla="*/ 0 w 895"/>
                <a:gd name="T5" fmla="*/ 2147483646 h 874"/>
                <a:gd name="T6" fmla="*/ 2147483646 w 895"/>
                <a:gd name="T7" fmla="*/ 2147483646 h 874"/>
                <a:gd name="T8" fmla="*/ 2147483646 w 895"/>
                <a:gd name="T9" fmla="*/ 2147483646 h 874"/>
                <a:gd name="T10" fmla="*/ 2147483646 w 895"/>
                <a:gd name="T11" fmla="*/ 2147483646 h 874"/>
                <a:gd name="T12" fmla="*/ 0 w 895"/>
                <a:gd name="T13" fmla="*/ 2147483646 h 874"/>
                <a:gd name="T14" fmla="*/ 0 w 895"/>
                <a:gd name="T15" fmla="*/ 2147483646 h 874"/>
                <a:gd name="T16" fmla="*/ 2147483646 w 895"/>
                <a:gd name="T17" fmla="*/ 2147483646 h 874"/>
                <a:gd name="T18" fmla="*/ 2147483646 w 895"/>
                <a:gd name="T19" fmla="*/ 2147483646 h 874"/>
                <a:gd name="T20" fmla="*/ 2147483646 w 895"/>
                <a:gd name="T21" fmla="*/ 2147483646 h 874"/>
                <a:gd name="T22" fmla="*/ 0 w 895"/>
                <a:gd name="T23" fmla="*/ 2147483646 h 874"/>
                <a:gd name="T24" fmla="*/ 0 w 895"/>
                <a:gd name="T25" fmla="*/ 0 h 874"/>
                <a:gd name="T26" fmla="*/ 2147483646 w 895"/>
                <a:gd name="T27" fmla="*/ 0 h 874"/>
                <a:gd name="T28" fmla="*/ 2147483646 w 895"/>
                <a:gd name="T29" fmla="*/ 2147483646 h 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95" h="874">
                  <a:moveTo>
                    <a:pt x="618" y="873"/>
                  </a:moveTo>
                  <a:lnTo>
                    <a:pt x="0" y="873"/>
                  </a:lnTo>
                  <a:lnTo>
                    <a:pt x="0" y="703"/>
                  </a:lnTo>
                  <a:lnTo>
                    <a:pt x="618" y="703"/>
                  </a:lnTo>
                  <a:lnTo>
                    <a:pt x="618" y="873"/>
                  </a:lnTo>
                  <a:close/>
                  <a:moveTo>
                    <a:pt x="894" y="532"/>
                  </a:moveTo>
                  <a:lnTo>
                    <a:pt x="0" y="532"/>
                  </a:lnTo>
                  <a:lnTo>
                    <a:pt x="0" y="362"/>
                  </a:lnTo>
                  <a:lnTo>
                    <a:pt x="894" y="362"/>
                  </a:lnTo>
                  <a:lnTo>
                    <a:pt x="894" y="532"/>
                  </a:lnTo>
                  <a:close/>
                  <a:moveTo>
                    <a:pt x="894" y="171"/>
                  </a:moveTo>
                  <a:lnTo>
                    <a:pt x="0" y="171"/>
                  </a:lnTo>
                  <a:lnTo>
                    <a:pt x="0" y="0"/>
                  </a:lnTo>
                  <a:lnTo>
                    <a:pt x="894" y="0"/>
                  </a:lnTo>
                  <a:lnTo>
                    <a:pt x="894" y="171"/>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grpSp>
      <p:grpSp>
        <p:nvGrpSpPr>
          <p:cNvPr id="61" name="Group 7">
            <a:extLst>
              <a:ext uri="{FF2B5EF4-FFF2-40B4-BE49-F238E27FC236}">
                <a16:creationId xmlns:a16="http://schemas.microsoft.com/office/drawing/2014/main" id="{CCAC3CD4-BD24-4323-BB97-4BA82C49479E}"/>
              </a:ext>
            </a:extLst>
          </p:cNvPr>
          <p:cNvGrpSpPr>
            <a:grpSpLocks/>
          </p:cNvGrpSpPr>
          <p:nvPr/>
        </p:nvGrpSpPr>
        <p:grpSpPr bwMode="auto">
          <a:xfrm>
            <a:off x="6847325" y="4517389"/>
            <a:ext cx="654463" cy="787651"/>
            <a:chOff x="13163428" y="3821347"/>
            <a:chExt cx="504853" cy="567438"/>
          </a:xfrm>
        </p:grpSpPr>
        <p:sp>
          <p:nvSpPr>
            <p:cNvPr id="62" name="Freeform 41">
              <a:extLst>
                <a:ext uri="{FF2B5EF4-FFF2-40B4-BE49-F238E27FC236}">
                  <a16:creationId xmlns:a16="http://schemas.microsoft.com/office/drawing/2014/main" id="{4D73696D-FA28-45BD-A6CE-287425AEC188}"/>
                </a:ext>
              </a:extLst>
            </p:cNvPr>
            <p:cNvSpPr>
              <a:spLocks noChangeArrowheads="1"/>
            </p:cNvSpPr>
            <p:nvPr/>
          </p:nvSpPr>
          <p:spPr bwMode="auto">
            <a:xfrm>
              <a:off x="13163428" y="3821347"/>
              <a:ext cx="504853" cy="567438"/>
            </a:xfrm>
            <a:custGeom>
              <a:avLst/>
              <a:gdLst>
                <a:gd name="T0" fmla="*/ 463255 w 1602"/>
                <a:gd name="T1" fmla="*/ 41635 h 1799"/>
                <a:gd name="T2" fmla="*/ 463255 w 1602"/>
                <a:gd name="T3" fmla="*/ 41635 h 1799"/>
                <a:gd name="T4" fmla="*/ 421656 w 1602"/>
                <a:gd name="T5" fmla="*/ 0 h 1799"/>
                <a:gd name="T6" fmla="*/ 380058 w 1602"/>
                <a:gd name="T7" fmla="*/ 41635 h 1799"/>
                <a:gd name="T8" fmla="*/ 338460 w 1602"/>
                <a:gd name="T9" fmla="*/ 0 h 1799"/>
                <a:gd name="T10" fmla="*/ 297176 w 1602"/>
                <a:gd name="T11" fmla="*/ 41635 h 1799"/>
                <a:gd name="T12" fmla="*/ 248960 w 1602"/>
                <a:gd name="T13" fmla="*/ 0 h 1799"/>
                <a:gd name="T14" fmla="*/ 207362 w 1602"/>
                <a:gd name="T15" fmla="*/ 41635 h 1799"/>
                <a:gd name="T16" fmla="*/ 165763 w 1602"/>
                <a:gd name="T17" fmla="*/ 0 h 1799"/>
                <a:gd name="T18" fmla="*/ 124480 w 1602"/>
                <a:gd name="T19" fmla="*/ 41635 h 1799"/>
                <a:gd name="T20" fmla="*/ 82882 w 1602"/>
                <a:gd name="T21" fmla="*/ 0 h 1799"/>
                <a:gd name="T22" fmla="*/ 82882 w 1602"/>
                <a:gd name="T23" fmla="*/ 394273 h 1799"/>
                <a:gd name="T24" fmla="*/ 0 w 1602"/>
                <a:gd name="T25" fmla="*/ 394273 h 1799"/>
                <a:gd name="T26" fmla="*/ 0 w 1602"/>
                <a:gd name="T27" fmla="*/ 484167 h 1799"/>
                <a:gd name="T28" fmla="*/ 82882 w 1602"/>
                <a:gd name="T29" fmla="*/ 567123 h 1799"/>
                <a:gd name="T30" fmla="*/ 421656 w 1602"/>
                <a:gd name="T31" fmla="*/ 567123 h 1799"/>
                <a:gd name="T32" fmla="*/ 504538 w 1602"/>
                <a:gd name="T33" fmla="*/ 484167 h 1799"/>
                <a:gd name="T34" fmla="*/ 504538 w 1602"/>
                <a:gd name="T35" fmla="*/ 0 h 1799"/>
                <a:gd name="T36" fmla="*/ 463255 w 1602"/>
                <a:gd name="T37" fmla="*/ 41635 h 1799"/>
                <a:gd name="T38" fmla="*/ 338460 w 1602"/>
                <a:gd name="T39" fmla="*/ 511609 h 1799"/>
                <a:gd name="T40" fmla="*/ 338460 w 1602"/>
                <a:gd name="T41" fmla="*/ 511609 h 1799"/>
                <a:gd name="T42" fmla="*/ 82882 w 1602"/>
                <a:gd name="T43" fmla="*/ 511609 h 1799"/>
                <a:gd name="T44" fmla="*/ 55149 w 1602"/>
                <a:gd name="T45" fmla="*/ 484167 h 1799"/>
                <a:gd name="T46" fmla="*/ 55149 w 1602"/>
                <a:gd name="T47" fmla="*/ 456411 h 1799"/>
                <a:gd name="T48" fmla="*/ 338460 w 1602"/>
                <a:gd name="T49" fmla="*/ 456411 h 1799"/>
                <a:gd name="T50" fmla="*/ 338460 w 1602"/>
                <a:gd name="T51" fmla="*/ 511609 h 1799"/>
                <a:gd name="T52" fmla="*/ 449073 w 1602"/>
                <a:gd name="T53" fmla="*/ 484167 h 1799"/>
                <a:gd name="T54" fmla="*/ 449073 w 1602"/>
                <a:gd name="T55" fmla="*/ 484167 h 1799"/>
                <a:gd name="T56" fmla="*/ 421656 w 1602"/>
                <a:gd name="T57" fmla="*/ 511609 h 1799"/>
                <a:gd name="T58" fmla="*/ 393924 w 1602"/>
                <a:gd name="T59" fmla="*/ 484167 h 1799"/>
                <a:gd name="T60" fmla="*/ 393924 w 1602"/>
                <a:gd name="T61" fmla="*/ 394273 h 1799"/>
                <a:gd name="T62" fmla="*/ 138346 w 1602"/>
                <a:gd name="T63" fmla="*/ 394273 h 1799"/>
                <a:gd name="T64" fmla="*/ 138346 w 1602"/>
                <a:gd name="T65" fmla="*/ 82955 h 1799"/>
                <a:gd name="T66" fmla="*/ 449073 w 1602"/>
                <a:gd name="T67" fmla="*/ 82955 h 1799"/>
                <a:gd name="T68" fmla="*/ 449073 w 1602"/>
                <a:gd name="T69" fmla="*/ 484167 h 1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2" h="1799">
                  <a:moveTo>
                    <a:pt x="1470" y="132"/>
                  </a:moveTo>
                  <a:lnTo>
                    <a:pt x="1470" y="132"/>
                  </a:lnTo>
                  <a:cubicBezTo>
                    <a:pt x="1338" y="0"/>
                    <a:pt x="1338" y="0"/>
                    <a:pt x="1338" y="0"/>
                  </a:cubicBezTo>
                  <a:cubicBezTo>
                    <a:pt x="1206" y="132"/>
                    <a:pt x="1206" y="132"/>
                    <a:pt x="1206" y="132"/>
                  </a:cubicBezTo>
                  <a:cubicBezTo>
                    <a:pt x="1074" y="0"/>
                    <a:pt x="1074" y="0"/>
                    <a:pt x="1074" y="0"/>
                  </a:cubicBezTo>
                  <a:cubicBezTo>
                    <a:pt x="943" y="132"/>
                    <a:pt x="943" y="132"/>
                    <a:pt x="943" y="132"/>
                  </a:cubicBezTo>
                  <a:cubicBezTo>
                    <a:pt x="790" y="0"/>
                    <a:pt x="790" y="0"/>
                    <a:pt x="790" y="0"/>
                  </a:cubicBezTo>
                  <a:cubicBezTo>
                    <a:pt x="658" y="132"/>
                    <a:pt x="658" y="132"/>
                    <a:pt x="658" y="132"/>
                  </a:cubicBezTo>
                  <a:cubicBezTo>
                    <a:pt x="526" y="0"/>
                    <a:pt x="526" y="0"/>
                    <a:pt x="526" y="0"/>
                  </a:cubicBezTo>
                  <a:cubicBezTo>
                    <a:pt x="395" y="132"/>
                    <a:pt x="395" y="132"/>
                    <a:pt x="395" y="132"/>
                  </a:cubicBezTo>
                  <a:cubicBezTo>
                    <a:pt x="263" y="0"/>
                    <a:pt x="263" y="0"/>
                    <a:pt x="263" y="0"/>
                  </a:cubicBezTo>
                  <a:cubicBezTo>
                    <a:pt x="263" y="1250"/>
                    <a:pt x="263" y="1250"/>
                    <a:pt x="263" y="1250"/>
                  </a:cubicBezTo>
                  <a:cubicBezTo>
                    <a:pt x="0" y="1250"/>
                    <a:pt x="0" y="1250"/>
                    <a:pt x="0" y="1250"/>
                  </a:cubicBezTo>
                  <a:cubicBezTo>
                    <a:pt x="0" y="1535"/>
                    <a:pt x="0" y="1535"/>
                    <a:pt x="0" y="1535"/>
                  </a:cubicBezTo>
                  <a:cubicBezTo>
                    <a:pt x="0" y="1666"/>
                    <a:pt x="109" y="1798"/>
                    <a:pt x="263" y="1798"/>
                  </a:cubicBezTo>
                  <a:cubicBezTo>
                    <a:pt x="1338" y="1798"/>
                    <a:pt x="1338" y="1798"/>
                    <a:pt x="1338" y="1798"/>
                  </a:cubicBezTo>
                  <a:cubicBezTo>
                    <a:pt x="1491" y="1798"/>
                    <a:pt x="1601" y="1666"/>
                    <a:pt x="1601" y="1535"/>
                  </a:cubicBezTo>
                  <a:cubicBezTo>
                    <a:pt x="1601" y="0"/>
                    <a:pt x="1601" y="0"/>
                    <a:pt x="1601" y="0"/>
                  </a:cubicBezTo>
                  <a:lnTo>
                    <a:pt x="1470" y="132"/>
                  </a:lnTo>
                  <a:close/>
                  <a:moveTo>
                    <a:pt x="1074" y="1622"/>
                  </a:moveTo>
                  <a:lnTo>
                    <a:pt x="1074" y="1622"/>
                  </a:lnTo>
                  <a:cubicBezTo>
                    <a:pt x="263" y="1622"/>
                    <a:pt x="263" y="1622"/>
                    <a:pt x="263" y="1622"/>
                  </a:cubicBezTo>
                  <a:cubicBezTo>
                    <a:pt x="220" y="1622"/>
                    <a:pt x="175" y="1578"/>
                    <a:pt x="175" y="1535"/>
                  </a:cubicBezTo>
                  <a:cubicBezTo>
                    <a:pt x="175" y="1447"/>
                    <a:pt x="175" y="1447"/>
                    <a:pt x="175" y="1447"/>
                  </a:cubicBezTo>
                  <a:cubicBezTo>
                    <a:pt x="1074" y="1447"/>
                    <a:pt x="1074" y="1447"/>
                    <a:pt x="1074" y="1447"/>
                  </a:cubicBezTo>
                  <a:lnTo>
                    <a:pt x="1074" y="1622"/>
                  </a:lnTo>
                  <a:close/>
                  <a:moveTo>
                    <a:pt x="1425" y="1535"/>
                  </a:moveTo>
                  <a:lnTo>
                    <a:pt x="1425" y="1535"/>
                  </a:lnTo>
                  <a:cubicBezTo>
                    <a:pt x="1425" y="1578"/>
                    <a:pt x="1382" y="1622"/>
                    <a:pt x="1338" y="1622"/>
                  </a:cubicBezTo>
                  <a:cubicBezTo>
                    <a:pt x="1294" y="1622"/>
                    <a:pt x="1250" y="1578"/>
                    <a:pt x="1250" y="1535"/>
                  </a:cubicBezTo>
                  <a:cubicBezTo>
                    <a:pt x="1250" y="1250"/>
                    <a:pt x="1250" y="1250"/>
                    <a:pt x="1250" y="1250"/>
                  </a:cubicBezTo>
                  <a:cubicBezTo>
                    <a:pt x="439" y="1250"/>
                    <a:pt x="439" y="1250"/>
                    <a:pt x="439" y="1250"/>
                  </a:cubicBezTo>
                  <a:cubicBezTo>
                    <a:pt x="439" y="263"/>
                    <a:pt x="439" y="263"/>
                    <a:pt x="439" y="263"/>
                  </a:cubicBezTo>
                  <a:cubicBezTo>
                    <a:pt x="1425" y="263"/>
                    <a:pt x="1425" y="263"/>
                    <a:pt x="1425" y="263"/>
                  </a:cubicBezTo>
                  <a:lnTo>
                    <a:pt x="1425" y="1535"/>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sp>
          <p:nvSpPr>
            <p:cNvPr id="63" name="Freeform 42">
              <a:extLst>
                <a:ext uri="{FF2B5EF4-FFF2-40B4-BE49-F238E27FC236}">
                  <a16:creationId xmlns:a16="http://schemas.microsoft.com/office/drawing/2014/main" id="{22972E58-75D4-4330-AF5D-57B9B6519B28}"/>
                </a:ext>
              </a:extLst>
            </p:cNvPr>
            <p:cNvSpPr>
              <a:spLocks noChangeArrowheads="1"/>
            </p:cNvSpPr>
            <p:nvPr/>
          </p:nvSpPr>
          <p:spPr bwMode="auto">
            <a:xfrm>
              <a:off x="13328931" y="3965988"/>
              <a:ext cx="172457" cy="55631"/>
            </a:xfrm>
            <a:custGeom>
              <a:avLst/>
              <a:gdLst>
                <a:gd name="T0" fmla="*/ 172143 w 549"/>
                <a:gd name="T1" fmla="*/ 0 h 177"/>
                <a:gd name="T2" fmla="*/ 0 w 549"/>
                <a:gd name="T3" fmla="*/ 0 h 177"/>
                <a:gd name="T4" fmla="*/ 0 w 549"/>
                <a:gd name="T5" fmla="*/ 55317 h 177"/>
                <a:gd name="T6" fmla="*/ 172143 w 549"/>
                <a:gd name="T7" fmla="*/ 55317 h 177"/>
                <a:gd name="T8" fmla="*/ 172143 w 549"/>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 h="177">
                  <a:moveTo>
                    <a:pt x="548" y="0"/>
                  </a:moveTo>
                  <a:lnTo>
                    <a:pt x="0" y="0"/>
                  </a:lnTo>
                  <a:lnTo>
                    <a:pt x="0" y="176"/>
                  </a:lnTo>
                  <a:lnTo>
                    <a:pt x="548" y="176"/>
                  </a:lnTo>
                  <a:lnTo>
                    <a:pt x="548"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sp>
          <p:nvSpPr>
            <p:cNvPr id="64" name="Freeform 43">
              <a:extLst>
                <a:ext uri="{FF2B5EF4-FFF2-40B4-BE49-F238E27FC236}">
                  <a16:creationId xmlns:a16="http://schemas.microsoft.com/office/drawing/2014/main" id="{E8683528-7466-49FA-BE78-7C48318E1D17}"/>
                </a:ext>
              </a:extLst>
            </p:cNvPr>
            <p:cNvSpPr>
              <a:spLocks noChangeArrowheads="1"/>
            </p:cNvSpPr>
            <p:nvPr/>
          </p:nvSpPr>
          <p:spPr bwMode="auto">
            <a:xfrm>
              <a:off x="13530594" y="3965988"/>
              <a:ext cx="55631" cy="55631"/>
            </a:xfrm>
            <a:custGeom>
              <a:avLst/>
              <a:gdLst>
                <a:gd name="T0" fmla="*/ 55317 w 177"/>
                <a:gd name="T1" fmla="*/ 0 h 177"/>
                <a:gd name="T2" fmla="*/ 0 w 177"/>
                <a:gd name="T3" fmla="*/ 0 h 177"/>
                <a:gd name="T4" fmla="*/ 0 w 177"/>
                <a:gd name="T5" fmla="*/ 55317 h 177"/>
                <a:gd name="T6" fmla="*/ 55317 w 177"/>
                <a:gd name="T7" fmla="*/ 55317 h 177"/>
                <a:gd name="T8" fmla="*/ 55317 w 177"/>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177">
                  <a:moveTo>
                    <a:pt x="176" y="0"/>
                  </a:moveTo>
                  <a:lnTo>
                    <a:pt x="0" y="0"/>
                  </a:lnTo>
                  <a:lnTo>
                    <a:pt x="0" y="176"/>
                  </a:lnTo>
                  <a:lnTo>
                    <a:pt x="176" y="176"/>
                  </a:lnTo>
                  <a:lnTo>
                    <a:pt x="17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sp>
          <p:nvSpPr>
            <p:cNvPr id="65" name="Freeform 44">
              <a:extLst>
                <a:ext uri="{FF2B5EF4-FFF2-40B4-BE49-F238E27FC236}">
                  <a16:creationId xmlns:a16="http://schemas.microsoft.com/office/drawing/2014/main" id="{EA00849C-211A-4EE0-80B4-C6BE62787151}"/>
                </a:ext>
              </a:extLst>
            </p:cNvPr>
            <p:cNvSpPr>
              <a:spLocks noChangeArrowheads="1"/>
            </p:cNvSpPr>
            <p:nvPr/>
          </p:nvSpPr>
          <p:spPr bwMode="auto">
            <a:xfrm>
              <a:off x="13328931" y="4049434"/>
              <a:ext cx="172457" cy="55631"/>
            </a:xfrm>
            <a:custGeom>
              <a:avLst/>
              <a:gdLst>
                <a:gd name="T0" fmla="*/ 172143 w 549"/>
                <a:gd name="T1" fmla="*/ 0 h 177"/>
                <a:gd name="T2" fmla="*/ 0 w 549"/>
                <a:gd name="T3" fmla="*/ 0 h 177"/>
                <a:gd name="T4" fmla="*/ 0 w 549"/>
                <a:gd name="T5" fmla="*/ 55317 h 177"/>
                <a:gd name="T6" fmla="*/ 172143 w 549"/>
                <a:gd name="T7" fmla="*/ 55317 h 177"/>
                <a:gd name="T8" fmla="*/ 172143 w 549"/>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 h="177">
                  <a:moveTo>
                    <a:pt x="548" y="0"/>
                  </a:moveTo>
                  <a:lnTo>
                    <a:pt x="0" y="0"/>
                  </a:lnTo>
                  <a:lnTo>
                    <a:pt x="0" y="176"/>
                  </a:lnTo>
                  <a:lnTo>
                    <a:pt x="548" y="176"/>
                  </a:lnTo>
                  <a:lnTo>
                    <a:pt x="548"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sp>
          <p:nvSpPr>
            <p:cNvPr id="66" name="Freeform 45">
              <a:extLst>
                <a:ext uri="{FF2B5EF4-FFF2-40B4-BE49-F238E27FC236}">
                  <a16:creationId xmlns:a16="http://schemas.microsoft.com/office/drawing/2014/main" id="{9232085C-48CE-49D6-897C-77F23EB57C56}"/>
                </a:ext>
              </a:extLst>
            </p:cNvPr>
            <p:cNvSpPr>
              <a:spLocks noChangeArrowheads="1"/>
            </p:cNvSpPr>
            <p:nvPr/>
          </p:nvSpPr>
          <p:spPr bwMode="auto">
            <a:xfrm>
              <a:off x="13530594" y="4049434"/>
              <a:ext cx="55631" cy="55631"/>
            </a:xfrm>
            <a:custGeom>
              <a:avLst/>
              <a:gdLst>
                <a:gd name="T0" fmla="*/ 55317 w 177"/>
                <a:gd name="T1" fmla="*/ 0 h 177"/>
                <a:gd name="T2" fmla="*/ 0 w 177"/>
                <a:gd name="T3" fmla="*/ 0 h 177"/>
                <a:gd name="T4" fmla="*/ 0 w 177"/>
                <a:gd name="T5" fmla="*/ 55317 h 177"/>
                <a:gd name="T6" fmla="*/ 55317 w 177"/>
                <a:gd name="T7" fmla="*/ 55317 h 177"/>
                <a:gd name="T8" fmla="*/ 55317 w 177"/>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177">
                  <a:moveTo>
                    <a:pt x="176" y="0"/>
                  </a:moveTo>
                  <a:lnTo>
                    <a:pt x="0" y="0"/>
                  </a:lnTo>
                  <a:lnTo>
                    <a:pt x="0" y="176"/>
                  </a:lnTo>
                  <a:lnTo>
                    <a:pt x="176" y="176"/>
                  </a:lnTo>
                  <a:lnTo>
                    <a:pt x="17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grpSp>
      <p:sp>
        <p:nvSpPr>
          <p:cNvPr id="67" name="Прямоугольник 3">
            <a:extLst>
              <a:ext uri="{FF2B5EF4-FFF2-40B4-BE49-F238E27FC236}">
                <a16:creationId xmlns:a16="http://schemas.microsoft.com/office/drawing/2014/main" id="{EB439C5B-6339-4192-9D09-2E89D0A8EB47}"/>
              </a:ext>
            </a:extLst>
          </p:cNvPr>
          <p:cNvSpPr>
            <a:spLocks noChangeArrowheads="1"/>
          </p:cNvSpPr>
          <p:nvPr/>
        </p:nvSpPr>
        <p:spPr bwMode="auto">
          <a:xfrm>
            <a:off x="821603" y="452699"/>
            <a:ext cx="9780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400" b="1" dirty="0">
                <a:solidFill>
                  <a:srgbClr val="FF0000"/>
                </a:solidFill>
                <a:latin typeface="Montserrat" panose="02000505000000020004" pitchFamily="2" charset="77"/>
              </a:rPr>
              <a:t>Veri Setinin Hazırlanması</a:t>
            </a:r>
            <a:endParaRPr lang="en-UA" altLang="en-UA" sz="4500" dirty="0">
              <a:solidFill>
                <a:srgbClr val="FF0000"/>
              </a:solidFill>
              <a:latin typeface="Montserrat" panose="02000505000000020004" pitchFamily="2" charset="77"/>
            </a:endParaRPr>
          </a:p>
        </p:txBody>
      </p:sp>
      <p:grpSp>
        <p:nvGrpSpPr>
          <p:cNvPr id="38" name="Группа 2">
            <a:extLst>
              <a:ext uri="{FF2B5EF4-FFF2-40B4-BE49-F238E27FC236}">
                <a16:creationId xmlns:a16="http://schemas.microsoft.com/office/drawing/2014/main" id="{F92E638E-0B69-4693-A507-465F5E461EA4}"/>
              </a:ext>
            </a:extLst>
          </p:cNvPr>
          <p:cNvGrpSpPr/>
          <p:nvPr/>
        </p:nvGrpSpPr>
        <p:grpSpPr>
          <a:xfrm>
            <a:off x="0" y="5978525"/>
            <a:ext cx="14073854" cy="979679"/>
            <a:chOff x="7024687" y="5978525"/>
            <a:chExt cx="5964895" cy="979679"/>
          </a:xfrm>
        </p:grpSpPr>
        <p:sp>
          <p:nvSpPr>
            <p:cNvPr id="39" name="Google Shape;296;p19">
              <a:extLst>
                <a:ext uri="{FF2B5EF4-FFF2-40B4-BE49-F238E27FC236}">
                  <a16:creationId xmlns:a16="http://schemas.microsoft.com/office/drawing/2014/main" id="{DC7C99FA-B083-4912-8CAC-F4AA056AD2F6}"/>
                </a:ext>
              </a:extLst>
            </p:cNvPr>
            <p:cNvSpPr/>
            <p:nvPr/>
          </p:nvSpPr>
          <p:spPr>
            <a:xfrm>
              <a:off x="7024687" y="5978525"/>
              <a:ext cx="5167312" cy="877887"/>
            </a:xfrm>
            <a:custGeom>
              <a:avLst/>
              <a:gdLst/>
              <a:ahLst/>
              <a:cxnLst/>
              <a:rect l="l" t="t" r="r" b="b"/>
              <a:pathLst>
                <a:path w="543" h="92" extrusionOk="0">
                  <a:moveTo>
                    <a:pt x="92" y="0"/>
                  </a:moveTo>
                  <a:cubicBezTo>
                    <a:pt x="543" y="0"/>
                    <a:pt x="543" y="0"/>
                    <a:pt x="543" y="0"/>
                  </a:cubicBezTo>
                  <a:cubicBezTo>
                    <a:pt x="543" y="92"/>
                    <a:pt x="543" y="92"/>
                    <a:pt x="543" y="92"/>
                  </a:cubicBezTo>
                  <a:cubicBezTo>
                    <a:pt x="0" y="92"/>
                    <a:pt x="0" y="92"/>
                    <a:pt x="0" y="92"/>
                  </a:cubicBezTo>
                  <a:cubicBezTo>
                    <a:pt x="0" y="92"/>
                    <a:pt x="0" y="92"/>
                    <a:pt x="0" y="92"/>
                  </a:cubicBezTo>
                  <a:cubicBezTo>
                    <a:pt x="0" y="41"/>
                    <a:pt x="41" y="0"/>
                    <a:pt x="92" y="0"/>
                  </a:cubicBez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 name="Google Shape;299;p19">
              <a:extLst>
                <a:ext uri="{FF2B5EF4-FFF2-40B4-BE49-F238E27FC236}">
                  <a16:creationId xmlns:a16="http://schemas.microsoft.com/office/drawing/2014/main" id="{A917302E-453C-4084-8817-80324E7E4712}"/>
                </a:ext>
              </a:extLst>
            </p:cNvPr>
            <p:cNvSpPr txBox="1"/>
            <p:nvPr/>
          </p:nvSpPr>
          <p:spPr>
            <a:xfrm>
              <a:off x="8788591" y="6266054"/>
              <a:ext cx="4200991" cy="6921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500"/>
                <a:buFont typeface="Montserrat"/>
                <a:buNone/>
              </a:pPr>
              <a:r>
                <a:rPr lang="tr-TR" sz="2800" b="1" i="0" u="none" dirty="0">
                  <a:solidFill>
                    <a:schemeClr val="tx1">
                      <a:lumMod val="95000"/>
                      <a:lumOff val="5000"/>
                    </a:schemeClr>
                  </a:solidFill>
                  <a:latin typeface="Montserrat"/>
                  <a:ea typeface="Montserrat"/>
                  <a:cs typeface="Montserrat"/>
                  <a:sym typeface="Montserrat"/>
                </a:rPr>
                <a:t>Parasal Olmayan Kıymetler</a:t>
              </a:r>
              <a:endParaRPr lang="tr-TR" sz="2800" dirty="0">
                <a:solidFill>
                  <a:schemeClr val="tx1">
                    <a:lumMod val="95000"/>
                    <a:lumOff val="5000"/>
                  </a:schemeClr>
                </a:solidFill>
              </a:endParaRPr>
            </a:p>
          </p:txBody>
        </p:sp>
      </p:grpSp>
      <p:sp>
        <p:nvSpPr>
          <p:cNvPr id="9" name="Slayt Numarası Yer Tutucusu 8">
            <a:extLst>
              <a:ext uri="{FF2B5EF4-FFF2-40B4-BE49-F238E27FC236}">
                <a16:creationId xmlns:a16="http://schemas.microsoft.com/office/drawing/2014/main" id="{B8238837-2FBB-4CE0-9603-F44DBDF0B955}"/>
              </a:ext>
            </a:extLst>
          </p:cNvPr>
          <p:cNvSpPr>
            <a:spLocks noGrp="1"/>
          </p:cNvSpPr>
          <p:nvPr>
            <p:ph type="sldNum" sz="quarter" idx="12"/>
          </p:nvPr>
        </p:nvSpPr>
        <p:spPr/>
        <p:txBody>
          <a:bodyPr/>
          <a:lstStyle/>
          <a:p>
            <a:fld id="{74A6B242-B99F-4B56-9848-7DADBC0D860D}" type="slidenum">
              <a:rPr lang="en-US" smtClean="0"/>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727606" y="467722"/>
            <a:ext cx="60676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3200" b="1" dirty="0">
                <a:solidFill>
                  <a:srgbClr val="FF0000"/>
                </a:solidFill>
                <a:latin typeface="Montserrat" panose="02000505000000020004" pitchFamily="2" charset="77"/>
              </a:rPr>
              <a:t>Stoklarda Düzeltme İşlemi</a:t>
            </a:r>
            <a:endParaRPr lang="en-UA" altLang="en-UA" sz="3200" dirty="0">
              <a:solidFill>
                <a:srgbClr val="FF0000"/>
              </a:solidFill>
              <a:latin typeface="Montserrat" panose="02000505000000020004" pitchFamily="2" charset="77"/>
            </a:endParaRPr>
          </a:p>
        </p:txBody>
      </p:sp>
      <p:sp>
        <p:nvSpPr>
          <p:cNvPr id="161806" name="Прямоугольник 9">
            <a:extLst>
              <a:ext uri="{FF2B5EF4-FFF2-40B4-BE49-F238E27FC236}">
                <a16:creationId xmlns:a16="http://schemas.microsoft.com/office/drawing/2014/main" id="{C88ED019-AD4E-794A-9CAE-7304179A8381}"/>
              </a:ext>
            </a:extLst>
          </p:cNvPr>
          <p:cNvSpPr>
            <a:spLocks noChangeArrowheads="1"/>
          </p:cNvSpPr>
          <p:nvPr/>
        </p:nvSpPr>
        <p:spPr bwMode="auto">
          <a:xfrm>
            <a:off x="727605" y="1052497"/>
            <a:ext cx="11625211" cy="553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tr-TR" sz="2600" dirty="0">
                <a:latin typeface="Calibri" panose="020F0502020204030204" pitchFamily="34" charset="0"/>
                <a:ea typeface="Calibri" panose="020F0502020204030204" pitchFamily="34" charset="0"/>
                <a:cs typeface="Arial" panose="020B0604020202020204" pitchFamily="34" charset="0"/>
              </a:rPr>
              <a:t>31.12.2023 tarihli stoklar ile ilgili envanter raporu temin edilir.</a:t>
            </a:r>
            <a:endParaRPr lang="en-US" sz="2600"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pPr>
            <a:r>
              <a:rPr lang="tr-TR" sz="2600" dirty="0">
                <a:latin typeface="Calibri" panose="020F0502020204030204" pitchFamily="34" charset="0"/>
                <a:ea typeface="Calibri" panose="020F0502020204030204" pitchFamily="34" charset="0"/>
                <a:cs typeface="Arial" panose="020B0604020202020204" pitchFamily="34" charset="0"/>
              </a:rPr>
              <a:t>Kayıtlarda ilgili hesaplar ile envanter raporu karşılaştırılır.</a:t>
            </a:r>
            <a:endParaRPr lang="en-US" sz="2600"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pPr>
            <a:r>
              <a:rPr lang="tr-TR" sz="2600" dirty="0">
                <a:latin typeface="Calibri" panose="020F0502020204030204" pitchFamily="34" charset="0"/>
                <a:ea typeface="Calibri" panose="020F0502020204030204" pitchFamily="34" charset="0"/>
                <a:cs typeface="Arial" panose="020B0604020202020204" pitchFamily="34" charset="0"/>
              </a:rPr>
              <a:t>VUK hükümleri uyarınca yapılan değerleme kontrol edilir. </a:t>
            </a:r>
            <a:endParaRPr lang="en-US" sz="2600"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pPr>
            <a:r>
              <a:rPr lang="tr-TR" sz="2600" dirty="0">
                <a:latin typeface="Calibri" panose="020F0502020204030204" pitchFamily="34" charset="0"/>
                <a:ea typeface="Calibri" panose="020F0502020204030204" pitchFamily="34" charset="0"/>
                <a:cs typeface="Arial" panose="020B0604020202020204" pitchFamily="34" charset="0"/>
              </a:rPr>
              <a:t>Stok maliyetlerinde finansman gideri olup olmadığı kontrol edilir.</a:t>
            </a:r>
          </a:p>
          <a:p>
            <a:pPr lvl="0">
              <a:lnSpc>
                <a:spcPct val="150000"/>
              </a:lnSpc>
            </a:pPr>
            <a:r>
              <a:rPr lang="tr-TR" sz="2600" dirty="0">
                <a:latin typeface="Calibri" panose="020F0502020204030204" pitchFamily="34" charset="0"/>
                <a:ea typeface="Calibri" panose="020F0502020204030204" pitchFamily="34" charset="0"/>
                <a:cs typeface="Arial" panose="020B0604020202020204" pitchFamily="34" charset="0"/>
              </a:rPr>
              <a:t>Finansman gideri var ise, reel olmayan kısmı için karar verilir. </a:t>
            </a:r>
            <a:endParaRPr lang="en-US" sz="2600"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pPr>
            <a:r>
              <a:rPr lang="tr-TR" sz="2600" dirty="0">
                <a:latin typeface="Calibri" panose="020F0502020204030204" pitchFamily="34" charset="0"/>
                <a:ea typeface="Calibri" panose="020F0502020204030204" pitchFamily="34" charset="0"/>
                <a:cs typeface="Arial" panose="020B0604020202020204" pitchFamily="34" charset="0"/>
              </a:rPr>
              <a:t>Düzeltme için yöntem seçilir. Gerçek mi / toplulaştırılırmış mı? </a:t>
            </a:r>
            <a:endParaRPr lang="en-US" sz="2600"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pPr>
            <a:r>
              <a:rPr lang="tr-TR" sz="2600" dirty="0">
                <a:latin typeface="Calibri" panose="020F0502020204030204" pitchFamily="34" charset="0"/>
                <a:ea typeface="Calibri" panose="020F0502020204030204" pitchFamily="34" charset="0"/>
                <a:cs typeface="Arial" panose="020B0604020202020204" pitchFamily="34" charset="0"/>
              </a:rPr>
              <a:t>Gerçek yöntem seçildi ise </a:t>
            </a:r>
            <a:r>
              <a:rPr lang="tr-TR" sz="2600" dirty="0">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tr-TR" sz="2600" dirty="0">
                <a:latin typeface="Calibri" panose="020F0502020204030204" pitchFamily="34" charset="0"/>
                <a:ea typeface="Calibri" panose="020F0502020204030204" pitchFamily="34" charset="0"/>
                <a:cs typeface="Arial" panose="020B0604020202020204" pitchFamily="34" charset="0"/>
              </a:rPr>
              <a:t>defter kayıt tarihi tespit edilir.</a:t>
            </a:r>
            <a:endParaRPr lang="en-US" sz="2600"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spcAft>
                <a:spcPts val="800"/>
              </a:spcAft>
            </a:pPr>
            <a:r>
              <a:rPr lang="tr-TR" sz="2600" dirty="0">
                <a:latin typeface="Calibri" panose="020F0502020204030204" pitchFamily="34" charset="0"/>
                <a:ea typeface="Calibri" panose="020F0502020204030204" pitchFamily="34" charset="0"/>
                <a:cs typeface="Arial" panose="020B0604020202020204" pitchFamily="34" charset="0"/>
              </a:rPr>
              <a:t>Toplulaştırılmış yöntem seçilecekse, hangi yöntem olacağına karar verilir.</a:t>
            </a:r>
          </a:p>
          <a:p>
            <a:pPr lvl="0">
              <a:lnSpc>
                <a:spcPct val="150000"/>
              </a:lnSpc>
              <a:spcAft>
                <a:spcPts val="800"/>
              </a:spcAft>
            </a:pPr>
            <a:r>
              <a:rPr lang="tr-TR" sz="2600" dirty="0">
                <a:latin typeface="Calibri" panose="020F0502020204030204" pitchFamily="34" charset="0"/>
                <a:ea typeface="Calibri" panose="020F0502020204030204" pitchFamily="34" charset="0"/>
                <a:cs typeface="Arial" panose="020B0604020202020204" pitchFamily="34" charset="0"/>
              </a:rPr>
              <a:t>Stok devir hızı yöntemi seçilirse, sonucun makul olup olmadığı kontrol edilir. </a:t>
            </a:r>
            <a:endParaRPr lang="en-US" sz="2600" dirty="0">
              <a:latin typeface="Calibri" panose="020F0502020204030204" pitchFamily="34" charset="0"/>
              <a:ea typeface="Calibri" panose="020F0502020204030204" pitchFamily="34" charset="0"/>
              <a:cs typeface="Arial" panose="020B0604020202020204" pitchFamily="34" charset="0"/>
            </a:endParaRPr>
          </a:p>
        </p:txBody>
      </p:sp>
      <p:sp>
        <p:nvSpPr>
          <p:cNvPr id="8" name="Прямоугольник 16">
            <a:extLst>
              <a:ext uri="{FF2B5EF4-FFF2-40B4-BE49-F238E27FC236}">
                <a16:creationId xmlns:a16="http://schemas.microsoft.com/office/drawing/2014/main" id="{73750CC4-CDCD-4E18-9F90-24CBDEDCD40D}"/>
              </a:ext>
            </a:extLst>
          </p:cNvPr>
          <p:cNvSpPr>
            <a:spLocks noChangeArrowheads="1"/>
          </p:cNvSpPr>
          <p:nvPr/>
        </p:nvSpPr>
        <p:spPr bwMode="auto">
          <a:xfrm>
            <a:off x="240307" y="1195800"/>
            <a:ext cx="5421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600" b="1" dirty="0">
                <a:solidFill>
                  <a:srgbClr val="FFA200"/>
                </a:solidFill>
                <a:latin typeface="Montserrat" panose="02000505000000020004" pitchFamily="2" charset="77"/>
              </a:rPr>
              <a:t>01</a:t>
            </a:r>
            <a:endParaRPr lang="en-UA" altLang="en-UA" sz="2600" dirty="0">
              <a:solidFill>
                <a:srgbClr val="FFA200"/>
              </a:solidFill>
              <a:latin typeface="Montserrat" panose="02000505000000020004" pitchFamily="2" charset="77"/>
            </a:endParaRPr>
          </a:p>
        </p:txBody>
      </p:sp>
      <p:sp>
        <p:nvSpPr>
          <p:cNvPr id="10" name="Прямоугольник 16">
            <a:extLst>
              <a:ext uri="{FF2B5EF4-FFF2-40B4-BE49-F238E27FC236}">
                <a16:creationId xmlns:a16="http://schemas.microsoft.com/office/drawing/2014/main" id="{F22C70C7-2623-407A-8104-EDBB171E687E}"/>
              </a:ext>
            </a:extLst>
          </p:cNvPr>
          <p:cNvSpPr>
            <a:spLocks noChangeArrowheads="1"/>
          </p:cNvSpPr>
          <p:nvPr/>
        </p:nvSpPr>
        <p:spPr bwMode="auto">
          <a:xfrm>
            <a:off x="240307" y="1775048"/>
            <a:ext cx="6078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600" b="1" dirty="0">
                <a:solidFill>
                  <a:srgbClr val="FFA200"/>
                </a:solidFill>
                <a:latin typeface="Montserrat" panose="02000505000000020004" pitchFamily="2" charset="77"/>
              </a:rPr>
              <a:t>0</a:t>
            </a:r>
            <a:r>
              <a:rPr lang="tr-TR" altLang="en-UA" sz="2600" b="1" dirty="0">
                <a:solidFill>
                  <a:srgbClr val="FFA200"/>
                </a:solidFill>
                <a:latin typeface="Montserrat" panose="02000505000000020004" pitchFamily="2" charset="77"/>
              </a:rPr>
              <a:t>2</a:t>
            </a:r>
            <a:endParaRPr lang="en-UA" altLang="en-UA" sz="2600" dirty="0">
              <a:solidFill>
                <a:srgbClr val="FFA200"/>
              </a:solidFill>
              <a:latin typeface="Montserrat" panose="02000505000000020004" pitchFamily="2" charset="77"/>
            </a:endParaRPr>
          </a:p>
        </p:txBody>
      </p:sp>
      <p:sp>
        <p:nvSpPr>
          <p:cNvPr id="11" name="Прямоугольник 16">
            <a:extLst>
              <a:ext uri="{FF2B5EF4-FFF2-40B4-BE49-F238E27FC236}">
                <a16:creationId xmlns:a16="http://schemas.microsoft.com/office/drawing/2014/main" id="{8B11255D-D7B7-47BF-8AEC-11A276CA6EA7}"/>
              </a:ext>
            </a:extLst>
          </p:cNvPr>
          <p:cNvSpPr>
            <a:spLocks noChangeArrowheads="1"/>
          </p:cNvSpPr>
          <p:nvPr/>
        </p:nvSpPr>
        <p:spPr bwMode="auto">
          <a:xfrm>
            <a:off x="242273" y="2392086"/>
            <a:ext cx="6078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600" b="1" dirty="0">
                <a:solidFill>
                  <a:srgbClr val="FFA200"/>
                </a:solidFill>
                <a:latin typeface="Montserrat" panose="02000505000000020004" pitchFamily="2" charset="77"/>
              </a:rPr>
              <a:t>0</a:t>
            </a:r>
            <a:r>
              <a:rPr lang="tr-TR" altLang="en-UA" sz="2600" b="1" dirty="0">
                <a:solidFill>
                  <a:srgbClr val="FFA200"/>
                </a:solidFill>
                <a:latin typeface="Montserrat" panose="02000505000000020004" pitchFamily="2" charset="77"/>
              </a:rPr>
              <a:t>3</a:t>
            </a:r>
            <a:endParaRPr lang="en-UA" altLang="en-UA" sz="2600" dirty="0">
              <a:solidFill>
                <a:srgbClr val="FFA200"/>
              </a:solidFill>
              <a:latin typeface="Montserrat" panose="02000505000000020004" pitchFamily="2" charset="77"/>
            </a:endParaRPr>
          </a:p>
        </p:txBody>
      </p:sp>
      <p:sp>
        <p:nvSpPr>
          <p:cNvPr id="12" name="Прямоугольник 16">
            <a:extLst>
              <a:ext uri="{FF2B5EF4-FFF2-40B4-BE49-F238E27FC236}">
                <a16:creationId xmlns:a16="http://schemas.microsoft.com/office/drawing/2014/main" id="{0CB70058-FBE4-4FB1-B2F7-4746EE4150D8}"/>
              </a:ext>
            </a:extLst>
          </p:cNvPr>
          <p:cNvSpPr>
            <a:spLocks noChangeArrowheads="1"/>
          </p:cNvSpPr>
          <p:nvPr/>
        </p:nvSpPr>
        <p:spPr bwMode="auto">
          <a:xfrm>
            <a:off x="224884" y="2985662"/>
            <a:ext cx="63991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600" b="1" dirty="0">
                <a:solidFill>
                  <a:srgbClr val="FFA200"/>
                </a:solidFill>
                <a:latin typeface="Montserrat" panose="02000505000000020004" pitchFamily="2" charset="77"/>
              </a:rPr>
              <a:t>0</a:t>
            </a:r>
            <a:r>
              <a:rPr lang="tr-TR" altLang="en-UA" sz="2600" b="1" dirty="0">
                <a:solidFill>
                  <a:srgbClr val="FFA200"/>
                </a:solidFill>
                <a:latin typeface="Montserrat" panose="02000505000000020004" pitchFamily="2" charset="77"/>
              </a:rPr>
              <a:t>4</a:t>
            </a:r>
            <a:endParaRPr lang="en-UA" altLang="en-UA" sz="2600" dirty="0">
              <a:solidFill>
                <a:srgbClr val="FFA200"/>
              </a:solidFill>
              <a:latin typeface="Montserrat" panose="02000505000000020004" pitchFamily="2" charset="77"/>
            </a:endParaRPr>
          </a:p>
        </p:txBody>
      </p:sp>
      <p:sp>
        <p:nvSpPr>
          <p:cNvPr id="13" name="Прямоугольник 16">
            <a:extLst>
              <a:ext uri="{FF2B5EF4-FFF2-40B4-BE49-F238E27FC236}">
                <a16:creationId xmlns:a16="http://schemas.microsoft.com/office/drawing/2014/main" id="{A2DFDBF2-AD46-4BAA-9DA3-1E820CE6DD2F}"/>
              </a:ext>
            </a:extLst>
          </p:cNvPr>
          <p:cNvSpPr>
            <a:spLocks noChangeArrowheads="1"/>
          </p:cNvSpPr>
          <p:nvPr/>
        </p:nvSpPr>
        <p:spPr bwMode="auto">
          <a:xfrm>
            <a:off x="240307" y="3579238"/>
            <a:ext cx="6094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600" b="1" dirty="0">
                <a:solidFill>
                  <a:srgbClr val="FFA200"/>
                </a:solidFill>
                <a:latin typeface="Montserrat" panose="02000505000000020004" pitchFamily="2" charset="77"/>
              </a:rPr>
              <a:t>0</a:t>
            </a:r>
            <a:r>
              <a:rPr lang="tr-TR" altLang="en-UA" sz="2600" b="1" dirty="0">
                <a:solidFill>
                  <a:srgbClr val="FFA200"/>
                </a:solidFill>
                <a:latin typeface="Montserrat" panose="02000505000000020004" pitchFamily="2" charset="77"/>
              </a:rPr>
              <a:t>5</a:t>
            </a:r>
            <a:endParaRPr lang="en-UA" altLang="en-UA" sz="2600" dirty="0">
              <a:solidFill>
                <a:srgbClr val="FFA200"/>
              </a:solidFill>
              <a:latin typeface="Montserrat" panose="02000505000000020004" pitchFamily="2" charset="77"/>
            </a:endParaRPr>
          </a:p>
        </p:txBody>
      </p:sp>
      <p:sp>
        <p:nvSpPr>
          <p:cNvPr id="14" name="Прямоугольник 16">
            <a:extLst>
              <a:ext uri="{FF2B5EF4-FFF2-40B4-BE49-F238E27FC236}">
                <a16:creationId xmlns:a16="http://schemas.microsoft.com/office/drawing/2014/main" id="{4EB8BBED-4B12-4ABC-AE85-552D72118965}"/>
              </a:ext>
            </a:extLst>
          </p:cNvPr>
          <p:cNvSpPr>
            <a:spLocks noChangeArrowheads="1"/>
          </p:cNvSpPr>
          <p:nvPr/>
        </p:nvSpPr>
        <p:spPr bwMode="auto">
          <a:xfrm>
            <a:off x="219200" y="4140395"/>
            <a:ext cx="622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600" b="1" dirty="0">
                <a:solidFill>
                  <a:srgbClr val="FFA200"/>
                </a:solidFill>
                <a:latin typeface="Montserrat" panose="02000505000000020004" pitchFamily="2" charset="77"/>
              </a:rPr>
              <a:t>0</a:t>
            </a:r>
            <a:r>
              <a:rPr lang="tr-TR" altLang="en-UA" sz="2600" b="1" dirty="0">
                <a:solidFill>
                  <a:srgbClr val="FFA200"/>
                </a:solidFill>
                <a:latin typeface="Montserrat" panose="02000505000000020004" pitchFamily="2" charset="77"/>
              </a:rPr>
              <a:t>6</a:t>
            </a:r>
            <a:endParaRPr lang="en-UA" altLang="en-UA" sz="2600" dirty="0">
              <a:solidFill>
                <a:srgbClr val="FFA200"/>
              </a:solidFill>
              <a:latin typeface="Montserrat" panose="02000505000000020004" pitchFamily="2" charset="77"/>
            </a:endParaRPr>
          </a:p>
        </p:txBody>
      </p:sp>
      <p:sp>
        <p:nvSpPr>
          <p:cNvPr id="15" name="Прямоугольник 16">
            <a:extLst>
              <a:ext uri="{FF2B5EF4-FFF2-40B4-BE49-F238E27FC236}">
                <a16:creationId xmlns:a16="http://schemas.microsoft.com/office/drawing/2014/main" id="{B860B5BF-E824-4128-AB89-D2E9ED7E78B6}"/>
              </a:ext>
            </a:extLst>
          </p:cNvPr>
          <p:cNvSpPr>
            <a:spLocks noChangeArrowheads="1"/>
          </p:cNvSpPr>
          <p:nvPr/>
        </p:nvSpPr>
        <p:spPr bwMode="auto">
          <a:xfrm>
            <a:off x="223612" y="5339721"/>
            <a:ext cx="63030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600" b="1" dirty="0">
                <a:solidFill>
                  <a:srgbClr val="FFA200"/>
                </a:solidFill>
                <a:latin typeface="Montserrat" panose="02000505000000020004" pitchFamily="2" charset="77"/>
              </a:rPr>
              <a:t>0</a:t>
            </a:r>
            <a:r>
              <a:rPr lang="tr-TR" altLang="en-UA" sz="2600" b="1" dirty="0">
                <a:solidFill>
                  <a:srgbClr val="FFA200"/>
                </a:solidFill>
                <a:latin typeface="Montserrat" panose="02000505000000020004" pitchFamily="2" charset="77"/>
              </a:rPr>
              <a:t>8</a:t>
            </a:r>
            <a:endParaRPr lang="en-UA" altLang="en-UA" sz="2600" dirty="0">
              <a:solidFill>
                <a:srgbClr val="FFA200"/>
              </a:solidFill>
              <a:latin typeface="Montserrat" panose="02000505000000020004" pitchFamily="2" charset="77"/>
            </a:endParaRPr>
          </a:p>
        </p:txBody>
      </p:sp>
      <p:sp>
        <p:nvSpPr>
          <p:cNvPr id="16" name="Прямоугольник 16">
            <a:extLst>
              <a:ext uri="{FF2B5EF4-FFF2-40B4-BE49-F238E27FC236}">
                <a16:creationId xmlns:a16="http://schemas.microsoft.com/office/drawing/2014/main" id="{062F7A4A-6844-40C3-9235-8487B56A9757}"/>
              </a:ext>
            </a:extLst>
          </p:cNvPr>
          <p:cNvSpPr>
            <a:spLocks noChangeArrowheads="1"/>
          </p:cNvSpPr>
          <p:nvPr/>
        </p:nvSpPr>
        <p:spPr bwMode="auto">
          <a:xfrm>
            <a:off x="252932" y="6052072"/>
            <a:ext cx="622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600" b="1" dirty="0">
                <a:solidFill>
                  <a:srgbClr val="FFA200"/>
                </a:solidFill>
                <a:latin typeface="Montserrat" panose="02000505000000020004" pitchFamily="2" charset="77"/>
              </a:rPr>
              <a:t>0</a:t>
            </a:r>
            <a:r>
              <a:rPr lang="tr-TR" altLang="en-UA" sz="2600" b="1" dirty="0">
                <a:solidFill>
                  <a:srgbClr val="FFA200"/>
                </a:solidFill>
                <a:latin typeface="Montserrat" panose="02000505000000020004" pitchFamily="2" charset="77"/>
              </a:rPr>
              <a:t>9</a:t>
            </a:r>
            <a:endParaRPr lang="en-UA" altLang="en-UA" sz="2600" dirty="0">
              <a:solidFill>
                <a:srgbClr val="FFA200"/>
              </a:solidFill>
              <a:latin typeface="Montserrat" panose="02000505000000020004" pitchFamily="2" charset="77"/>
            </a:endParaRPr>
          </a:p>
        </p:txBody>
      </p:sp>
      <p:sp>
        <p:nvSpPr>
          <p:cNvPr id="17" name="Прямоугольник 16">
            <a:extLst>
              <a:ext uri="{FF2B5EF4-FFF2-40B4-BE49-F238E27FC236}">
                <a16:creationId xmlns:a16="http://schemas.microsoft.com/office/drawing/2014/main" id="{6ADB6EE7-E241-4E62-87EC-110FFB4CEA15}"/>
              </a:ext>
            </a:extLst>
          </p:cNvPr>
          <p:cNvSpPr>
            <a:spLocks noChangeArrowheads="1"/>
          </p:cNvSpPr>
          <p:nvPr/>
        </p:nvSpPr>
        <p:spPr bwMode="auto">
          <a:xfrm>
            <a:off x="240307" y="4782327"/>
            <a:ext cx="6174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600" b="1" dirty="0">
                <a:solidFill>
                  <a:srgbClr val="FFA200"/>
                </a:solidFill>
                <a:latin typeface="Montserrat" panose="02000505000000020004" pitchFamily="2" charset="77"/>
              </a:rPr>
              <a:t>0</a:t>
            </a:r>
            <a:r>
              <a:rPr lang="tr-TR" altLang="en-UA" sz="2600" b="1" dirty="0">
                <a:solidFill>
                  <a:srgbClr val="FFA200"/>
                </a:solidFill>
                <a:latin typeface="Montserrat" panose="02000505000000020004" pitchFamily="2" charset="77"/>
              </a:rPr>
              <a:t>7</a:t>
            </a:r>
            <a:endParaRPr lang="en-UA" altLang="en-UA" sz="2600" dirty="0">
              <a:solidFill>
                <a:srgbClr val="FFA200"/>
              </a:solidFill>
              <a:latin typeface="Montserrat" panose="02000505000000020004" pitchFamily="2" charset="77"/>
            </a:endParaRPr>
          </a:p>
        </p:txBody>
      </p:sp>
      <p:sp>
        <p:nvSpPr>
          <p:cNvPr id="2" name="Slayt Numarası Yer Tutucusu 1">
            <a:extLst>
              <a:ext uri="{FF2B5EF4-FFF2-40B4-BE49-F238E27FC236}">
                <a16:creationId xmlns:a16="http://schemas.microsoft.com/office/drawing/2014/main" id="{B561A00D-55D2-4EB5-B778-986C3D9A99C7}"/>
              </a:ext>
            </a:extLst>
          </p:cNvPr>
          <p:cNvSpPr>
            <a:spLocks noGrp="1"/>
          </p:cNvSpPr>
          <p:nvPr>
            <p:ph type="sldNum" idx="12"/>
          </p:nvPr>
        </p:nvSpPr>
        <p:spPr/>
        <p:txBody>
          <a:bodyPr/>
          <a:lstStyle/>
          <a:p>
            <a:pPr>
              <a:defRPr/>
            </a:pPr>
            <a:fld id="{D1C4E16D-E3D4-2D4C-BDAA-E36D22C82642}" type="slidenum">
              <a:rPr lang="en-US" altLang="ru-UA" smtClean="0"/>
              <a:pPr>
                <a:defRPr/>
              </a:pPr>
              <a:t>69</a:t>
            </a:fld>
            <a:endParaRPr lang="en-US" altLang="ru-UA"/>
          </a:p>
        </p:txBody>
      </p:sp>
    </p:spTree>
    <p:extLst>
      <p:ext uri="{BB962C8B-B14F-4D97-AF65-F5344CB8AC3E}">
        <p14:creationId xmlns:p14="http://schemas.microsoft.com/office/powerpoint/2010/main" val="8518179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47"/>
          <p:cNvSpPr/>
          <p:nvPr/>
        </p:nvSpPr>
        <p:spPr>
          <a:xfrm>
            <a:off x="3817937" y="2671762"/>
            <a:ext cx="1525587" cy="762000"/>
          </a:xfrm>
          <a:custGeom>
            <a:avLst/>
            <a:gdLst/>
            <a:ahLst/>
            <a:cxnLst/>
            <a:rect l="l" t="t" r="r" b="b"/>
            <a:pathLst>
              <a:path w="361" h="180" extrusionOk="0">
                <a:moveTo>
                  <a:pt x="181" y="0"/>
                </a:moveTo>
                <a:cubicBezTo>
                  <a:pt x="81" y="0"/>
                  <a:pt x="0" y="81"/>
                  <a:pt x="0" y="180"/>
                </a:cubicBezTo>
                <a:cubicBezTo>
                  <a:pt x="361" y="180"/>
                  <a:pt x="361" y="180"/>
                  <a:pt x="361" y="180"/>
                </a:cubicBezTo>
                <a:cubicBezTo>
                  <a:pt x="361" y="81"/>
                  <a:pt x="280" y="0"/>
                  <a:pt x="181" y="0"/>
                </a:cubicBezTo>
                <a:close/>
              </a:path>
            </a:pathLst>
          </a:custGeom>
          <a:solidFill>
            <a:srgbClr val="8C10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64" name="Google Shape;1364;p47"/>
          <p:cNvSpPr/>
          <p:nvPr/>
        </p:nvSpPr>
        <p:spPr>
          <a:xfrm>
            <a:off x="5343525" y="3433762"/>
            <a:ext cx="1527175" cy="765175"/>
          </a:xfrm>
          <a:custGeom>
            <a:avLst/>
            <a:gdLst/>
            <a:ahLst/>
            <a:cxnLst/>
            <a:rect l="l" t="t" r="r" b="b"/>
            <a:pathLst>
              <a:path w="361" h="181" extrusionOk="0">
                <a:moveTo>
                  <a:pt x="181" y="181"/>
                </a:moveTo>
                <a:cubicBezTo>
                  <a:pt x="281" y="181"/>
                  <a:pt x="361" y="100"/>
                  <a:pt x="361" y="0"/>
                </a:cubicBezTo>
                <a:cubicBezTo>
                  <a:pt x="0" y="0"/>
                  <a:pt x="0" y="0"/>
                  <a:pt x="0" y="0"/>
                </a:cubicBezTo>
                <a:cubicBezTo>
                  <a:pt x="0" y="100"/>
                  <a:pt x="81" y="181"/>
                  <a:pt x="181" y="181"/>
                </a:cubicBezTo>
                <a:close/>
              </a:path>
            </a:pathLst>
          </a:custGeom>
          <a:solidFill>
            <a:srgbClr val="69DA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65" name="Google Shape;1365;p47"/>
          <p:cNvSpPr/>
          <p:nvPr/>
        </p:nvSpPr>
        <p:spPr>
          <a:xfrm>
            <a:off x="6870700" y="2671762"/>
            <a:ext cx="1525587" cy="762000"/>
          </a:xfrm>
          <a:custGeom>
            <a:avLst/>
            <a:gdLst/>
            <a:ahLst/>
            <a:cxnLst/>
            <a:rect l="l" t="t" r="r" b="b"/>
            <a:pathLst>
              <a:path w="361" h="180" extrusionOk="0">
                <a:moveTo>
                  <a:pt x="181" y="0"/>
                </a:moveTo>
                <a:cubicBezTo>
                  <a:pt x="81" y="0"/>
                  <a:pt x="0" y="81"/>
                  <a:pt x="0" y="180"/>
                </a:cubicBezTo>
                <a:cubicBezTo>
                  <a:pt x="361" y="180"/>
                  <a:pt x="361" y="180"/>
                  <a:pt x="361" y="180"/>
                </a:cubicBezTo>
                <a:cubicBezTo>
                  <a:pt x="361" y="81"/>
                  <a:pt x="281" y="0"/>
                  <a:pt x="181" y="0"/>
                </a:cubicBezTo>
                <a:close/>
              </a:path>
            </a:pathLst>
          </a:cu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66" name="Google Shape;1366;p47"/>
          <p:cNvSpPr/>
          <p:nvPr/>
        </p:nvSpPr>
        <p:spPr>
          <a:xfrm>
            <a:off x="8396287" y="3433762"/>
            <a:ext cx="1525587" cy="765175"/>
          </a:xfrm>
          <a:custGeom>
            <a:avLst/>
            <a:gdLst/>
            <a:ahLst/>
            <a:cxnLst/>
            <a:rect l="l" t="t" r="r" b="b"/>
            <a:pathLst>
              <a:path w="361" h="181" extrusionOk="0">
                <a:moveTo>
                  <a:pt x="181" y="181"/>
                </a:moveTo>
                <a:cubicBezTo>
                  <a:pt x="281" y="181"/>
                  <a:pt x="361" y="100"/>
                  <a:pt x="361" y="0"/>
                </a:cubicBezTo>
                <a:cubicBezTo>
                  <a:pt x="0" y="0"/>
                  <a:pt x="0" y="0"/>
                  <a:pt x="0" y="0"/>
                </a:cubicBezTo>
                <a:cubicBezTo>
                  <a:pt x="0" y="100"/>
                  <a:pt x="81" y="181"/>
                  <a:pt x="181" y="181"/>
                </a:cubicBez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67" name="Google Shape;1367;p47"/>
          <p:cNvSpPr/>
          <p:nvPr/>
        </p:nvSpPr>
        <p:spPr>
          <a:xfrm>
            <a:off x="9921875" y="2671762"/>
            <a:ext cx="1525587" cy="762000"/>
          </a:xfrm>
          <a:custGeom>
            <a:avLst/>
            <a:gdLst/>
            <a:ahLst/>
            <a:cxnLst/>
            <a:rect l="l" t="t" r="r" b="b"/>
            <a:pathLst>
              <a:path w="361" h="180" extrusionOk="0">
                <a:moveTo>
                  <a:pt x="181" y="0"/>
                </a:moveTo>
                <a:cubicBezTo>
                  <a:pt x="81" y="0"/>
                  <a:pt x="0" y="81"/>
                  <a:pt x="0" y="180"/>
                </a:cubicBezTo>
                <a:cubicBezTo>
                  <a:pt x="361" y="180"/>
                  <a:pt x="361" y="180"/>
                  <a:pt x="361" y="180"/>
                </a:cubicBezTo>
                <a:cubicBezTo>
                  <a:pt x="361" y="81"/>
                  <a:pt x="281" y="0"/>
                  <a:pt x="181" y="0"/>
                </a:cubicBezTo>
                <a:close/>
              </a:path>
            </a:pathLst>
          </a:cu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68" name="Google Shape;1368;p47"/>
          <p:cNvSpPr/>
          <p:nvPr/>
        </p:nvSpPr>
        <p:spPr>
          <a:xfrm>
            <a:off x="2292350" y="3433762"/>
            <a:ext cx="1525587" cy="765175"/>
          </a:xfrm>
          <a:custGeom>
            <a:avLst/>
            <a:gdLst/>
            <a:ahLst/>
            <a:cxnLst/>
            <a:rect l="l" t="t" r="r" b="b"/>
            <a:pathLst>
              <a:path w="361" h="181" extrusionOk="0">
                <a:moveTo>
                  <a:pt x="181" y="181"/>
                </a:moveTo>
                <a:cubicBezTo>
                  <a:pt x="280" y="181"/>
                  <a:pt x="361" y="100"/>
                  <a:pt x="361" y="0"/>
                </a:cubicBezTo>
                <a:cubicBezTo>
                  <a:pt x="0" y="0"/>
                  <a:pt x="0" y="0"/>
                  <a:pt x="0" y="0"/>
                </a:cubicBezTo>
                <a:cubicBezTo>
                  <a:pt x="0" y="100"/>
                  <a:pt x="81" y="181"/>
                  <a:pt x="181" y="181"/>
                </a:cubicBezTo>
                <a:close/>
              </a:path>
            </a:pathLst>
          </a:custGeom>
          <a:solidFill>
            <a:srgbClr val="E2495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69" name="Google Shape;1369;p47"/>
          <p:cNvSpPr/>
          <p:nvPr/>
        </p:nvSpPr>
        <p:spPr>
          <a:xfrm>
            <a:off x="765175" y="2671762"/>
            <a:ext cx="1527175" cy="762000"/>
          </a:xfrm>
          <a:custGeom>
            <a:avLst/>
            <a:gdLst/>
            <a:ahLst/>
            <a:cxnLst/>
            <a:rect l="l" t="t" r="r" b="b"/>
            <a:pathLst>
              <a:path w="361" h="180" extrusionOk="0">
                <a:moveTo>
                  <a:pt x="181" y="0"/>
                </a:moveTo>
                <a:cubicBezTo>
                  <a:pt x="81" y="0"/>
                  <a:pt x="0" y="81"/>
                  <a:pt x="0" y="180"/>
                </a:cubicBezTo>
                <a:cubicBezTo>
                  <a:pt x="361" y="180"/>
                  <a:pt x="361" y="180"/>
                  <a:pt x="361" y="180"/>
                </a:cubicBezTo>
                <a:cubicBezTo>
                  <a:pt x="361" y="81"/>
                  <a:pt x="280" y="0"/>
                  <a:pt x="181" y="0"/>
                </a:cubicBezTo>
                <a:close/>
              </a:path>
            </a:pathLst>
          </a:custGeom>
          <a:solidFill>
            <a:srgbClr val="FF94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70" name="Google Shape;1370;p47"/>
          <p:cNvSpPr txBox="1"/>
          <p:nvPr/>
        </p:nvSpPr>
        <p:spPr>
          <a:xfrm>
            <a:off x="453659" y="989212"/>
            <a:ext cx="2348753" cy="9540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r>
              <a:rPr lang="tr-TR" sz="1400" b="1" i="0" u="none" dirty="0">
                <a:solidFill>
                  <a:schemeClr val="dk1"/>
                </a:solidFill>
                <a:latin typeface="Open Sans"/>
                <a:ea typeface="Open Sans"/>
                <a:cs typeface="Open Sans"/>
                <a:sym typeface="Open Sans"/>
              </a:rPr>
              <a:t>VUK. Geç. 25. Md.</a:t>
            </a:r>
          </a:p>
          <a:p>
            <a:pPr marL="0" marR="0" lvl="0" indent="0" algn="ctr" rtl="0">
              <a:lnSpc>
                <a:spcPct val="100000"/>
              </a:lnSpc>
              <a:spcBef>
                <a:spcPts val="0"/>
              </a:spcBef>
              <a:spcAft>
                <a:spcPts val="0"/>
              </a:spcAft>
              <a:buClr>
                <a:schemeClr val="dk1"/>
              </a:buClr>
              <a:buSzPts val="1500"/>
              <a:buFont typeface="Open Sans"/>
              <a:buNone/>
            </a:pPr>
            <a:r>
              <a:rPr lang="tr-TR" sz="1400" b="1" dirty="0">
                <a:solidFill>
                  <a:schemeClr val="dk1"/>
                </a:solidFill>
                <a:latin typeface="Open Sans"/>
                <a:ea typeface="Open Sans"/>
                <a:cs typeface="Open Sans"/>
                <a:sym typeface="Open Sans"/>
              </a:rPr>
              <a:t>VUK Mük. 298/A</a:t>
            </a:r>
            <a:endParaRPr lang="tr-TR" sz="1400" b="1" dirty="0"/>
          </a:p>
        </p:txBody>
      </p:sp>
      <p:sp>
        <p:nvSpPr>
          <p:cNvPr id="1371" name="Google Shape;1371;p47"/>
          <p:cNvSpPr txBox="1"/>
          <p:nvPr/>
        </p:nvSpPr>
        <p:spPr>
          <a:xfrm>
            <a:off x="1077912" y="2871787"/>
            <a:ext cx="1116012" cy="5778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100"/>
              <a:buFont typeface="Montserrat"/>
              <a:buNone/>
            </a:pPr>
            <a:r>
              <a:rPr lang="tr-TR" sz="3100" b="1" i="0" u="none" dirty="0">
                <a:solidFill>
                  <a:srgbClr val="FFFFFF"/>
                </a:solidFill>
                <a:latin typeface="Montserrat"/>
                <a:ea typeface="Montserrat"/>
                <a:cs typeface="Montserrat"/>
                <a:sym typeface="Montserrat"/>
              </a:rPr>
              <a:t>2003</a:t>
            </a:r>
            <a:endParaRPr dirty="0"/>
          </a:p>
        </p:txBody>
      </p:sp>
      <p:sp>
        <p:nvSpPr>
          <p:cNvPr id="1372" name="Google Shape;1372;p47"/>
          <p:cNvSpPr txBox="1"/>
          <p:nvPr/>
        </p:nvSpPr>
        <p:spPr>
          <a:xfrm>
            <a:off x="2616200" y="3511550"/>
            <a:ext cx="1130300" cy="5778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100"/>
              <a:buFont typeface="Montserrat"/>
              <a:buNone/>
            </a:pPr>
            <a:r>
              <a:rPr lang="tr-TR" sz="3100" b="1" i="0" u="none" dirty="0">
                <a:solidFill>
                  <a:srgbClr val="FFFFFF"/>
                </a:solidFill>
                <a:latin typeface="Montserrat"/>
                <a:ea typeface="Montserrat"/>
                <a:cs typeface="Montserrat"/>
                <a:sym typeface="Montserrat"/>
              </a:rPr>
              <a:t>2004</a:t>
            </a:r>
            <a:endParaRPr dirty="0"/>
          </a:p>
        </p:txBody>
      </p:sp>
      <p:sp>
        <p:nvSpPr>
          <p:cNvPr id="1373" name="Google Shape;1373;p47"/>
          <p:cNvSpPr txBox="1"/>
          <p:nvPr/>
        </p:nvSpPr>
        <p:spPr>
          <a:xfrm>
            <a:off x="4146550" y="2871787"/>
            <a:ext cx="1120775" cy="5778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100"/>
              <a:buFont typeface="Montserrat"/>
              <a:buNone/>
            </a:pPr>
            <a:r>
              <a:rPr lang="tr-TR" sz="3100" b="1" i="0" u="none" dirty="0">
                <a:solidFill>
                  <a:srgbClr val="FFFFFF"/>
                </a:solidFill>
                <a:latin typeface="Montserrat"/>
                <a:ea typeface="Montserrat"/>
                <a:cs typeface="Montserrat"/>
                <a:sym typeface="Montserrat"/>
              </a:rPr>
              <a:t>2005</a:t>
            </a:r>
            <a:endParaRPr dirty="0"/>
          </a:p>
        </p:txBody>
      </p:sp>
      <p:sp>
        <p:nvSpPr>
          <p:cNvPr id="1374" name="Google Shape;1374;p47"/>
          <p:cNvSpPr txBox="1"/>
          <p:nvPr/>
        </p:nvSpPr>
        <p:spPr>
          <a:xfrm>
            <a:off x="5640387" y="3511550"/>
            <a:ext cx="1179512" cy="5778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100"/>
              <a:buFont typeface="Montserrat"/>
              <a:buNone/>
            </a:pPr>
            <a:r>
              <a:rPr lang="tr-TR" sz="3100" b="1" i="0" u="none" dirty="0">
                <a:solidFill>
                  <a:srgbClr val="FFFFFF"/>
                </a:solidFill>
                <a:latin typeface="Montserrat"/>
                <a:ea typeface="Montserrat"/>
                <a:cs typeface="Montserrat"/>
                <a:sym typeface="Montserrat"/>
              </a:rPr>
              <a:t>2018</a:t>
            </a:r>
            <a:endParaRPr dirty="0"/>
          </a:p>
        </p:txBody>
      </p:sp>
      <p:sp>
        <p:nvSpPr>
          <p:cNvPr id="1375" name="Google Shape;1375;p47"/>
          <p:cNvSpPr txBox="1"/>
          <p:nvPr/>
        </p:nvSpPr>
        <p:spPr>
          <a:xfrm>
            <a:off x="7161212" y="2871787"/>
            <a:ext cx="1138237" cy="5778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100"/>
              <a:buFont typeface="Montserrat"/>
              <a:buNone/>
            </a:pPr>
            <a:r>
              <a:rPr lang="tr-TR" sz="3100" b="1" i="0" u="none" dirty="0">
                <a:solidFill>
                  <a:srgbClr val="FFFFFF"/>
                </a:solidFill>
                <a:latin typeface="Montserrat"/>
                <a:ea typeface="Montserrat"/>
                <a:cs typeface="Montserrat"/>
                <a:sym typeface="Montserrat"/>
              </a:rPr>
              <a:t>2021</a:t>
            </a:r>
            <a:endParaRPr dirty="0"/>
          </a:p>
        </p:txBody>
      </p:sp>
      <p:sp>
        <p:nvSpPr>
          <p:cNvPr id="1376" name="Google Shape;1376;p47"/>
          <p:cNvSpPr txBox="1"/>
          <p:nvPr/>
        </p:nvSpPr>
        <p:spPr>
          <a:xfrm>
            <a:off x="10172700" y="2871787"/>
            <a:ext cx="1219200" cy="5778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100"/>
              <a:buFont typeface="Montserrat"/>
              <a:buNone/>
            </a:pPr>
            <a:r>
              <a:rPr lang="tr-TR" sz="3100" b="1" i="0" u="none" dirty="0">
                <a:solidFill>
                  <a:srgbClr val="FFFFFF"/>
                </a:solidFill>
                <a:latin typeface="Montserrat"/>
                <a:ea typeface="Montserrat"/>
                <a:cs typeface="Montserrat"/>
                <a:sym typeface="Montserrat"/>
              </a:rPr>
              <a:t>2023</a:t>
            </a:r>
            <a:endParaRPr dirty="0"/>
          </a:p>
        </p:txBody>
      </p:sp>
      <p:sp>
        <p:nvSpPr>
          <p:cNvPr id="1377" name="Google Shape;1377;p47"/>
          <p:cNvSpPr txBox="1"/>
          <p:nvPr/>
        </p:nvSpPr>
        <p:spPr>
          <a:xfrm>
            <a:off x="8726487" y="3511550"/>
            <a:ext cx="1157287" cy="5778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100"/>
              <a:buFont typeface="Montserrat"/>
              <a:buNone/>
            </a:pPr>
            <a:r>
              <a:rPr lang="tr-TR" sz="3100" b="1" i="0" u="none" dirty="0">
                <a:solidFill>
                  <a:srgbClr val="FFFFFF"/>
                </a:solidFill>
                <a:latin typeface="Montserrat"/>
                <a:ea typeface="Montserrat"/>
                <a:cs typeface="Montserrat"/>
                <a:sym typeface="Montserrat"/>
              </a:rPr>
              <a:t>2022</a:t>
            </a:r>
            <a:endParaRPr dirty="0"/>
          </a:p>
        </p:txBody>
      </p:sp>
      <p:sp>
        <p:nvSpPr>
          <p:cNvPr id="1385" name="Google Shape;1385;p47"/>
          <p:cNvSpPr txBox="1"/>
          <p:nvPr/>
        </p:nvSpPr>
        <p:spPr>
          <a:xfrm>
            <a:off x="3267526" y="952500"/>
            <a:ext cx="2686097" cy="9540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Open Sans"/>
              <a:buNone/>
            </a:pPr>
            <a:r>
              <a:rPr lang="en-US" sz="1400" b="1" dirty="0"/>
              <a:t>3</a:t>
            </a:r>
            <a:r>
              <a:rPr lang="tr-TR" sz="1400" b="1" dirty="0"/>
              <a:t>45</a:t>
            </a:r>
            <a:r>
              <a:rPr lang="en-US" sz="1400" b="1" dirty="0"/>
              <a:t> Sıra No.lu VUK Genel Tebliği </a:t>
            </a:r>
            <a:endParaRPr lang="tr-TR" sz="1400" b="1" dirty="0"/>
          </a:p>
          <a:p>
            <a:pPr algn="ctr">
              <a:buClr>
                <a:schemeClr val="dk1"/>
              </a:buClr>
              <a:buSzPts val="1400"/>
            </a:pPr>
            <a:r>
              <a:rPr lang="en-US" sz="1400" b="1" dirty="0"/>
              <a:t>3</a:t>
            </a:r>
            <a:r>
              <a:rPr lang="tr-TR" sz="1400" b="1" dirty="0"/>
              <a:t>48</a:t>
            </a:r>
            <a:r>
              <a:rPr lang="en-US" sz="1400" b="1" dirty="0"/>
              <a:t> Sıra No.lu VUK Genel Tebliği </a:t>
            </a:r>
            <a:endParaRPr lang="tr-TR" sz="1400" b="1" dirty="0"/>
          </a:p>
          <a:p>
            <a:pPr marL="0" marR="0" lvl="0" indent="0" algn="ctr" rtl="0">
              <a:lnSpc>
                <a:spcPct val="100000"/>
              </a:lnSpc>
              <a:spcBef>
                <a:spcPts val="0"/>
              </a:spcBef>
              <a:spcAft>
                <a:spcPts val="0"/>
              </a:spcAft>
              <a:buClr>
                <a:schemeClr val="dk1"/>
              </a:buClr>
              <a:buSzPts val="1400"/>
              <a:buFont typeface="Open Sans"/>
              <a:buNone/>
            </a:pPr>
            <a:endParaRPr lang="tr-TR" sz="1400" dirty="0"/>
          </a:p>
        </p:txBody>
      </p:sp>
      <p:sp>
        <p:nvSpPr>
          <p:cNvPr id="1386" name="Google Shape;1386;p47"/>
          <p:cNvSpPr txBox="1"/>
          <p:nvPr/>
        </p:nvSpPr>
        <p:spPr>
          <a:xfrm>
            <a:off x="6378440" y="828956"/>
            <a:ext cx="2510106" cy="46560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r>
              <a:rPr lang="tr-TR" sz="1400" b="1" dirty="0">
                <a:solidFill>
                  <a:schemeClr val="dk1"/>
                </a:solidFill>
                <a:latin typeface="Open Sans"/>
                <a:ea typeface="Open Sans"/>
                <a:cs typeface="Open Sans"/>
                <a:sym typeface="Open Sans"/>
              </a:rPr>
              <a:t>VUK Mük. 298/Ç</a:t>
            </a:r>
          </a:p>
          <a:p>
            <a:pPr algn="ctr">
              <a:buClr>
                <a:schemeClr val="dk1"/>
              </a:buClr>
              <a:buSzPts val="1500"/>
            </a:pPr>
            <a:r>
              <a:rPr lang="tr-TR" sz="1400" b="1" dirty="0">
                <a:solidFill>
                  <a:schemeClr val="dk1"/>
                </a:solidFill>
                <a:latin typeface="Open Sans"/>
                <a:ea typeface="Open Sans"/>
                <a:cs typeface="Open Sans"/>
                <a:sym typeface="Open Sans"/>
              </a:rPr>
              <a:t>VUK Geç. 32. Md.</a:t>
            </a:r>
            <a:endParaRPr lang="tr-TR" sz="1400" b="1" i="0" u="none"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500"/>
              <a:buFont typeface="Open Sans"/>
              <a:buNone/>
            </a:pPr>
            <a:endParaRPr lang="tr-TR" sz="1400" b="1" dirty="0">
              <a:solidFill>
                <a:schemeClr val="dk1"/>
              </a:solidFill>
              <a:latin typeface="Open Sans"/>
              <a:ea typeface="Open Sans"/>
              <a:cs typeface="Open Sans"/>
              <a:sym typeface="Open Sans"/>
            </a:endParaRPr>
          </a:p>
        </p:txBody>
      </p:sp>
      <p:sp>
        <p:nvSpPr>
          <p:cNvPr id="1387" name="Google Shape;1387;p47"/>
          <p:cNvSpPr txBox="1"/>
          <p:nvPr/>
        </p:nvSpPr>
        <p:spPr>
          <a:xfrm>
            <a:off x="9444018" y="740306"/>
            <a:ext cx="2340382" cy="954087"/>
          </a:xfrm>
          <a:prstGeom prst="rect">
            <a:avLst/>
          </a:prstGeom>
          <a:solidFill>
            <a:schemeClr val="accent6">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Open Sans"/>
              <a:buNone/>
            </a:pPr>
            <a:r>
              <a:rPr lang="tr-TR" sz="1400" b="1" i="0" u="none" dirty="0">
                <a:solidFill>
                  <a:srgbClr val="FF0000"/>
                </a:solidFill>
                <a:latin typeface="Open Sans"/>
                <a:ea typeface="Open Sans"/>
                <a:cs typeface="Open Sans"/>
                <a:sym typeface="Open Sans"/>
              </a:rPr>
              <a:t>24.11.2023 tarihli VUK Enflasyon Düzeltmesi Tebliğ Taslağı</a:t>
            </a:r>
            <a:endParaRPr b="1" dirty="0">
              <a:solidFill>
                <a:srgbClr val="FF0000"/>
              </a:solidFill>
            </a:endParaRPr>
          </a:p>
        </p:txBody>
      </p:sp>
      <p:sp>
        <p:nvSpPr>
          <p:cNvPr id="1388" name="Google Shape;1388;p47"/>
          <p:cNvSpPr txBox="1"/>
          <p:nvPr/>
        </p:nvSpPr>
        <p:spPr>
          <a:xfrm>
            <a:off x="1298303" y="5300066"/>
            <a:ext cx="3440952" cy="11374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Open Sans"/>
              <a:buNone/>
            </a:pPr>
            <a:r>
              <a:rPr lang="en-US" sz="1400" b="1" dirty="0"/>
              <a:t>328 Sıra No.lu VUK Genel Tebliği </a:t>
            </a:r>
            <a:endParaRPr lang="tr-TR" sz="1400" b="1" dirty="0"/>
          </a:p>
          <a:p>
            <a:pPr marL="0" marR="0" lvl="0" indent="0" algn="ctr" rtl="0">
              <a:lnSpc>
                <a:spcPct val="100000"/>
              </a:lnSpc>
              <a:spcBef>
                <a:spcPts val="0"/>
              </a:spcBef>
              <a:spcAft>
                <a:spcPts val="0"/>
              </a:spcAft>
              <a:buClr>
                <a:schemeClr val="dk1"/>
              </a:buClr>
              <a:buSzPts val="1400"/>
              <a:buFont typeface="Open Sans"/>
              <a:buNone/>
            </a:pPr>
            <a:r>
              <a:rPr lang="en-US" sz="1400" b="1" dirty="0"/>
              <a:t>337 Sıra No.lu VUK Genel Tebliği </a:t>
            </a:r>
            <a:endParaRPr lang="tr-TR" sz="1400" b="1" dirty="0"/>
          </a:p>
          <a:p>
            <a:pPr marL="0" marR="0" lvl="0" indent="0" algn="ctr" rtl="0">
              <a:lnSpc>
                <a:spcPct val="100000"/>
              </a:lnSpc>
              <a:spcBef>
                <a:spcPts val="0"/>
              </a:spcBef>
              <a:spcAft>
                <a:spcPts val="0"/>
              </a:spcAft>
              <a:buClr>
                <a:schemeClr val="dk1"/>
              </a:buClr>
              <a:buSzPts val="1400"/>
              <a:buFont typeface="Open Sans"/>
              <a:buNone/>
            </a:pPr>
            <a:r>
              <a:rPr lang="en-US" sz="1400" b="1" dirty="0"/>
              <a:t>338 Sıra No.lu VUK Genel Tebliği</a:t>
            </a:r>
            <a:endParaRPr lang="tr-TR" sz="1400" b="1" dirty="0"/>
          </a:p>
          <a:p>
            <a:pPr marL="0" marR="0" lvl="0" indent="0" algn="ctr" rtl="0">
              <a:lnSpc>
                <a:spcPct val="100000"/>
              </a:lnSpc>
              <a:spcBef>
                <a:spcPts val="0"/>
              </a:spcBef>
              <a:spcAft>
                <a:spcPts val="0"/>
              </a:spcAft>
              <a:buClr>
                <a:schemeClr val="dk1"/>
              </a:buClr>
              <a:buSzPts val="1400"/>
              <a:buFont typeface="Open Sans"/>
              <a:buNone/>
            </a:pPr>
            <a:r>
              <a:rPr lang="tr-TR" sz="1400" b="1" dirty="0"/>
              <a:t>Muhtelif VUK Sirkülerleri</a:t>
            </a:r>
            <a:r>
              <a:rPr lang="en-US" sz="1400" b="1" dirty="0"/>
              <a:t> </a:t>
            </a:r>
            <a:endParaRPr lang="tr-TR" sz="1400" b="1" dirty="0"/>
          </a:p>
        </p:txBody>
      </p:sp>
      <p:sp>
        <p:nvSpPr>
          <p:cNvPr id="1389" name="Google Shape;1389;p47"/>
          <p:cNvSpPr txBox="1"/>
          <p:nvPr/>
        </p:nvSpPr>
        <p:spPr>
          <a:xfrm>
            <a:off x="4887095" y="5462517"/>
            <a:ext cx="2686096" cy="9540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r>
              <a:rPr lang="tr-TR" sz="1400" b="1" i="0" u="none" dirty="0">
                <a:solidFill>
                  <a:schemeClr val="dk1"/>
                </a:solidFill>
                <a:latin typeface="Open Sans"/>
                <a:ea typeface="Open Sans"/>
                <a:cs typeface="Open Sans"/>
                <a:sym typeface="Open Sans"/>
              </a:rPr>
              <a:t>VUK. Geç. </a:t>
            </a:r>
            <a:r>
              <a:rPr lang="tr-TR" sz="1400" b="1" dirty="0">
                <a:solidFill>
                  <a:schemeClr val="dk1"/>
                </a:solidFill>
                <a:latin typeface="Open Sans"/>
                <a:ea typeface="Open Sans"/>
                <a:cs typeface="Open Sans"/>
                <a:sym typeface="Open Sans"/>
              </a:rPr>
              <a:t>31</a:t>
            </a:r>
            <a:r>
              <a:rPr lang="tr-TR" sz="1400" b="1" i="0" u="none" dirty="0">
                <a:solidFill>
                  <a:schemeClr val="dk1"/>
                </a:solidFill>
                <a:latin typeface="Open Sans"/>
                <a:ea typeface="Open Sans"/>
                <a:cs typeface="Open Sans"/>
                <a:sym typeface="Open Sans"/>
              </a:rPr>
              <a:t>. Md.</a:t>
            </a:r>
          </a:p>
          <a:p>
            <a:pPr algn="ctr">
              <a:buClr>
                <a:schemeClr val="dk1"/>
              </a:buClr>
              <a:buSzPts val="1500"/>
            </a:pPr>
            <a:r>
              <a:rPr lang="tr-TR" sz="1400" b="1" dirty="0"/>
              <a:t>500</a:t>
            </a:r>
            <a:r>
              <a:rPr lang="en-US" sz="1400" b="1" dirty="0"/>
              <a:t> </a:t>
            </a:r>
            <a:r>
              <a:rPr lang="tr-TR" sz="1400" b="1" dirty="0"/>
              <a:t>Sıra</a:t>
            </a:r>
            <a:r>
              <a:rPr lang="en-US" sz="1400" b="1" dirty="0"/>
              <a:t> No.lu VUK </a:t>
            </a:r>
            <a:r>
              <a:rPr lang="tr-TR" sz="1400" b="1" dirty="0"/>
              <a:t>Genel</a:t>
            </a:r>
            <a:r>
              <a:rPr lang="en-US" sz="1400" b="1" dirty="0"/>
              <a:t> </a:t>
            </a:r>
            <a:r>
              <a:rPr lang="tr-TR" sz="1400" b="1" dirty="0"/>
              <a:t>Tebliği</a:t>
            </a:r>
            <a:r>
              <a:rPr lang="en-US" sz="1400" b="1" dirty="0"/>
              <a:t> </a:t>
            </a:r>
            <a:endParaRPr lang="tr-TR" sz="1400" b="1" dirty="0"/>
          </a:p>
          <a:p>
            <a:pPr marL="0" marR="0" lvl="0" indent="0" algn="ctr" rtl="0">
              <a:lnSpc>
                <a:spcPct val="100000"/>
              </a:lnSpc>
              <a:spcBef>
                <a:spcPts val="0"/>
              </a:spcBef>
              <a:spcAft>
                <a:spcPts val="0"/>
              </a:spcAft>
              <a:buClr>
                <a:schemeClr val="dk1"/>
              </a:buClr>
              <a:buSzPts val="1500"/>
              <a:buFont typeface="Open Sans"/>
              <a:buNone/>
            </a:pPr>
            <a:endParaRPr lang="tr-TR" sz="1400" b="1" i="0" u="none" dirty="0">
              <a:solidFill>
                <a:schemeClr val="dk1"/>
              </a:solidFill>
              <a:latin typeface="Open Sans"/>
              <a:ea typeface="Open Sans"/>
              <a:cs typeface="Open Sans"/>
              <a:sym typeface="Open Sans"/>
            </a:endParaRPr>
          </a:p>
        </p:txBody>
      </p:sp>
      <p:sp>
        <p:nvSpPr>
          <p:cNvPr id="1390" name="Google Shape;1390;p47"/>
          <p:cNvSpPr txBox="1"/>
          <p:nvPr/>
        </p:nvSpPr>
        <p:spPr>
          <a:xfrm>
            <a:off x="7928113" y="5471482"/>
            <a:ext cx="2686096" cy="385868"/>
          </a:xfrm>
          <a:prstGeom prst="rect">
            <a:avLst/>
          </a:prstGeom>
          <a:noFill/>
          <a:ln>
            <a:noFill/>
          </a:ln>
        </p:spPr>
        <p:txBody>
          <a:bodyPr spcFirstLastPara="1" wrap="square" lIns="91425" tIns="45700" rIns="91425" bIns="45700" anchor="t" anchorCtr="0">
            <a:noAutofit/>
          </a:bodyPr>
          <a:lstStyle/>
          <a:p>
            <a:pPr algn="ctr">
              <a:buClr>
                <a:schemeClr val="dk1"/>
              </a:buClr>
              <a:buSzPts val="1500"/>
            </a:pPr>
            <a:r>
              <a:rPr lang="tr-TR" sz="1400" b="1" i="0" u="none" dirty="0">
                <a:solidFill>
                  <a:schemeClr val="dk1"/>
                </a:solidFill>
                <a:latin typeface="Open Sans"/>
                <a:ea typeface="Open Sans"/>
                <a:cs typeface="Open Sans"/>
                <a:sym typeface="Open Sans"/>
              </a:rPr>
              <a:t>VUK. Geç. </a:t>
            </a:r>
            <a:r>
              <a:rPr lang="tr-TR" sz="1400" b="1" dirty="0">
                <a:solidFill>
                  <a:schemeClr val="dk1"/>
                </a:solidFill>
                <a:latin typeface="Open Sans"/>
                <a:ea typeface="Open Sans"/>
                <a:cs typeface="Open Sans"/>
                <a:sym typeface="Open Sans"/>
              </a:rPr>
              <a:t>33</a:t>
            </a:r>
            <a:r>
              <a:rPr lang="tr-TR" sz="1400" b="1" i="0" u="none" dirty="0">
                <a:solidFill>
                  <a:schemeClr val="dk1"/>
                </a:solidFill>
                <a:latin typeface="Open Sans"/>
                <a:ea typeface="Open Sans"/>
                <a:cs typeface="Open Sans"/>
                <a:sym typeface="Open Sans"/>
              </a:rPr>
              <a:t>. Md.</a:t>
            </a:r>
            <a:endParaRPr lang="tr-TR" sz="1400" b="1" dirty="0"/>
          </a:p>
          <a:p>
            <a:pPr algn="ctr">
              <a:buClr>
                <a:schemeClr val="dk1"/>
              </a:buClr>
              <a:buSzPts val="1500"/>
            </a:pPr>
            <a:r>
              <a:rPr lang="tr-TR" sz="1400" b="1" dirty="0"/>
              <a:t>537</a:t>
            </a:r>
            <a:r>
              <a:rPr lang="en-US" sz="1400" b="1" dirty="0"/>
              <a:t> </a:t>
            </a:r>
            <a:r>
              <a:rPr lang="tr-TR" sz="1400" b="1" dirty="0"/>
              <a:t>Sıra</a:t>
            </a:r>
            <a:r>
              <a:rPr lang="en-US" sz="1400" b="1" dirty="0"/>
              <a:t> No.lu VUK </a:t>
            </a:r>
            <a:r>
              <a:rPr lang="tr-TR" sz="1400" b="1" dirty="0"/>
              <a:t>Genel</a:t>
            </a:r>
            <a:r>
              <a:rPr lang="en-US" sz="1400" b="1" dirty="0"/>
              <a:t> </a:t>
            </a:r>
            <a:r>
              <a:rPr lang="tr-TR" sz="1400" b="1" dirty="0"/>
              <a:t>Tebliği</a:t>
            </a:r>
            <a:r>
              <a:rPr lang="en-US" sz="1400" b="1" dirty="0"/>
              <a:t> </a:t>
            </a:r>
            <a:endParaRPr lang="tr-TR" sz="1400" b="1" dirty="0"/>
          </a:p>
          <a:p>
            <a:pPr marL="0" marR="0" lvl="0" indent="0" algn="ctr" rtl="0">
              <a:lnSpc>
                <a:spcPct val="100000"/>
              </a:lnSpc>
              <a:spcBef>
                <a:spcPts val="0"/>
              </a:spcBef>
              <a:spcAft>
                <a:spcPts val="0"/>
              </a:spcAft>
              <a:buClr>
                <a:schemeClr val="dk1"/>
              </a:buClr>
              <a:buSzPts val="1500"/>
              <a:buFont typeface="Open Sans"/>
              <a:buNone/>
            </a:pPr>
            <a:endParaRPr lang="tr-TR" sz="1400" b="1" i="0" u="none" dirty="0">
              <a:solidFill>
                <a:schemeClr val="dk1"/>
              </a:solidFill>
              <a:latin typeface="Open Sans"/>
              <a:ea typeface="Open Sans"/>
              <a:cs typeface="Open Sans"/>
              <a:sym typeface="Open Sans"/>
            </a:endParaRPr>
          </a:p>
        </p:txBody>
      </p:sp>
      <p:cxnSp>
        <p:nvCxnSpPr>
          <p:cNvPr id="31" name="Google Shape;1751;p62">
            <a:extLst>
              <a:ext uri="{FF2B5EF4-FFF2-40B4-BE49-F238E27FC236}">
                <a16:creationId xmlns:a16="http://schemas.microsoft.com/office/drawing/2014/main" id="{EC605AEF-C7BF-4F4E-BF32-15AC892ACB99}"/>
              </a:ext>
            </a:extLst>
          </p:cNvPr>
          <p:cNvCxnSpPr>
            <a:cxnSpLocks/>
          </p:cNvCxnSpPr>
          <p:nvPr/>
        </p:nvCxnSpPr>
        <p:spPr>
          <a:xfrm flipV="1">
            <a:off x="1574612" y="1724925"/>
            <a:ext cx="0" cy="810500"/>
          </a:xfrm>
          <a:prstGeom prst="straightConnector1">
            <a:avLst/>
          </a:prstGeom>
          <a:noFill/>
          <a:ln w="34925" cap="flat" cmpd="sng">
            <a:solidFill>
              <a:srgbClr val="414042"/>
            </a:solidFill>
            <a:prstDash val="solid"/>
            <a:miter lim="800000"/>
            <a:headEnd type="none" w="med" len="med"/>
            <a:tailEnd type="none" w="med" len="med"/>
          </a:ln>
        </p:spPr>
      </p:cxnSp>
      <p:cxnSp>
        <p:nvCxnSpPr>
          <p:cNvPr id="33" name="Google Shape;1751;p62">
            <a:extLst>
              <a:ext uri="{FF2B5EF4-FFF2-40B4-BE49-F238E27FC236}">
                <a16:creationId xmlns:a16="http://schemas.microsoft.com/office/drawing/2014/main" id="{EEFDF220-6AA3-4D2B-9C6A-B7B029E0BCC7}"/>
              </a:ext>
            </a:extLst>
          </p:cNvPr>
          <p:cNvCxnSpPr>
            <a:cxnSpLocks/>
          </p:cNvCxnSpPr>
          <p:nvPr/>
        </p:nvCxnSpPr>
        <p:spPr>
          <a:xfrm flipV="1">
            <a:off x="2964326" y="4374752"/>
            <a:ext cx="0" cy="824777"/>
          </a:xfrm>
          <a:prstGeom prst="straightConnector1">
            <a:avLst/>
          </a:prstGeom>
          <a:noFill/>
          <a:ln w="34925" cap="flat" cmpd="sng">
            <a:solidFill>
              <a:srgbClr val="414042"/>
            </a:solidFill>
            <a:prstDash val="solid"/>
            <a:miter lim="800000"/>
            <a:headEnd type="none" w="med" len="med"/>
            <a:tailEnd type="none" w="med" len="med"/>
          </a:ln>
        </p:spPr>
      </p:cxnSp>
      <p:cxnSp>
        <p:nvCxnSpPr>
          <p:cNvPr id="37" name="Google Shape;1751;p62">
            <a:extLst>
              <a:ext uri="{FF2B5EF4-FFF2-40B4-BE49-F238E27FC236}">
                <a16:creationId xmlns:a16="http://schemas.microsoft.com/office/drawing/2014/main" id="{B5B3C8D2-9420-40D2-8BB5-BCB34502216F}"/>
              </a:ext>
            </a:extLst>
          </p:cNvPr>
          <p:cNvCxnSpPr>
            <a:cxnSpLocks/>
          </p:cNvCxnSpPr>
          <p:nvPr/>
        </p:nvCxnSpPr>
        <p:spPr>
          <a:xfrm flipV="1">
            <a:off x="4577319" y="1698030"/>
            <a:ext cx="0" cy="810500"/>
          </a:xfrm>
          <a:prstGeom prst="straightConnector1">
            <a:avLst/>
          </a:prstGeom>
          <a:noFill/>
          <a:ln w="34925" cap="flat" cmpd="sng">
            <a:solidFill>
              <a:srgbClr val="414042"/>
            </a:solidFill>
            <a:prstDash val="solid"/>
            <a:miter lim="800000"/>
            <a:headEnd type="none" w="med" len="med"/>
            <a:tailEnd type="none" w="med" len="med"/>
          </a:ln>
        </p:spPr>
      </p:cxnSp>
      <p:sp>
        <p:nvSpPr>
          <p:cNvPr id="39" name="Metin kutusu 38">
            <a:extLst>
              <a:ext uri="{FF2B5EF4-FFF2-40B4-BE49-F238E27FC236}">
                <a16:creationId xmlns:a16="http://schemas.microsoft.com/office/drawing/2014/main" id="{B7D75E68-07A4-4AB9-BACC-80EAF8887A5B}"/>
              </a:ext>
            </a:extLst>
          </p:cNvPr>
          <p:cNvSpPr txBox="1"/>
          <p:nvPr/>
        </p:nvSpPr>
        <p:spPr>
          <a:xfrm>
            <a:off x="467940" y="267276"/>
            <a:ext cx="6901048" cy="523220"/>
          </a:xfrm>
          <a:prstGeom prst="rect">
            <a:avLst/>
          </a:prstGeom>
          <a:noFill/>
        </p:spPr>
        <p:txBody>
          <a:bodyPr wrap="square" rtlCol="0">
            <a:spAutoFit/>
          </a:bodyPr>
          <a:lstStyle/>
          <a:p>
            <a:r>
              <a:rPr lang="tr-TR" sz="2800" dirty="0">
                <a:solidFill>
                  <a:srgbClr val="FF0000"/>
                </a:solidFill>
              </a:rPr>
              <a:t>Geçmişten Bugüne Enflasyon Düzeltmesi I</a:t>
            </a:r>
            <a:endParaRPr lang="en-US" sz="2800" dirty="0">
              <a:solidFill>
                <a:srgbClr val="FF0000"/>
              </a:solidFill>
            </a:endParaRPr>
          </a:p>
        </p:txBody>
      </p:sp>
      <p:cxnSp>
        <p:nvCxnSpPr>
          <p:cNvPr id="41" name="Google Shape;1751;p62">
            <a:extLst>
              <a:ext uri="{FF2B5EF4-FFF2-40B4-BE49-F238E27FC236}">
                <a16:creationId xmlns:a16="http://schemas.microsoft.com/office/drawing/2014/main" id="{62390CD2-DEF5-4668-930B-FCDAECF37AC8}"/>
              </a:ext>
            </a:extLst>
          </p:cNvPr>
          <p:cNvCxnSpPr>
            <a:cxnSpLocks/>
          </p:cNvCxnSpPr>
          <p:nvPr/>
        </p:nvCxnSpPr>
        <p:spPr>
          <a:xfrm flipV="1">
            <a:off x="6096000" y="4374751"/>
            <a:ext cx="0" cy="824777"/>
          </a:xfrm>
          <a:prstGeom prst="straightConnector1">
            <a:avLst/>
          </a:prstGeom>
          <a:noFill/>
          <a:ln w="34925" cap="flat" cmpd="sng">
            <a:solidFill>
              <a:srgbClr val="414042"/>
            </a:solidFill>
            <a:prstDash val="solid"/>
            <a:miter lim="800000"/>
            <a:headEnd type="none" w="med" len="med"/>
            <a:tailEnd type="none" w="med" len="med"/>
          </a:ln>
        </p:spPr>
      </p:cxnSp>
      <p:cxnSp>
        <p:nvCxnSpPr>
          <p:cNvPr id="42" name="Google Shape;1751;p62">
            <a:extLst>
              <a:ext uri="{FF2B5EF4-FFF2-40B4-BE49-F238E27FC236}">
                <a16:creationId xmlns:a16="http://schemas.microsoft.com/office/drawing/2014/main" id="{7883A2F7-7FAC-460A-94F8-D9F2553AAA39}"/>
              </a:ext>
            </a:extLst>
          </p:cNvPr>
          <p:cNvCxnSpPr>
            <a:cxnSpLocks/>
          </p:cNvCxnSpPr>
          <p:nvPr/>
        </p:nvCxnSpPr>
        <p:spPr>
          <a:xfrm flipV="1">
            <a:off x="7616354" y="1698030"/>
            <a:ext cx="0" cy="810500"/>
          </a:xfrm>
          <a:prstGeom prst="straightConnector1">
            <a:avLst/>
          </a:prstGeom>
          <a:noFill/>
          <a:ln w="34925" cap="flat" cmpd="sng">
            <a:solidFill>
              <a:srgbClr val="414042"/>
            </a:solidFill>
            <a:prstDash val="solid"/>
            <a:miter lim="800000"/>
            <a:headEnd type="none" w="med" len="med"/>
            <a:tailEnd type="none" w="med" len="med"/>
          </a:ln>
        </p:spPr>
      </p:cxnSp>
      <p:cxnSp>
        <p:nvCxnSpPr>
          <p:cNvPr id="43" name="Google Shape;1751;p62">
            <a:extLst>
              <a:ext uri="{FF2B5EF4-FFF2-40B4-BE49-F238E27FC236}">
                <a16:creationId xmlns:a16="http://schemas.microsoft.com/office/drawing/2014/main" id="{56069569-8736-48E2-B418-799FC495DE5B}"/>
              </a:ext>
            </a:extLst>
          </p:cNvPr>
          <p:cNvCxnSpPr>
            <a:cxnSpLocks/>
          </p:cNvCxnSpPr>
          <p:nvPr/>
        </p:nvCxnSpPr>
        <p:spPr>
          <a:xfrm flipV="1">
            <a:off x="9159080" y="4303033"/>
            <a:ext cx="0" cy="824777"/>
          </a:xfrm>
          <a:prstGeom prst="straightConnector1">
            <a:avLst/>
          </a:prstGeom>
          <a:noFill/>
          <a:ln w="34925" cap="flat" cmpd="sng">
            <a:solidFill>
              <a:srgbClr val="414042"/>
            </a:solidFill>
            <a:prstDash val="solid"/>
            <a:miter lim="800000"/>
            <a:headEnd type="none" w="med" len="med"/>
            <a:tailEnd type="none" w="med" len="med"/>
          </a:ln>
        </p:spPr>
      </p:cxnSp>
      <p:cxnSp>
        <p:nvCxnSpPr>
          <p:cNvPr id="44" name="Google Shape;1751;p62">
            <a:extLst>
              <a:ext uri="{FF2B5EF4-FFF2-40B4-BE49-F238E27FC236}">
                <a16:creationId xmlns:a16="http://schemas.microsoft.com/office/drawing/2014/main" id="{0C0957C2-C6C8-4318-AF5C-A05CBBB6DB92}"/>
              </a:ext>
            </a:extLst>
          </p:cNvPr>
          <p:cNvCxnSpPr>
            <a:cxnSpLocks/>
          </p:cNvCxnSpPr>
          <p:nvPr/>
        </p:nvCxnSpPr>
        <p:spPr>
          <a:xfrm flipV="1">
            <a:off x="10691248" y="1698030"/>
            <a:ext cx="0" cy="810500"/>
          </a:xfrm>
          <a:prstGeom prst="straightConnector1">
            <a:avLst/>
          </a:prstGeom>
          <a:noFill/>
          <a:ln w="34925" cap="flat" cmpd="sng">
            <a:solidFill>
              <a:srgbClr val="414042"/>
            </a:solidFill>
            <a:prstDash val="solid"/>
            <a:miter lim="800000"/>
            <a:headEnd type="none" w="med" len="med"/>
            <a:tailEnd type="non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2" name="Google Shape;92;p13"/>
          <p:cNvSpPr/>
          <p:nvPr/>
        </p:nvSpPr>
        <p:spPr>
          <a:xfrm>
            <a:off x="8432800" y="4127500"/>
            <a:ext cx="785812" cy="785812"/>
          </a:xfrm>
          <a:custGeom>
            <a:avLst/>
            <a:gdLst/>
            <a:ahLst/>
            <a:cxnLst/>
            <a:rect l="l" t="t" r="r" b="b"/>
            <a:pathLst>
              <a:path w="180" h="180" extrusionOk="0">
                <a:moveTo>
                  <a:pt x="5" y="180"/>
                </a:moveTo>
                <a:cubicBezTo>
                  <a:pt x="3" y="180"/>
                  <a:pt x="2" y="180"/>
                  <a:pt x="1" y="178"/>
                </a:cubicBezTo>
                <a:cubicBezTo>
                  <a:pt x="0" y="176"/>
                  <a:pt x="1" y="174"/>
                  <a:pt x="3" y="173"/>
                </a:cubicBezTo>
                <a:cubicBezTo>
                  <a:pt x="76" y="137"/>
                  <a:pt x="136" y="76"/>
                  <a:pt x="172" y="3"/>
                </a:cubicBezTo>
                <a:cubicBezTo>
                  <a:pt x="173" y="1"/>
                  <a:pt x="175" y="0"/>
                  <a:pt x="177" y="1"/>
                </a:cubicBezTo>
                <a:cubicBezTo>
                  <a:pt x="179" y="2"/>
                  <a:pt x="180" y="5"/>
                  <a:pt x="179" y="7"/>
                </a:cubicBezTo>
                <a:cubicBezTo>
                  <a:pt x="143" y="81"/>
                  <a:pt x="81" y="143"/>
                  <a:pt x="7" y="180"/>
                </a:cubicBezTo>
                <a:cubicBezTo>
                  <a:pt x="6" y="180"/>
                  <a:pt x="5" y="180"/>
                  <a:pt x="5" y="180"/>
                </a:cubicBez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3" name="Google Shape;93;p13"/>
          <p:cNvSpPr/>
          <p:nvPr/>
        </p:nvSpPr>
        <p:spPr>
          <a:xfrm>
            <a:off x="6245225" y="4135437"/>
            <a:ext cx="790575" cy="782637"/>
          </a:xfrm>
          <a:custGeom>
            <a:avLst/>
            <a:gdLst/>
            <a:ahLst/>
            <a:cxnLst/>
            <a:rect l="l" t="t" r="r" b="b"/>
            <a:pathLst>
              <a:path w="181" h="179" extrusionOk="0">
                <a:moveTo>
                  <a:pt x="176" y="179"/>
                </a:moveTo>
                <a:cubicBezTo>
                  <a:pt x="176" y="179"/>
                  <a:pt x="175" y="179"/>
                  <a:pt x="174" y="179"/>
                </a:cubicBezTo>
                <a:cubicBezTo>
                  <a:pt x="100" y="142"/>
                  <a:pt x="38" y="81"/>
                  <a:pt x="1" y="6"/>
                </a:cubicBezTo>
                <a:cubicBezTo>
                  <a:pt x="0" y="4"/>
                  <a:pt x="1" y="2"/>
                  <a:pt x="3" y="1"/>
                </a:cubicBezTo>
                <a:cubicBezTo>
                  <a:pt x="5" y="0"/>
                  <a:pt x="7" y="1"/>
                  <a:pt x="8" y="3"/>
                </a:cubicBezTo>
                <a:cubicBezTo>
                  <a:pt x="44" y="76"/>
                  <a:pt x="105" y="136"/>
                  <a:pt x="178" y="172"/>
                </a:cubicBezTo>
                <a:cubicBezTo>
                  <a:pt x="180" y="173"/>
                  <a:pt x="181" y="175"/>
                  <a:pt x="180" y="177"/>
                </a:cubicBezTo>
                <a:cubicBezTo>
                  <a:pt x="179" y="178"/>
                  <a:pt x="178" y="179"/>
                  <a:pt x="176" y="179"/>
                </a:cubicBez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4" name="Google Shape;94;p13"/>
          <p:cNvSpPr/>
          <p:nvPr/>
        </p:nvSpPr>
        <p:spPr>
          <a:xfrm>
            <a:off x="6240462" y="1946275"/>
            <a:ext cx="785812" cy="785812"/>
          </a:xfrm>
          <a:custGeom>
            <a:avLst/>
            <a:gdLst/>
            <a:ahLst/>
            <a:cxnLst/>
            <a:rect l="l" t="t" r="r" b="b"/>
            <a:pathLst>
              <a:path w="180" h="180" extrusionOk="0">
                <a:moveTo>
                  <a:pt x="5" y="180"/>
                </a:moveTo>
                <a:cubicBezTo>
                  <a:pt x="4" y="180"/>
                  <a:pt x="4" y="180"/>
                  <a:pt x="3" y="179"/>
                </a:cubicBezTo>
                <a:cubicBezTo>
                  <a:pt x="1" y="179"/>
                  <a:pt x="0" y="176"/>
                  <a:pt x="1" y="174"/>
                </a:cubicBezTo>
                <a:cubicBezTo>
                  <a:pt x="38" y="99"/>
                  <a:pt x="99" y="38"/>
                  <a:pt x="174" y="1"/>
                </a:cubicBezTo>
                <a:cubicBezTo>
                  <a:pt x="176" y="0"/>
                  <a:pt x="178" y="1"/>
                  <a:pt x="179" y="3"/>
                </a:cubicBezTo>
                <a:cubicBezTo>
                  <a:pt x="180" y="5"/>
                  <a:pt x="179" y="7"/>
                  <a:pt x="177" y="8"/>
                </a:cubicBezTo>
                <a:cubicBezTo>
                  <a:pt x="104" y="44"/>
                  <a:pt x="44" y="104"/>
                  <a:pt x="8" y="178"/>
                </a:cubicBezTo>
                <a:cubicBezTo>
                  <a:pt x="8" y="179"/>
                  <a:pt x="6" y="180"/>
                  <a:pt x="5" y="180"/>
                </a:cubicBez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5" name="Google Shape;95;p13"/>
          <p:cNvSpPr/>
          <p:nvPr/>
        </p:nvSpPr>
        <p:spPr>
          <a:xfrm>
            <a:off x="8428037" y="1941512"/>
            <a:ext cx="785812" cy="782637"/>
          </a:xfrm>
          <a:custGeom>
            <a:avLst/>
            <a:gdLst/>
            <a:ahLst/>
            <a:cxnLst/>
            <a:rect l="l" t="t" r="r" b="b"/>
            <a:pathLst>
              <a:path w="180" h="179" extrusionOk="0">
                <a:moveTo>
                  <a:pt x="176" y="179"/>
                </a:moveTo>
                <a:cubicBezTo>
                  <a:pt x="174" y="179"/>
                  <a:pt x="173" y="178"/>
                  <a:pt x="172" y="177"/>
                </a:cubicBezTo>
                <a:cubicBezTo>
                  <a:pt x="136" y="104"/>
                  <a:pt x="76" y="44"/>
                  <a:pt x="2" y="8"/>
                </a:cubicBezTo>
                <a:cubicBezTo>
                  <a:pt x="0" y="7"/>
                  <a:pt x="0" y="5"/>
                  <a:pt x="1" y="3"/>
                </a:cubicBezTo>
                <a:cubicBezTo>
                  <a:pt x="1" y="1"/>
                  <a:pt x="4" y="0"/>
                  <a:pt x="6" y="1"/>
                </a:cubicBezTo>
                <a:cubicBezTo>
                  <a:pt x="81" y="37"/>
                  <a:pt x="142" y="99"/>
                  <a:pt x="179" y="173"/>
                </a:cubicBezTo>
                <a:cubicBezTo>
                  <a:pt x="180" y="175"/>
                  <a:pt x="179" y="178"/>
                  <a:pt x="177" y="179"/>
                </a:cubicBezTo>
                <a:cubicBezTo>
                  <a:pt x="177" y="179"/>
                  <a:pt x="176" y="179"/>
                  <a:pt x="176" y="179"/>
                </a:cubicBez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6" name="Google Shape;96;p13"/>
          <p:cNvSpPr/>
          <p:nvPr/>
        </p:nvSpPr>
        <p:spPr>
          <a:xfrm>
            <a:off x="5167312" y="4127500"/>
            <a:ext cx="785812" cy="785812"/>
          </a:xfrm>
          <a:custGeom>
            <a:avLst/>
            <a:gdLst/>
            <a:ahLst/>
            <a:cxnLst/>
            <a:rect l="l" t="t" r="r" b="b"/>
            <a:pathLst>
              <a:path w="180" h="180" extrusionOk="0">
                <a:moveTo>
                  <a:pt x="5" y="180"/>
                </a:moveTo>
                <a:cubicBezTo>
                  <a:pt x="3" y="180"/>
                  <a:pt x="2" y="180"/>
                  <a:pt x="1" y="178"/>
                </a:cubicBezTo>
                <a:cubicBezTo>
                  <a:pt x="0" y="176"/>
                  <a:pt x="1" y="174"/>
                  <a:pt x="3" y="173"/>
                </a:cubicBezTo>
                <a:cubicBezTo>
                  <a:pt x="76" y="137"/>
                  <a:pt x="136" y="76"/>
                  <a:pt x="172" y="3"/>
                </a:cubicBezTo>
                <a:cubicBezTo>
                  <a:pt x="173" y="1"/>
                  <a:pt x="175" y="0"/>
                  <a:pt x="177" y="1"/>
                </a:cubicBezTo>
                <a:cubicBezTo>
                  <a:pt x="179" y="2"/>
                  <a:pt x="180" y="5"/>
                  <a:pt x="179" y="7"/>
                </a:cubicBezTo>
                <a:cubicBezTo>
                  <a:pt x="142" y="81"/>
                  <a:pt x="81" y="143"/>
                  <a:pt x="6" y="180"/>
                </a:cubicBezTo>
                <a:cubicBezTo>
                  <a:pt x="6" y="180"/>
                  <a:pt x="5" y="180"/>
                  <a:pt x="5" y="180"/>
                </a:cubicBez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7" name="Google Shape;97;p13"/>
          <p:cNvSpPr/>
          <p:nvPr/>
        </p:nvSpPr>
        <p:spPr>
          <a:xfrm>
            <a:off x="2979737" y="4135437"/>
            <a:ext cx="785812" cy="782637"/>
          </a:xfrm>
          <a:custGeom>
            <a:avLst/>
            <a:gdLst/>
            <a:ahLst/>
            <a:cxnLst/>
            <a:rect l="l" t="t" r="r" b="b"/>
            <a:pathLst>
              <a:path w="180" h="179" extrusionOk="0">
                <a:moveTo>
                  <a:pt x="176" y="179"/>
                </a:moveTo>
                <a:cubicBezTo>
                  <a:pt x="175" y="179"/>
                  <a:pt x="175" y="179"/>
                  <a:pt x="174" y="179"/>
                </a:cubicBezTo>
                <a:cubicBezTo>
                  <a:pt x="99" y="142"/>
                  <a:pt x="38" y="81"/>
                  <a:pt x="1" y="6"/>
                </a:cubicBezTo>
                <a:cubicBezTo>
                  <a:pt x="0" y="4"/>
                  <a:pt x="1" y="2"/>
                  <a:pt x="3" y="1"/>
                </a:cubicBezTo>
                <a:cubicBezTo>
                  <a:pt x="5" y="0"/>
                  <a:pt x="7" y="1"/>
                  <a:pt x="8" y="3"/>
                </a:cubicBezTo>
                <a:cubicBezTo>
                  <a:pt x="44" y="76"/>
                  <a:pt x="104" y="136"/>
                  <a:pt x="178" y="172"/>
                </a:cubicBezTo>
                <a:cubicBezTo>
                  <a:pt x="180" y="173"/>
                  <a:pt x="180" y="175"/>
                  <a:pt x="179" y="177"/>
                </a:cubicBezTo>
                <a:cubicBezTo>
                  <a:pt x="179" y="178"/>
                  <a:pt x="177" y="179"/>
                  <a:pt x="176" y="179"/>
                </a:cubicBez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8" name="Google Shape;98;p13"/>
          <p:cNvSpPr/>
          <p:nvPr/>
        </p:nvSpPr>
        <p:spPr>
          <a:xfrm>
            <a:off x="2974975" y="1946275"/>
            <a:ext cx="785812" cy="785812"/>
          </a:xfrm>
          <a:custGeom>
            <a:avLst/>
            <a:gdLst/>
            <a:ahLst/>
            <a:cxnLst/>
            <a:rect l="l" t="t" r="r" b="b"/>
            <a:pathLst>
              <a:path w="180" h="180" extrusionOk="0">
                <a:moveTo>
                  <a:pt x="5" y="180"/>
                </a:moveTo>
                <a:cubicBezTo>
                  <a:pt x="4" y="180"/>
                  <a:pt x="3" y="180"/>
                  <a:pt x="3" y="179"/>
                </a:cubicBezTo>
                <a:cubicBezTo>
                  <a:pt x="1" y="179"/>
                  <a:pt x="0" y="176"/>
                  <a:pt x="1" y="174"/>
                </a:cubicBezTo>
                <a:cubicBezTo>
                  <a:pt x="37" y="99"/>
                  <a:pt x="99" y="38"/>
                  <a:pt x="173" y="1"/>
                </a:cubicBezTo>
                <a:cubicBezTo>
                  <a:pt x="175" y="0"/>
                  <a:pt x="178" y="1"/>
                  <a:pt x="179" y="3"/>
                </a:cubicBezTo>
                <a:cubicBezTo>
                  <a:pt x="180" y="5"/>
                  <a:pt x="179" y="7"/>
                  <a:pt x="177" y="8"/>
                </a:cubicBezTo>
                <a:cubicBezTo>
                  <a:pt x="104" y="44"/>
                  <a:pt x="44" y="104"/>
                  <a:pt x="8" y="178"/>
                </a:cubicBezTo>
                <a:cubicBezTo>
                  <a:pt x="7" y="179"/>
                  <a:pt x="6" y="180"/>
                  <a:pt x="5" y="180"/>
                </a:cubicBez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9" name="Google Shape;99;p13"/>
          <p:cNvSpPr/>
          <p:nvPr/>
        </p:nvSpPr>
        <p:spPr>
          <a:xfrm>
            <a:off x="5157787" y="1941512"/>
            <a:ext cx="790575" cy="782637"/>
          </a:xfrm>
          <a:custGeom>
            <a:avLst/>
            <a:gdLst/>
            <a:ahLst/>
            <a:cxnLst/>
            <a:rect l="l" t="t" r="r" b="b"/>
            <a:pathLst>
              <a:path w="181" h="179" extrusionOk="0">
                <a:moveTo>
                  <a:pt x="176" y="179"/>
                </a:moveTo>
                <a:cubicBezTo>
                  <a:pt x="175" y="179"/>
                  <a:pt x="174" y="178"/>
                  <a:pt x="173" y="177"/>
                </a:cubicBezTo>
                <a:cubicBezTo>
                  <a:pt x="137" y="104"/>
                  <a:pt x="76" y="44"/>
                  <a:pt x="3" y="8"/>
                </a:cubicBezTo>
                <a:cubicBezTo>
                  <a:pt x="1" y="7"/>
                  <a:pt x="0" y="5"/>
                  <a:pt x="1" y="3"/>
                </a:cubicBezTo>
                <a:cubicBezTo>
                  <a:pt x="2" y="1"/>
                  <a:pt x="5" y="0"/>
                  <a:pt x="7" y="1"/>
                </a:cubicBezTo>
                <a:cubicBezTo>
                  <a:pt x="81" y="37"/>
                  <a:pt x="143" y="99"/>
                  <a:pt x="180" y="173"/>
                </a:cubicBezTo>
                <a:cubicBezTo>
                  <a:pt x="181" y="175"/>
                  <a:pt x="180" y="178"/>
                  <a:pt x="178" y="179"/>
                </a:cubicBezTo>
                <a:cubicBezTo>
                  <a:pt x="178" y="179"/>
                  <a:pt x="177" y="179"/>
                  <a:pt x="176" y="179"/>
                </a:cubicBez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8" name="Группа 7">
            <a:extLst>
              <a:ext uri="{FF2B5EF4-FFF2-40B4-BE49-F238E27FC236}">
                <a16:creationId xmlns:a16="http://schemas.microsoft.com/office/drawing/2014/main" id="{952750E6-19ED-C243-B41C-72954ACD30DE}"/>
              </a:ext>
            </a:extLst>
          </p:cNvPr>
          <p:cNvGrpSpPr/>
          <p:nvPr/>
        </p:nvGrpSpPr>
        <p:grpSpPr>
          <a:xfrm>
            <a:off x="7100887" y="1163637"/>
            <a:ext cx="1257300" cy="1263650"/>
            <a:chOff x="7100887" y="1163637"/>
            <a:chExt cx="1257300" cy="1263650"/>
          </a:xfrm>
        </p:grpSpPr>
        <p:sp>
          <p:nvSpPr>
            <p:cNvPr id="90" name="Google Shape;90;p13"/>
            <p:cNvSpPr/>
            <p:nvPr/>
          </p:nvSpPr>
          <p:spPr>
            <a:xfrm>
              <a:off x="7100887" y="1163637"/>
              <a:ext cx="1257300" cy="1263650"/>
            </a:xfrm>
            <a:prstGeom prst="ellipse">
              <a:avLst/>
            </a:prstGeom>
            <a:solidFill>
              <a:srgbClr val="C3C5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0" name="Google Shape;100;p13"/>
            <p:cNvSpPr/>
            <p:nvPr/>
          </p:nvSpPr>
          <p:spPr>
            <a:xfrm>
              <a:off x="7442200" y="1487487"/>
              <a:ext cx="596900" cy="585787"/>
            </a:xfrm>
            <a:custGeom>
              <a:avLst/>
              <a:gdLst/>
              <a:ahLst/>
              <a:cxnLst/>
              <a:rect l="l" t="t" r="r" b="b"/>
              <a:pathLst>
                <a:path w="137" h="134" extrusionOk="0">
                  <a:moveTo>
                    <a:pt x="82" y="7"/>
                  </a:moveTo>
                  <a:cubicBezTo>
                    <a:pt x="82" y="7"/>
                    <a:pt x="82" y="7"/>
                    <a:pt x="82" y="7"/>
                  </a:cubicBezTo>
                  <a:cubicBezTo>
                    <a:pt x="107" y="10"/>
                    <a:pt x="127" y="30"/>
                    <a:pt x="130" y="55"/>
                  </a:cubicBezTo>
                  <a:cubicBezTo>
                    <a:pt x="130" y="55"/>
                    <a:pt x="130" y="55"/>
                    <a:pt x="130" y="56"/>
                  </a:cubicBezTo>
                  <a:cubicBezTo>
                    <a:pt x="130" y="56"/>
                    <a:pt x="130" y="56"/>
                    <a:pt x="129" y="56"/>
                  </a:cubicBezTo>
                  <a:cubicBezTo>
                    <a:pt x="81" y="56"/>
                    <a:pt x="81" y="56"/>
                    <a:pt x="81" y="56"/>
                  </a:cubicBezTo>
                  <a:cubicBezTo>
                    <a:pt x="81" y="8"/>
                    <a:pt x="81" y="8"/>
                    <a:pt x="81" y="8"/>
                  </a:cubicBezTo>
                  <a:cubicBezTo>
                    <a:pt x="81" y="7"/>
                    <a:pt x="81" y="7"/>
                    <a:pt x="82" y="7"/>
                  </a:cubicBezTo>
                  <a:moveTo>
                    <a:pt x="58" y="15"/>
                  </a:moveTo>
                  <a:cubicBezTo>
                    <a:pt x="59" y="15"/>
                    <a:pt x="59" y="16"/>
                    <a:pt x="59" y="17"/>
                  </a:cubicBezTo>
                  <a:cubicBezTo>
                    <a:pt x="59" y="66"/>
                    <a:pt x="59" y="66"/>
                    <a:pt x="59" y="66"/>
                  </a:cubicBezTo>
                  <a:cubicBezTo>
                    <a:pt x="59" y="72"/>
                    <a:pt x="65" y="78"/>
                    <a:pt x="71" y="78"/>
                  </a:cubicBezTo>
                  <a:cubicBezTo>
                    <a:pt x="120" y="78"/>
                    <a:pt x="120" y="78"/>
                    <a:pt x="120" y="78"/>
                  </a:cubicBezTo>
                  <a:cubicBezTo>
                    <a:pt x="121" y="78"/>
                    <a:pt x="121" y="78"/>
                    <a:pt x="121" y="78"/>
                  </a:cubicBezTo>
                  <a:cubicBezTo>
                    <a:pt x="121" y="78"/>
                    <a:pt x="122" y="79"/>
                    <a:pt x="121" y="79"/>
                  </a:cubicBezTo>
                  <a:cubicBezTo>
                    <a:pt x="118" y="107"/>
                    <a:pt x="94" y="128"/>
                    <a:pt x="66" y="128"/>
                  </a:cubicBezTo>
                  <a:cubicBezTo>
                    <a:pt x="64" y="128"/>
                    <a:pt x="61" y="127"/>
                    <a:pt x="59" y="127"/>
                  </a:cubicBezTo>
                  <a:cubicBezTo>
                    <a:pt x="33" y="124"/>
                    <a:pt x="13" y="104"/>
                    <a:pt x="10" y="78"/>
                  </a:cubicBezTo>
                  <a:cubicBezTo>
                    <a:pt x="6" y="47"/>
                    <a:pt x="27" y="20"/>
                    <a:pt x="58" y="15"/>
                  </a:cubicBezTo>
                  <a:cubicBezTo>
                    <a:pt x="58" y="15"/>
                    <a:pt x="58" y="15"/>
                    <a:pt x="58" y="15"/>
                  </a:cubicBezTo>
                  <a:moveTo>
                    <a:pt x="82" y="0"/>
                  </a:moveTo>
                  <a:cubicBezTo>
                    <a:pt x="78" y="0"/>
                    <a:pt x="74" y="4"/>
                    <a:pt x="74" y="8"/>
                  </a:cubicBezTo>
                  <a:cubicBezTo>
                    <a:pt x="74" y="59"/>
                    <a:pt x="74" y="59"/>
                    <a:pt x="74" y="59"/>
                  </a:cubicBezTo>
                  <a:cubicBezTo>
                    <a:pt x="74" y="61"/>
                    <a:pt x="76" y="62"/>
                    <a:pt x="77" y="62"/>
                  </a:cubicBezTo>
                  <a:cubicBezTo>
                    <a:pt x="129" y="62"/>
                    <a:pt x="129" y="62"/>
                    <a:pt x="129" y="62"/>
                  </a:cubicBezTo>
                  <a:cubicBezTo>
                    <a:pt x="134" y="62"/>
                    <a:pt x="137" y="59"/>
                    <a:pt x="137" y="54"/>
                  </a:cubicBezTo>
                  <a:cubicBezTo>
                    <a:pt x="133" y="26"/>
                    <a:pt x="111" y="4"/>
                    <a:pt x="83" y="0"/>
                  </a:cubicBezTo>
                  <a:cubicBezTo>
                    <a:pt x="82" y="0"/>
                    <a:pt x="82" y="0"/>
                    <a:pt x="82" y="0"/>
                  </a:cubicBezTo>
                  <a:close/>
                  <a:moveTo>
                    <a:pt x="58" y="9"/>
                  </a:moveTo>
                  <a:cubicBezTo>
                    <a:pt x="58" y="9"/>
                    <a:pt x="57" y="9"/>
                    <a:pt x="57" y="9"/>
                  </a:cubicBezTo>
                  <a:cubicBezTo>
                    <a:pt x="24" y="14"/>
                    <a:pt x="0" y="44"/>
                    <a:pt x="3" y="78"/>
                  </a:cubicBezTo>
                  <a:cubicBezTo>
                    <a:pt x="7" y="107"/>
                    <a:pt x="30" y="130"/>
                    <a:pt x="59" y="133"/>
                  </a:cubicBezTo>
                  <a:cubicBezTo>
                    <a:pt x="61" y="134"/>
                    <a:pt x="63" y="134"/>
                    <a:pt x="66" y="134"/>
                  </a:cubicBezTo>
                  <a:cubicBezTo>
                    <a:pt x="97" y="134"/>
                    <a:pt x="124" y="110"/>
                    <a:pt x="128" y="80"/>
                  </a:cubicBezTo>
                  <a:cubicBezTo>
                    <a:pt x="128" y="75"/>
                    <a:pt x="125" y="71"/>
                    <a:pt x="120" y="71"/>
                  </a:cubicBezTo>
                  <a:cubicBezTo>
                    <a:pt x="71" y="71"/>
                    <a:pt x="71" y="71"/>
                    <a:pt x="71" y="71"/>
                  </a:cubicBezTo>
                  <a:cubicBezTo>
                    <a:pt x="68" y="71"/>
                    <a:pt x="66" y="69"/>
                    <a:pt x="66" y="66"/>
                  </a:cubicBezTo>
                  <a:cubicBezTo>
                    <a:pt x="66" y="17"/>
                    <a:pt x="66" y="17"/>
                    <a:pt x="66" y="17"/>
                  </a:cubicBezTo>
                  <a:cubicBezTo>
                    <a:pt x="66" y="12"/>
                    <a:pt x="62" y="9"/>
                    <a:pt x="58" y="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6" name="Группа 5">
            <a:extLst>
              <a:ext uri="{FF2B5EF4-FFF2-40B4-BE49-F238E27FC236}">
                <a16:creationId xmlns:a16="http://schemas.microsoft.com/office/drawing/2014/main" id="{1BD6FFF4-BF32-B445-9485-DAFC7B4A6AE6}"/>
              </a:ext>
            </a:extLst>
          </p:cNvPr>
          <p:cNvGrpSpPr/>
          <p:nvPr/>
        </p:nvGrpSpPr>
        <p:grpSpPr>
          <a:xfrm>
            <a:off x="7100887" y="4437062"/>
            <a:ext cx="1257300" cy="1258887"/>
            <a:chOff x="7100887" y="4437062"/>
            <a:chExt cx="1257300" cy="1258887"/>
          </a:xfrm>
        </p:grpSpPr>
        <p:sp>
          <p:nvSpPr>
            <p:cNvPr id="89" name="Google Shape;89;p13"/>
            <p:cNvSpPr/>
            <p:nvPr/>
          </p:nvSpPr>
          <p:spPr>
            <a:xfrm>
              <a:off x="7100887" y="4437062"/>
              <a:ext cx="1257300" cy="1258887"/>
            </a:xfrm>
            <a:prstGeom prst="ellipse">
              <a:avLst/>
            </a:prstGeom>
            <a:solidFill>
              <a:srgbClr val="2392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1" name="Google Shape;101;p13"/>
            <p:cNvSpPr/>
            <p:nvPr/>
          </p:nvSpPr>
          <p:spPr>
            <a:xfrm>
              <a:off x="7427912" y="4760912"/>
              <a:ext cx="608012" cy="611187"/>
            </a:xfrm>
            <a:custGeom>
              <a:avLst/>
              <a:gdLst/>
              <a:ahLst/>
              <a:cxnLst/>
              <a:rect l="l" t="t" r="r" b="b"/>
              <a:pathLst>
                <a:path w="139" h="140" extrusionOk="0">
                  <a:moveTo>
                    <a:pt x="76" y="140"/>
                  </a:moveTo>
                  <a:cubicBezTo>
                    <a:pt x="62" y="140"/>
                    <a:pt x="62" y="140"/>
                    <a:pt x="62" y="140"/>
                  </a:cubicBezTo>
                  <a:cubicBezTo>
                    <a:pt x="59" y="140"/>
                    <a:pt x="57" y="137"/>
                    <a:pt x="56" y="134"/>
                  </a:cubicBezTo>
                  <a:cubicBezTo>
                    <a:pt x="54" y="121"/>
                    <a:pt x="54" y="121"/>
                    <a:pt x="54" y="121"/>
                  </a:cubicBezTo>
                  <a:cubicBezTo>
                    <a:pt x="54" y="120"/>
                    <a:pt x="54" y="120"/>
                    <a:pt x="53" y="120"/>
                  </a:cubicBezTo>
                  <a:cubicBezTo>
                    <a:pt x="50" y="119"/>
                    <a:pt x="48" y="118"/>
                    <a:pt x="45" y="116"/>
                  </a:cubicBezTo>
                  <a:cubicBezTo>
                    <a:pt x="45" y="116"/>
                    <a:pt x="44" y="116"/>
                    <a:pt x="44" y="116"/>
                  </a:cubicBezTo>
                  <a:cubicBezTo>
                    <a:pt x="33" y="125"/>
                    <a:pt x="33" y="125"/>
                    <a:pt x="33" y="125"/>
                  </a:cubicBezTo>
                  <a:cubicBezTo>
                    <a:pt x="30" y="126"/>
                    <a:pt x="27" y="126"/>
                    <a:pt x="25" y="124"/>
                  </a:cubicBezTo>
                  <a:cubicBezTo>
                    <a:pt x="15" y="114"/>
                    <a:pt x="15" y="114"/>
                    <a:pt x="15" y="114"/>
                  </a:cubicBezTo>
                  <a:cubicBezTo>
                    <a:pt x="13" y="112"/>
                    <a:pt x="13" y="109"/>
                    <a:pt x="15" y="107"/>
                  </a:cubicBezTo>
                  <a:cubicBezTo>
                    <a:pt x="23" y="95"/>
                    <a:pt x="23" y="95"/>
                    <a:pt x="23" y="95"/>
                  </a:cubicBezTo>
                  <a:cubicBezTo>
                    <a:pt x="23" y="95"/>
                    <a:pt x="23" y="94"/>
                    <a:pt x="23" y="94"/>
                  </a:cubicBezTo>
                  <a:cubicBezTo>
                    <a:pt x="21" y="91"/>
                    <a:pt x="20" y="89"/>
                    <a:pt x="19" y="86"/>
                  </a:cubicBezTo>
                  <a:cubicBezTo>
                    <a:pt x="19" y="85"/>
                    <a:pt x="19" y="85"/>
                    <a:pt x="18" y="85"/>
                  </a:cubicBezTo>
                  <a:cubicBezTo>
                    <a:pt x="5" y="83"/>
                    <a:pt x="5" y="83"/>
                    <a:pt x="5" y="83"/>
                  </a:cubicBezTo>
                  <a:cubicBezTo>
                    <a:pt x="2" y="82"/>
                    <a:pt x="0" y="80"/>
                    <a:pt x="0" y="77"/>
                  </a:cubicBezTo>
                  <a:cubicBezTo>
                    <a:pt x="0" y="63"/>
                    <a:pt x="0" y="63"/>
                    <a:pt x="0" y="63"/>
                  </a:cubicBezTo>
                  <a:cubicBezTo>
                    <a:pt x="0" y="60"/>
                    <a:pt x="2" y="58"/>
                    <a:pt x="5" y="57"/>
                  </a:cubicBezTo>
                  <a:cubicBezTo>
                    <a:pt x="18" y="55"/>
                    <a:pt x="18" y="55"/>
                    <a:pt x="18" y="55"/>
                  </a:cubicBezTo>
                  <a:cubicBezTo>
                    <a:pt x="19" y="55"/>
                    <a:pt x="19" y="55"/>
                    <a:pt x="19" y="54"/>
                  </a:cubicBezTo>
                  <a:cubicBezTo>
                    <a:pt x="20" y="51"/>
                    <a:pt x="21" y="49"/>
                    <a:pt x="23" y="46"/>
                  </a:cubicBezTo>
                  <a:cubicBezTo>
                    <a:pt x="23" y="46"/>
                    <a:pt x="23" y="45"/>
                    <a:pt x="23" y="45"/>
                  </a:cubicBezTo>
                  <a:cubicBezTo>
                    <a:pt x="15" y="33"/>
                    <a:pt x="15" y="33"/>
                    <a:pt x="15" y="33"/>
                  </a:cubicBezTo>
                  <a:cubicBezTo>
                    <a:pt x="13" y="31"/>
                    <a:pt x="13" y="28"/>
                    <a:pt x="15" y="26"/>
                  </a:cubicBezTo>
                  <a:cubicBezTo>
                    <a:pt x="25" y="16"/>
                    <a:pt x="25" y="16"/>
                    <a:pt x="25" y="16"/>
                  </a:cubicBezTo>
                  <a:cubicBezTo>
                    <a:pt x="27" y="14"/>
                    <a:pt x="30" y="14"/>
                    <a:pt x="33" y="15"/>
                  </a:cubicBezTo>
                  <a:cubicBezTo>
                    <a:pt x="44" y="24"/>
                    <a:pt x="44" y="24"/>
                    <a:pt x="44" y="24"/>
                  </a:cubicBezTo>
                  <a:cubicBezTo>
                    <a:pt x="44" y="24"/>
                    <a:pt x="45" y="24"/>
                    <a:pt x="45" y="24"/>
                  </a:cubicBezTo>
                  <a:cubicBezTo>
                    <a:pt x="48" y="22"/>
                    <a:pt x="50" y="21"/>
                    <a:pt x="53" y="20"/>
                  </a:cubicBezTo>
                  <a:cubicBezTo>
                    <a:pt x="54" y="20"/>
                    <a:pt x="54" y="20"/>
                    <a:pt x="54" y="19"/>
                  </a:cubicBezTo>
                  <a:cubicBezTo>
                    <a:pt x="56" y="6"/>
                    <a:pt x="56" y="6"/>
                    <a:pt x="56" y="6"/>
                  </a:cubicBezTo>
                  <a:cubicBezTo>
                    <a:pt x="57" y="3"/>
                    <a:pt x="59" y="0"/>
                    <a:pt x="62" y="0"/>
                  </a:cubicBezTo>
                  <a:cubicBezTo>
                    <a:pt x="76" y="0"/>
                    <a:pt x="76" y="0"/>
                    <a:pt x="76" y="0"/>
                  </a:cubicBezTo>
                  <a:cubicBezTo>
                    <a:pt x="79" y="0"/>
                    <a:pt x="81" y="3"/>
                    <a:pt x="82" y="6"/>
                  </a:cubicBezTo>
                  <a:cubicBezTo>
                    <a:pt x="84" y="19"/>
                    <a:pt x="84" y="19"/>
                    <a:pt x="84" y="19"/>
                  </a:cubicBezTo>
                  <a:cubicBezTo>
                    <a:pt x="84" y="20"/>
                    <a:pt x="84" y="20"/>
                    <a:pt x="85" y="20"/>
                  </a:cubicBezTo>
                  <a:cubicBezTo>
                    <a:pt x="88" y="21"/>
                    <a:pt x="90" y="22"/>
                    <a:pt x="93" y="24"/>
                  </a:cubicBezTo>
                  <a:cubicBezTo>
                    <a:pt x="93" y="24"/>
                    <a:pt x="94" y="24"/>
                    <a:pt x="95" y="24"/>
                  </a:cubicBezTo>
                  <a:cubicBezTo>
                    <a:pt x="106" y="15"/>
                    <a:pt x="106" y="15"/>
                    <a:pt x="106" y="15"/>
                  </a:cubicBezTo>
                  <a:cubicBezTo>
                    <a:pt x="108" y="14"/>
                    <a:pt x="111" y="14"/>
                    <a:pt x="114" y="16"/>
                  </a:cubicBezTo>
                  <a:cubicBezTo>
                    <a:pt x="123" y="26"/>
                    <a:pt x="123" y="26"/>
                    <a:pt x="123" y="26"/>
                  </a:cubicBezTo>
                  <a:cubicBezTo>
                    <a:pt x="125" y="28"/>
                    <a:pt x="125" y="31"/>
                    <a:pt x="124" y="33"/>
                  </a:cubicBezTo>
                  <a:cubicBezTo>
                    <a:pt x="116" y="45"/>
                    <a:pt x="116" y="45"/>
                    <a:pt x="116" y="45"/>
                  </a:cubicBezTo>
                  <a:cubicBezTo>
                    <a:pt x="115" y="45"/>
                    <a:pt x="115" y="46"/>
                    <a:pt x="115" y="46"/>
                  </a:cubicBezTo>
                  <a:cubicBezTo>
                    <a:pt x="117" y="49"/>
                    <a:pt x="118" y="51"/>
                    <a:pt x="119" y="54"/>
                  </a:cubicBezTo>
                  <a:cubicBezTo>
                    <a:pt x="119" y="55"/>
                    <a:pt x="119" y="55"/>
                    <a:pt x="120" y="55"/>
                  </a:cubicBezTo>
                  <a:cubicBezTo>
                    <a:pt x="134" y="57"/>
                    <a:pt x="134" y="57"/>
                    <a:pt x="134" y="57"/>
                  </a:cubicBezTo>
                  <a:cubicBezTo>
                    <a:pt x="134" y="57"/>
                    <a:pt x="134" y="57"/>
                    <a:pt x="134" y="57"/>
                  </a:cubicBezTo>
                  <a:cubicBezTo>
                    <a:pt x="136" y="58"/>
                    <a:pt x="139" y="60"/>
                    <a:pt x="139" y="63"/>
                  </a:cubicBezTo>
                  <a:cubicBezTo>
                    <a:pt x="139" y="77"/>
                    <a:pt x="139" y="77"/>
                    <a:pt x="139" y="77"/>
                  </a:cubicBezTo>
                  <a:cubicBezTo>
                    <a:pt x="139" y="80"/>
                    <a:pt x="136" y="82"/>
                    <a:pt x="134" y="83"/>
                  </a:cubicBezTo>
                  <a:cubicBezTo>
                    <a:pt x="120" y="85"/>
                    <a:pt x="120" y="85"/>
                    <a:pt x="120" y="85"/>
                  </a:cubicBezTo>
                  <a:cubicBezTo>
                    <a:pt x="119" y="85"/>
                    <a:pt x="119" y="85"/>
                    <a:pt x="119" y="86"/>
                  </a:cubicBezTo>
                  <a:cubicBezTo>
                    <a:pt x="118" y="89"/>
                    <a:pt x="117" y="91"/>
                    <a:pt x="115" y="94"/>
                  </a:cubicBezTo>
                  <a:cubicBezTo>
                    <a:pt x="115" y="94"/>
                    <a:pt x="115" y="95"/>
                    <a:pt x="116" y="95"/>
                  </a:cubicBezTo>
                  <a:cubicBezTo>
                    <a:pt x="124" y="107"/>
                    <a:pt x="124" y="107"/>
                    <a:pt x="124" y="107"/>
                  </a:cubicBezTo>
                  <a:cubicBezTo>
                    <a:pt x="125" y="109"/>
                    <a:pt x="125" y="112"/>
                    <a:pt x="123" y="114"/>
                  </a:cubicBezTo>
                  <a:cubicBezTo>
                    <a:pt x="114" y="124"/>
                    <a:pt x="114" y="124"/>
                    <a:pt x="114" y="124"/>
                  </a:cubicBezTo>
                  <a:cubicBezTo>
                    <a:pt x="111" y="126"/>
                    <a:pt x="108" y="126"/>
                    <a:pt x="106" y="125"/>
                  </a:cubicBezTo>
                  <a:cubicBezTo>
                    <a:pt x="95" y="116"/>
                    <a:pt x="95" y="116"/>
                    <a:pt x="95" y="116"/>
                  </a:cubicBezTo>
                  <a:cubicBezTo>
                    <a:pt x="94" y="116"/>
                    <a:pt x="93" y="116"/>
                    <a:pt x="93" y="116"/>
                  </a:cubicBezTo>
                  <a:cubicBezTo>
                    <a:pt x="90" y="118"/>
                    <a:pt x="88" y="119"/>
                    <a:pt x="85" y="120"/>
                  </a:cubicBezTo>
                  <a:cubicBezTo>
                    <a:pt x="84" y="120"/>
                    <a:pt x="84" y="120"/>
                    <a:pt x="84" y="121"/>
                  </a:cubicBezTo>
                  <a:cubicBezTo>
                    <a:pt x="82" y="134"/>
                    <a:pt x="82" y="134"/>
                    <a:pt x="82" y="134"/>
                  </a:cubicBezTo>
                  <a:cubicBezTo>
                    <a:pt x="81" y="137"/>
                    <a:pt x="79" y="140"/>
                    <a:pt x="76" y="140"/>
                  </a:cubicBezTo>
                  <a:close/>
                  <a:moveTo>
                    <a:pt x="63" y="133"/>
                  </a:moveTo>
                  <a:cubicBezTo>
                    <a:pt x="76" y="133"/>
                    <a:pt x="76" y="133"/>
                    <a:pt x="76" y="133"/>
                  </a:cubicBezTo>
                  <a:cubicBezTo>
                    <a:pt x="78" y="120"/>
                    <a:pt x="78" y="120"/>
                    <a:pt x="78" y="120"/>
                  </a:cubicBezTo>
                  <a:cubicBezTo>
                    <a:pt x="78" y="117"/>
                    <a:pt x="80" y="115"/>
                    <a:pt x="83" y="114"/>
                  </a:cubicBezTo>
                  <a:cubicBezTo>
                    <a:pt x="85" y="113"/>
                    <a:pt x="88" y="112"/>
                    <a:pt x="90" y="111"/>
                  </a:cubicBezTo>
                  <a:cubicBezTo>
                    <a:pt x="93" y="109"/>
                    <a:pt x="96" y="110"/>
                    <a:pt x="98" y="111"/>
                  </a:cubicBezTo>
                  <a:cubicBezTo>
                    <a:pt x="109" y="119"/>
                    <a:pt x="109" y="119"/>
                    <a:pt x="109" y="119"/>
                  </a:cubicBezTo>
                  <a:cubicBezTo>
                    <a:pt x="118" y="110"/>
                    <a:pt x="118" y="110"/>
                    <a:pt x="118" y="110"/>
                  </a:cubicBezTo>
                  <a:cubicBezTo>
                    <a:pt x="110" y="99"/>
                    <a:pt x="110" y="99"/>
                    <a:pt x="110" y="99"/>
                  </a:cubicBezTo>
                  <a:cubicBezTo>
                    <a:pt x="109" y="97"/>
                    <a:pt x="108" y="94"/>
                    <a:pt x="110" y="91"/>
                  </a:cubicBezTo>
                  <a:cubicBezTo>
                    <a:pt x="111" y="89"/>
                    <a:pt x="112" y="86"/>
                    <a:pt x="113" y="84"/>
                  </a:cubicBezTo>
                  <a:cubicBezTo>
                    <a:pt x="114" y="81"/>
                    <a:pt x="116" y="79"/>
                    <a:pt x="119" y="79"/>
                  </a:cubicBezTo>
                  <a:cubicBezTo>
                    <a:pt x="132" y="77"/>
                    <a:pt x="132" y="77"/>
                    <a:pt x="132" y="77"/>
                  </a:cubicBezTo>
                  <a:cubicBezTo>
                    <a:pt x="132" y="64"/>
                    <a:pt x="132" y="64"/>
                    <a:pt x="132" y="64"/>
                  </a:cubicBezTo>
                  <a:cubicBezTo>
                    <a:pt x="119" y="61"/>
                    <a:pt x="119" y="61"/>
                    <a:pt x="119" y="61"/>
                  </a:cubicBezTo>
                  <a:cubicBezTo>
                    <a:pt x="116" y="61"/>
                    <a:pt x="114" y="59"/>
                    <a:pt x="113" y="56"/>
                  </a:cubicBezTo>
                  <a:cubicBezTo>
                    <a:pt x="112" y="54"/>
                    <a:pt x="111" y="51"/>
                    <a:pt x="110" y="49"/>
                  </a:cubicBezTo>
                  <a:cubicBezTo>
                    <a:pt x="108" y="46"/>
                    <a:pt x="109" y="43"/>
                    <a:pt x="110" y="41"/>
                  </a:cubicBezTo>
                  <a:cubicBezTo>
                    <a:pt x="118" y="30"/>
                    <a:pt x="118" y="30"/>
                    <a:pt x="118" y="30"/>
                  </a:cubicBezTo>
                  <a:cubicBezTo>
                    <a:pt x="109" y="21"/>
                    <a:pt x="109" y="21"/>
                    <a:pt x="109" y="21"/>
                  </a:cubicBezTo>
                  <a:cubicBezTo>
                    <a:pt x="98" y="29"/>
                    <a:pt x="98" y="29"/>
                    <a:pt x="98" y="29"/>
                  </a:cubicBezTo>
                  <a:cubicBezTo>
                    <a:pt x="96" y="30"/>
                    <a:pt x="93" y="31"/>
                    <a:pt x="90" y="29"/>
                  </a:cubicBezTo>
                  <a:cubicBezTo>
                    <a:pt x="88" y="28"/>
                    <a:pt x="86" y="27"/>
                    <a:pt x="83" y="26"/>
                  </a:cubicBezTo>
                  <a:cubicBezTo>
                    <a:pt x="80" y="25"/>
                    <a:pt x="78" y="23"/>
                    <a:pt x="78" y="20"/>
                  </a:cubicBezTo>
                  <a:cubicBezTo>
                    <a:pt x="76" y="7"/>
                    <a:pt x="76" y="7"/>
                    <a:pt x="76" y="7"/>
                  </a:cubicBezTo>
                  <a:cubicBezTo>
                    <a:pt x="63" y="7"/>
                    <a:pt x="63" y="7"/>
                    <a:pt x="63" y="7"/>
                  </a:cubicBezTo>
                  <a:cubicBezTo>
                    <a:pt x="61" y="20"/>
                    <a:pt x="61" y="20"/>
                    <a:pt x="61" y="20"/>
                  </a:cubicBezTo>
                  <a:cubicBezTo>
                    <a:pt x="60" y="23"/>
                    <a:pt x="58" y="25"/>
                    <a:pt x="55" y="26"/>
                  </a:cubicBezTo>
                  <a:cubicBezTo>
                    <a:pt x="53" y="27"/>
                    <a:pt x="50" y="28"/>
                    <a:pt x="48" y="29"/>
                  </a:cubicBezTo>
                  <a:cubicBezTo>
                    <a:pt x="46" y="31"/>
                    <a:pt x="42" y="30"/>
                    <a:pt x="40" y="29"/>
                  </a:cubicBezTo>
                  <a:cubicBezTo>
                    <a:pt x="29" y="21"/>
                    <a:pt x="29" y="21"/>
                    <a:pt x="29" y="21"/>
                  </a:cubicBezTo>
                  <a:cubicBezTo>
                    <a:pt x="20" y="30"/>
                    <a:pt x="20" y="30"/>
                    <a:pt x="20" y="30"/>
                  </a:cubicBezTo>
                  <a:cubicBezTo>
                    <a:pt x="28" y="41"/>
                    <a:pt x="28" y="41"/>
                    <a:pt x="28" y="41"/>
                  </a:cubicBezTo>
                  <a:cubicBezTo>
                    <a:pt x="30" y="43"/>
                    <a:pt x="30" y="46"/>
                    <a:pt x="28" y="49"/>
                  </a:cubicBezTo>
                  <a:cubicBezTo>
                    <a:pt x="27" y="51"/>
                    <a:pt x="26" y="54"/>
                    <a:pt x="26" y="56"/>
                  </a:cubicBezTo>
                  <a:cubicBezTo>
                    <a:pt x="25" y="59"/>
                    <a:pt x="22" y="61"/>
                    <a:pt x="19" y="61"/>
                  </a:cubicBezTo>
                  <a:cubicBezTo>
                    <a:pt x="6" y="64"/>
                    <a:pt x="6" y="64"/>
                    <a:pt x="6" y="64"/>
                  </a:cubicBezTo>
                  <a:cubicBezTo>
                    <a:pt x="6" y="77"/>
                    <a:pt x="6" y="77"/>
                    <a:pt x="6" y="77"/>
                  </a:cubicBezTo>
                  <a:cubicBezTo>
                    <a:pt x="19" y="79"/>
                    <a:pt x="19" y="79"/>
                    <a:pt x="19" y="79"/>
                  </a:cubicBezTo>
                  <a:cubicBezTo>
                    <a:pt x="22" y="79"/>
                    <a:pt x="25" y="81"/>
                    <a:pt x="26" y="84"/>
                  </a:cubicBezTo>
                  <a:cubicBezTo>
                    <a:pt x="26" y="86"/>
                    <a:pt x="27" y="89"/>
                    <a:pt x="28" y="91"/>
                  </a:cubicBezTo>
                  <a:cubicBezTo>
                    <a:pt x="30" y="94"/>
                    <a:pt x="30" y="97"/>
                    <a:pt x="28" y="99"/>
                  </a:cubicBezTo>
                  <a:cubicBezTo>
                    <a:pt x="20" y="110"/>
                    <a:pt x="20" y="110"/>
                    <a:pt x="20" y="110"/>
                  </a:cubicBezTo>
                  <a:cubicBezTo>
                    <a:pt x="29" y="119"/>
                    <a:pt x="29" y="119"/>
                    <a:pt x="29" y="119"/>
                  </a:cubicBezTo>
                  <a:cubicBezTo>
                    <a:pt x="40" y="111"/>
                    <a:pt x="40" y="111"/>
                    <a:pt x="40" y="111"/>
                  </a:cubicBezTo>
                  <a:cubicBezTo>
                    <a:pt x="42" y="110"/>
                    <a:pt x="46" y="109"/>
                    <a:pt x="48" y="111"/>
                  </a:cubicBezTo>
                  <a:cubicBezTo>
                    <a:pt x="50" y="112"/>
                    <a:pt x="53" y="113"/>
                    <a:pt x="55" y="114"/>
                  </a:cubicBezTo>
                  <a:cubicBezTo>
                    <a:pt x="58" y="115"/>
                    <a:pt x="60" y="117"/>
                    <a:pt x="61" y="120"/>
                  </a:cubicBezTo>
                  <a:lnTo>
                    <a:pt x="63" y="133"/>
                  </a:lnTo>
                  <a:close/>
                  <a:moveTo>
                    <a:pt x="20" y="110"/>
                  </a:moveTo>
                  <a:cubicBezTo>
                    <a:pt x="20" y="110"/>
                    <a:pt x="20" y="110"/>
                    <a:pt x="20" y="110"/>
                  </a:cubicBezTo>
                  <a:cubicBezTo>
                    <a:pt x="20" y="110"/>
                    <a:pt x="20" y="110"/>
                    <a:pt x="20" y="110"/>
                  </a:cubicBezTo>
                  <a:close/>
                  <a:moveTo>
                    <a:pt x="119" y="110"/>
                  </a:moveTo>
                  <a:cubicBezTo>
                    <a:pt x="119" y="110"/>
                    <a:pt x="119" y="110"/>
                    <a:pt x="119" y="110"/>
                  </a:cubicBezTo>
                  <a:close/>
                  <a:moveTo>
                    <a:pt x="132" y="77"/>
                  </a:moveTo>
                  <a:cubicBezTo>
                    <a:pt x="132" y="77"/>
                    <a:pt x="132" y="77"/>
                    <a:pt x="132" y="77"/>
                  </a:cubicBezTo>
                  <a:close/>
                  <a:moveTo>
                    <a:pt x="6" y="77"/>
                  </a:moveTo>
                  <a:cubicBezTo>
                    <a:pt x="6" y="77"/>
                    <a:pt x="6" y="77"/>
                    <a:pt x="6" y="77"/>
                  </a:cubicBezTo>
                  <a:cubicBezTo>
                    <a:pt x="6" y="77"/>
                    <a:pt x="6" y="77"/>
                    <a:pt x="6" y="77"/>
                  </a:cubicBezTo>
                  <a:close/>
                  <a:moveTo>
                    <a:pt x="133" y="76"/>
                  </a:moveTo>
                  <a:cubicBezTo>
                    <a:pt x="133" y="76"/>
                    <a:pt x="133" y="76"/>
                    <a:pt x="133" y="76"/>
                  </a:cubicBezTo>
                  <a:close/>
                  <a:moveTo>
                    <a:pt x="6" y="76"/>
                  </a:moveTo>
                  <a:cubicBezTo>
                    <a:pt x="6" y="76"/>
                    <a:pt x="6" y="76"/>
                    <a:pt x="6" y="76"/>
                  </a:cubicBezTo>
                  <a:cubicBezTo>
                    <a:pt x="6" y="76"/>
                    <a:pt x="6" y="76"/>
                    <a:pt x="6" y="76"/>
                  </a:cubicBezTo>
                  <a:close/>
                  <a:moveTo>
                    <a:pt x="109" y="21"/>
                  </a:moveTo>
                  <a:cubicBezTo>
                    <a:pt x="109" y="21"/>
                    <a:pt x="109" y="21"/>
                    <a:pt x="109" y="21"/>
                  </a:cubicBezTo>
                  <a:cubicBezTo>
                    <a:pt x="109" y="21"/>
                    <a:pt x="109" y="21"/>
                    <a:pt x="109" y="21"/>
                  </a:cubicBezTo>
                  <a:close/>
                  <a:moveTo>
                    <a:pt x="109" y="21"/>
                  </a:moveTo>
                  <a:cubicBezTo>
                    <a:pt x="109" y="21"/>
                    <a:pt x="109" y="21"/>
                    <a:pt x="109" y="21"/>
                  </a:cubicBezTo>
                  <a:close/>
                  <a:moveTo>
                    <a:pt x="69" y="98"/>
                  </a:moveTo>
                  <a:cubicBezTo>
                    <a:pt x="62" y="98"/>
                    <a:pt x="55" y="95"/>
                    <a:pt x="50" y="90"/>
                  </a:cubicBezTo>
                  <a:cubicBezTo>
                    <a:pt x="43" y="83"/>
                    <a:pt x="40" y="73"/>
                    <a:pt x="42" y="64"/>
                  </a:cubicBezTo>
                  <a:cubicBezTo>
                    <a:pt x="45" y="53"/>
                    <a:pt x="53" y="45"/>
                    <a:pt x="63" y="43"/>
                  </a:cubicBezTo>
                  <a:cubicBezTo>
                    <a:pt x="72" y="41"/>
                    <a:pt x="82" y="44"/>
                    <a:pt x="89" y="50"/>
                  </a:cubicBezTo>
                  <a:cubicBezTo>
                    <a:pt x="95" y="57"/>
                    <a:pt x="98" y="67"/>
                    <a:pt x="96" y="76"/>
                  </a:cubicBezTo>
                  <a:cubicBezTo>
                    <a:pt x="94" y="87"/>
                    <a:pt x="86" y="95"/>
                    <a:pt x="75" y="97"/>
                  </a:cubicBezTo>
                  <a:cubicBezTo>
                    <a:pt x="73" y="97"/>
                    <a:pt x="71" y="98"/>
                    <a:pt x="69" y="98"/>
                  </a:cubicBezTo>
                  <a:close/>
                  <a:moveTo>
                    <a:pt x="69" y="49"/>
                  </a:moveTo>
                  <a:cubicBezTo>
                    <a:pt x="67" y="49"/>
                    <a:pt x="66" y="49"/>
                    <a:pt x="64" y="49"/>
                  </a:cubicBezTo>
                  <a:cubicBezTo>
                    <a:pt x="57" y="51"/>
                    <a:pt x="50" y="57"/>
                    <a:pt x="48" y="65"/>
                  </a:cubicBezTo>
                  <a:cubicBezTo>
                    <a:pt x="47" y="72"/>
                    <a:pt x="49" y="80"/>
                    <a:pt x="54" y="85"/>
                  </a:cubicBezTo>
                  <a:cubicBezTo>
                    <a:pt x="59" y="90"/>
                    <a:pt x="67" y="92"/>
                    <a:pt x="74" y="91"/>
                  </a:cubicBezTo>
                  <a:cubicBezTo>
                    <a:pt x="74" y="91"/>
                    <a:pt x="74" y="91"/>
                    <a:pt x="74" y="91"/>
                  </a:cubicBezTo>
                  <a:cubicBezTo>
                    <a:pt x="82" y="89"/>
                    <a:pt x="88" y="83"/>
                    <a:pt x="90" y="75"/>
                  </a:cubicBezTo>
                  <a:cubicBezTo>
                    <a:pt x="91" y="68"/>
                    <a:pt x="89" y="60"/>
                    <a:pt x="84" y="55"/>
                  </a:cubicBezTo>
                  <a:cubicBezTo>
                    <a:pt x="80" y="51"/>
                    <a:pt x="75" y="49"/>
                    <a:pt x="69" y="4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7" name="Группа 6">
            <a:extLst>
              <a:ext uri="{FF2B5EF4-FFF2-40B4-BE49-F238E27FC236}">
                <a16:creationId xmlns:a16="http://schemas.microsoft.com/office/drawing/2014/main" id="{E804D991-6BCE-6048-9623-57AA792A4800}"/>
              </a:ext>
            </a:extLst>
          </p:cNvPr>
          <p:cNvGrpSpPr/>
          <p:nvPr/>
        </p:nvGrpSpPr>
        <p:grpSpPr>
          <a:xfrm>
            <a:off x="8734425" y="2803525"/>
            <a:ext cx="1260475" cy="1257300"/>
            <a:chOff x="8734425" y="2803525"/>
            <a:chExt cx="1260475" cy="1257300"/>
          </a:xfrm>
        </p:grpSpPr>
        <p:sp>
          <p:nvSpPr>
            <p:cNvPr id="88" name="Google Shape;88;p13"/>
            <p:cNvSpPr/>
            <p:nvPr/>
          </p:nvSpPr>
          <p:spPr>
            <a:xfrm>
              <a:off x="8734425" y="2803525"/>
              <a:ext cx="1260475" cy="1257300"/>
            </a:xfrm>
            <a:prstGeom prst="ellipse">
              <a:avLst/>
            </a:prstGeom>
            <a:solidFill>
              <a:srgbClr val="2F516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2" name="Google Shape;102;p13"/>
            <p:cNvSpPr/>
            <p:nvPr/>
          </p:nvSpPr>
          <p:spPr>
            <a:xfrm>
              <a:off x="9009062" y="3209925"/>
              <a:ext cx="706437" cy="444500"/>
            </a:xfrm>
            <a:custGeom>
              <a:avLst/>
              <a:gdLst/>
              <a:ahLst/>
              <a:cxnLst/>
              <a:rect l="l" t="t" r="r" b="b"/>
              <a:pathLst>
                <a:path w="162" h="102" extrusionOk="0">
                  <a:moveTo>
                    <a:pt x="142" y="102"/>
                  </a:moveTo>
                  <a:cubicBezTo>
                    <a:pt x="20" y="102"/>
                    <a:pt x="20" y="102"/>
                    <a:pt x="20" y="102"/>
                  </a:cubicBezTo>
                  <a:cubicBezTo>
                    <a:pt x="9" y="102"/>
                    <a:pt x="0" y="93"/>
                    <a:pt x="0" y="82"/>
                  </a:cubicBezTo>
                  <a:cubicBezTo>
                    <a:pt x="0" y="20"/>
                    <a:pt x="0" y="20"/>
                    <a:pt x="0" y="20"/>
                  </a:cubicBezTo>
                  <a:cubicBezTo>
                    <a:pt x="0" y="9"/>
                    <a:pt x="9" y="0"/>
                    <a:pt x="20" y="0"/>
                  </a:cubicBezTo>
                  <a:cubicBezTo>
                    <a:pt x="142" y="0"/>
                    <a:pt x="142" y="0"/>
                    <a:pt x="142" y="0"/>
                  </a:cubicBezTo>
                  <a:cubicBezTo>
                    <a:pt x="153" y="0"/>
                    <a:pt x="162" y="9"/>
                    <a:pt x="162" y="20"/>
                  </a:cubicBezTo>
                  <a:cubicBezTo>
                    <a:pt x="162" y="82"/>
                    <a:pt x="162" y="82"/>
                    <a:pt x="162" y="82"/>
                  </a:cubicBezTo>
                  <a:cubicBezTo>
                    <a:pt x="162" y="93"/>
                    <a:pt x="153" y="102"/>
                    <a:pt x="142" y="102"/>
                  </a:cubicBezTo>
                  <a:close/>
                  <a:moveTo>
                    <a:pt x="20" y="6"/>
                  </a:moveTo>
                  <a:cubicBezTo>
                    <a:pt x="13" y="6"/>
                    <a:pt x="6" y="12"/>
                    <a:pt x="6" y="20"/>
                  </a:cubicBezTo>
                  <a:cubicBezTo>
                    <a:pt x="6" y="82"/>
                    <a:pt x="6" y="82"/>
                    <a:pt x="6" y="82"/>
                  </a:cubicBezTo>
                  <a:cubicBezTo>
                    <a:pt x="6" y="89"/>
                    <a:pt x="13" y="96"/>
                    <a:pt x="20" y="96"/>
                  </a:cubicBezTo>
                  <a:cubicBezTo>
                    <a:pt x="142" y="96"/>
                    <a:pt x="142" y="96"/>
                    <a:pt x="142" y="96"/>
                  </a:cubicBezTo>
                  <a:cubicBezTo>
                    <a:pt x="150" y="96"/>
                    <a:pt x="156" y="89"/>
                    <a:pt x="156" y="82"/>
                  </a:cubicBezTo>
                  <a:cubicBezTo>
                    <a:pt x="156" y="20"/>
                    <a:pt x="156" y="20"/>
                    <a:pt x="156" y="20"/>
                  </a:cubicBezTo>
                  <a:cubicBezTo>
                    <a:pt x="156" y="12"/>
                    <a:pt x="150" y="6"/>
                    <a:pt x="142" y="6"/>
                  </a:cubicBezTo>
                  <a:lnTo>
                    <a:pt x="20" y="6"/>
                  </a:lnTo>
                  <a:close/>
                  <a:moveTo>
                    <a:pt x="139" y="86"/>
                  </a:moveTo>
                  <a:cubicBezTo>
                    <a:pt x="139" y="86"/>
                    <a:pt x="138" y="86"/>
                    <a:pt x="137" y="85"/>
                  </a:cubicBezTo>
                  <a:cubicBezTo>
                    <a:pt x="102" y="55"/>
                    <a:pt x="102" y="55"/>
                    <a:pt x="102" y="55"/>
                  </a:cubicBezTo>
                  <a:cubicBezTo>
                    <a:pt x="83" y="70"/>
                    <a:pt x="83" y="70"/>
                    <a:pt x="83" y="70"/>
                  </a:cubicBezTo>
                  <a:cubicBezTo>
                    <a:pt x="82" y="71"/>
                    <a:pt x="80" y="71"/>
                    <a:pt x="79" y="70"/>
                  </a:cubicBezTo>
                  <a:cubicBezTo>
                    <a:pt x="60" y="55"/>
                    <a:pt x="60" y="55"/>
                    <a:pt x="60" y="55"/>
                  </a:cubicBezTo>
                  <a:cubicBezTo>
                    <a:pt x="25" y="85"/>
                    <a:pt x="25" y="85"/>
                    <a:pt x="25" y="85"/>
                  </a:cubicBezTo>
                  <a:cubicBezTo>
                    <a:pt x="23" y="86"/>
                    <a:pt x="21" y="86"/>
                    <a:pt x="20" y="85"/>
                  </a:cubicBezTo>
                  <a:cubicBezTo>
                    <a:pt x="19" y="83"/>
                    <a:pt x="19" y="81"/>
                    <a:pt x="21" y="80"/>
                  </a:cubicBezTo>
                  <a:cubicBezTo>
                    <a:pt x="55" y="51"/>
                    <a:pt x="55" y="51"/>
                    <a:pt x="55" y="51"/>
                  </a:cubicBezTo>
                  <a:cubicBezTo>
                    <a:pt x="21" y="24"/>
                    <a:pt x="21" y="24"/>
                    <a:pt x="21" y="24"/>
                  </a:cubicBezTo>
                  <a:cubicBezTo>
                    <a:pt x="19" y="23"/>
                    <a:pt x="19" y="21"/>
                    <a:pt x="20" y="20"/>
                  </a:cubicBezTo>
                  <a:cubicBezTo>
                    <a:pt x="21" y="18"/>
                    <a:pt x="23" y="18"/>
                    <a:pt x="25" y="19"/>
                  </a:cubicBezTo>
                  <a:cubicBezTo>
                    <a:pt x="81" y="63"/>
                    <a:pt x="81" y="63"/>
                    <a:pt x="81" y="63"/>
                  </a:cubicBezTo>
                  <a:cubicBezTo>
                    <a:pt x="138" y="19"/>
                    <a:pt x="138" y="19"/>
                    <a:pt x="138" y="19"/>
                  </a:cubicBezTo>
                  <a:cubicBezTo>
                    <a:pt x="139" y="18"/>
                    <a:pt x="141" y="18"/>
                    <a:pt x="142" y="20"/>
                  </a:cubicBezTo>
                  <a:cubicBezTo>
                    <a:pt x="143" y="21"/>
                    <a:pt x="143" y="23"/>
                    <a:pt x="141" y="24"/>
                  </a:cubicBezTo>
                  <a:cubicBezTo>
                    <a:pt x="107" y="51"/>
                    <a:pt x="107" y="51"/>
                    <a:pt x="107" y="51"/>
                  </a:cubicBezTo>
                  <a:cubicBezTo>
                    <a:pt x="142" y="80"/>
                    <a:pt x="142" y="80"/>
                    <a:pt x="142" y="80"/>
                  </a:cubicBezTo>
                  <a:cubicBezTo>
                    <a:pt x="143" y="81"/>
                    <a:pt x="143" y="83"/>
                    <a:pt x="142" y="85"/>
                  </a:cubicBezTo>
                  <a:cubicBezTo>
                    <a:pt x="141" y="86"/>
                    <a:pt x="140" y="86"/>
                    <a:pt x="139" y="8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5" name="Группа 4">
            <a:extLst>
              <a:ext uri="{FF2B5EF4-FFF2-40B4-BE49-F238E27FC236}">
                <a16:creationId xmlns:a16="http://schemas.microsoft.com/office/drawing/2014/main" id="{7DA7FA80-D1C3-B149-AEEE-13DC00658391}"/>
              </a:ext>
            </a:extLst>
          </p:cNvPr>
          <p:cNvGrpSpPr/>
          <p:nvPr/>
        </p:nvGrpSpPr>
        <p:grpSpPr>
          <a:xfrm>
            <a:off x="3835400" y="4437062"/>
            <a:ext cx="1257300" cy="1258887"/>
            <a:chOff x="3835400" y="4437062"/>
            <a:chExt cx="1257300" cy="1258887"/>
          </a:xfrm>
        </p:grpSpPr>
        <p:sp>
          <p:nvSpPr>
            <p:cNvPr id="85" name="Google Shape;85;p13"/>
            <p:cNvSpPr/>
            <p:nvPr/>
          </p:nvSpPr>
          <p:spPr>
            <a:xfrm>
              <a:off x="3835400" y="4437062"/>
              <a:ext cx="1257300" cy="1258887"/>
            </a:xfrm>
            <a:prstGeom prst="ellipse">
              <a:avLst/>
            </a:prstGeom>
            <a:solidFill>
              <a:srgbClr val="C3C5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3" name="Google Shape;103;p13"/>
            <p:cNvSpPr/>
            <p:nvPr/>
          </p:nvSpPr>
          <p:spPr>
            <a:xfrm>
              <a:off x="4010025" y="4808537"/>
              <a:ext cx="890587" cy="446087"/>
            </a:xfrm>
            <a:custGeom>
              <a:avLst/>
              <a:gdLst/>
              <a:ahLst/>
              <a:cxnLst/>
              <a:rect l="l" t="t" r="r" b="b"/>
              <a:pathLst>
                <a:path w="204" h="102" extrusionOk="0">
                  <a:moveTo>
                    <a:pt x="104" y="102"/>
                  </a:moveTo>
                  <a:cubicBezTo>
                    <a:pt x="92" y="102"/>
                    <a:pt x="83" y="102"/>
                    <a:pt x="73" y="100"/>
                  </a:cubicBezTo>
                  <a:cubicBezTo>
                    <a:pt x="70" y="99"/>
                    <a:pt x="67" y="98"/>
                    <a:pt x="64" y="96"/>
                  </a:cubicBezTo>
                  <a:cubicBezTo>
                    <a:pt x="58" y="94"/>
                    <a:pt x="56" y="90"/>
                    <a:pt x="56" y="87"/>
                  </a:cubicBezTo>
                  <a:cubicBezTo>
                    <a:pt x="55" y="84"/>
                    <a:pt x="57" y="80"/>
                    <a:pt x="60" y="77"/>
                  </a:cubicBezTo>
                  <a:cubicBezTo>
                    <a:pt x="64" y="73"/>
                    <a:pt x="70" y="69"/>
                    <a:pt x="78" y="65"/>
                  </a:cubicBezTo>
                  <a:cubicBezTo>
                    <a:pt x="80" y="64"/>
                    <a:pt x="82" y="63"/>
                    <a:pt x="85" y="62"/>
                  </a:cubicBezTo>
                  <a:cubicBezTo>
                    <a:pt x="87" y="62"/>
                    <a:pt x="87" y="62"/>
                    <a:pt x="87" y="62"/>
                  </a:cubicBezTo>
                  <a:cubicBezTo>
                    <a:pt x="88" y="61"/>
                    <a:pt x="90" y="60"/>
                    <a:pt x="90" y="58"/>
                  </a:cubicBezTo>
                  <a:cubicBezTo>
                    <a:pt x="90" y="57"/>
                    <a:pt x="90" y="56"/>
                    <a:pt x="88" y="55"/>
                  </a:cubicBezTo>
                  <a:cubicBezTo>
                    <a:pt x="80" y="46"/>
                    <a:pt x="76" y="36"/>
                    <a:pt x="77" y="23"/>
                  </a:cubicBezTo>
                  <a:cubicBezTo>
                    <a:pt x="77" y="11"/>
                    <a:pt x="84" y="4"/>
                    <a:pt x="97" y="0"/>
                  </a:cubicBezTo>
                  <a:cubicBezTo>
                    <a:pt x="99" y="0"/>
                    <a:pt x="102" y="0"/>
                    <a:pt x="104" y="0"/>
                  </a:cubicBezTo>
                  <a:cubicBezTo>
                    <a:pt x="107" y="0"/>
                    <a:pt x="109" y="0"/>
                    <a:pt x="112" y="0"/>
                  </a:cubicBezTo>
                  <a:cubicBezTo>
                    <a:pt x="125" y="4"/>
                    <a:pt x="131" y="11"/>
                    <a:pt x="132" y="23"/>
                  </a:cubicBezTo>
                  <a:cubicBezTo>
                    <a:pt x="132" y="36"/>
                    <a:pt x="128" y="46"/>
                    <a:pt x="120" y="55"/>
                  </a:cubicBezTo>
                  <a:cubicBezTo>
                    <a:pt x="119" y="56"/>
                    <a:pt x="118" y="57"/>
                    <a:pt x="119" y="58"/>
                  </a:cubicBezTo>
                  <a:cubicBezTo>
                    <a:pt x="119" y="60"/>
                    <a:pt x="120" y="61"/>
                    <a:pt x="122" y="62"/>
                  </a:cubicBezTo>
                  <a:cubicBezTo>
                    <a:pt x="124" y="62"/>
                    <a:pt x="124" y="62"/>
                    <a:pt x="124" y="62"/>
                  </a:cubicBezTo>
                  <a:cubicBezTo>
                    <a:pt x="126" y="63"/>
                    <a:pt x="129" y="64"/>
                    <a:pt x="131" y="65"/>
                  </a:cubicBezTo>
                  <a:cubicBezTo>
                    <a:pt x="139" y="69"/>
                    <a:pt x="144" y="73"/>
                    <a:pt x="149" y="77"/>
                  </a:cubicBezTo>
                  <a:cubicBezTo>
                    <a:pt x="151" y="80"/>
                    <a:pt x="153" y="84"/>
                    <a:pt x="152" y="87"/>
                  </a:cubicBezTo>
                  <a:cubicBezTo>
                    <a:pt x="151" y="91"/>
                    <a:pt x="149" y="95"/>
                    <a:pt x="145" y="96"/>
                  </a:cubicBezTo>
                  <a:cubicBezTo>
                    <a:pt x="145" y="96"/>
                    <a:pt x="145" y="96"/>
                    <a:pt x="145" y="96"/>
                  </a:cubicBezTo>
                  <a:cubicBezTo>
                    <a:pt x="142" y="98"/>
                    <a:pt x="139" y="99"/>
                    <a:pt x="136" y="100"/>
                  </a:cubicBezTo>
                  <a:cubicBezTo>
                    <a:pt x="126" y="102"/>
                    <a:pt x="116" y="102"/>
                    <a:pt x="104" y="102"/>
                  </a:cubicBezTo>
                  <a:close/>
                  <a:moveTo>
                    <a:pt x="104" y="5"/>
                  </a:moveTo>
                  <a:cubicBezTo>
                    <a:pt x="102" y="5"/>
                    <a:pt x="100" y="5"/>
                    <a:pt x="98" y="6"/>
                  </a:cubicBezTo>
                  <a:cubicBezTo>
                    <a:pt x="88" y="8"/>
                    <a:pt x="83" y="14"/>
                    <a:pt x="82" y="24"/>
                  </a:cubicBezTo>
                  <a:cubicBezTo>
                    <a:pt x="82" y="35"/>
                    <a:pt x="85" y="43"/>
                    <a:pt x="92" y="51"/>
                  </a:cubicBezTo>
                  <a:cubicBezTo>
                    <a:pt x="95" y="53"/>
                    <a:pt x="96" y="56"/>
                    <a:pt x="95" y="59"/>
                  </a:cubicBezTo>
                  <a:cubicBezTo>
                    <a:pt x="95" y="63"/>
                    <a:pt x="92" y="65"/>
                    <a:pt x="89" y="67"/>
                  </a:cubicBezTo>
                  <a:cubicBezTo>
                    <a:pt x="87" y="67"/>
                    <a:pt x="87" y="67"/>
                    <a:pt x="87" y="67"/>
                  </a:cubicBezTo>
                  <a:cubicBezTo>
                    <a:pt x="85" y="68"/>
                    <a:pt x="82" y="69"/>
                    <a:pt x="80" y="70"/>
                  </a:cubicBezTo>
                  <a:cubicBezTo>
                    <a:pt x="73" y="74"/>
                    <a:pt x="68" y="77"/>
                    <a:pt x="64" y="81"/>
                  </a:cubicBezTo>
                  <a:cubicBezTo>
                    <a:pt x="62" y="83"/>
                    <a:pt x="61" y="85"/>
                    <a:pt x="61" y="86"/>
                  </a:cubicBezTo>
                  <a:cubicBezTo>
                    <a:pt x="62" y="88"/>
                    <a:pt x="63" y="90"/>
                    <a:pt x="66" y="91"/>
                  </a:cubicBezTo>
                  <a:cubicBezTo>
                    <a:pt x="69" y="92"/>
                    <a:pt x="71" y="93"/>
                    <a:pt x="74" y="94"/>
                  </a:cubicBezTo>
                  <a:cubicBezTo>
                    <a:pt x="83" y="96"/>
                    <a:pt x="93" y="97"/>
                    <a:pt x="104" y="97"/>
                  </a:cubicBezTo>
                  <a:cubicBezTo>
                    <a:pt x="116" y="97"/>
                    <a:pt x="125" y="96"/>
                    <a:pt x="134" y="94"/>
                  </a:cubicBezTo>
                  <a:cubicBezTo>
                    <a:pt x="137" y="93"/>
                    <a:pt x="140" y="92"/>
                    <a:pt x="142" y="91"/>
                  </a:cubicBezTo>
                  <a:cubicBezTo>
                    <a:pt x="145" y="90"/>
                    <a:pt x="146" y="89"/>
                    <a:pt x="147" y="86"/>
                  </a:cubicBezTo>
                  <a:cubicBezTo>
                    <a:pt x="147" y="84"/>
                    <a:pt x="146" y="82"/>
                    <a:pt x="145" y="81"/>
                  </a:cubicBezTo>
                  <a:cubicBezTo>
                    <a:pt x="141" y="77"/>
                    <a:pt x="136" y="74"/>
                    <a:pt x="129" y="70"/>
                  </a:cubicBezTo>
                  <a:cubicBezTo>
                    <a:pt x="126" y="69"/>
                    <a:pt x="124" y="68"/>
                    <a:pt x="122" y="67"/>
                  </a:cubicBezTo>
                  <a:cubicBezTo>
                    <a:pt x="120" y="67"/>
                    <a:pt x="120" y="67"/>
                    <a:pt x="120" y="67"/>
                  </a:cubicBezTo>
                  <a:cubicBezTo>
                    <a:pt x="116" y="65"/>
                    <a:pt x="114" y="63"/>
                    <a:pt x="113" y="59"/>
                  </a:cubicBezTo>
                  <a:cubicBezTo>
                    <a:pt x="113" y="56"/>
                    <a:pt x="114" y="53"/>
                    <a:pt x="116" y="51"/>
                  </a:cubicBezTo>
                  <a:cubicBezTo>
                    <a:pt x="123" y="44"/>
                    <a:pt x="127" y="35"/>
                    <a:pt x="126" y="24"/>
                  </a:cubicBezTo>
                  <a:cubicBezTo>
                    <a:pt x="126" y="14"/>
                    <a:pt x="121" y="8"/>
                    <a:pt x="110" y="6"/>
                  </a:cubicBezTo>
                  <a:cubicBezTo>
                    <a:pt x="108" y="5"/>
                    <a:pt x="106" y="5"/>
                    <a:pt x="104" y="5"/>
                  </a:cubicBezTo>
                  <a:close/>
                  <a:moveTo>
                    <a:pt x="143" y="94"/>
                  </a:moveTo>
                  <a:cubicBezTo>
                    <a:pt x="143" y="94"/>
                    <a:pt x="143" y="94"/>
                    <a:pt x="143" y="94"/>
                  </a:cubicBezTo>
                  <a:close/>
                  <a:moveTo>
                    <a:pt x="170" y="102"/>
                  </a:moveTo>
                  <a:cubicBezTo>
                    <a:pt x="168" y="102"/>
                    <a:pt x="168" y="102"/>
                    <a:pt x="168" y="102"/>
                  </a:cubicBezTo>
                  <a:cubicBezTo>
                    <a:pt x="162" y="102"/>
                    <a:pt x="160" y="102"/>
                    <a:pt x="154" y="102"/>
                  </a:cubicBezTo>
                  <a:cubicBezTo>
                    <a:pt x="153" y="101"/>
                    <a:pt x="152" y="100"/>
                    <a:pt x="152" y="99"/>
                  </a:cubicBezTo>
                  <a:cubicBezTo>
                    <a:pt x="152" y="97"/>
                    <a:pt x="154" y="96"/>
                    <a:pt x="155" y="96"/>
                  </a:cubicBezTo>
                  <a:cubicBezTo>
                    <a:pt x="161" y="97"/>
                    <a:pt x="162" y="97"/>
                    <a:pt x="168" y="97"/>
                  </a:cubicBezTo>
                  <a:cubicBezTo>
                    <a:pt x="170" y="97"/>
                    <a:pt x="170" y="97"/>
                    <a:pt x="170" y="97"/>
                  </a:cubicBezTo>
                  <a:cubicBezTo>
                    <a:pt x="177" y="97"/>
                    <a:pt x="184" y="96"/>
                    <a:pt x="190" y="95"/>
                  </a:cubicBezTo>
                  <a:cubicBezTo>
                    <a:pt x="192" y="94"/>
                    <a:pt x="194" y="94"/>
                    <a:pt x="195" y="93"/>
                  </a:cubicBezTo>
                  <a:cubicBezTo>
                    <a:pt x="197" y="92"/>
                    <a:pt x="198" y="92"/>
                    <a:pt x="198" y="90"/>
                  </a:cubicBezTo>
                  <a:cubicBezTo>
                    <a:pt x="198" y="89"/>
                    <a:pt x="198" y="88"/>
                    <a:pt x="197" y="87"/>
                  </a:cubicBezTo>
                  <a:cubicBezTo>
                    <a:pt x="194" y="85"/>
                    <a:pt x="191" y="82"/>
                    <a:pt x="186" y="80"/>
                  </a:cubicBezTo>
                  <a:cubicBezTo>
                    <a:pt x="184" y="79"/>
                    <a:pt x="183" y="79"/>
                    <a:pt x="181" y="78"/>
                  </a:cubicBezTo>
                  <a:cubicBezTo>
                    <a:pt x="180" y="78"/>
                    <a:pt x="180" y="78"/>
                    <a:pt x="180" y="78"/>
                  </a:cubicBezTo>
                  <a:cubicBezTo>
                    <a:pt x="177" y="77"/>
                    <a:pt x="175" y="74"/>
                    <a:pt x="175" y="72"/>
                  </a:cubicBezTo>
                  <a:cubicBezTo>
                    <a:pt x="174" y="69"/>
                    <a:pt x="175" y="67"/>
                    <a:pt x="177" y="65"/>
                  </a:cubicBezTo>
                  <a:cubicBezTo>
                    <a:pt x="182" y="60"/>
                    <a:pt x="184" y="54"/>
                    <a:pt x="184" y="47"/>
                  </a:cubicBezTo>
                  <a:cubicBezTo>
                    <a:pt x="184" y="41"/>
                    <a:pt x="180" y="37"/>
                    <a:pt x="173" y="35"/>
                  </a:cubicBezTo>
                  <a:cubicBezTo>
                    <a:pt x="172" y="35"/>
                    <a:pt x="171" y="35"/>
                    <a:pt x="169" y="35"/>
                  </a:cubicBezTo>
                  <a:cubicBezTo>
                    <a:pt x="168" y="35"/>
                    <a:pt x="167" y="35"/>
                    <a:pt x="165" y="35"/>
                  </a:cubicBezTo>
                  <a:cubicBezTo>
                    <a:pt x="159" y="37"/>
                    <a:pt x="155" y="41"/>
                    <a:pt x="155" y="47"/>
                  </a:cubicBezTo>
                  <a:cubicBezTo>
                    <a:pt x="155" y="54"/>
                    <a:pt x="157" y="60"/>
                    <a:pt x="162" y="65"/>
                  </a:cubicBezTo>
                  <a:cubicBezTo>
                    <a:pt x="164" y="67"/>
                    <a:pt x="165" y="70"/>
                    <a:pt x="164" y="72"/>
                  </a:cubicBezTo>
                  <a:cubicBezTo>
                    <a:pt x="164" y="74"/>
                    <a:pt x="162" y="76"/>
                    <a:pt x="160" y="77"/>
                  </a:cubicBezTo>
                  <a:cubicBezTo>
                    <a:pt x="159" y="77"/>
                    <a:pt x="159" y="77"/>
                    <a:pt x="159" y="77"/>
                  </a:cubicBezTo>
                  <a:cubicBezTo>
                    <a:pt x="158" y="78"/>
                    <a:pt x="156" y="77"/>
                    <a:pt x="156" y="76"/>
                  </a:cubicBezTo>
                  <a:cubicBezTo>
                    <a:pt x="155" y="74"/>
                    <a:pt x="156" y="73"/>
                    <a:pt x="157" y="72"/>
                  </a:cubicBezTo>
                  <a:cubicBezTo>
                    <a:pt x="158" y="72"/>
                    <a:pt x="158" y="72"/>
                    <a:pt x="158" y="72"/>
                  </a:cubicBezTo>
                  <a:cubicBezTo>
                    <a:pt x="158" y="72"/>
                    <a:pt x="159" y="71"/>
                    <a:pt x="159" y="71"/>
                  </a:cubicBezTo>
                  <a:cubicBezTo>
                    <a:pt x="159" y="71"/>
                    <a:pt x="159" y="70"/>
                    <a:pt x="158" y="69"/>
                  </a:cubicBezTo>
                  <a:cubicBezTo>
                    <a:pt x="152" y="63"/>
                    <a:pt x="149" y="55"/>
                    <a:pt x="150" y="47"/>
                  </a:cubicBezTo>
                  <a:cubicBezTo>
                    <a:pt x="150" y="41"/>
                    <a:pt x="152" y="33"/>
                    <a:pt x="164" y="30"/>
                  </a:cubicBezTo>
                  <a:cubicBezTo>
                    <a:pt x="166" y="29"/>
                    <a:pt x="168" y="29"/>
                    <a:pt x="169" y="29"/>
                  </a:cubicBezTo>
                  <a:cubicBezTo>
                    <a:pt x="171" y="29"/>
                    <a:pt x="173" y="29"/>
                    <a:pt x="175" y="30"/>
                  </a:cubicBezTo>
                  <a:cubicBezTo>
                    <a:pt x="186" y="33"/>
                    <a:pt x="189" y="41"/>
                    <a:pt x="189" y="47"/>
                  </a:cubicBezTo>
                  <a:cubicBezTo>
                    <a:pt x="190" y="56"/>
                    <a:pt x="187" y="63"/>
                    <a:pt x="181" y="69"/>
                  </a:cubicBezTo>
                  <a:cubicBezTo>
                    <a:pt x="181" y="69"/>
                    <a:pt x="180" y="70"/>
                    <a:pt x="180" y="71"/>
                  </a:cubicBezTo>
                  <a:cubicBezTo>
                    <a:pt x="180" y="71"/>
                    <a:pt x="181" y="72"/>
                    <a:pt x="182" y="72"/>
                  </a:cubicBezTo>
                  <a:cubicBezTo>
                    <a:pt x="183" y="73"/>
                    <a:pt x="183" y="73"/>
                    <a:pt x="183" y="73"/>
                  </a:cubicBezTo>
                  <a:cubicBezTo>
                    <a:pt x="185" y="73"/>
                    <a:pt x="187" y="74"/>
                    <a:pt x="188" y="75"/>
                  </a:cubicBezTo>
                  <a:cubicBezTo>
                    <a:pt x="194" y="78"/>
                    <a:pt x="198" y="80"/>
                    <a:pt x="201" y="83"/>
                  </a:cubicBezTo>
                  <a:cubicBezTo>
                    <a:pt x="203" y="85"/>
                    <a:pt x="204" y="88"/>
                    <a:pt x="204" y="91"/>
                  </a:cubicBezTo>
                  <a:cubicBezTo>
                    <a:pt x="203" y="94"/>
                    <a:pt x="201" y="97"/>
                    <a:pt x="198" y="98"/>
                  </a:cubicBezTo>
                  <a:cubicBezTo>
                    <a:pt x="196" y="99"/>
                    <a:pt x="194" y="100"/>
                    <a:pt x="191" y="100"/>
                  </a:cubicBezTo>
                  <a:cubicBezTo>
                    <a:pt x="185" y="102"/>
                    <a:pt x="178" y="102"/>
                    <a:pt x="170" y="102"/>
                  </a:cubicBezTo>
                  <a:close/>
                  <a:moveTo>
                    <a:pt x="39" y="102"/>
                  </a:moveTo>
                  <a:cubicBezTo>
                    <a:pt x="30" y="102"/>
                    <a:pt x="22" y="102"/>
                    <a:pt x="14" y="100"/>
                  </a:cubicBezTo>
                  <a:cubicBezTo>
                    <a:pt x="12" y="100"/>
                    <a:pt x="10" y="99"/>
                    <a:pt x="7" y="98"/>
                  </a:cubicBezTo>
                  <a:cubicBezTo>
                    <a:pt x="4" y="96"/>
                    <a:pt x="1" y="93"/>
                    <a:pt x="1" y="90"/>
                  </a:cubicBezTo>
                  <a:cubicBezTo>
                    <a:pt x="0" y="87"/>
                    <a:pt x="1" y="84"/>
                    <a:pt x="4" y="82"/>
                  </a:cubicBezTo>
                  <a:cubicBezTo>
                    <a:pt x="7" y="78"/>
                    <a:pt x="12" y="75"/>
                    <a:pt x="18" y="73"/>
                  </a:cubicBezTo>
                  <a:cubicBezTo>
                    <a:pt x="20" y="72"/>
                    <a:pt x="22" y="71"/>
                    <a:pt x="23" y="70"/>
                  </a:cubicBezTo>
                  <a:cubicBezTo>
                    <a:pt x="25" y="70"/>
                    <a:pt x="25" y="70"/>
                    <a:pt x="25" y="70"/>
                  </a:cubicBezTo>
                  <a:cubicBezTo>
                    <a:pt x="26" y="69"/>
                    <a:pt x="27" y="68"/>
                    <a:pt x="27" y="68"/>
                  </a:cubicBezTo>
                  <a:cubicBezTo>
                    <a:pt x="27" y="67"/>
                    <a:pt x="27" y="66"/>
                    <a:pt x="26" y="65"/>
                  </a:cubicBezTo>
                  <a:cubicBezTo>
                    <a:pt x="20" y="59"/>
                    <a:pt x="17" y="51"/>
                    <a:pt x="17" y="41"/>
                  </a:cubicBezTo>
                  <a:cubicBezTo>
                    <a:pt x="17" y="34"/>
                    <a:pt x="20" y="26"/>
                    <a:pt x="33" y="23"/>
                  </a:cubicBezTo>
                  <a:cubicBezTo>
                    <a:pt x="35" y="22"/>
                    <a:pt x="37" y="22"/>
                    <a:pt x="39" y="22"/>
                  </a:cubicBezTo>
                  <a:cubicBezTo>
                    <a:pt x="41" y="22"/>
                    <a:pt x="43" y="22"/>
                    <a:pt x="45" y="23"/>
                  </a:cubicBezTo>
                  <a:cubicBezTo>
                    <a:pt x="57" y="26"/>
                    <a:pt x="60" y="34"/>
                    <a:pt x="61" y="41"/>
                  </a:cubicBezTo>
                  <a:cubicBezTo>
                    <a:pt x="61" y="51"/>
                    <a:pt x="58" y="59"/>
                    <a:pt x="51" y="65"/>
                  </a:cubicBezTo>
                  <a:cubicBezTo>
                    <a:pt x="51" y="66"/>
                    <a:pt x="50" y="67"/>
                    <a:pt x="51" y="68"/>
                  </a:cubicBezTo>
                  <a:cubicBezTo>
                    <a:pt x="51" y="68"/>
                    <a:pt x="52" y="69"/>
                    <a:pt x="53" y="70"/>
                  </a:cubicBezTo>
                  <a:cubicBezTo>
                    <a:pt x="54" y="70"/>
                    <a:pt x="54" y="70"/>
                    <a:pt x="54" y="70"/>
                  </a:cubicBezTo>
                  <a:cubicBezTo>
                    <a:pt x="56" y="71"/>
                    <a:pt x="56" y="72"/>
                    <a:pt x="56" y="74"/>
                  </a:cubicBezTo>
                  <a:cubicBezTo>
                    <a:pt x="55" y="75"/>
                    <a:pt x="53" y="76"/>
                    <a:pt x="52" y="75"/>
                  </a:cubicBezTo>
                  <a:cubicBezTo>
                    <a:pt x="51" y="75"/>
                    <a:pt x="51" y="75"/>
                    <a:pt x="51" y="75"/>
                  </a:cubicBezTo>
                  <a:cubicBezTo>
                    <a:pt x="48" y="74"/>
                    <a:pt x="46" y="72"/>
                    <a:pt x="45" y="69"/>
                  </a:cubicBezTo>
                  <a:cubicBezTo>
                    <a:pt x="44" y="66"/>
                    <a:pt x="45" y="63"/>
                    <a:pt x="47" y="61"/>
                  </a:cubicBezTo>
                  <a:cubicBezTo>
                    <a:pt x="53" y="56"/>
                    <a:pt x="55" y="49"/>
                    <a:pt x="55" y="41"/>
                  </a:cubicBezTo>
                  <a:cubicBezTo>
                    <a:pt x="55" y="34"/>
                    <a:pt x="51" y="30"/>
                    <a:pt x="43" y="28"/>
                  </a:cubicBezTo>
                  <a:cubicBezTo>
                    <a:pt x="42" y="28"/>
                    <a:pt x="40" y="28"/>
                    <a:pt x="39" y="27"/>
                  </a:cubicBezTo>
                  <a:cubicBezTo>
                    <a:pt x="37" y="28"/>
                    <a:pt x="36" y="28"/>
                    <a:pt x="34" y="28"/>
                  </a:cubicBezTo>
                  <a:cubicBezTo>
                    <a:pt x="27" y="30"/>
                    <a:pt x="23" y="34"/>
                    <a:pt x="23" y="41"/>
                  </a:cubicBezTo>
                  <a:cubicBezTo>
                    <a:pt x="22" y="49"/>
                    <a:pt x="25" y="56"/>
                    <a:pt x="30" y="61"/>
                  </a:cubicBezTo>
                  <a:cubicBezTo>
                    <a:pt x="32" y="63"/>
                    <a:pt x="33" y="66"/>
                    <a:pt x="33" y="69"/>
                  </a:cubicBezTo>
                  <a:cubicBezTo>
                    <a:pt x="32" y="72"/>
                    <a:pt x="30" y="74"/>
                    <a:pt x="27" y="75"/>
                  </a:cubicBezTo>
                  <a:cubicBezTo>
                    <a:pt x="25" y="75"/>
                    <a:pt x="25" y="75"/>
                    <a:pt x="25" y="75"/>
                  </a:cubicBezTo>
                  <a:cubicBezTo>
                    <a:pt x="24" y="76"/>
                    <a:pt x="22" y="77"/>
                    <a:pt x="20" y="78"/>
                  </a:cubicBezTo>
                  <a:cubicBezTo>
                    <a:pt x="15" y="80"/>
                    <a:pt x="11" y="83"/>
                    <a:pt x="8" y="86"/>
                  </a:cubicBezTo>
                  <a:cubicBezTo>
                    <a:pt x="7" y="87"/>
                    <a:pt x="6" y="88"/>
                    <a:pt x="6" y="89"/>
                  </a:cubicBezTo>
                  <a:cubicBezTo>
                    <a:pt x="7" y="91"/>
                    <a:pt x="8" y="92"/>
                    <a:pt x="10" y="93"/>
                  </a:cubicBezTo>
                  <a:cubicBezTo>
                    <a:pt x="12" y="94"/>
                    <a:pt x="14" y="94"/>
                    <a:pt x="16" y="95"/>
                  </a:cubicBezTo>
                  <a:cubicBezTo>
                    <a:pt x="23" y="96"/>
                    <a:pt x="30" y="97"/>
                    <a:pt x="39" y="97"/>
                  </a:cubicBezTo>
                  <a:cubicBezTo>
                    <a:pt x="44" y="97"/>
                    <a:pt x="48" y="97"/>
                    <a:pt x="52" y="96"/>
                  </a:cubicBezTo>
                  <a:cubicBezTo>
                    <a:pt x="54" y="96"/>
                    <a:pt x="55" y="97"/>
                    <a:pt x="56" y="99"/>
                  </a:cubicBezTo>
                  <a:cubicBezTo>
                    <a:pt x="56" y="100"/>
                    <a:pt x="55" y="102"/>
                    <a:pt x="53" y="102"/>
                  </a:cubicBezTo>
                  <a:cubicBezTo>
                    <a:pt x="49" y="102"/>
                    <a:pt x="44" y="102"/>
                    <a:pt x="39" y="1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4" name="Группа 3">
            <a:extLst>
              <a:ext uri="{FF2B5EF4-FFF2-40B4-BE49-F238E27FC236}">
                <a16:creationId xmlns:a16="http://schemas.microsoft.com/office/drawing/2014/main" id="{13AE38C1-612C-BD47-A9D3-8AF4C1818A74}"/>
              </a:ext>
            </a:extLst>
          </p:cNvPr>
          <p:cNvGrpSpPr/>
          <p:nvPr/>
        </p:nvGrpSpPr>
        <p:grpSpPr>
          <a:xfrm>
            <a:off x="2198687" y="2803525"/>
            <a:ext cx="1260475" cy="1257300"/>
            <a:chOff x="2198687" y="2803525"/>
            <a:chExt cx="1260475" cy="1257300"/>
          </a:xfrm>
        </p:grpSpPr>
        <p:sp>
          <p:nvSpPr>
            <p:cNvPr id="86" name="Google Shape;86;p13"/>
            <p:cNvSpPr/>
            <p:nvPr/>
          </p:nvSpPr>
          <p:spPr>
            <a:xfrm>
              <a:off x="2198687" y="2803525"/>
              <a:ext cx="1260475" cy="1257300"/>
            </a:xfrm>
            <a:prstGeom prst="ellipse">
              <a:avLst/>
            </a:prstGeom>
            <a:solidFill>
              <a:srgbClr val="E2412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4" name="Google Shape;104;p13"/>
            <p:cNvSpPr/>
            <p:nvPr/>
          </p:nvSpPr>
          <p:spPr>
            <a:xfrm>
              <a:off x="2513012" y="31305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2" name="Группа 1">
            <a:extLst>
              <a:ext uri="{FF2B5EF4-FFF2-40B4-BE49-F238E27FC236}">
                <a16:creationId xmlns:a16="http://schemas.microsoft.com/office/drawing/2014/main" id="{CE709F58-8AFE-E649-9966-ACB72FAE33D3}"/>
              </a:ext>
            </a:extLst>
          </p:cNvPr>
          <p:cNvGrpSpPr/>
          <p:nvPr/>
        </p:nvGrpSpPr>
        <p:grpSpPr>
          <a:xfrm>
            <a:off x="5467350" y="2803525"/>
            <a:ext cx="1258887" cy="1257300"/>
            <a:chOff x="5467350" y="2803525"/>
            <a:chExt cx="1258887" cy="1257300"/>
          </a:xfrm>
        </p:grpSpPr>
        <p:sp>
          <p:nvSpPr>
            <p:cNvPr id="91" name="Google Shape;91;p13"/>
            <p:cNvSpPr/>
            <p:nvPr/>
          </p:nvSpPr>
          <p:spPr>
            <a:xfrm>
              <a:off x="5467350" y="2803525"/>
              <a:ext cx="1258887" cy="1257300"/>
            </a:xfrm>
            <a:prstGeom prst="ellipse">
              <a:avLst/>
            </a:pr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5" name="Google Shape;105;p13"/>
            <p:cNvSpPr/>
            <p:nvPr/>
          </p:nvSpPr>
          <p:spPr>
            <a:xfrm>
              <a:off x="5773737" y="3138487"/>
              <a:ext cx="646112" cy="582612"/>
            </a:xfrm>
            <a:custGeom>
              <a:avLst/>
              <a:gdLst/>
              <a:ahLst/>
              <a:cxnLst/>
              <a:rect l="l" t="t" r="r" b="b"/>
              <a:pathLst>
                <a:path w="148" h="133" extrusionOk="0">
                  <a:moveTo>
                    <a:pt x="32" y="61"/>
                  </a:moveTo>
                  <a:cubicBezTo>
                    <a:pt x="27" y="61"/>
                    <a:pt x="24" y="64"/>
                    <a:pt x="24" y="69"/>
                  </a:cubicBezTo>
                  <a:cubicBezTo>
                    <a:pt x="24" y="103"/>
                    <a:pt x="24" y="103"/>
                    <a:pt x="24" y="103"/>
                  </a:cubicBezTo>
                  <a:cubicBezTo>
                    <a:pt x="24" y="107"/>
                    <a:pt x="27" y="111"/>
                    <a:pt x="32" y="111"/>
                  </a:cubicBezTo>
                  <a:cubicBezTo>
                    <a:pt x="40" y="111"/>
                    <a:pt x="40" y="111"/>
                    <a:pt x="40" y="111"/>
                  </a:cubicBezTo>
                  <a:cubicBezTo>
                    <a:pt x="45" y="111"/>
                    <a:pt x="48" y="107"/>
                    <a:pt x="48" y="103"/>
                  </a:cubicBezTo>
                  <a:cubicBezTo>
                    <a:pt x="48" y="69"/>
                    <a:pt x="48" y="69"/>
                    <a:pt x="48" y="69"/>
                  </a:cubicBezTo>
                  <a:cubicBezTo>
                    <a:pt x="48" y="64"/>
                    <a:pt x="45" y="61"/>
                    <a:pt x="40" y="61"/>
                  </a:cubicBezTo>
                  <a:lnTo>
                    <a:pt x="32" y="61"/>
                  </a:lnTo>
                  <a:close/>
                  <a:moveTo>
                    <a:pt x="42" y="69"/>
                  </a:moveTo>
                  <a:cubicBezTo>
                    <a:pt x="42" y="103"/>
                    <a:pt x="42" y="103"/>
                    <a:pt x="42" y="103"/>
                  </a:cubicBezTo>
                  <a:cubicBezTo>
                    <a:pt x="42" y="104"/>
                    <a:pt x="41" y="105"/>
                    <a:pt x="40" y="105"/>
                  </a:cubicBezTo>
                  <a:cubicBezTo>
                    <a:pt x="32" y="105"/>
                    <a:pt x="32" y="105"/>
                    <a:pt x="32" y="105"/>
                  </a:cubicBezTo>
                  <a:cubicBezTo>
                    <a:pt x="31" y="105"/>
                    <a:pt x="30" y="104"/>
                    <a:pt x="30" y="103"/>
                  </a:cubicBezTo>
                  <a:cubicBezTo>
                    <a:pt x="30" y="69"/>
                    <a:pt x="30" y="69"/>
                    <a:pt x="30" y="69"/>
                  </a:cubicBezTo>
                  <a:cubicBezTo>
                    <a:pt x="30" y="68"/>
                    <a:pt x="31" y="67"/>
                    <a:pt x="32" y="67"/>
                  </a:cubicBezTo>
                  <a:cubicBezTo>
                    <a:pt x="40" y="67"/>
                    <a:pt x="40" y="67"/>
                    <a:pt x="40" y="67"/>
                  </a:cubicBezTo>
                  <a:cubicBezTo>
                    <a:pt x="41" y="67"/>
                    <a:pt x="42" y="68"/>
                    <a:pt x="42" y="69"/>
                  </a:cubicBezTo>
                  <a:close/>
                  <a:moveTo>
                    <a:pt x="62" y="49"/>
                  </a:moveTo>
                  <a:cubicBezTo>
                    <a:pt x="58" y="49"/>
                    <a:pt x="54" y="52"/>
                    <a:pt x="54" y="57"/>
                  </a:cubicBezTo>
                  <a:cubicBezTo>
                    <a:pt x="54" y="103"/>
                    <a:pt x="54" y="103"/>
                    <a:pt x="54" y="103"/>
                  </a:cubicBezTo>
                  <a:cubicBezTo>
                    <a:pt x="54" y="107"/>
                    <a:pt x="58" y="111"/>
                    <a:pt x="62" y="111"/>
                  </a:cubicBezTo>
                  <a:cubicBezTo>
                    <a:pt x="70" y="111"/>
                    <a:pt x="70" y="111"/>
                    <a:pt x="70" y="111"/>
                  </a:cubicBezTo>
                  <a:cubicBezTo>
                    <a:pt x="75" y="111"/>
                    <a:pt x="78" y="107"/>
                    <a:pt x="78" y="103"/>
                  </a:cubicBezTo>
                  <a:cubicBezTo>
                    <a:pt x="78" y="57"/>
                    <a:pt x="78" y="57"/>
                    <a:pt x="78" y="57"/>
                  </a:cubicBezTo>
                  <a:cubicBezTo>
                    <a:pt x="78" y="52"/>
                    <a:pt x="75" y="49"/>
                    <a:pt x="70" y="49"/>
                  </a:cubicBezTo>
                  <a:lnTo>
                    <a:pt x="62" y="49"/>
                  </a:lnTo>
                  <a:close/>
                  <a:moveTo>
                    <a:pt x="72" y="57"/>
                  </a:moveTo>
                  <a:cubicBezTo>
                    <a:pt x="72" y="103"/>
                    <a:pt x="72" y="103"/>
                    <a:pt x="72" y="103"/>
                  </a:cubicBezTo>
                  <a:cubicBezTo>
                    <a:pt x="72" y="104"/>
                    <a:pt x="71" y="105"/>
                    <a:pt x="70" y="105"/>
                  </a:cubicBezTo>
                  <a:cubicBezTo>
                    <a:pt x="62" y="105"/>
                    <a:pt x="62" y="105"/>
                    <a:pt x="62" y="105"/>
                  </a:cubicBezTo>
                  <a:cubicBezTo>
                    <a:pt x="61" y="105"/>
                    <a:pt x="60" y="104"/>
                    <a:pt x="60" y="103"/>
                  </a:cubicBezTo>
                  <a:cubicBezTo>
                    <a:pt x="60" y="57"/>
                    <a:pt x="60" y="57"/>
                    <a:pt x="60" y="57"/>
                  </a:cubicBezTo>
                  <a:cubicBezTo>
                    <a:pt x="60" y="56"/>
                    <a:pt x="61" y="55"/>
                    <a:pt x="62" y="55"/>
                  </a:cubicBezTo>
                  <a:cubicBezTo>
                    <a:pt x="70" y="55"/>
                    <a:pt x="70" y="55"/>
                    <a:pt x="70" y="55"/>
                  </a:cubicBezTo>
                  <a:cubicBezTo>
                    <a:pt x="71" y="55"/>
                    <a:pt x="72" y="56"/>
                    <a:pt x="72" y="57"/>
                  </a:cubicBezTo>
                  <a:close/>
                  <a:moveTo>
                    <a:pt x="92" y="38"/>
                  </a:moveTo>
                  <a:cubicBezTo>
                    <a:pt x="88" y="38"/>
                    <a:pt x="84" y="42"/>
                    <a:pt x="84" y="46"/>
                  </a:cubicBezTo>
                  <a:cubicBezTo>
                    <a:pt x="84" y="103"/>
                    <a:pt x="84" y="103"/>
                    <a:pt x="84" y="103"/>
                  </a:cubicBezTo>
                  <a:cubicBezTo>
                    <a:pt x="84" y="107"/>
                    <a:pt x="88" y="111"/>
                    <a:pt x="92" y="111"/>
                  </a:cubicBezTo>
                  <a:cubicBezTo>
                    <a:pt x="100" y="111"/>
                    <a:pt x="100" y="111"/>
                    <a:pt x="100" y="111"/>
                  </a:cubicBezTo>
                  <a:cubicBezTo>
                    <a:pt x="105" y="111"/>
                    <a:pt x="109" y="107"/>
                    <a:pt x="109" y="103"/>
                  </a:cubicBezTo>
                  <a:cubicBezTo>
                    <a:pt x="109" y="46"/>
                    <a:pt x="109" y="46"/>
                    <a:pt x="109" y="46"/>
                  </a:cubicBezTo>
                  <a:cubicBezTo>
                    <a:pt x="109" y="42"/>
                    <a:pt x="105" y="38"/>
                    <a:pt x="100" y="38"/>
                  </a:cubicBezTo>
                  <a:lnTo>
                    <a:pt x="92" y="38"/>
                  </a:lnTo>
                  <a:close/>
                  <a:moveTo>
                    <a:pt x="102" y="46"/>
                  </a:moveTo>
                  <a:cubicBezTo>
                    <a:pt x="102" y="103"/>
                    <a:pt x="102" y="103"/>
                    <a:pt x="102" y="103"/>
                  </a:cubicBezTo>
                  <a:cubicBezTo>
                    <a:pt x="102" y="104"/>
                    <a:pt x="101" y="105"/>
                    <a:pt x="100" y="105"/>
                  </a:cubicBezTo>
                  <a:cubicBezTo>
                    <a:pt x="92" y="105"/>
                    <a:pt x="92" y="105"/>
                    <a:pt x="92" y="105"/>
                  </a:cubicBezTo>
                  <a:cubicBezTo>
                    <a:pt x="91" y="105"/>
                    <a:pt x="90" y="104"/>
                    <a:pt x="90" y="103"/>
                  </a:cubicBezTo>
                  <a:cubicBezTo>
                    <a:pt x="90" y="46"/>
                    <a:pt x="90" y="46"/>
                    <a:pt x="90" y="46"/>
                  </a:cubicBezTo>
                  <a:cubicBezTo>
                    <a:pt x="90" y="45"/>
                    <a:pt x="91" y="45"/>
                    <a:pt x="92" y="45"/>
                  </a:cubicBezTo>
                  <a:cubicBezTo>
                    <a:pt x="100" y="45"/>
                    <a:pt x="100" y="45"/>
                    <a:pt x="100" y="45"/>
                  </a:cubicBezTo>
                  <a:cubicBezTo>
                    <a:pt x="101" y="45"/>
                    <a:pt x="102" y="45"/>
                    <a:pt x="102" y="46"/>
                  </a:cubicBezTo>
                  <a:close/>
                  <a:moveTo>
                    <a:pt x="114" y="36"/>
                  </a:moveTo>
                  <a:cubicBezTo>
                    <a:pt x="114" y="103"/>
                    <a:pt x="114" y="103"/>
                    <a:pt x="114" y="103"/>
                  </a:cubicBezTo>
                  <a:cubicBezTo>
                    <a:pt x="114" y="107"/>
                    <a:pt x="118" y="111"/>
                    <a:pt x="122" y="111"/>
                  </a:cubicBezTo>
                  <a:cubicBezTo>
                    <a:pt x="131" y="111"/>
                    <a:pt x="131" y="111"/>
                    <a:pt x="131" y="111"/>
                  </a:cubicBezTo>
                  <a:cubicBezTo>
                    <a:pt x="135" y="111"/>
                    <a:pt x="139" y="107"/>
                    <a:pt x="139" y="103"/>
                  </a:cubicBezTo>
                  <a:cubicBezTo>
                    <a:pt x="139" y="36"/>
                    <a:pt x="139" y="36"/>
                    <a:pt x="139" y="36"/>
                  </a:cubicBezTo>
                  <a:cubicBezTo>
                    <a:pt x="139" y="31"/>
                    <a:pt x="135" y="28"/>
                    <a:pt x="131" y="28"/>
                  </a:cubicBezTo>
                  <a:cubicBezTo>
                    <a:pt x="122" y="28"/>
                    <a:pt x="122" y="28"/>
                    <a:pt x="122" y="28"/>
                  </a:cubicBezTo>
                  <a:cubicBezTo>
                    <a:pt x="118" y="28"/>
                    <a:pt x="114" y="31"/>
                    <a:pt x="114" y="36"/>
                  </a:cubicBezTo>
                  <a:close/>
                  <a:moveTo>
                    <a:pt x="132" y="36"/>
                  </a:moveTo>
                  <a:cubicBezTo>
                    <a:pt x="132" y="103"/>
                    <a:pt x="132" y="103"/>
                    <a:pt x="132" y="103"/>
                  </a:cubicBezTo>
                  <a:cubicBezTo>
                    <a:pt x="132" y="104"/>
                    <a:pt x="132" y="105"/>
                    <a:pt x="131" y="105"/>
                  </a:cubicBezTo>
                  <a:cubicBezTo>
                    <a:pt x="122" y="105"/>
                    <a:pt x="122" y="105"/>
                    <a:pt x="122" y="105"/>
                  </a:cubicBezTo>
                  <a:cubicBezTo>
                    <a:pt x="121" y="105"/>
                    <a:pt x="121" y="104"/>
                    <a:pt x="121" y="103"/>
                  </a:cubicBezTo>
                  <a:cubicBezTo>
                    <a:pt x="121" y="36"/>
                    <a:pt x="121" y="36"/>
                    <a:pt x="121" y="36"/>
                  </a:cubicBezTo>
                  <a:cubicBezTo>
                    <a:pt x="121" y="35"/>
                    <a:pt x="121" y="34"/>
                    <a:pt x="122" y="34"/>
                  </a:cubicBezTo>
                  <a:cubicBezTo>
                    <a:pt x="131" y="34"/>
                    <a:pt x="131" y="34"/>
                    <a:pt x="131" y="34"/>
                  </a:cubicBezTo>
                  <a:cubicBezTo>
                    <a:pt x="132" y="34"/>
                    <a:pt x="132" y="35"/>
                    <a:pt x="132" y="36"/>
                  </a:cubicBezTo>
                  <a:close/>
                  <a:moveTo>
                    <a:pt x="76" y="27"/>
                  </a:moveTo>
                  <a:cubicBezTo>
                    <a:pt x="96" y="19"/>
                    <a:pt x="116" y="8"/>
                    <a:pt x="116" y="8"/>
                  </a:cubicBezTo>
                  <a:cubicBezTo>
                    <a:pt x="112" y="0"/>
                    <a:pt x="112" y="0"/>
                    <a:pt x="112" y="0"/>
                  </a:cubicBezTo>
                  <a:cubicBezTo>
                    <a:pt x="119" y="3"/>
                    <a:pt x="119" y="3"/>
                    <a:pt x="119" y="3"/>
                  </a:cubicBezTo>
                  <a:cubicBezTo>
                    <a:pt x="126" y="6"/>
                    <a:pt x="126" y="6"/>
                    <a:pt x="126" y="6"/>
                  </a:cubicBezTo>
                  <a:cubicBezTo>
                    <a:pt x="124" y="13"/>
                    <a:pt x="124" y="13"/>
                    <a:pt x="124" y="13"/>
                  </a:cubicBezTo>
                  <a:cubicBezTo>
                    <a:pt x="122" y="20"/>
                    <a:pt x="122" y="20"/>
                    <a:pt x="122" y="20"/>
                  </a:cubicBezTo>
                  <a:cubicBezTo>
                    <a:pt x="119" y="13"/>
                    <a:pt x="119" y="13"/>
                    <a:pt x="119" y="13"/>
                  </a:cubicBezTo>
                  <a:cubicBezTo>
                    <a:pt x="116" y="15"/>
                    <a:pt x="98" y="25"/>
                    <a:pt x="79" y="33"/>
                  </a:cubicBezTo>
                  <a:cubicBezTo>
                    <a:pt x="57" y="41"/>
                    <a:pt x="29" y="47"/>
                    <a:pt x="28" y="47"/>
                  </a:cubicBezTo>
                  <a:cubicBezTo>
                    <a:pt x="28" y="47"/>
                    <a:pt x="28" y="47"/>
                    <a:pt x="28" y="47"/>
                  </a:cubicBezTo>
                  <a:cubicBezTo>
                    <a:pt x="26" y="47"/>
                    <a:pt x="25" y="46"/>
                    <a:pt x="25" y="44"/>
                  </a:cubicBezTo>
                  <a:cubicBezTo>
                    <a:pt x="24" y="43"/>
                    <a:pt x="25" y="41"/>
                    <a:pt x="27" y="41"/>
                  </a:cubicBezTo>
                  <a:cubicBezTo>
                    <a:pt x="27" y="41"/>
                    <a:pt x="55" y="35"/>
                    <a:pt x="76" y="27"/>
                  </a:cubicBezTo>
                  <a:close/>
                  <a:moveTo>
                    <a:pt x="148" y="123"/>
                  </a:moveTo>
                  <a:cubicBezTo>
                    <a:pt x="143" y="128"/>
                    <a:pt x="143" y="128"/>
                    <a:pt x="143" y="128"/>
                  </a:cubicBezTo>
                  <a:cubicBezTo>
                    <a:pt x="138" y="133"/>
                    <a:pt x="138" y="133"/>
                    <a:pt x="138" y="133"/>
                  </a:cubicBezTo>
                  <a:cubicBezTo>
                    <a:pt x="138" y="126"/>
                    <a:pt x="138" y="126"/>
                    <a:pt x="138" y="126"/>
                  </a:cubicBezTo>
                  <a:cubicBezTo>
                    <a:pt x="12" y="126"/>
                    <a:pt x="12" y="126"/>
                    <a:pt x="12" y="126"/>
                  </a:cubicBezTo>
                  <a:cubicBezTo>
                    <a:pt x="11" y="126"/>
                    <a:pt x="9" y="124"/>
                    <a:pt x="9" y="122"/>
                  </a:cubicBezTo>
                  <a:cubicBezTo>
                    <a:pt x="9" y="21"/>
                    <a:pt x="9" y="21"/>
                    <a:pt x="9" y="21"/>
                  </a:cubicBezTo>
                  <a:cubicBezTo>
                    <a:pt x="0" y="21"/>
                    <a:pt x="0" y="21"/>
                    <a:pt x="0" y="21"/>
                  </a:cubicBezTo>
                  <a:cubicBezTo>
                    <a:pt x="6" y="16"/>
                    <a:pt x="6" y="16"/>
                    <a:pt x="6" y="16"/>
                  </a:cubicBezTo>
                  <a:cubicBezTo>
                    <a:pt x="12" y="11"/>
                    <a:pt x="12" y="11"/>
                    <a:pt x="12" y="11"/>
                  </a:cubicBezTo>
                  <a:cubicBezTo>
                    <a:pt x="19" y="16"/>
                    <a:pt x="19" y="16"/>
                    <a:pt x="19" y="16"/>
                  </a:cubicBezTo>
                  <a:cubicBezTo>
                    <a:pt x="25" y="21"/>
                    <a:pt x="25" y="21"/>
                    <a:pt x="25" y="21"/>
                  </a:cubicBezTo>
                  <a:cubicBezTo>
                    <a:pt x="15" y="21"/>
                    <a:pt x="15" y="21"/>
                    <a:pt x="15" y="21"/>
                  </a:cubicBezTo>
                  <a:cubicBezTo>
                    <a:pt x="15" y="119"/>
                    <a:pt x="15" y="119"/>
                    <a:pt x="15" y="119"/>
                  </a:cubicBezTo>
                  <a:cubicBezTo>
                    <a:pt x="138" y="119"/>
                    <a:pt x="138" y="119"/>
                    <a:pt x="138" y="119"/>
                  </a:cubicBezTo>
                  <a:cubicBezTo>
                    <a:pt x="138" y="112"/>
                    <a:pt x="138" y="112"/>
                    <a:pt x="138" y="112"/>
                  </a:cubicBezTo>
                  <a:cubicBezTo>
                    <a:pt x="143" y="117"/>
                    <a:pt x="143" y="117"/>
                    <a:pt x="143" y="117"/>
                  </a:cubicBezTo>
                  <a:lnTo>
                    <a:pt x="148" y="12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3" name="Группа 2">
            <a:extLst>
              <a:ext uri="{FF2B5EF4-FFF2-40B4-BE49-F238E27FC236}">
                <a16:creationId xmlns:a16="http://schemas.microsoft.com/office/drawing/2014/main" id="{A4B7AF9A-42C1-8A4A-A25C-775D668C633A}"/>
              </a:ext>
            </a:extLst>
          </p:cNvPr>
          <p:cNvGrpSpPr/>
          <p:nvPr/>
        </p:nvGrpSpPr>
        <p:grpSpPr>
          <a:xfrm>
            <a:off x="3835400" y="1163637"/>
            <a:ext cx="1257300" cy="1263650"/>
            <a:chOff x="3835400" y="1163637"/>
            <a:chExt cx="1257300" cy="1263650"/>
          </a:xfrm>
        </p:grpSpPr>
        <p:sp>
          <p:nvSpPr>
            <p:cNvPr id="87" name="Google Shape;87;p13"/>
            <p:cNvSpPr/>
            <p:nvPr/>
          </p:nvSpPr>
          <p:spPr>
            <a:xfrm>
              <a:off x="3835400" y="1163637"/>
              <a:ext cx="1257300" cy="1263650"/>
            </a:xfrm>
            <a:prstGeom prst="ellipse">
              <a:avLst/>
            </a:pr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6" name="Google Shape;106;p13"/>
            <p:cNvSpPr/>
            <p:nvPr/>
          </p:nvSpPr>
          <p:spPr>
            <a:xfrm>
              <a:off x="4144962" y="1425575"/>
              <a:ext cx="633412" cy="742950"/>
            </a:xfrm>
            <a:custGeom>
              <a:avLst/>
              <a:gdLst/>
              <a:ahLst/>
              <a:cxnLst/>
              <a:rect l="l" t="t" r="r" b="b"/>
              <a:pathLst>
                <a:path w="145" h="170" extrusionOk="0">
                  <a:moveTo>
                    <a:pt x="84" y="170"/>
                  </a:moveTo>
                  <a:cubicBezTo>
                    <a:pt x="60" y="170"/>
                    <a:pt x="60" y="170"/>
                    <a:pt x="60" y="170"/>
                  </a:cubicBezTo>
                  <a:cubicBezTo>
                    <a:pt x="58" y="170"/>
                    <a:pt x="57" y="168"/>
                    <a:pt x="57" y="166"/>
                  </a:cubicBezTo>
                  <a:cubicBezTo>
                    <a:pt x="57" y="165"/>
                    <a:pt x="58" y="163"/>
                    <a:pt x="60" y="163"/>
                  </a:cubicBezTo>
                  <a:cubicBezTo>
                    <a:pt x="84" y="163"/>
                    <a:pt x="84" y="163"/>
                    <a:pt x="84" y="163"/>
                  </a:cubicBezTo>
                  <a:cubicBezTo>
                    <a:pt x="85" y="163"/>
                    <a:pt x="87" y="165"/>
                    <a:pt x="87" y="166"/>
                  </a:cubicBezTo>
                  <a:cubicBezTo>
                    <a:pt x="87" y="168"/>
                    <a:pt x="85" y="170"/>
                    <a:pt x="84" y="170"/>
                  </a:cubicBezTo>
                  <a:close/>
                  <a:moveTo>
                    <a:pt x="90" y="159"/>
                  </a:moveTo>
                  <a:cubicBezTo>
                    <a:pt x="54" y="159"/>
                    <a:pt x="54" y="159"/>
                    <a:pt x="54" y="159"/>
                  </a:cubicBezTo>
                  <a:cubicBezTo>
                    <a:pt x="52" y="159"/>
                    <a:pt x="50" y="157"/>
                    <a:pt x="50" y="155"/>
                  </a:cubicBezTo>
                  <a:cubicBezTo>
                    <a:pt x="50" y="154"/>
                    <a:pt x="52" y="152"/>
                    <a:pt x="54" y="152"/>
                  </a:cubicBezTo>
                  <a:cubicBezTo>
                    <a:pt x="90" y="152"/>
                    <a:pt x="90" y="152"/>
                    <a:pt x="90" y="152"/>
                  </a:cubicBezTo>
                  <a:cubicBezTo>
                    <a:pt x="92" y="152"/>
                    <a:pt x="93" y="154"/>
                    <a:pt x="93" y="155"/>
                  </a:cubicBezTo>
                  <a:cubicBezTo>
                    <a:pt x="93" y="157"/>
                    <a:pt x="92" y="159"/>
                    <a:pt x="90" y="159"/>
                  </a:cubicBezTo>
                  <a:close/>
                  <a:moveTo>
                    <a:pt x="72" y="147"/>
                  </a:moveTo>
                  <a:cubicBezTo>
                    <a:pt x="65" y="147"/>
                    <a:pt x="58" y="147"/>
                    <a:pt x="58" y="147"/>
                  </a:cubicBezTo>
                  <a:cubicBezTo>
                    <a:pt x="58" y="147"/>
                    <a:pt x="58" y="147"/>
                    <a:pt x="58" y="147"/>
                  </a:cubicBezTo>
                  <a:cubicBezTo>
                    <a:pt x="51" y="147"/>
                    <a:pt x="48" y="144"/>
                    <a:pt x="47" y="139"/>
                  </a:cubicBezTo>
                  <a:cubicBezTo>
                    <a:pt x="46" y="136"/>
                    <a:pt x="46" y="134"/>
                    <a:pt x="46" y="131"/>
                  </a:cubicBezTo>
                  <a:cubicBezTo>
                    <a:pt x="46" y="128"/>
                    <a:pt x="46" y="125"/>
                    <a:pt x="45" y="123"/>
                  </a:cubicBezTo>
                  <a:cubicBezTo>
                    <a:pt x="40" y="114"/>
                    <a:pt x="36" y="107"/>
                    <a:pt x="31" y="98"/>
                  </a:cubicBezTo>
                  <a:cubicBezTo>
                    <a:pt x="27" y="89"/>
                    <a:pt x="22" y="76"/>
                    <a:pt x="25" y="63"/>
                  </a:cubicBezTo>
                  <a:cubicBezTo>
                    <a:pt x="29" y="47"/>
                    <a:pt x="46" y="30"/>
                    <a:pt x="71" y="30"/>
                  </a:cubicBezTo>
                  <a:cubicBezTo>
                    <a:pt x="96" y="30"/>
                    <a:pt x="114" y="47"/>
                    <a:pt x="118" y="63"/>
                  </a:cubicBezTo>
                  <a:cubicBezTo>
                    <a:pt x="121" y="76"/>
                    <a:pt x="116" y="89"/>
                    <a:pt x="111" y="98"/>
                  </a:cubicBezTo>
                  <a:cubicBezTo>
                    <a:pt x="107" y="107"/>
                    <a:pt x="103" y="114"/>
                    <a:pt x="98" y="123"/>
                  </a:cubicBezTo>
                  <a:cubicBezTo>
                    <a:pt x="97" y="125"/>
                    <a:pt x="97" y="128"/>
                    <a:pt x="97" y="131"/>
                  </a:cubicBezTo>
                  <a:cubicBezTo>
                    <a:pt x="97" y="134"/>
                    <a:pt x="97" y="136"/>
                    <a:pt x="96" y="139"/>
                  </a:cubicBezTo>
                  <a:cubicBezTo>
                    <a:pt x="95" y="144"/>
                    <a:pt x="92" y="147"/>
                    <a:pt x="85" y="147"/>
                  </a:cubicBezTo>
                  <a:cubicBezTo>
                    <a:pt x="85" y="147"/>
                    <a:pt x="78" y="147"/>
                    <a:pt x="72" y="147"/>
                  </a:cubicBezTo>
                  <a:close/>
                  <a:moveTo>
                    <a:pt x="58" y="140"/>
                  </a:moveTo>
                  <a:cubicBezTo>
                    <a:pt x="58" y="140"/>
                    <a:pt x="85" y="140"/>
                    <a:pt x="85" y="140"/>
                  </a:cubicBezTo>
                  <a:cubicBezTo>
                    <a:pt x="89" y="140"/>
                    <a:pt x="89" y="140"/>
                    <a:pt x="90" y="137"/>
                  </a:cubicBezTo>
                  <a:cubicBezTo>
                    <a:pt x="90" y="135"/>
                    <a:pt x="90" y="133"/>
                    <a:pt x="91" y="131"/>
                  </a:cubicBezTo>
                  <a:cubicBezTo>
                    <a:pt x="91" y="127"/>
                    <a:pt x="91" y="123"/>
                    <a:pt x="93" y="119"/>
                  </a:cubicBezTo>
                  <a:cubicBezTo>
                    <a:pt x="98" y="111"/>
                    <a:pt x="101" y="104"/>
                    <a:pt x="106" y="95"/>
                  </a:cubicBezTo>
                  <a:cubicBezTo>
                    <a:pt x="109" y="89"/>
                    <a:pt x="115" y="76"/>
                    <a:pt x="112" y="64"/>
                  </a:cubicBezTo>
                  <a:cubicBezTo>
                    <a:pt x="108" y="51"/>
                    <a:pt x="93" y="37"/>
                    <a:pt x="71" y="37"/>
                  </a:cubicBezTo>
                  <a:cubicBezTo>
                    <a:pt x="50" y="37"/>
                    <a:pt x="35" y="51"/>
                    <a:pt x="31" y="64"/>
                  </a:cubicBezTo>
                  <a:cubicBezTo>
                    <a:pt x="28" y="76"/>
                    <a:pt x="34" y="89"/>
                    <a:pt x="37" y="95"/>
                  </a:cubicBezTo>
                  <a:cubicBezTo>
                    <a:pt x="42" y="104"/>
                    <a:pt x="45" y="111"/>
                    <a:pt x="50" y="119"/>
                  </a:cubicBezTo>
                  <a:cubicBezTo>
                    <a:pt x="52" y="123"/>
                    <a:pt x="52" y="127"/>
                    <a:pt x="52" y="131"/>
                  </a:cubicBezTo>
                  <a:cubicBezTo>
                    <a:pt x="52" y="133"/>
                    <a:pt x="53" y="135"/>
                    <a:pt x="53" y="137"/>
                  </a:cubicBezTo>
                  <a:cubicBezTo>
                    <a:pt x="54" y="140"/>
                    <a:pt x="54" y="140"/>
                    <a:pt x="58" y="140"/>
                  </a:cubicBezTo>
                  <a:cubicBezTo>
                    <a:pt x="58" y="140"/>
                    <a:pt x="58" y="140"/>
                    <a:pt x="58" y="140"/>
                  </a:cubicBezTo>
                  <a:close/>
                  <a:moveTo>
                    <a:pt x="16" y="78"/>
                  </a:moveTo>
                  <a:cubicBezTo>
                    <a:pt x="4" y="78"/>
                    <a:pt x="4" y="78"/>
                    <a:pt x="4" y="78"/>
                  </a:cubicBezTo>
                  <a:cubicBezTo>
                    <a:pt x="2" y="78"/>
                    <a:pt x="0" y="76"/>
                    <a:pt x="0" y="75"/>
                  </a:cubicBezTo>
                  <a:cubicBezTo>
                    <a:pt x="0" y="73"/>
                    <a:pt x="2" y="72"/>
                    <a:pt x="4" y="72"/>
                  </a:cubicBezTo>
                  <a:cubicBezTo>
                    <a:pt x="16" y="72"/>
                    <a:pt x="16" y="72"/>
                    <a:pt x="16" y="72"/>
                  </a:cubicBezTo>
                  <a:cubicBezTo>
                    <a:pt x="18" y="72"/>
                    <a:pt x="19" y="73"/>
                    <a:pt x="19" y="75"/>
                  </a:cubicBezTo>
                  <a:cubicBezTo>
                    <a:pt x="19" y="76"/>
                    <a:pt x="18" y="78"/>
                    <a:pt x="16" y="78"/>
                  </a:cubicBezTo>
                  <a:close/>
                  <a:moveTo>
                    <a:pt x="142" y="76"/>
                  </a:moveTo>
                  <a:cubicBezTo>
                    <a:pt x="127" y="76"/>
                    <a:pt x="127" y="76"/>
                    <a:pt x="127" y="76"/>
                  </a:cubicBezTo>
                  <a:cubicBezTo>
                    <a:pt x="125" y="76"/>
                    <a:pt x="124" y="74"/>
                    <a:pt x="124" y="72"/>
                  </a:cubicBezTo>
                  <a:cubicBezTo>
                    <a:pt x="124" y="71"/>
                    <a:pt x="125" y="69"/>
                    <a:pt x="127" y="69"/>
                  </a:cubicBezTo>
                  <a:cubicBezTo>
                    <a:pt x="142" y="69"/>
                    <a:pt x="142" y="69"/>
                    <a:pt x="142" y="69"/>
                  </a:cubicBezTo>
                  <a:cubicBezTo>
                    <a:pt x="144" y="69"/>
                    <a:pt x="145" y="71"/>
                    <a:pt x="145" y="72"/>
                  </a:cubicBezTo>
                  <a:cubicBezTo>
                    <a:pt x="145" y="74"/>
                    <a:pt x="144" y="76"/>
                    <a:pt x="142" y="76"/>
                  </a:cubicBezTo>
                  <a:close/>
                  <a:moveTo>
                    <a:pt x="43" y="73"/>
                  </a:moveTo>
                  <a:cubicBezTo>
                    <a:pt x="43" y="73"/>
                    <a:pt x="43" y="73"/>
                    <a:pt x="42" y="73"/>
                  </a:cubicBezTo>
                  <a:cubicBezTo>
                    <a:pt x="41" y="72"/>
                    <a:pt x="40" y="71"/>
                    <a:pt x="40" y="69"/>
                  </a:cubicBezTo>
                  <a:cubicBezTo>
                    <a:pt x="43" y="57"/>
                    <a:pt x="55" y="46"/>
                    <a:pt x="73" y="46"/>
                  </a:cubicBezTo>
                  <a:cubicBezTo>
                    <a:pt x="73" y="46"/>
                    <a:pt x="73" y="46"/>
                    <a:pt x="73" y="46"/>
                  </a:cubicBezTo>
                  <a:cubicBezTo>
                    <a:pt x="75" y="46"/>
                    <a:pt x="76" y="47"/>
                    <a:pt x="76" y="49"/>
                  </a:cubicBezTo>
                  <a:cubicBezTo>
                    <a:pt x="76" y="51"/>
                    <a:pt x="75" y="52"/>
                    <a:pt x="73" y="52"/>
                  </a:cubicBezTo>
                  <a:cubicBezTo>
                    <a:pt x="59" y="52"/>
                    <a:pt x="48" y="62"/>
                    <a:pt x="46" y="71"/>
                  </a:cubicBezTo>
                  <a:cubicBezTo>
                    <a:pt x="46" y="72"/>
                    <a:pt x="44" y="73"/>
                    <a:pt x="43" y="73"/>
                  </a:cubicBezTo>
                  <a:close/>
                  <a:moveTo>
                    <a:pt x="112" y="38"/>
                  </a:moveTo>
                  <a:cubicBezTo>
                    <a:pt x="111" y="38"/>
                    <a:pt x="110" y="38"/>
                    <a:pt x="110" y="37"/>
                  </a:cubicBezTo>
                  <a:cubicBezTo>
                    <a:pt x="108" y="36"/>
                    <a:pt x="108" y="34"/>
                    <a:pt x="110" y="33"/>
                  </a:cubicBezTo>
                  <a:cubicBezTo>
                    <a:pt x="120" y="22"/>
                    <a:pt x="120" y="22"/>
                    <a:pt x="120" y="22"/>
                  </a:cubicBezTo>
                  <a:cubicBezTo>
                    <a:pt x="122" y="21"/>
                    <a:pt x="124" y="21"/>
                    <a:pt x="125" y="22"/>
                  </a:cubicBezTo>
                  <a:cubicBezTo>
                    <a:pt x="126" y="23"/>
                    <a:pt x="126" y="25"/>
                    <a:pt x="125" y="27"/>
                  </a:cubicBezTo>
                  <a:cubicBezTo>
                    <a:pt x="114" y="37"/>
                    <a:pt x="114" y="37"/>
                    <a:pt x="114" y="37"/>
                  </a:cubicBezTo>
                  <a:cubicBezTo>
                    <a:pt x="114" y="38"/>
                    <a:pt x="113" y="38"/>
                    <a:pt x="112" y="38"/>
                  </a:cubicBezTo>
                  <a:close/>
                  <a:moveTo>
                    <a:pt x="32" y="38"/>
                  </a:moveTo>
                  <a:cubicBezTo>
                    <a:pt x="31" y="38"/>
                    <a:pt x="30" y="38"/>
                    <a:pt x="30" y="37"/>
                  </a:cubicBezTo>
                  <a:cubicBezTo>
                    <a:pt x="19" y="27"/>
                    <a:pt x="19" y="27"/>
                    <a:pt x="19" y="27"/>
                  </a:cubicBezTo>
                  <a:cubicBezTo>
                    <a:pt x="18" y="25"/>
                    <a:pt x="18" y="23"/>
                    <a:pt x="19" y="22"/>
                  </a:cubicBezTo>
                  <a:cubicBezTo>
                    <a:pt x="20" y="21"/>
                    <a:pt x="22" y="21"/>
                    <a:pt x="23" y="22"/>
                  </a:cubicBezTo>
                  <a:cubicBezTo>
                    <a:pt x="34" y="33"/>
                    <a:pt x="34" y="33"/>
                    <a:pt x="34" y="33"/>
                  </a:cubicBezTo>
                  <a:cubicBezTo>
                    <a:pt x="35" y="34"/>
                    <a:pt x="35" y="36"/>
                    <a:pt x="34" y="37"/>
                  </a:cubicBezTo>
                  <a:cubicBezTo>
                    <a:pt x="33" y="38"/>
                    <a:pt x="33" y="38"/>
                    <a:pt x="32" y="38"/>
                  </a:cubicBezTo>
                  <a:close/>
                  <a:moveTo>
                    <a:pt x="71" y="24"/>
                  </a:moveTo>
                  <a:cubicBezTo>
                    <a:pt x="70" y="24"/>
                    <a:pt x="68" y="23"/>
                    <a:pt x="68" y="21"/>
                  </a:cubicBezTo>
                  <a:cubicBezTo>
                    <a:pt x="68" y="3"/>
                    <a:pt x="68" y="3"/>
                    <a:pt x="68" y="3"/>
                  </a:cubicBezTo>
                  <a:cubicBezTo>
                    <a:pt x="68" y="1"/>
                    <a:pt x="70" y="0"/>
                    <a:pt x="71" y="0"/>
                  </a:cubicBezTo>
                  <a:cubicBezTo>
                    <a:pt x="73" y="0"/>
                    <a:pt x="75" y="1"/>
                    <a:pt x="75" y="3"/>
                  </a:cubicBezTo>
                  <a:cubicBezTo>
                    <a:pt x="75" y="21"/>
                    <a:pt x="75" y="21"/>
                    <a:pt x="75" y="21"/>
                  </a:cubicBezTo>
                  <a:cubicBezTo>
                    <a:pt x="75" y="23"/>
                    <a:pt x="73" y="24"/>
                    <a:pt x="71" y="2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84" name="Google Shape;84;p13"/>
          <p:cNvSpPr txBox="1"/>
          <p:nvPr/>
        </p:nvSpPr>
        <p:spPr>
          <a:xfrm>
            <a:off x="8551865" y="982662"/>
            <a:ext cx="3151748" cy="692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Open Sans"/>
              <a:buNone/>
            </a:pPr>
            <a:r>
              <a:rPr lang="tr-TR" sz="2000" dirty="0">
                <a:solidFill>
                  <a:schemeClr val="dk1"/>
                </a:solidFill>
                <a:latin typeface="Open Sans"/>
                <a:ea typeface="Open Sans"/>
                <a:cs typeface="Open Sans"/>
                <a:sym typeface="Open Sans"/>
              </a:rPr>
              <a:t>Aktifleştirilen Finansman Giderlerinin Detayı</a:t>
            </a:r>
            <a:endParaRPr sz="2000" dirty="0"/>
          </a:p>
        </p:txBody>
      </p:sp>
      <p:sp>
        <p:nvSpPr>
          <p:cNvPr id="113" name="Google Shape;113;p13"/>
          <p:cNvSpPr txBox="1"/>
          <p:nvPr/>
        </p:nvSpPr>
        <p:spPr>
          <a:xfrm>
            <a:off x="10159999" y="2863056"/>
            <a:ext cx="2032000" cy="6937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Open Sans"/>
              <a:buNone/>
            </a:pPr>
            <a:r>
              <a:rPr lang="tr-TR" sz="2000" b="0" i="0" u="none" dirty="0">
                <a:solidFill>
                  <a:schemeClr val="dk1"/>
                </a:solidFill>
                <a:latin typeface="Open Sans"/>
                <a:ea typeface="Open Sans"/>
                <a:cs typeface="Open Sans"/>
                <a:sym typeface="Open Sans"/>
              </a:rPr>
              <a:t>Stoklara Dahil Edilen Yan Maliyetlerin Detayı</a:t>
            </a:r>
            <a:endParaRPr sz="2000" dirty="0"/>
          </a:p>
        </p:txBody>
      </p:sp>
      <p:sp>
        <p:nvSpPr>
          <p:cNvPr id="115" name="Google Shape;115;p13"/>
          <p:cNvSpPr txBox="1"/>
          <p:nvPr/>
        </p:nvSpPr>
        <p:spPr>
          <a:xfrm>
            <a:off x="1930401" y="1063625"/>
            <a:ext cx="1585912" cy="6921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300"/>
              <a:buFont typeface="Open Sans"/>
              <a:buNone/>
            </a:pPr>
            <a:r>
              <a:rPr lang="tr-TR" sz="2000" b="0" i="0" u="none" dirty="0">
                <a:solidFill>
                  <a:schemeClr val="dk1"/>
                </a:solidFill>
                <a:latin typeface="Open Sans"/>
                <a:ea typeface="Open Sans"/>
                <a:cs typeface="Open Sans"/>
                <a:sym typeface="Open Sans"/>
              </a:rPr>
              <a:t>Envanter Raporu</a:t>
            </a:r>
            <a:endParaRPr sz="2000" dirty="0"/>
          </a:p>
        </p:txBody>
      </p:sp>
      <p:sp>
        <p:nvSpPr>
          <p:cNvPr id="117" name="Google Shape;117;p13"/>
          <p:cNvSpPr txBox="1"/>
          <p:nvPr/>
        </p:nvSpPr>
        <p:spPr>
          <a:xfrm>
            <a:off x="1183341" y="5346611"/>
            <a:ext cx="2545697" cy="69373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300"/>
              <a:buFont typeface="Open Sans"/>
              <a:buNone/>
            </a:pPr>
            <a:r>
              <a:rPr lang="tr-TR" sz="2000" b="0" i="0" u="none" dirty="0">
                <a:solidFill>
                  <a:schemeClr val="dk1"/>
                </a:solidFill>
                <a:latin typeface="Open Sans"/>
                <a:ea typeface="Open Sans"/>
                <a:cs typeface="Open Sans"/>
                <a:sym typeface="Open Sans"/>
              </a:rPr>
              <a:t>Önceki Dönem Envanter Raporu</a:t>
            </a:r>
            <a:endParaRPr sz="2000" dirty="0"/>
          </a:p>
        </p:txBody>
      </p:sp>
      <p:sp>
        <p:nvSpPr>
          <p:cNvPr id="49" name="Google Shape;115;p13">
            <a:extLst>
              <a:ext uri="{FF2B5EF4-FFF2-40B4-BE49-F238E27FC236}">
                <a16:creationId xmlns:a16="http://schemas.microsoft.com/office/drawing/2014/main" id="{6C5A2FFD-B285-46CC-B27D-C2772FA6CC3A}"/>
              </a:ext>
            </a:extLst>
          </p:cNvPr>
          <p:cNvSpPr txBox="1"/>
          <p:nvPr/>
        </p:nvSpPr>
        <p:spPr>
          <a:xfrm>
            <a:off x="0" y="2989262"/>
            <a:ext cx="2003643" cy="6921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300"/>
              <a:buFont typeface="Open Sans"/>
              <a:buNone/>
            </a:pPr>
            <a:r>
              <a:rPr lang="tr-TR" sz="2000" b="0" i="0" u="none" dirty="0">
                <a:solidFill>
                  <a:schemeClr val="dk1"/>
                </a:solidFill>
                <a:latin typeface="Open Sans"/>
                <a:ea typeface="Open Sans"/>
                <a:cs typeface="Open Sans"/>
                <a:sym typeface="Open Sans"/>
              </a:rPr>
              <a:t>Yasal Defter Kayıtları</a:t>
            </a:r>
            <a:endParaRPr sz="2000" dirty="0"/>
          </a:p>
        </p:txBody>
      </p:sp>
      <p:sp>
        <p:nvSpPr>
          <p:cNvPr id="50" name="Google Shape;117;p13">
            <a:extLst>
              <a:ext uri="{FF2B5EF4-FFF2-40B4-BE49-F238E27FC236}">
                <a16:creationId xmlns:a16="http://schemas.microsoft.com/office/drawing/2014/main" id="{9910FFB1-9EA7-4963-83AC-AD30307E8EC8}"/>
              </a:ext>
            </a:extLst>
          </p:cNvPr>
          <p:cNvSpPr txBox="1"/>
          <p:nvPr/>
        </p:nvSpPr>
        <p:spPr>
          <a:xfrm>
            <a:off x="8216105" y="5376863"/>
            <a:ext cx="2031999" cy="69373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300"/>
              <a:buFont typeface="Open Sans"/>
              <a:buNone/>
            </a:pPr>
            <a:r>
              <a:rPr lang="tr-TR" sz="2000" b="0" i="0" u="none" dirty="0">
                <a:solidFill>
                  <a:schemeClr val="dk1"/>
                </a:solidFill>
                <a:latin typeface="Open Sans"/>
                <a:ea typeface="Open Sans"/>
                <a:cs typeface="Open Sans"/>
                <a:sym typeface="Open Sans"/>
              </a:rPr>
              <a:t>Satışların Maliyet Raporu</a:t>
            </a:r>
            <a:endParaRPr sz="2000" dirty="0"/>
          </a:p>
        </p:txBody>
      </p:sp>
      <p:sp>
        <p:nvSpPr>
          <p:cNvPr id="51" name="Прямоугольник 3">
            <a:extLst>
              <a:ext uri="{FF2B5EF4-FFF2-40B4-BE49-F238E27FC236}">
                <a16:creationId xmlns:a16="http://schemas.microsoft.com/office/drawing/2014/main" id="{D81973A2-D4C0-4A80-96C8-809F1A60505F}"/>
              </a:ext>
            </a:extLst>
          </p:cNvPr>
          <p:cNvSpPr>
            <a:spLocks noChangeArrowheads="1"/>
          </p:cNvSpPr>
          <p:nvPr/>
        </p:nvSpPr>
        <p:spPr bwMode="auto">
          <a:xfrm>
            <a:off x="3085804" y="219581"/>
            <a:ext cx="10684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800" b="1" dirty="0">
                <a:solidFill>
                  <a:srgbClr val="FF0000"/>
                </a:solidFill>
                <a:latin typeface="Montserrat" panose="02000505000000020004" pitchFamily="2" charset="77"/>
              </a:rPr>
              <a:t>Stoklar İçin Gerekli Veriler </a:t>
            </a:r>
            <a:endParaRPr lang="en-UA" altLang="en-UA" sz="2800" dirty="0">
              <a:solidFill>
                <a:srgbClr val="FF0000"/>
              </a:solidFill>
              <a:latin typeface="Montserrat" panose="02000505000000020004" pitchFamily="2" charset="77"/>
            </a:endParaRPr>
          </a:p>
        </p:txBody>
      </p:sp>
    </p:spTree>
    <p:extLst>
      <p:ext uri="{BB962C8B-B14F-4D97-AF65-F5344CB8AC3E}">
        <p14:creationId xmlns:p14="http://schemas.microsoft.com/office/powerpoint/2010/main" val="1862976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9907" y="574809"/>
            <a:ext cx="97803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3200" b="1" dirty="0">
                <a:solidFill>
                  <a:srgbClr val="FF0000"/>
                </a:solidFill>
                <a:latin typeface="Montserrat" panose="02000505000000020004" pitchFamily="2" charset="77"/>
              </a:rPr>
              <a:t>Sabit Kıymetlerde Düzeltme İşlemi</a:t>
            </a:r>
            <a:endParaRPr lang="en-UA" altLang="en-UA" sz="3200" dirty="0">
              <a:solidFill>
                <a:srgbClr val="FF0000"/>
              </a:solidFill>
              <a:latin typeface="Montserrat" panose="02000505000000020004" pitchFamily="2" charset="77"/>
            </a:endParaRPr>
          </a:p>
        </p:txBody>
      </p:sp>
      <p:sp>
        <p:nvSpPr>
          <p:cNvPr id="9" name="Metin kutusu 8">
            <a:extLst>
              <a:ext uri="{FF2B5EF4-FFF2-40B4-BE49-F238E27FC236}">
                <a16:creationId xmlns:a16="http://schemas.microsoft.com/office/drawing/2014/main" id="{8720DAA3-063A-40C9-B23B-63F72855BBFA}"/>
              </a:ext>
            </a:extLst>
          </p:cNvPr>
          <p:cNvSpPr txBox="1"/>
          <p:nvPr/>
        </p:nvSpPr>
        <p:spPr>
          <a:xfrm>
            <a:off x="782443" y="1100325"/>
            <a:ext cx="11665260" cy="4815677"/>
          </a:xfrm>
          <a:prstGeom prst="rect">
            <a:avLst/>
          </a:prstGeom>
          <a:noFill/>
        </p:spPr>
        <p:txBody>
          <a:bodyPr wrap="square">
            <a:spAutoFit/>
          </a:bodyPr>
          <a:lstStyle/>
          <a:p>
            <a:pPr lvl="0">
              <a:lnSpc>
                <a:spcPct val="150000"/>
              </a:lnSpc>
            </a:pPr>
            <a:r>
              <a:rPr lang="tr-TR" sz="2300" dirty="0">
                <a:effectLst/>
                <a:latin typeface="Calibri" panose="020F0502020204030204" pitchFamily="34" charset="0"/>
                <a:ea typeface="Calibri" panose="020F0502020204030204" pitchFamily="34" charset="0"/>
                <a:cs typeface="Arial" panose="020B0604020202020204" pitchFamily="34" charset="0"/>
              </a:rPr>
              <a:t>31.12.2023 tarihli amortisman tablosu temin edilir.</a:t>
            </a:r>
          </a:p>
          <a:p>
            <a:pPr lvl="0">
              <a:lnSpc>
                <a:spcPct val="150000"/>
              </a:lnSpc>
            </a:pPr>
            <a:r>
              <a:rPr lang="tr-TR" sz="2300" dirty="0">
                <a:latin typeface="Calibri" panose="020F0502020204030204" pitchFamily="34" charset="0"/>
                <a:ea typeface="Calibri" panose="020F0502020204030204" pitchFamily="34" charset="0"/>
                <a:cs typeface="Arial" panose="020B0604020202020204" pitchFamily="34" charset="0"/>
              </a:rPr>
              <a:t>Amortisman hesaplaması kontrol edilir.</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lvl="0">
              <a:lnSpc>
                <a:spcPct val="150000"/>
              </a:lnSpc>
            </a:pPr>
            <a:r>
              <a:rPr lang="tr-TR" sz="2300" dirty="0">
                <a:effectLst/>
                <a:latin typeface="Calibri" panose="020F0502020204030204" pitchFamily="34" charset="0"/>
                <a:ea typeface="Calibri" panose="020F0502020204030204" pitchFamily="34" charset="0"/>
                <a:cs typeface="Arial" panose="020B0604020202020204" pitchFamily="34" charset="0"/>
              </a:rPr>
              <a:t>Kayıtlarda ilgili hesaplar ile amortisman tablosu karşılaştırılır.</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tr-TR" sz="2300" dirty="0">
                <a:effectLst/>
                <a:latin typeface="Calibri" panose="020F0502020204030204" pitchFamily="34" charset="0"/>
                <a:ea typeface="Calibri" panose="020F0502020204030204" pitchFamily="34" charset="0"/>
                <a:cs typeface="Arial" panose="020B0604020202020204" pitchFamily="34" charset="0"/>
              </a:rPr>
              <a:t>Her bir sabit kıymetin defter kayıt tarihi tespit edilir.</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tr-TR" sz="2300" dirty="0">
                <a:effectLst/>
                <a:latin typeface="Calibri" panose="020F0502020204030204" pitchFamily="34" charset="0"/>
                <a:ea typeface="Calibri" panose="020F0502020204030204" pitchFamily="34" charset="0"/>
                <a:cs typeface="Arial" panose="020B0604020202020204" pitchFamily="34" charset="0"/>
              </a:rPr>
              <a:t>Yeniden değerleme yapılıp yapılmadığı kontrol edilir. </a:t>
            </a:r>
            <a:endParaRPr lang="tr-TR" sz="2300"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pPr>
            <a:r>
              <a:rPr lang="tr-TR" sz="2300" dirty="0">
                <a:latin typeface="Calibri" panose="020F0502020204030204" pitchFamily="34" charset="0"/>
                <a:ea typeface="Calibri" panose="020F0502020204030204" pitchFamily="34" charset="0"/>
                <a:cs typeface="Arial" panose="020B0604020202020204" pitchFamily="34" charset="0"/>
              </a:rPr>
              <a:t>Yeniden değerleme yapılmış kıymetler için değerleme tarihi belirlenir.</a:t>
            </a:r>
          </a:p>
          <a:p>
            <a:pPr lvl="0">
              <a:lnSpc>
                <a:spcPct val="150000"/>
              </a:lnSpc>
            </a:pPr>
            <a:r>
              <a:rPr lang="tr-TR" sz="2300" dirty="0">
                <a:latin typeface="Calibri" panose="020F0502020204030204" pitchFamily="34" charset="0"/>
                <a:ea typeface="Calibri" panose="020F0502020204030204" pitchFamily="34" charset="0"/>
                <a:cs typeface="Arial" panose="020B0604020202020204" pitchFamily="34" charset="0"/>
              </a:rPr>
              <a:t>A</a:t>
            </a:r>
            <a:r>
              <a:rPr lang="tr-TR" sz="2300" dirty="0">
                <a:effectLst/>
                <a:latin typeface="Calibri" panose="020F0502020204030204" pitchFamily="34" charset="0"/>
                <a:ea typeface="Calibri" panose="020F0502020204030204" pitchFamily="34" charset="0"/>
                <a:cs typeface="Arial" panose="020B0604020202020204" pitchFamily="34" charset="0"/>
              </a:rPr>
              <a:t>ktifleştirilen finansman gideri olup olmadığı kontrol edilir.</a:t>
            </a:r>
          </a:p>
          <a:p>
            <a:pPr lvl="0">
              <a:lnSpc>
                <a:spcPct val="150000"/>
              </a:lnSpc>
            </a:pPr>
            <a:r>
              <a:rPr lang="tr-TR" sz="2300" dirty="0">
                <a:latin typeface="Calibri" panose="020F0502020204030204" pitchFamily="34" charset="0"/>
                <a:ea typeface="Calibri" panose="020F0502020204030204" pitchFamily="34" charset="0"/>
                <a:cs typeface="Arial" panose="020B0604020202020204" pitchFamily="34" charset="0"/>
              </a:rPr>
              <a:t>Finansman gideri var ise, ROFM düzeltmeye esas tutardan düşülür. </a:t>
            </a:r>
          </a:p>
          <a:p>
            <a:pPr lvl="0">
              <a:lnSpc>
                <a:spcPct val="150000"/>
              </a:lnSpc>
            </a:pPr>
            <a:r>
              <a:rPr lang="tr-TR" sz="2300" dirty="0">
                <a:effectLst/>
                <a:latin typeface="Calibri" panose="020F0502020204030204" pitchFamily="34" charset="0"/>
                <a:ea typeface="Calibri" panose="020F0502020204030204" pitchFamily="34" charset="0"/>
                <a:cs typeface="Arial" panose="020B0604020202020204" pitchFamily="34" charset="0"/>
              </a:rPr>
              <a:t>Bölünme, birleşme ve devir yolu ile aktife giren SK </a:t>
            </a:r>
            <a:r>
              <a:rPr lang="tr-TR" sz="2300" dirty="0">
                <a:latin typeface="Calibri" panose="020F0502020204030204" pitchFamily="34" charset="0"/>
                <a:ea typeface="Calibri" panose="020F0502020204030204" pitchFamily="34" charset="0"/>
                <a:cs typeface="Arial" panose="020B0604020202020204" pitchFamily="34" charset="0"/>
              </a:rPr>
              <a:t>olup olmadığı kontrol edilir. </a:t>
            </a:r>
            <a:endParaRPr lang="en-US" sz="23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Прямоугольник 16">
            <a:extLst>
              <a:ext uri="{FF2B5EF4-FFF2-40B4-BE49-F238E27FC236}">
                <a16:creationId xmlns:a16="http://schemas.microsoft.com/office/drawing/2014/main" id="{D75FB6CF-4B74-4377-9746-7370CCD06CB2}"/>
              </a:ext>
            </a:extLst>
          </p:cNvPr>
          <p:cNvSpPr>
            <a:spLocks noChangeArrowheads="1"/>
          </p:cNvSpPr>
          <p:nvPr/>
        </p:nvSpPr>
        <p:spPr bwMode="auto">
          <a:xfrm>
            <a:off x="240307" y="1232044"/>
            <a:ext cx="513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400" b="1" dirty="0">
                <a:solidFill>
                  <a:srgbClr val="FFA200"/>
                </a:solidFill>
                <a:latin typeface="Montserrat" panose="02000505000000020004" pitchFamily="2" charset="77"/>
              </a:rPr>
              <a:t>01</a:t>
            </a:r>
            <a:endParaRPr lang="en-UA" altLang="en-UA" sz="2400" dirty="0">
              <a:solidFill>
                <a:srgbClr val="FFA200"/>
              </a:solidFill>
              <a:latin typeface="Montserrat" panose="02000505000000020004" pitchFamily="2" charset="77"/>
            </a:endParaRPr>
          </a:p>
        </p:txBody>
      </p:sp>
      <p:sp>
        <p:nvSpPr>
          <p:cNvPr id="11" name="Прямоугольник 16">
            <a:extLst>
              <a:ext uri="{FF2B5EF4-FFF2-40B4-BE49-F238E27FC236}">
                <a16:creationId xmlns:a16="http://schemas.microsoft.com/office/drawing/2014/main" id="{3E82DF69-36E4-4165-A0C4-13E393939970}"/>
              </a:ext>
            </a:extLst>
          </p:cNvPr>
          <p:cNvSpPr>
            <a:spLocks noChangeArrowheads="1"/>
          </p:cNvSpPr>
          <p:nvPr/>
        </p:nvSpPr>
        <p:spPr bwMode="auto">
          <a:xfrm>
            <a:off x="206534" y="1766716"/>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400" b="1" dirty="0">
                <a:solidFill>
                  <a:srgbClr val="FFA200"/>
                </a:solidFill>
                <a:latin typeface="Montserrat" panose="02000505000000020004" pitchFamily="2" charset="77"/>
              </a:rPr>
              <a:t>0</a:t>
            </a:r>
            <a:r>
              <a:rPr lang="tr-TR" altLang="en-UA" sz="2400" b="1" dirty="0">
                <a:solidFill>
                  <a:srgbClr val="FFA200"/>
                </a:solidFill>
                <a:latin typeface="Montserrat" panose="02000505000000020004" pitchFamily="2" charset="77"/>
              </a:rPr>
              <a:t>2</a:t>
            </a:r>
            <a:endParaRPr lang="en-UA" altLang="en-UA" sz="2400" dirty="0">
              <a:solidFill>
                <a:srgbClr val="FFA200"/>
              </a:solidFill>
              <a:latin typeface="Montserrat" panose="02000505000000020004" pitchFamily="2" charset="77"/>
            </a:endParaRPr>
          </a:p>
        </p:txBody>
      </p:sp>
      <p:sp>
        <p:nvSpPr>
          <p:cNvPr id="12" name="Прямоугольник 16">
            <a:extLst>
              <a:ext uri="{FF2B5EF4-FFF2-40B4-BE49-F238E27FC236}">
                <a16:creationId xmlns:a16="http://schemas.microsoft.com/office/drawing/2014/main" id="{6983916A-1C03-4233-ACB4-38273FAE9222}"/>
              </a:ext>
            </a:extLst>
          </p:cNvPr>
          <p:cNvSpPr>
            <a:spLocks noChangeArrowheads="1"/>
          </p:cNvSpPr>
          <p:nvPr/>
        </p:nvSpPr>
        <p:spPr bwMode="auto">
          <a:xfrm>
            <a:off x="232024" y="2276612"/>
            <a:ext cx="575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400" b="1" dirty="0">
                <a:solidFill>
                  <a:srgbClr val="FFA200"/>
                </a:solidFill>
                <a:latin typeface="Montserrat" panose="02000505000000020004" pitchFamily="2" charset="77"/>
              </a:rPr>
              <a:t>0</a:t>
            </a:r>
            <a:r>
              <a:rPr lang="tr-TR" altLang="en-UA" sz="2400" b="1" dirty="0">
                <a:solidFill>
                  <a:srgbClr val="FFA200"/>
                </a:solidFill>
                <a:latin typeface="Montserrat" panose="02000505000000020004" pitchFamily="2" charset="77"/>
              </a:rPr>
              <a:t>3</a:t>
            </a:r>
            <a:endParaRPr lang="en-UA" altLang="en-UA" sz="2400" dirty="0">
              <a:solidFill>
                <a:srgbClr val="FFA200"/>
              </a:solidFill>
              <a:latin typeface="Montserrat" panose="02000505000000020004" pitchFamily="2" charset="77"/>
            </a:endParaRPr>
          </a:p>
        </p:txBody>
      </p:sp>
      <p:sp>
        <p:nvSpPr>
          <p:cNvPr id="13" name="Прямоугольник 16">
            <a:extLst>
              <a:ext uri="{FF2B5EF4-FFF2-40B4-BE49-F238E27FC236}">
                <a16:creationId xmlns:a16="http://schemas.microsoft.com/office/drawing/2014/main" id="{87582B39-3C18-4DD4-B0AB-EB9D93210CED}"/>
              </a:ext>
            </a:extLst>
          </p:cNvPr>
          <p:cNvSpPr>
            <a:spLocks noChangeArrowheads="1"/>
          </p:cNvSpPr>
          <p:nvPr/>
        </p:nvSpPr>
        <p:spPr bwMode="auto">
          <a:xfrm>
            <a:off x="225879" y="2842384"/>
            <a:ext cx="604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400" b="1" dirty="0">
                <a:solidFill>
                  <a:srgbClr val="FFA200"/>
                </a:solidFill>
                <a:latin typeface="Montserrat" panose="02000505000000020004" pitchFamily="2" charset="77"/>
              </a:rPr>
              <a:t>0</a:t>
            </a:r>
            <a:r>
              <a:rPr lang="tr-TR" altLang="en-UA" sz="2400" b="1" dirty="0">
                <a:solidFill>
                  <a:srgbClr val="FFA200"/>
                </a:solidFill>
                <a:latin typeface="Montserrat" panose="02000505000000020004" pitchFamily="2" charset="77"/>
              </a:rPr>
              <a:t>4</a:t>
            </a:r>
            <a:endParaRPr lang="en-UA" altLang="en-UA" sz="2400" dirty="0">
              <a:solidFill>
                <a:srgbClr val="FFA200"/>
              </a:solidFill>
              <a:latin typeface="Montserrat" panose="02000505000000020004" pitchFamily="2" charset="77"/>
            </a:endParaRPr>
          </a:p>
        </p:txBody>
      </p:sp>
      <p:sp>
        <p:nvSpPr>
          <p:cNvPr id="14" name="Прямоугольник 16">
            <a:extLst>
              <a:ext uri="{FF2B5EF4-FFF2-40B4-BE49-F238E27FC236}">
                <a16:creationId xmlns:a16="http://schemas.microsoft.com/office/drawing/2014/main" id="{3D8E6B64-71C8-47DD-98DF-28AE007C0E12}"/>
              </a:ext>
            </a:extLst>
          </p:cNvPr>
          <p:cNvSpPr>
            <a:spLocks noChangeArrowheads="1"/>
          </p:cNvSpPr>
          <p:nvPr/>
        </p:nvSpPr>
        <p:spPr bwMode="auto">
          <a:xfrm>
            <a:off x="221602" y="3347416"/>
            <a:ext cx="575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400" b="1" dirty="0">
                <a:solidFill>
                  <a:srgbClr val="FFA200"/>
                </a:solidFill>
                <a:latin typeface="Montserrat" panose="02000505000000020004" pitchFamily="2" charset="77"/>
              </a:rPr>
              <a:t>0</a:t>
            </a:r>
            <a:r>
              <a:rPr lang="tr-TR" altLang="en-UA" sz="2400" b="1" dirty="0">
                <a:solidFill>
                  <a:srgbClr val="FFA200"/>
                </a:solidFill>
                <a:latin typeface="Montserrat" panose="02000505000000020004" pitchFamily="2" charset="77"/>
              </a:rPr>
              <a:t>5</a:t>
            </a:r>
            <a:endParaRPr lang="en-UA" altLang="en-UA" sz="2400" dirty="0">
              <a:solidFill>
                <a:srgbClr val="FFA200"/>
              </a:solidFill>
              <a:latin typeface="Montserrat" panose="02000505000000020004" pitchFamily="2" charset="77"/>
            </a:endParaRPr>
          </a:p>
        </p:txBody>
      </p:sp>
      <p:sp>
        <p:nvSpPr>
          <p:cNvPr id="15" name="Прямоугольник 16">
            <a:extLst>
              <a:ext uri="{FF2B5EF4-FFF2-40B4-BE49-F238E27FC236}">
                <a16:creationId xmlns:a16="http://schemas.microsoft.com/office/drawing/2014/main" id="{D0CFB045-BBDA-449E-9508-F5844CE6E24A}"/>
              </a:ext>
            </a:extLst>
          </p:cNvPr>
          <p:cNvSpPr>
            <a:spLocks noChangeArrowheads="1"/>
          </p:cNvSpPr>
          <p:nvPr/>
        </p:nvSpPr>
        <p:spPr bwMode="auto">
          <a:xfrm>
            <a:off x="211241" y="3882253"/>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400" b="1" dirty="0">
                <a:solidFill>
                  <a:srgbClr val="FFA200"/>
                </a:solidFill>
                <a:latin typeface="Montserrat" panose="02000505000000020004" pitchFamily="2" charset="77"/>
              </a:rPr>
              <a:t>0</a:t>
            </a:r>
            <a:r>
              <a:rPr lang="tr-TR" altLang="en-UA" sz="2400" b="1" dirty="0">
                <a:solidFill>
                  <a:srgbClr val="FFA200"/>
                </a:solidFill>
                <a:latin typeface="Montserrat" panose="02000505000000020004" pitchFamily="2" charset="77"/>
              </a:rPr>
              <a:t>6</a:t>
            </a:r>
            <a:endParaRPr lang="en-UA" altLang="en-UA" sz="2400" dirty="0">
              <a:solidFill>
                <a:srgbClr val="FFA200"/>
              </a:solidFill>
              <a:latin typeface="Montserrat" panose="02000505000000020004" pitchFamily="2" charset="77"/>
            </a:endParaRPr>
          </a:p>
        </p:txBody>
      </p:sp>
      <p:sp>
        <p:nvSpPr>
          <p:cNvPr id="16" name="Прямоугольник 16">
            <a:extLst>
              <a:ext uri="{FF2B5EF4-FFF2-40B4-BE49-F238E27FC236}">
                <a16:creationId xmlns:a16="http://schemas.microsoft.com/office/drawing/2014/main" id="{0DCF5CCE-11A8-42F5-8C93-86CAF171BD5C}"/>
              </a:ext>
            </a:extLst>
          </p:cNvPr>
          <p:cNvSpPr>
            <a:spLocks noChangeArrowheads="1"/>
          </p:cNvSpPr>
          <p:nvPr/>
        </p:nvSpPr>
        <p:spPr bwMode="auto">
          <a:xfrm>
            <a:off x="221602" y="4424683"/>
            <a:ext cx="583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400" b="1" dirty="0">
                <a:solidFill>
                  <a:srgbClr val="FFA200"/>
                </a:solidFill>
                <a:latin typeface="Montserrat" panose="02000505000000020004" pitchFamily="2" charset="77"/>
              </a:rPr>
              <a:t>0</a:t>
            </a:r>
            <a:r>
              <a:rPr lang="tr-TR" altLang="en-UA" sz="2400" b="1" dirty="0">
                <a:solidFill>
                  <a:srgbClr val="FFA200"/>
                </a:solidFill>
                <a:latin typeface="Montserrat" panose="02000505000000020004" pitchFamily="2" charset="77"/>
              </a:rPr>
              <a:t>7</a:t>
            </a:r>
            <a:endParaRPr lang="en-UA" altLang="en-UA" sz="2400" dirty="0">
              <a:solidFill>
                <a:srgbClr val="FFA200"/>
              </a:solidFill>
              <a:latin typeface="Montserrat" panose="02000505000000020004" pitchFamily="2" charset="77"/>
            </a:endParaRPr>
          </a:p>
        </p:txBody>
      </p:sp>
      <p:sp>
        <p:nvSpPr>
          <p:cNvPr id="17" name="Прямоугольник 16">
            <a:extLst>
              <a:ext uri="{FF2B5EF4-FFF2-40B4-BE49-F238E27FC236}">
                <a16:creationId xmlns:a16="http://schemas.microsoft.com/office/drawing/2014/main" id="{50732737-0635-400B-BA83-0B1C9B2D3F2E}"/>
              </a:ext>
            </a:extLst>
          </p:cNvPr>
          <p:cNvSpPr>
            <a:spLocks noChangeArrowheads="1"/>
          </p:cNvSpPr>
          <p:nvPr/>
        </p:nvSpPr>
        <p:spPr bwMode="auto">
          <a:xfrm>
            <a:off x="221602" y="4922122"/>
            <a:ext cx="596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400" b="1" dirty="0">
                <a:solidFill>
                  <a:srgbClr val="FFA200"/>
                </a:solidFill>
                <a:latin typeface="Montserrat" panose="02000505000000020004" pitchFamily="2" charset="77"/>
              </a:rPr>
              <a:t>0</a:t>
            </a:r>
            <a:r>
              <a:rPr lang="tr-TR" altLang="en-UA" sz="2400" b="1" dirty="0">
                <a:solidFill>
                  <a:srgbClr val="FFA200"/>
                </a:solidFill>
                <a:latin typeface="Montserrat" panose="02000505000000020004" pitchFamily="2" charset="77"/>
              </a:rPr>
              <a:t>8</a:t>
            </a:r>
            <a:endParaRPr lang="en-UA" altLang="en-UA" sz="2400" dirty="0">
              <a:solidFill>
                <a:srgbClr val="FFA200"/>
              </a:solidFill>
              <a:latin typeface="Montserrat" panose="02000505000000020004" pitchFamily="2" charset="77"/>
            </a:endParaRPr>
          </a:p>
        </p:txBody>
      </p:sp>
      <p:sp>
        <p:nvSpPr>
          <p:cNvPr id="18" name="Прямоугольник 16">
            <a:extLst>
              <a:ext uri="{FF2B5EF4-FFF2-40B4-BE49-F238E27FC236}">
                <a16:creationId xmlns:a16="http://schemas.microsoft.com/office/drawing/2014/main" id="{AE469839-038C-495F-BFAC-330635F6A58D}"/>
              </a:ext>
            </a:extLst>
          </p:cNvPr>
          <p:cNvSpPr>
            <a:spLocks noChangeArrowheads="1"/>
          </p:cNvSpPr>
          <p:nvPr/>
        </p:nvSpPr>
        <p:spPr bwMode="auto">
          <a:xfrm>
            <a:off x="243835" y="5438604"/>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A" altLang="en-UA" sz="2400" b="1" dirty="0">
                <a:solidFill>
                  <a:srgbClr val="FFA200"/>
                </a:solidFill>
                <a:latin typeface="Montserrat" panose="02000505000000020004" pitchFamily="2" charset="77"/>
              </a:rPr>
              <a:t>0</a:t>
            </a:r>
            <a:r>
              <a:rPr lang="tr-TR" altLang="en-UA" sz="2400" b="1" dirty="0">
                <a:solidFill>
                  <a:srgbClr val="FFA200"/>
                </a:solidFill>
                <a:latin typeface="Montserrat" panose="02000505000000020004" pitchFamily="2" charset="77"/>
              </a:rPr>
              <a:t>9</a:t>
            </a:r>
            <a:endParaRPr lang="en-UA" altLang="en-UA" sz="2400" dirty="0">
              <a:solidFill>
                <a:srgbClr val="FFA200"/>
              </a:solidFill>
              <a:latin typeface="Montserrat" panose="02000505000000020004" pitchFamily="2" charset="77"/>
            </a:endParaRPr>
          </a:p>
        </p:txBody>
      </p:sp>
      <p:sp>
        <p:nvSpPr>
          <p:cNvPr id="2" name="Slayt Numarası Yer Tutucusu 1">
            <a:extLst>
              <a:ext uri="{FF2B5EF4-FFF2-40B4-BE49-F238E27FC236}">
                <a16:creationId xmlns:a16="http://schemas.microsoft.com/office/drawing/2014/main" id="{B4555CEF-36C7-4C68-9E12-0C090E7D8623}"/>
              </a:ext>
            </a:extLst>
          </p:cNvPr>
          <p:cNvSpPr>
            <a:spLocks noGrp="1"/>
          </p:cNvSpPr>
          <p:nvPr>
            <p:ph type="sldNum" idx="12"/>
          </p:nvPr>
        </p:nvSpPr>
        <p:spPr/>
        <p:txBody>
          <a:bodyPr/>
          <a:lstStyle/>
          <a:p>
            <a:pPr>
              <a:defRPr/>
            </a:pPr>
            <a:fld id="{D1C4E16D-E3D4-2D4C-BDAA-E36D22C82642}" type="slidenum">
              <a:rPr lang="en-US" altLang="ru-UA" smtClean="0"/>
              <a:pPr>
                <a:defRPr/>
              </a:pPr>
              <a:t>71</a:t>
            </a:fld>
            <a:endParaRPr lang="en-US" altLang="ru-UA"/>
          </a:p>
        </p:txBody>
      </p:sp>
    </p:spTree>
    <p:extLst>
      <p:ext uri="{BB962C8B-B14F-4D97-AF65-F5344CB8AC3E}">
        <p14:creationId xmlns:p14="http://schemas.microsoft.com/office/powerpoint/2010/main" val="2327829177"/>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10" name="Группа 9">
            <a:extLst>
              <a:ext uri="{FF2B5EF4-FFF2-40B4-BE49-F238E27FC236}">
                <a16:creationId xmlns:a16="http://schemas.microsoft.com/office/drawing/2014/main" id="{1BC6A839-60CC-7C49-A97E-A6266D437124}"/>
              </a:ext>
            </a:extLst>
          </p:cNvPr>
          <p:cNvGrpSpPr/>
          <p:nvPr/>
        </p:nvGrpSpPr>
        <p:grpSpPr>
          <a:xfrm>
            <a:off x="4144962" y="4638675"/>
            <a:ext cx="1785937" cy="1654175"/>
            <a:chOff x="4144962" y="4638675"/>
            <a:chExt cx="1785937" cy="1654175"/>
          </a:xfrm>
        </p:grpSpPr>
        <p:sp>
          <p:nvSpPr>
            <p:cNvPr id="235" name="Google Shape;235;p17"/>
            <p:cNvSpPr/>
            <p:nvPr/>
          </p:nvSpPr>
          <p:spPr>
            <a:xfrm>
              <a:off x="4144962" y="4638675"/>
              <a:ext cx="1785937" cy="1654175"/>
            </a:xfrm>
            <a:custGeom>
              <a:avLst/>
              <a:gdLst/>
              <a:ahLst/>
              <a:cxnLst/>
              <a:rect l="l" t="t" r="r" b="b"/>
              <a:pathLst>
                <a:path w="417" h="386" extrusionOk="0">
                  <a:moveTo>
                    <a:pt x="417" y="129"/>
                  </a:moveTo>
                  <a:cubicBezTo>
                    <a:pt x="337" y="118"/>
                    <a:pt x="265" y="71"/>
                    <a:pt x="222" y="1"/>
                  </a:cubicBezTo>
                  <a:cubicBezTo>
                    <a:pt x="72" y="0"/>
                    <a:pt x="72" y="0"/>
                    <a:pt x="72" y="0"/>
                  </a:cubicBezTo>
                  <a:cubicBezTo>
                    <a:pt x="0" y="128"/>
                    <a:pt x="0" y="128"/>
                    <a:pt x="0" y="128"/>
                  </a:cubicBezTo>
                  <a:cubicBezTo>
                    <a:pt x="87" y="275"/>
                    <a:pt x="241" y="371"/>
                    <a:pt x="410" y="386"/>
                  </a:cubicBezTo>
                </a:path>
              </a:pathLst>
            </a:custGeom>
            <a:noFill/>
            <a:ln w="50800" cap="flat" cmpd="sng">
              <a:solidFill>
                <a:srgbClr val="E24956"/>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41" name="Google Shape;241;p17"/>
            <p:cNvSpPr txBox="1"/>
            <p:nvPr/>
          </p:nvSpPr>
          <p:spPr>
            <a:xfrm>
              <a:off x="4795837" y="5113337"/>
              <a:ext cx="639762" cy="6000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33333"/>
                </a:buClr>
                <a:buSzPts val="3900"/>
                <a:buFont typeface="Montserrat"/>
                <a:buNone/>
              </a:pPr>
              <a:r>
                <a:rPr lang="en-US" sz="3900" b="0" i="0" u="none" dirty="0">
                  <a:solidFill>
                    <a:schemeClr val="tx1"/>
                  </a:solidFill>
                  <a:latin typeface="Montserrat"/>
                  <a:ea typeface="Montserrat"/>
                  <a:cs typeface="Montserrat"/>
                  <a:sym typeface="Montserrat"/>
                </a:rPr>
                <a:t>01</a:t>
              </a:r>
              <a:endParaRPr dirty="0">
                <a:solidFill>
                  <a:schemeClr val="tx1"/>
                </a:solidFill>
              </a:endParaRPr>
            </a:p>
          </p:txBody>
        </p:sp>
      </p:grpSp>
      <p:grpSp>
        <p:nvGrpSpPr>
          <p:cNvPr id="9" name="Группа 8">
            <a:extLst>
              <a:ext uri="{FF2B5EF4-FFF2-40B4-BE49-F238E27FC236}">
                <a16:creationId xmlns:a16="http://schemas.microsoft.com/office/drawing/2014/main" id="{F1E7447C-3E99-3746-A3AA-5DE39446028E}"/>
              </a:ext>
            </a:extLst>
          </p:cNvPr>
          <p:cNvGrpSpPr/>
          <p:nvPr/>
        </p:nvGrpSpPr>
        <p:grpSpPr>
          <a:xfrm>
            <a:off x="3733800" y="2909887"/>
            <a:ext cx="1327150" cy="2079625"/>
            <a:chOff x="3733800" y="2909887"/>
            <a:chExt cx="1327150" cy="2079625"/>
          </a:xfrm>
        </p:grpSpPr>
        <p:sp>
          <p:nvSpPr>
            <p:cNvPr id="236" name="Google Shape;236;p17"/>
            <p:cNvSpPr/>
            <p:nvPr/>
          </p:nvSpPr>
          <p:spPr>
            <a:xfrm>
              <a:off x="3733800" y="2909887"/>
              <a:ext cx="1327150" cy="2079625"/>
            </a:xfrm>
            <a:custGeom>
              <a:avLst/>
              <a:gdLst/>
              <a:ahLst/>
              <a:cxnLst/>
              <a:rect l="l" t="t" r="r" b="b"/>
              <a:pathLst>
                <a:path w="310" h="485" extrusionOk="0">
                  <a:moveTo>
                    <a:pt x="297" y="363"/>
                  </a:moveTo>
                  <a:cubicBezTo>
                    <a:pt x="267" y="287"/>
                    <a:pt x="271" y="202"/>
                    <a:pt x="310" y="130"/>
                  </a:cubicBezTo>
                  <a:cubicBezTo>
                    <a:pt x="236" y="0"/>
                    <a:pt x="236" y="0"/>
                    <a:pt x="236" y="0"/>
                  </a:cubicBezTo>
                  <a:cubicBezTo>
                    <a:pt x="89" y="1"/>
                    <a:pt x="89" y="1"/>
                    <a:pt x="89" y="1"/>
                  </a:cubicBezTo>
                  <a:cubicBezTo>
                    <a:pt x="6" y="150"/>
                    <a:pt x="0" y="331"/>
                    <a:pt x="71" y="485"/>
                  </a:cubicBezTo>
                </a:path>
              </a:pathLst>
            </a:custGeom>
            <a:noFill/>
            <a:ln w="50800" cap="flat" cmpd="sng">
              <a:solidFill>
                <a:srgbClr val="FF912B"/>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42" name="Google Shape;242;p17"/>
            <p:cNvSpPr txBox="1"/>
            <p:nvPr/>
          </p:nvSpPr>
          <p:spPr>
            <a:xfrm>
              <a:off x="4054475" y="3543300"/>
              <a:ext cx="741362" cy="6000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33333"/>
                </a:buClr>
                <a:buSzPts val="3900"/>
                <a:buFont typeface="Montserrat"/>
                <a:buNone/>
              </a:pPr>
              <a:r>
                <a:rPr lang="en-US" sz="3900" b="0" i="0" u="none" dirty="0">
                  <a:solidFill>
                    <a:schemeClr val="tx1"/>
                  </a:solidFill>
                  <a:latin typeface="Montserrat"/>
                  <a:ea typeface="Montserrat"/>
                  <a:cs typeface="Montserrat"/>
                  <a:sym typeface="Montserrat"/>
                </a:rPr>
                <a:t>02</a:t>
              </a:r>
              <a:endParaRPr dirty="0">
                <a:solidFill>
                  <a:schemeClr val="tx1"/>
                </a:solidFill>
              </a:endParaRPr>
            </a:p>
          </p:txBody>
        </p:sp>
      </p:grpSp>
      <p:grpSp>
        <p:nvGrpSpPr>
          <p:cNvPr id="8" name="Группа 7">
            <a:extLst>
              <a:ext uri="{FF2B5EF4-FFF2-40B4-BE49-F238E27FC236}">
                <a16:creationId xmlns:a16="http://schemas.microsoft.com/office/drawing/2014/main" id="{9B561D66-94D9-6B47-B6EE-4DFE5F53D65C}"/>
              </a:ext>
            </a:extLst>
          </p:cNvPr>
          <p:cNvGrpSpPr/>
          <p:nvPr/>
        </p:nvGrpSpPr>
        <p:grpSpPr>
          <a:xfrm>
            <a:off x="4233862" y="1751012"/>
            <a:ext cx="2151062" cy="1544637"/>
            <a:chOff x="4233862" y="1751012"/>
            <a:chExt cx="2151062" cy="1544637"/>
          </a:xfrm>
        </p:grpSpPr>
        <p:sp>
          <p:nvSpPr>
            <p:cNvPr id="237" name="Google Shape;237;p17"/>
            <p:cNvSpPr/>
            <p:nvPr/>
          </p:nvSpPr>
          <p:spPr>
            <a:xfrm>
              <a:off x="4233862" y="1751012"/>
              <a:ext cx="2151062" cy="1544637"/>
            </a:xfrm>
            <a:custGeom>
              <a:avLst/>
              <a:gdLst/>
              <a:ahLst/>
              <a:cxnLst/>
              <a:rect l="l" t="t" r="r" b="b"/>
              <a:pathLst>
                <a:path w="502" h="360" extrusionOk="0">
                  <a:moveTo>
                    <a:pt x="219" y="360"/>
                  </a:moveTo>
                  <a:cubicBezTo>
                    <a:pt x="269" y="297"/>
                    <a:pt x="345" y="258"/>
                    <a:pt x="427" y="255"/>
                  </a:cubicBezTo>
                  <a:cubicBezTo>
                    <a:pt x="502" y="127"/>
                    <a:pt x="502" y="127"/>
                    <a:pt x="502" y="127"/>
                  </a:cubicBezTo>
                  <a:cubicBezTo>
                    <a:pt x="428" y="0"/>
                    <a:pt x="428" y="0"/>
                    <a:pt x="428" y="0"/>
                  </a:cubicBezTo>
                  <a:cubicBezTo>
                    <a:pt x="257" y="2"/>
                    <a:pt x="97" y="88"/>
                    <a:pt x="0" y="227"/>
                  </a:cubicBezTo>
                </a:path>
              </a:pathLst>
            </a:custGeom>
            <a:noFill/>
            <a:ln w="50800" cap="flat" cmpd="sng">
              <a:solidFill>
                <a:srgbClr val="FFCD64"/>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43" name="Google Shape;243;p17"/>
            <p:cNvSpPr txBox="1"/>
            <p:nvPr/>
          </p:nvSpPr>
          <p:spPr>
            <a:xfrm>
              <a:off x="5070475" y="2132012"/>
              <a:ext cx="684212" cy="6000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33333"/>
                </a:buClr>
                <a:buSzPts val="3900"/>
                <a:buFont typeface="Montserrat"/>
                <a:buNone/>
              </a:pPr>
              <a:r>
                <a:rPr lang="en-US" sz="3900" b="0" i="0" u="none" dirty="0">
                  <a:solidFill>
                    <a:schemeClr val="tx1"/>
                  </a:solidFill>
                  <a:latin typeface="Montserrat"/>
                  <a:ea typeface="Montserrat"/>
                  <a:cs typeface="Montserrat"/>
                  <a:sym typeface="Montserrat"/>
                </a:rPr>
                <a:t>03</a:t>
              </a:r>
              <a:endParaRPr dirty="0">
                <a:solidFill>
                  <a:schemeClr val="tx1"/>
                </a:solidFill>
              </a:endParaRPr>
            </a:p>
          </p:txBody>
        </p:sp>
      </p:grpSp>
      <p:grpSp>
        <p:nvGrpSpPr>
          <p:cNvPr id="13" name="Группа 12">
            <a:extLst>
              <a:ext uri="{FF2B5EF4-FFF2-40B4-BE49-F238E27FC236}">
                <a16:creationId xmlns:a16="http://schemas.microsoft.com/office/drawing/2014/main" id="{F37CF9A5-9668-AA4D-8757-EBA8DA9744F8}"/>
              </a:ext>
            </a:extLst>
          </p:cNvPr>
          <p:cNvGrpSpPr/>
          <p:nvPr/>
        </p:nvGrpSpPr>
        <p:grpSpPr>
          <a:xfrm>
            <a:off x="6265862" y="1760537"/>
            <a:ext cx="1785937" cy="1651000"/>
            <a:chOff x="6265862" y="1760537"/>
            <a:chExt cx="1785937" cy="1651000"/>
          </a:xfrm>
        </p:grpSpPr>
        <p:sp>
          <p:nvSpPr>
            <p:cNvPr id="238" name="Google Shape;238;p17"/>
            <p:cNvSpPr/>
            <p:nvPr/>
          </p:nvSpPr>
          <p:spPr>
            <a:xfrm>
              <a:off x="6265862" y="1760537"/>
              <a:ext cx="1785937" cy="1651000"/>
            </a:xfrm>
            <a:custGeom>
              <a:avLst/>
              <a:gdLst/>
              <a:ahLst/>
              <a:cxnLst/>
              <a:rect l="l" t="t" r="r" b="b"/>
              <a:pathLst>
                <a:path w="417" h="385" extrusionOk="0">
                  <a:moveTo>
                    <a:pt x="0" y="256"/>
                  </a:moveTo>
                  <a:cubicBezTo>
                    <a:pt x="80" y="268"/>
                    <a:pt x="152" y="314"/>
                    <a:pt x="195" y="384"/>
                  </a:cubicBezTo>
                  <a:cubicBezTo>
                    <a:pt x="344" y="385"/>
                    <a:pt x="344" y="385"/>
                    <a:pt x="344" y="385"/>
                  </a:cubicBezTo>
                  <a:cubicBezTo>
                    <a:pt x="417" y="257"/>
                    <a:pt x="417" y="257"/>
                    <a:pt x="417" y="257"/>
                  </a:cubicBezTo>
                  <a:cubicBezTo>
                    <a:pt x="329" y="110"/>
                    <a:pt x="175" y="15"/>
                    <a:pt x="6" y="0"/>
                  </a:cubicBezTo>
                </a:path>
              </a:pathLst>
            </a:custGeom>
            <a:noFill/>
            <a:ln w="50800" cap="flat" cmpd="sng">
              <a:solidFill>
                <a:srgbClr val="64D1DA"/>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44" name="Google Shape;244;p17"/>
            <p:cNvSpPr txBox="1"/>
            <p:nvPr/>
          </p:nvSpPr>
          <p:spPr>
            <a:xfrm>
              <a:off x="6805612" y="2351087"/>
              <a:ext cx="712787" cy="595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33333"/>
                </a:buClr>
                <a:buSzPts val="3900"/>
                <a:buFont typeface="Montserrat"/>
                <a:buNone/>
              </a:pPr>
              <a:r>
                <a:rPr lang="en-US" sz="3900" b="0" i="0" u="none" dirty="0">
                  <a:solidFill>
                    <a:schemeClr val="tx1"/>
                  </a:solidFill>
                  <a:latin typeface="Montserrat"/>
                  <a:ea typeface="Montserrat"/>
                  <a:cs typeface="Montserrat"/>
                  <a:sym typeface="Montserrat"/>
                </a:rPr>
                <a:t>04</a:t>
              </a:r>
              <a:endParaRPr dirty="0">
                <a:solidFill>
                  <a:schemeClr val="tx1"/>
                </a:solidFill>
              </a:endParaRPr>
            </a:p>
          </p:txBody>
        </p:sp>
      </p:grpSp>
      <p:grpSp>
        <p:nvGrpSpPr>
          <p:cNvPr id="12" name="Группа 11">
            <a:extLst>
              <a:ext uri="{FF2B5EF4-FFF2-40B4-BE49-F238E27FC236}">
                <a16:creationId xmlns:a16="http://schemas.microsoft.com/office/drawing/2014/main" id="{00B51CE8-91A2-4240-8730-0F165648FB21}"/>
              </a:ext>
            </a:extLst>
          </p:cNvPr>
          <p:cNvGrpSpPr/>
          <p:nvPr/>
        </p:nvGrpSpPr>
        <p:grpSpPr>
          <a:xfrm>
            <a:off x="7135812" y="3059112"/>
            <a:ext cx="1328737" cy="2084387"/>
            <a:chOff x="7135812" y="3059112"/>
            <a:chExt cx="1328737" cy="2084387"/>
          </a:xfrm>
        </p:grpSpPr>
        <p:sp>
          <p:nvSpPr>
            <p:cNvPr id="234" name="Google Shape;234;p17"/>
            <p:cNvSpPr/>
            <p:nvPr/>
          </p:nvSpPr>
          <p:spPr>
            <a:xfrm>
              <a:off x="7135812" y="3059112"/>
              <a:ext cx="1328737" cy="2084387"/>
            </a:xfrm>
            <a:custGeom>
              <a:avLst/>
              <a:gdLst/>
              <a:ahLst/>
              <a:cxnLst/>
              <a:rect l="l" t="t" r="r" b="b"/>
              <a:pathLst>
                <a:path w="310" h="486" extrusionOk="0">
                  <a:moveTo>
                    <a:pt x="13" y="123"/>
                  </a:moveTo>
                  <a:cubicBezTo>
                    <a:pt x="43" y="198"/>
                    <a:pt x="38" y="284"/>
                    <a:pt x="0" y="356"/>
                  </a:cubicBezTo>
                  <a:cubicBezTo>
                    <a:pt x="73" y="486"/>
                    <a:pt x="73" y="486"/>
                    <a:pt x="73" y="486"/>
                  </a:cubicBezTo>
                  <a:cubicBezTo>
                    <a:pt x="220" y="485"/>
                    <a:pt x="220" y="485"/>
                    <a:pt x="220" y="485"/>
                  </a:cubicBezTo>
                  <a:cubicBezTo>
                    <a:pt x="304" y="335"/>
                    <a:pt x="310" y="154"/>
                    <a:pt x="238" y="0"/>
                  </a:cubicBezTo>
                </a:path>
              </a:pathLst>
            </a:custGeom>
            <a:noFill/>
            <a:ln w="50800" cap="flat" cmpd="sng">
              <a:solidFill>
                <a:srgbClr val="34B2E3"/>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45" name="Google Shape;245;p17"/>
            <p:cNvSpPr txBox="1"/>
            <p:nvPr/>
          </p:nvSpPr>
          <p:spPr>
            <a:xfrm>
              <a:off x="7478712" y="3848100"/>
              <a:ext cx="693737" cy="6000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33333"/>
                </a:buClr>
                <a:buSzPts val="3900"/>
                <a:buFont typeface="Montserrat"/>
                <a:buNone/>
              </a:pPr>
              <a:r>
                <a:rPr lang="en-US" sz="3900" b="0" i="0" u="none" dirty="0">
                  <a:solidFill>
                    <a:schemeClr val="tx1"/>
                  </a:solidFill>
                  <a:latin typeface="Montserrat"/>
                  <a:ea typeface="Montserrat"/>
                  <a:cs typeface="Montserrat"/>
                  <a:sym typeface="Montserrat"/>
                </a:rPr>
                <a:t>05</a:t>
              </a:r>
              <a:endParaRPr dirty="0">
                <a:solidFill>
                  <a:schemeClr val="tx1"/>
                </a:solidFill>
              </a:endParaRPr>
            </a:p>
          </p:txBody>
        </p:sp>
      </p:grpSp>
      <p:grpSp>
        <p:nvGrpSpPr>
          <p:cNvPr id="11" name="Группа 10">
            <a:extLst>
              <a:ext uri="{FF2B5EF4-FFF2-40B4-BE49-F238E27FC236}">
                <a16:creationId xmlns:a16="http://schemas.microsoft.com/office/drawing/2014/main" id="{5FA7E47F-A0D4-A147-91B5-7BF7EDD8BE7E}"/>
              </a:ext>
            </a:extLst>
          </p:cNvPr>
          <p:cNvGrpSpPr/>
          <p:nvPr/>
        </p:nvGrpSpPr>
        <p:grpSpPr>
          <a:xfrm>
            <a:off x="5807075" y="4752975"/>
            <a:ext cx="2155825" cy="1549400"/>
            <a:chOff x="5807075" y="4752975"/>
            <a:chExt cx="2155825" cy="1549400"/>
          </a:xfrm>
        </p:grpSpPr>
        <p:sp>
          <p:nvSpPr>
            <p:cNvPr id="233" name="Google Shape;233;p17"/>
            <p:cNvSpPr/>
            <p:nvPr/>
          </p:nvSpPr>
          <p:spPr>
            <a:xfrm>
              <a:off x="5807075" y="4752975"/>
              <a:ext cx="2155825" cy="1549400"/>
            </a:xfrm>
            <a:custGeom>
              <a:avLst/>
              <a:gdLst/>
              <a:ahLst/>
              <a:cxnLst/>
              <a:rect l="l" t="t" r="r" b="b"/>
              <a:pathLst>
                <a:path w="503" h="361" extrusionOk="0">
                  <a:moveTo>
                    <a:pt x="284" y="0"/>
                  </a:moveTo>
                  <a:cubicBezTo>
                    <a:pt x="234" y="64"/>
                    <a:pt x="157" y="103"/>
                    <a:pt x="75" y="105"/>
                  </a:cubicBezTo>
                  <a:cubicBezTo>
                    <a:pt x="0" y="234"/>
                    <a:pt x="0" y="234"/>
                    <a:pt x="0" y="234"/>
                  </a:cubicBezTo>
                  <a:cubicBezTo>
                    <a:pt x="74" y="361"/>
                    <a:pt x="74" y="361"/>
                    <a:pt x="74" y="361"/>
                  </a:cubicBezTo>
                  <a:cubicBezTo>
                    <a:pt x="246" y="358"/>
                    <a:pt x="405" y="273"/>
                    <a:pt x="503" y="134"/>
                  </a:cubicBezTo>
                </a:path>
              </a:pathLst>
            </a:custGeom>
            <a:noFill/>
            <a:ln w="50800" cap="flat" cmpd="sng">
              <a:solidFill>
                <a:srgbClr val="065280"/>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46" name="Google Shape;246;p17"/>
            <p:cNvSpPr txBox="1"/>
            <p:nvPr/>
          </p:nvSpPr>
          <p:spPr>
            <a:xfrm>
              <a:off x="6497637" y="5276850"/>
              <a:ext cx="755650" cy="6000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33333"/>
                </a:buClr>
                <a:buSzPts val="3900"/>
                <a:buFont typeface="Montserrat"/>
                <a:buNone/>
              </a:pPr>
              <a:r>
                <a:rPr lang="en-US" sz="3900" b="0" i="0" u="none" dirty="0">
                  <a:solidFill>
                    <a:schemeClr val="tx1"/>
                  </a:solidFill>
                  <a:latin typeface="Montserrat"/>
                  <a:ea typeface="Montserrat"/>
                  <a:cs typeface="Montserrat"/>
                  <a:sym typeface="Montserrat"/>
                </a:rPr>
                <a:t>06</a:t>
              </a:r>
              <a:endParaRPr dirty="0">
                <a:solidFill>
                  <a:schemeClr val="tx1"/>
                </a:solidFill>
              </a:endParaRPr>
            </a:p>
          </p:txBody>
        </p:sp>
      </p:grpSp>
      <p:grpSp>
        <p:nvGrpSpPr>
          <p:cNvPr id="7" name="Группа 6">
            <a:extLst>
              <a:ext uri="{FF2B5EF4-FFF2-40B4-BE49-F238E27FC236}">
                <a16:creationId xmlns:a16="http://schemas.microsoft.com/office/drawing/2014/main" id="{5D452D47-092F-2B45-9BE0-EAF95F26970E}"/>
              </a:ext>
            </a:extLst>
          </p:cNvPr>
          <p:cNvGrpSpPr/>
          <p:nvPr/>
        </p:nvGrpSpPr>
        <p:grpSpPr>
          <a:xfrm>
            <a:off x="8172449" y="1743075"/>
            <a:ext cx="3543300" cy="1016000"/>
            <a:chOff x="8172449" y="1743075"/>
            <a:chExt cx="3543300" cy="1016000"/>
          </a:xfrm>
        </p:grpSpPr>
        <p:sp>
          <p:nvSpPr>
            <p:cNvPr id="213" name="Google Shape;213;p17"/>
            <p:cNvSpPr txBox="1"/>
            <p:nvPr/>
          </p:nvSpPr>
          <p:spPr>
            <a:xfrm>
              <a:off x="8172449" y="1965044"/>
              <a:ext cx="2385194" cy="739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Open Sans"/>
                <a:buNone/>
              </a:pPr>
              <a:r>
                <a:rPr lang="tr-TR" sz="1600" b="0" i="0" u="none" dirty="0">
                  <a:solidFill>
                    <a:schemeClr val="tx1"/>
                  </a:solidFill>
                  <a:latin typeface="Open Sans"/>
                  <a:ea typeface="Open Sans"/>
                  <a:cs typeface="Open Sans"/>
                  <a:sym typeface="Open Sans"/>
                </a:rPr>
                <a:t>YD ile ilgili beyanname ve ödeme dekontları</a:t>
              </a:r>
              <a:endParaRPr sz="1600" dirty="0">
                <a:solidFill>
                  <a:schemeClr val="tx1"/>
                </a:solidFill>
              </a:endParaRPr>
            </a:p>
          </p:txBody>
        </p:sp>
        <p:sp>
          <p:nvSpPr>
            <p:cNvPr id="221" name="Google Shape;221;p17"/>
            <p:cNvSpPr/>
            <p:nvPr/>
          </p:nvSpPr>
          <p:spPr>
            <a:xfrm>
              <a:off x="10701337" y="1743075"/>
              <a:ext cx="1014412" cy="1016000"/>
            </a:xfrm>
            <a:prstGeom prst="ellipse">
              <a:avLst/>
            </a:pr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50" name="Google Shape;250;p17"/>
            <p:cNvSpPr/>
            <p:nvPr/>
          </p:nvSpPr>
          <p:spPr>
            <a:xfrm>
              <a:off x="10793412" y="2009775"/>
              <a:ext cx="842962" cy="423862"/>
            </a:xfrm>
            <a:custGeom>
              <a:avLst/>
              <a:gdLst/>
              <a:ahLst/>
              <a:cxnLst/>
              <a:rect l="l" t="t" r="r" b="b"/>
              <a:pathLst>
                <a:path w="197" h="99" extrusionOk="0">
                  <a:moveTo>
                    <a:pt x="101" y="99"/>
                  </a:moveTo>
                  <a:cubicBezTo>
                    <a:pt x="89" y="99"/>
                    <a:pt x="80" y="98"/>
                    <a:pt x="70" y="96"/>
                  </a:cubicBezTo>
                  <a:cubicBezTo>
                    <a:pt x="67" y="95"/>
                    <a:pt x="64" y="94"/>
                    <a:pt x="62" y="93"/>
                  </a:cubicBezTo>
                  <a:cubicBezTo>
                    <a:pt x="56" y="91"/>
                    <a:pt x="54" y="87"/>
                    <a:pt x="54" y="84"/>
                  </a:cubicBezTo>
                  <a:cubicBezTo>
                    <a:pt x="53" y="81"/>
                    <a:pt x="55" y="77"/>
                    <a:pt x="58" y="75"/>
                  </a:cubicBezTo>
                  <a:cubicBezTo>
                    <a:pt x="62" y="70"/>
                    <a:pt x="67" y="67"/>
                    <a:pt x="75" y="63"/>
                  </a:cubicBezTo>
                  <a:cubicBezTo>
                    <a:pt x="77" y="62"/>
                    <a:pt x="80" y="61"/>
                    <a:pt x="82" y="60"/>
                  </a:cubicBezTo>
                  <a:cubicBezTo>
                    <a:pt x="84" y="60"/>
                    <a:pt x="84" y="60"/>
                    <a:pt x="84" y="60"/>
                  </a:cubicBezTo>
                  <a:cubicBezTo>
                    <a:pt x="85" y="59"/>
                    <a:pt x="86" y="58"/>
                    <a:pt x="87" y="56"/>
                  </a:cubicBezTo>
                  <a:cubicBezTo>
                    <a:pt x="87" y="55"/>
                    <a:pt x="87" y="54"/>
                    <a:pt x="85" y="53"/>
                  </a:cubicBezTo>
                  <a:cubicBezTo>
                    <a:pt x="77" y="45"/>
                    <a:pt x="74" y="35"/>
                    <a:pt x="74" y="23"/>
                  </a:cubicBezTo>
                  <a:cubicBezTo>
                    <a:pt x="75" y="11"/>
                    <a:pt x="81" y="4"/>
                    <a:pt x="94" y="0"/>
                  </a:cubicBezTo>
                  <a:cubicBezTo>
                    <a:pt x="96" y="0"/>
                    <a:pt x="98" y="0"/>
                    <a:pt x="101" y="0"/>
                  </a:cubicBezTo>
                  <a:cubicBezTo>
                    <a:pt x="103" y="0"/>
                    <a:pt x="106" y="0"/>
                    <a:pt x="108" y="0"/>
                  </a:cubicBezTo>
                  <a:cubicBezTo>
                    <a:pt x="120" y="4"/>
                    <a:pt x="127" y="11"/>
                    <a:pt x="127" y="23"/>
                  </a:cubicBezTo>
                  <a:cubicBezTo>
                    <a:pt x="128" y="35"/>
                    <a:pt x="124" y="45"/>
                    <a:pt x="116" y="53"/>
                  </a:cubicBezTo>
                  <a:cubicBezTo>
                    <a:pt x="115" y="54"/>
                    <a:pt x="114" y="55"/>
                    <a:pt x="115" y="56"/>
                  </a:cubicBezTo>
                  <a:cubicBezTo>
                    <a:pt x="115" y="58"/>
                    <a:pt x="116" y="59"/>
                    <a:pt x="118" y="60"/>
                  </a:cubicBezTo>
                  <a:cubicBezTo>
                    <a:pt x="120" y="60"/>
                    <a:pt x="120" y="60"/>
                    <a:pt x="120" y="60"/>
                  </a:cubicBezTo>
                  <a:cubicBezTo>
                    <a:pt x="122" y="61"/>
                    <a:pt x="124" y="62"/>
                    <a:pt x="126" y="63"/>
                  </a:cubicBezTo>
                  <a:cubicBezTo>
                    <a:pt x="134" y="67"/>
                    <a:pt x="140" y="70"/>
                    <a:pt x="144" y="75"/>
                  </a:cubicBezTo>
                  <a:cubicBezTo>
                    <a:pt x="146" y="77"/>
                    <a:pt x="148" y="81"/>
                    <a:pt x="147" y="84"/>
                  </a:cubicBezTo>
                  <a:cubicBezTo>
                    <a:pt x="146" y="88"/>
                    <a:pt x="144" y="91"/>
                    <a:pt x="140" y="93"/>
                  </a:cubicBezTo>
                  <a:cubicBezTo>
                    <a:pt x="140" y="93"/>
                    <a:pt x="140" y="93"/>
                    <a:pt x="140" y="93"/>
                  </a:cubicBezTo>
                  <a:cubicBezTo>
                    <a:pt x="137" y="94"/>
                    <a:pt x="134" y="95"/>
                    <a:pt x="131" y="96"/>
                  </a:cubicBezTo>
                  <a:cubicBezTo>
                    <a:pt x="122" y="98"/>
                    <a:pt x="112" y="99"/>
                    <a:pt x="101" y="99"/>
                  </a:cubicBezTo>
                  <a:close/>
                  <a:moveTo>
                    <a:pt x="101" y="5"/>
                  </a:moveTo>
                  <a:cubicBezTo>
                    <a:pt x="99" y="5"/>
                    <a:pt x="97" y="5"/>
                    <a:pt x="95" y="6"/>
                  </a:cubicBezTo>
                  <a:cubicBezTo>
                    <a:pt x="85" y="8"/>
                    <a:pt x="80" y="14"/>
                    <a:pt x="80" y="23"/>
                  </a:cubicBezTo>
                  <a:cubicBezTo>
                    <a:pt x="79" y="33"/>
                    <a:pt x="82" y="42"/>
                    <a:pt x="89" y="49"/>
                  </a:cubicBezTo>
                  <a:cubicBezTo>
                    <a:pt x="92" y="51"/>
                    <a:pt x="93" y="54"/>
                    <a:pt x="92" y="57"/>
                  </a:cubicBezTo>
                  <a:cubicBezTo>
                    <a:pt x="91" y="61"/>
                    <a:pt x="89" y="63"/>
                    <a:pt x="86" y="65"/>
                  </a:cubicBezTo>
                  <a:cubicBezTo>
                    <a:pt x="84" y="65"/>
                    <a:pt x="84" y="65"/>
                    <a:pt x="84" y="65"/>
                  </a:cubicBezTo>
                  <a:cubicBezTo>
                    <a:pt x="82" y="66"/>
                    <a:pt x="79" y="67"/>
                    <a:pt x="77" y="68"/>
                  </a:cubicBezTo>
                  <a:cubicBezTo>
                    <a:pt x="70" y="71"/>
                    <a:pt x="65" y="74"/>
                    <a:pt x="61" y="78"/>
                  </a:cubicBezTo>
                  <a:cubicBezTo>
                    <a:pt x="60" y="80"/>
                    <a:pt x="59" y="82"/>
                    <a:pt x="59" y="83"/>
                  </a:cubicBezTo>
                  <a:cubicBezTo>
                    <a:pt x="60" y="85"/>
                    <a:pt x="61" y="87"/>
                    <a:pt x="64" y="88"/>
                  </a:cubicBezTo>
                  <a:cubicBezTo>
                    <a:pt x="66" y="89"/>
                    <a:pt x="69" y="90"/>
                    <a:pt x="72" y="91"/>
                  </a:cubicBezTo>
                  <a:cubicBezTo>
                    <a:pt x="81" y="93"/>
                    <a:pt x="90" y="93"/>
                    <a:pt x="101" y="94"/>
                  </a:cubicBezTo>
                  <a:cubicBezTo>
                    <a:pt x="112" y="93"/>
                    <a:pt x="121" y="93"/>
                    <a:pt x="130" y="91"/>
                  </a:cubicBezTo>
                  <a:cubicBezTo>
                    <a:pt x="133" y="90"/>
                    <a:pt x="135" y="89"/>
                    <a:pt x="137" y="88"/>
                  </a:cubicBezTo>
                  <a:cubicBezTo>
                    <a:pt x="140" y="87"/>
                    <a:pt x="141" y="86"/>
                    <a:pt x="142" y="84"/>
                  </a:cubicBezTo>
                  <a:cubicBezTo>
                    <a:pt x="142" y="81"/>
                    <a:pt x="141" y="79"/>
                    <a:pt x="140" y="78"/>
                  </a:cubicBezTo>
                  <a:cubicBezTo>
                    <a:pt x="136" y="74"/>
                    <a:pt x="131" y="71"/>
                    <a:pt x="124" y="68"/>
                  </a:cubicBezTo>
                  <a:cubicBezTo>
                    <a:pt x="122" y="67"/>
                    <a:pt x="120" y="66"/>
                    <a:pt x="118" y="65"/>
                  </a:cubicBezTo>
                  <a:cubicBezTo>
                    <a:pt x="116" y="65"/>
                    <a:pt x="116" y="65"/>
                    <a:pt x="116" y="65"/>
                  </a:cubicBezTo>
                  <a:cubicBezTo>
                    <a:pt x="112" y="63"/>
                    <a:pt x="110" y="61"/>
                    <a:pt x="109" y="57"/>
                  </a:cubicBezTo>
                  <a:cubicBezTo>
                    <a:pt x="109" y="54"/>
                    <a:pt x="110" y="51"/>
                    <a:pt x="112" y="49"/>
                  </a:cubicBezTo>
                  <a:cubicBezTo>
                    <a:pt x="119" y="42"/>
                    <a:pt x="122" y="34"/>
                    <a:pt x="122" y="23"/>
                  </a:cubicBezTo>
                  <a:cubicBezTo>
                    <a:pt x="121" y="14"/>
                    <a:pt x="117" y="8"/>
                    <a:pt x="107" y="6"/>
                  </a:cubicBezTo>
                  <a:cubicBezTo>
                    <a:pt x="105" y="5"/>
                    <a:pt x="103" y="5"/>
                    <a:pt x="101" y="5"/>
                  </a:cubicBezTo>
                  <a:close/>
                  <a:moveTo>
                    <a:pt x="139" y="91"/>
                  </a:moveTo>
                  <a:cubicBezTo>
                    <a:pt x="139" y="91"/>
                    <a:pt x="139" y="91"/>
                    <a:pt x="139" y="91"/>
                  </a:cubicBezTo>
                  <a:close/>
                  <a:moveTo>
                    <a:pt x="164" y="99"/>
                  </a:moveTo>
                  <a:cubicBezTo>
                    <a:pt x="162" y="99"/>
                    <a:pt x="162" y="99"/>
                    <a:pt x="162" y="99"/>
                  </a:cubicBezTo>
                  <a:cubicBezTo>
                    <a:pt x="157" y="99"/>
                    <a:pt x="155" y="99"/>
                    <a:pt x="149" y="98"/>
                  </a:cubicBezTo>
                  <a:cubicBezTo>
                    <a:pt x="148" y="98"/>
                    <a:pt x="147" y="97"/>
                    <a:pt x="147" y="95"/>
                  </a:cubicBezTo>
                  <a:cubicBezTo>
                    <a:pt x="147" y="94"/>
                    <a:pt x="148" y="93"/>
                    <a:pt x="150" y="93"/>
                  </a:cubicBezTo>
                  <a:cubicBezTo>
                    <a:pt x="155" y="93"/>
                    <a:pt x="157" y="93"/>
                    <a:pt x="162" y="94"/>
                  </a:cubicBezTo>
                  <a:cubicBezTo>
                    <a:pt x="164" y="94"/>
                    <a:pt x="164" y="94"/>
                    <a:pt x="164" y="94"/>
                  </a:cubicBezTo>
                  <a:cubicBezTo>
                    <a:pt x="171" y="93"/>
                    <a:pt x="178" y="93"/>
                    <a:pt x="184" y="92"/>
                  </a:cubicBezTo>
                  <a:cubicBezTo>
                    <a:pt x="186" y="91"/>
                    <a:pt x="187" y="91"/>
                    <a:pt x="189" y="90"/>
                  </a:cubicBezTo>
                  <a:cubicBezTo>
                    <a:pt x="190" y="89"/>
                    <a:pt x="191" y="88"/>
                    <a:pt x="191" y="87"/>
                  </a:cubicBezTo>
                  <a:cubicBezTo>
                    <a:pt x="191" y="86"/>
                    <a:pt x="191" y="85"/>
                    <a:pt x="190" y="84"/>
                  </a:cubicBezTo>
                  <a:cubicBezTo>
                    <a:pt x="188" y="82"/>
                    <a:pt x="184" y="80"/>
                    <a:pt x="180" y="77"/>
                  </a:cubicBezTo>
                  <a:cubicBezTo>
                    <a:pt x="178" y="77"/>
                    <a:pt x="177" y="76"/>
                    <a:pt x="175" y="75"/>
                  </a:cubicBezTo>
                  <a:cubicBezTo>
                    <a:pt x="174" y="75"/>
                    <a:pt x="174" y="75"/>
                    <a:pt x="174" y="75"/>
                  </a:cubicBezTo>
                  <a:cubicBezTo>
                    <a:pt x="171" y="74"/>
                    <a:pt x="169" y="72"/>
                    <a:pt x="169" y="69"/>
                  </a:cubicBezTo>
                  <a:cubicBezTo>
                    <a:pt x="168" y="67"/>
                    <a:pt x="169" y="65"/>
                    <a:pt x="171" y="63"/>
                  </a:cubicBezTo>
                  <a:cubicBezTo>
                    <a:pt x="176" y="58"/>
                    <a:pt x="178" y="53"/>
                    <a:pt x="178" y="45"/>
                  </a:cubicBezTo>
                  <a:cubicBezTo>
                    <a:pt x="177" y="39"/>
                    <a:pt x="174" y="36"/>
                    <a:pt x="168" y="34"/>
                  </a:cubicBezTo>
                  <a:cubicBezTo>
                    <a:pt x="166" y="34"/>
                    <a:pt x="165" y="34"/>
                    <a:pt x="164" y="34"/>
                  </a:cubicBezTo>
                  <a:cubicBezTo>
                    <a:pt x="162" y="34"/>
                    <a:pt x="161" y="34"/>
                    <a:pt x="160" y="34"/>
                  </a:cubicBezTo>
                  <a:cubicBezTo>
                    <a:pt x="153" y="36"/>
                    <a:pt x="150" y="39"/>
                    <a:pt x="150" y="45"/>
                  </a:cubicBezTo>
                  <a:cubicBezTo>
                    <a:pt x="150" y="52"/>
                    <a:pt x="152" y="58"/>
                    <a:pt x="156" y="63"/>
                  </a:cubicBezTo>
                  <a:cubicBezTo>
                    <a:pt x="158" y="65"/>
                    <a:pt x="159" y="67"/>
                    <a:pt x="159" y="70"/>
                  </a:cubicBezTo>
                  <a:cubicBezTo>
                    <a:pt x="158" y="72"/>
                    <a:pt x="157" y="74"/>
                    <a:pt x="154" y="75"/>
                  </a:cubicBezTo>
                  <a:cubicBezTo>
                    <a:pt x="154" y="75"/>
                    <a:pt x="154" y="75"/>
                    <a:pt x="154" y="75"/>
                  </a:cubicBezTo>
                  <a:cubicBezTo>
                    <a:pt x="153" y="75"/>
                    <a:pt x="151" y="75"/>
                    <a:pt x="150" y="73"/>
                  </a:cubicBezTo>
                  <a:cubicBezTo>
                    <a:pt x="150" y="72"/>
                    <a:pt x="151" y="70"/>
                    <a:pt x="152" y="70"/>
                  </a:cubicBezTo>
                  <a:cubicBezTo>
                    <a:pt x="152" y="69"/>
                    <a:pt x="152" y="69"/>
                    <a:pt x="152" y="69"/>
                  </a:cubicBezTo>
                  <a:cubicBezTo>
                    <a:pt x="153" y="69"/>
                    <a:pt x="153" y="69"/>
                    <a:pt x="154" y="69"/>
                  </a:cubicBezTo>
                  <a:cubicBezTo>
                    <a:pt x="154" y="68"/>
                    <a:pt x="153" y="67"/>
                    <a:pt x="152" y="67"/>
                  </a:cubicBezTo>
                  <a:cubicBezTo>
                    <a:pt x="147" y="61"/>
                    <a:pt x="144" y="54"/>
                    <a:pt x="144" y="45"/>
                  </a:cubicBezTo>
                  <a:cubicBezTo>
                    <a:pt x="145" y="39"/>
                    <a:pt x="147" y="32"/>
                    <a:pt x="159" y="29"/>
                  </a:cubicBezTo>
                  <a:cubicBezTo>
                    <a:pt x="160" y="28"/>
                    <a:pt x="162" y="28"/>
                    <a:pt x="164" y="28"/>
                  </a:cubicBezTo>
                  <a:cubicBezTo>
                    <a:pt x="165" y="28"/>
                    <a:pt x="167" y="28"/>
                    <a:pt x="169" y="29"/>
                  </a:cubicBezTo>
                  <a:cubicBezTo>
                    <a:pt x="180" y="32"/>
                    <a:pt x="183" y="39"/>
                    <a:pt x="183" y="45"/>
                  </a:cubicBezTo>
                  <a:cubicBezTo>
                    <a:pt x="183" y="54"/>
                    <a:pt x="181" y="61"/>
                    <a:pt x="175" y="67"/>
                  </a:cubicBezTo>
                  <a:cubicBezTo>
                    <a:pt x="174" y="67"/>
                    <a:pt x="174" y="68"/>
                    <a:pt x="174" y="68"/>
                  </a:cubicBezTo>
                  <a:cubicBezTo>
                    <a:pt x="174" y="69"/>
                    <a:pt x="175" y="70"/>
                    <a:pt x="176" y="70"/>
                  </a:cubicBezTo>
                  <a:cubicBezTo>
                    <a:pt x="177" y="70"/>
                    <a:pt x="177" y="70"/>
                    <a:pt x="177" y="70"/>
                  </a:cubicBezTo>
                  <a:cubicBezTo>
                    <a:pt x="179" y="71"/>
                    <a:pt x="180" y="72"/>
                    <a:pt x="182" y="72"/>
                  </a:cubicBezTo>
                  <a:cubicBezTo>
                    <a:pt x="187" y="75"/>
                    <a:pt x="191" y="77"/>
                    <a:pt x="194" y="81"/>
                  </a:cubicBezTo>
                  <a:cubicBezTo>
                    <a:pt x="196" y="82"/>
                    <a:pt x="197" y="85"/>
                    <a:pt x="197" y="88"/>
                  </a:cubicBezTo>
                  <a:cubicBezTo>
                    <a:pt x="196" y="91"/>
                    <a:pt x="194" y="94"/>
                    <a:pt x="191" y="95"/>
                  </a:cubicBezTo>
                  <a:cubicBezTo>
                    <a:pt x="189" y="96"/>
                    <a:pt x="187" y="97"/>
                    <a:pt x="185" y="97"/>
                  </a:cubicBezTo>
                  <a:cubicBezTo>
                    <a:pt x="178" y="99"/>
                    <a:pt x="172" y="99"/>
                    <a:pt x="164" y="99"/>
                  </a:cubicBezTo>
                  <a:close/>
                  <a:moveTo>
                    <a:pt x="37" y="99"/>
                  </a:moveTo>
                  <a:cubicBezTo>
                    <a:pt x="29" y="99"/>
                    <a:pt x="21" y="99"/>
                    <a:pt x="14" y="97"/>
                  </a:cubicBezTo>
                  <a:cubicBezTo>
                    <a:pt x="11" y="96"/>
                    <a:pt x="9" y="95"/>
                    <a:pt x="7" y="95"/>
                  </a:cubicBezTo>
                  <a:cubicBezTo>
                    <a:pt x="4" y="93"/>
                    <a:pt x="1" y="90"/>
                    <a:pt x="1" y="87"/>
                  </a:cubicBezTo>
                  <a:cubicBezTo>
                    <a:pt x="0" y="84"/>
                    <a:pt x="1" y="81"/>
                    <a:pt x="4" y="79"/>
                  </a:cubicBezTo>
                  <a:cubicBezTo>
                    <a:pt x="7" y="76"/>
                    <a:pt x="11" y="73"/>
                    <a:pt x="17" y="70"/>
                  </a:cubicBezTo>
                  <a:cubicBezTo>
                    <a:pt x="19" y="69"/>
                    <a:pt x="21" y="69"/>
                    <a:pt x="23" y="68"/>
                  </a:cubicBezTo>
                  <a:cubicBezTo>
                    <a:pt x="24" y="67"/>
                    <a:pt x="24" y="67"/>
                    <a:pt x="24" y="67"/>
                  </a:cubicBezTo>
                  <a:cubicBezTo>
                    <a:pt x="25" y="67"/>
                    <a:pt x="26" y="66"/>
                    <a:pt x="26" y="65"/>
                  </a:cubicBezTo>
                  <a:cubicBezTo>
                    <a:pt x="26" y="64"/>
                    <a:pt x="26" y="64"/>
                    <a:pt x="25" y="63"/>
                  </a:cubicBezTo>
                  <a:cubicBezTo>
                    <a:pt x="19" y="57"/>
                    <a:pt x="16" y="49"/>
                    <a:pt x="16" y="40"/>
                  </a:cubicBezTo>
                  <a:cubicBezTo>
                    <a:pt x="17" y="33"/>
                    <a:pt x="19" y="25"/>
                    <a:pt x="32" y="22"/>
                  </a:cubicBezTo>
                  <a:cubicBezTo>
                    <a:pt x="34" y="21"/>
                    <a:pt x="36" y="21"/>
                    <a:pt x="37" y="21"/>
                  </a:cubicBezTo>
                  <a:cubicBezTo>
                    <a:pt x="39" y="21"/>
                    <a:pt x="41" y="21"/>
                    <a:pt x="43" y="22"/>
                  </a:cubicBezTo>
                  <a:cubicBezTo>
                    <a:pt x="55" y="25"/>
                    <a:pt x="58" y="33"/>
                    <a:pt x="58" y="40"/>
                  </a:cubicBezTo>
                  <a:cubicBezTo>
                    <a:pt x="59" y="49"/>
                    <a:pt x="56" y="57"/>
                    <a:pt x="50" y="63"/>
                  </a:cubicBezTo>
                  <a:cubicBezTo>
                    <a:pt x="49" y="64"/>
                    <a:pt x="49" y="64"/>
                    <a:pt x="49" y="65"/>
                  </a:cubicBezTo>
                  <a:cubicBezTo>
                    <a:pt x="49" y="66"/>
                    <a:pt x="50" y="67"/>
                    <a:pt x="51" y="67"/>
                  </a:cubicBezTo>
                  <a:cubicBezTo>
                    <a:pt x="52" y="68"/>
                    <a:pt x="52" y="68"/>
                    <a:pt x="52" y="68"/>
                  </a:cubicBezTo>
                  <a:cubicBezTo>
                    <a:pt x="54" y="68"/>
                    <a:pt x="54" y="70"/>
                    <a:pt x="54" y="71"/>
                  </a:cubicBezTo>
                  <a:cubicBezTo>
                    <a:pt x="53" y="73"/>
                    <a:pt x="52" y="74"/>
                    <a:pt x="50" y="73"/>
                  </a:cubicBezTo>
                  <a:cubicBezTo>
                    <a:pt x="49" y="72"/>
                    <a:pt x="49" y="72"/>
                    <a:pt x="49" y="72"/>
                  </a:cubicBezTo>
                  <a:cubicBezTo>
                    <a:pt x="46" y="71"/>
                    <a:pt x="44" y="69"/>
                    <a:pt x="43" y="66"/>
                  </a:cubicBezTo>
                  <a:cubicBezTo>
                    <a:pt x="43" y="64"/>
                    <a:pt x="44" y="61"/>
                    <a:pt x="46" y="59"/>
                  </a:cubicBezTo>
                  <a:cubicBezTo>
                    <a:pt x="51" y="54"/>
                    <a:pt x="53" y="48"/>
                    <a:pt x="53" y="40"/>
                  </a:cubicBezTo>
                  <a:cubicBezTo>
                    <a:pt x="53" y="33"/>
                    <a:pt x="49" y="29"/>
                    <a:pt x="42" y="27"/>
                  </a:cubicBezTo>
                  <a:cubicBezTo>
                    <a:pt x="40" y="27"/>
                    <a:pt x="39" y="27"/>
                    <a:pt x="37" y="27"/>
                  </a:cubicBezTo>
                  <a:cubicBezTo>
                    <a:pt x="36" y="27"/>
                    <a:pt x="35" y="27"/>
                    <a:pt x="33" y="27"/>
                  </a:cubicBezTo>
                  <a:cubicBezTo>
                    <a:pt x="26" y="29"/>
                    <a:pt x="22" y="33"/>
                    <a:pt x="22" y="40"/>
                  </a:cubicBezTo>
                  <a:cubicBezTo>
                    <a:pt x="21" y="48"/>
                    <a:pt x="24" y="54"/>
                    <a:pt x="29" y="59"/>
                  </a:cubicBezTo>
                  <a:cubicBezTo>
                    <a:pt x="31" y="61"/>
                    <a:pt x="32" y="64"/>
                    <a:pt x="31" y="67"/>
                  </a:cubicBezTo>
                  <a:cubicBezTo>
                    <a:pt x="31" y="69"/>
                    <a:pt x="29" y="71"/>
                    <a:pt x="26" y="72"/>
                  </a:cubicBezTo>
                  <a:cubicBezTo>
                    <a:pt x="25" y="73"/>
                    <a:pt x="25" y="73"/>
                    <a:pt x="25" y="73"/>
                  </a:cubicBezTo>
                  <a:cubicBezTo>
                    <a:pt x="23" y="74"/>
                    <a:pt x="21" y="74"/>
                    <a:pt x="20" y="75"/>
                  </a:cubicBezTo>
                  <a:cubicBezTo>
                    <a:pt x="14" y="78"/>
                    <a:pt x="10" y="80"/>
                    <a:pt x="8" y="83"/>
                  </a:cubicBezTo>
                  <a:cubicBezTo>
                    <a:pt x="6" y="84"/>
                    <a:pt x="6" y="85"/>
                    <a:pt x="6" y="86"/>
                  </a:cubicBezTo>
                  <a:cubicBezTo>
                    <a:pt x="6" y="88"/>
                    <a:pt x="8" y="89"/>
                    <a:pt x="9" y="90"/>
                  </a:cubicBezTo>
                  <a:cubicBezTo>
                    <a:pt x="11" y="90"/>
                    <a:pt x="13" y="91"/>
                    <a:pt x="15" y="92"/>
                  </a:cubicBezTo>
                  <a:cubicBezTo>
                    <a:pt x="22" y="93"/>
                    <a:pt x="29" y="93"/>
                    <a:pt x="37" y="94"/>
                  </a:cubicBezTo>
                  <a:cubicBezTo>
                    <a:pt x="42" y="94"/>
                    <a:pt x="47" y="93"/>
                    <a:pt x="51" y="93"/>
                  </a:cubicBezTo>
                  <a:cubicBezTo>
                    <a:pt x="52" y="93"/>
                    <a:pt x="53" y="94"/>
                    <a:pt x="54" y="95"/>
                  </a:cubicBezTo>
                  <a:cubicBezTo>
                    <a:pt x="54" y="97"/>
                    <a:pt x="53" y="98"/>
                    <a:pt x="51" y="98"/>
                  </a:cubicBezTo>
                  <a:cubicBezTo>
                    <a:pt x="47" y="99"/>
                    <a:pt x="43" y="99"/>
                    <a:pt x="37" y="9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grpSp>
      <p:grpSp>
        <p:nvGrpSpPr>
          <p:cNvPr id="2" name="Группа 1">
            <a:extLst>
              <a:ext uri="{FF2B5EF4-FFF2-40B4-BE49-F238E27FC236}">
                <a16:creationId xmlns:a16="http://schemas.microsoft.com/office/drawing/2014/main" id="{324D0563-9AFD-C546-B8AD-6549E63A28C6}"/>
              </a:ext>
            </a:extLst>
          </p:cNvPr>
          <p:cNvGrpSpPr/>
          <p:nvPr/>
        </p:nvGrpSpPr>
        <p:grpSpPr>
          <a:xfrm>
            <a:off x="476250" y="1743075"/>
            <a:ext cx="3546474" cy="1022350"/>
            <a:chOff x="476250" y="1743075"/>
            <a:chExt cx="3546474" cy="1022350"/>
          </a:xfrm>
        </p:grpSpPr>
        <p:sp>
          <p:nvSpPr>
            <p:cNvPr id="214" name="Google Shape;214;p17"/>
            <p:cNvSpPr txBox="1"/>
            <p:nvPr/>
          </p:nvSpPr>
          <p:spPr>
            <a:xfrm>
              <a:off x="1655762" y="2025650"/>
              <a:ext cx="2366962" cy="739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Open Sans"/>
                <a:buNone/>
              </a:pPr>
              <a:r>
                <a:rPr lang="tr-TR" sz="1600" b="0" i="0" u="none" dirty="0">
                  <a:solidFill>
                    <a:schemeClr val="tx1"/>
                  </a:solidFill>
                  <a:latin typeface="Open Sans"/>
                  <a:ea typeface="Open Sans"/>
                  <a:cs typeface="Open Sans"/>
                  <a:sym typeface="Open Sans"/>
                </a:rPr>
                <a:t>Amortisman Tablosu</a:t>
              </a:r>
              <a:endParaRPr sz="1600" dirty="0">
                <a:solidFill>
                  <a:schemeClr val="tx1"/>
                </a:solidFill>
              </a:endParaRPr>
            </a:p>
          </p:txBody>
        </p:sp>
        <p:sp>
          <p:nvSpPr>
            <p:cNvPr id="224" name="Google Shape;224;p17"/>
            <p:cNvSpPr/>
            <p:nvPr/>
          </p:nvSpPr>
          <p:spPr>
            <a:xfrm>
              <a:off x="476250" y="1743075"/>
              <a:ext cx="1016000" cy="1016000"/>
            </a:xfrm>
            <a:prstGeom prst="ellipse">
              <a:avLst/>
            </a:prstGeom>
            <a:solidFill>
              <a:srgbClr val="FFCD6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52" name="Google Shape;252;p17"/>
            <p:cNvSpPr/>
            <p:nvPr/>
          </p:nvSpPr>
          <p:spPr>
            <a:xfrm>
              <a:off x="690562" y="1890712"/>
              <a:ext cx="590550" cy="695325"/>
            </a:xfrm>
            <a:custGeom>
              <a:avLst/>
              <a:gdLst/>
              <a:ahLst/>
              <a:cxnLst/>
              <a:rect l="l" t="t" r="r" b="b"/>
              <a:pathLst>
                <a:path w="138" h="162" extrusionOk="0">
                  <a:moveTo>
                    <a:pt x="79" y="162"/>
                  </a:moveTo>
                  <a:cubicBezTo>
                    <a:pt x="57" y="162"/>
                    <a:pt x="57" y="162"/>
                    <a:pt x="57" y="162"/>
                  </a:cubicBezTo>
                  <a:cubicBezTo>
                    <a:pt x="55" y="162"/>
                    <a:pt x="54" y="161"/>
                    <a:pt x="54" y="159"/>
                  </a:cubicBezTo>
                  <a:cubicBezTo>
                    <a:pt x="54" y="157"/>
                    <a:pt x="55" y="156"/>
                    <a:pt x="57" y="156"/>
                  </a:cubicBezTo>
                  <a:cubicBezTo>
                    <a:pt x="79" y="156"/>
                    <a:pt x="79" y="156"/>
                    <a:pt x="79" y="156"/>
                  </a:cubicBezTo>
                  <a:cubicBezTo>
                    <a:pt x="81" y="156"/>
                    <a:pt x="82" y="157"/>
                    <a:pt x="82" y="159"/>
                  </a:cubicBezTo>
                  <a:cubicBezTo>
                    <a:pt x="82" y="161"/>
                    <a:pt x="81" y="162"/>
                    <a:pt x="79" y="162"/>
                  </a:cubicBezTo>
                  <a:close/>
                  <a:moveTo>
                    <a:pt x="85" y="152"/>
                  </a:moveTo>
                  <a:cubicBezTo>
                    <a:pt x="50" y="152"/>
                    <a:pt x="50" y="152"/>
                    <a:pt x="50" y="152"/>
                  </a:cubicBezTo>
                  <a:cubicBezTo>
                    <a:pt x="49" y="152"/>
                    <a:pt x="47" y="150"/>
                    <a:pt x="47" y="149"/>
                  </a:cubicBezTo>
                  <a:cubicBezTo>
                    <a:pt x="47" y="147"/>
                    <a:pt x="49" y="146"/>
                    <a:pt x="50" y="146"/>
                  </a:cubicBezTo>
                  <a:cubicBezTo>
                    <a:pt x="85" y="146"/>
                    <a:pt x="85" y="146"/>
                    <a:pt x="85" y="146"/>
                  </a:cubicBezTo>
                  <a:cubicBezTo>
                    <a:pt x="87" y="146"/>
                    <a:pt x="88" y="147"/>
                    <a:pt x="88" y="149"/>
                  </a:cubicBezTo>
                  <a:cubicBezTo>
                    <a:pt x="88" y="150"/>
                    <a:pt x="87" y="152"/>
                    <a:pt x="85" y="152"/>
                  </a:cubicBezTo>
                  <a:close/>
                  <a:moveTo>
                    <a:pt x="68" y="140"/>
                  </a:moveTo>
                  <a:cubicBezTo>
                    <a:pt x="61" y="140"/>
                    <a:pt x="55" y="140"/>
                    <a:pt x="54" y="140"/>
                  </a:cubicBezTo>
                  <a:cubicBezTo>
                    <a:pt x="54" y="140"/>
                    <a:pt x="54" y="140"/>
                    <a:pt x="54" y="140"/>
                  </a:cubicBezTo>
                  <a:cubicBezTo>
                    <a:pt x="48" y="140"/>
                    <a:pt x="45" y="138"/>
                    <a:pt x="44" y="133"/>
                  </a:cubicBezTo>
                  <a:cubicBezTo>
                    <a:pt x="43" y="130"/>
                    <a:pt x="43" y="128"/>
                    <a:pt x="43" y="126"/>
                  </a:cubicBezTo>
                  <a:cubicBezTo>
                    <a:pt x="43" y="123"/>
                    <a:pt x="43" y="119"/>
                    <a:pt x="42" y="117"/>
                  </a:cubicBezTo>
                  <a:cubicBezTo>
                    <a:pt x="37" y="109"/>
                    <a:pt x="34" y="103"/>
                    <a:pt x="29" y="94"/>
                  </a:cubicBezTo>
                  <a:cubicBezTo>
                    <a:pt x="25" y="85"/>
                    <a:pt x="20" y="72"/>
                    <a:pt x="23" y="60"/>
                  </a:cubicBezTo>
                  <a:cubicBezTo>
                    <a:pt x="27" y="45"/>
                    <a:pt x="44" y="29"/>
                    <a:pt x="68" y="29"/>
                  </a:cubicBezTo>
                  <a:cubicBezTo>
                    <a:pt x="91" y="29"/>
                    <a:pt x="108" y="45"/>
                    <a:pt x="112" y="60"/>
                  </a:cubicBezTo>
                  <a:cubicBezTo>
                    <a:pt x="115" y="72"/>
                    <a:pt x="110" y="85"/>
                    <a:pt x="106" y="94"/>
                  </a:cubicBezTo>
                  <a:cubicBezTo>
                    <a:pt x="101" y="103"/>
                    <a:pt x="98" y="109"/>
                    <a:pt x="93" y="117"/>
                  </a:cubicBezTo>
                  <a:cubicBezTo>
                    <a:pt x="92" y="119"/>
                    <a:pt x="92" y="123"/>
                    <a:pt x="92" y="126"/>
                  </a:cubicBezTo>
                  <a:cubicBezTo>
                    <a:pt x="92" y="128"/>
                    <a:pt x="92" y="130"/>
                    <a:pt x="91" y="133"/>
                  </a:cubicBezTo>
                  <a:cubicBezTo>
                    <a:pt x="90" y="138"/>
                    <a:pt x="87" y="140"/>
                    <a:pt x="81" y="140"/>
                  </a:cubicBezTo>
                  <a:cubicBezTo>
                    <a:pt x="81" y="140"/>
                    <a:pt x="74" y="140"/>
                    <a:pt x="68" y="140"/>
                  </a:cubicBezTo>
                  <a:close/>
                  <a:moveTo>
                    <a:pt x="54" y="134"/>
                  </a:moveTo>
                  <a:cubicBezTo>
                    <a:pt x="55" y="134"/>
                    <a:pt x="80" y="134"/>
                    <a:pt x="81" y="134"/>
                  </a:cubicBezTo>
                  <a:cubicBezTo>
                    <a:pt x="84" y="134"/>
                    <a:pt x="85" y="134"/>
                    <a:pt x="85" y="131"/>
                  </a:cubicBezTo>
                  <a:cubicBezTo>
                    <a:pt x="86" y="130"/>
                    <a:pt x="86" y="128"/>
                    <a:pt x="86" y="125"/>
                  </a:cubicBezTo>
                  <a:cubicBezTo>
                    <a:pt x="86" y="122"/>
                    <a:pt x="86" y="118"/>
                    <a:pt x="88" y="114"/>
                  </a:cubicBezTo>
                  <a:cubicBezTo>
                    <a:pt x="93" y="106"/>
                    <a:pt x="96" y="100"/>
                    <a:pt x="100" y="91"/>
                  </a:cubicBezTo>
                  <a:cubicBezTo>
                    <a:pt x="104" y="85"/>
                    <a:pt x="109" y="73"/>
                    <a:pt x="106" y="62"/>
                  </a:cubicBezTo>
                  <a:cubicBezTo>
                    <a:pt x="103" y="49"/>
                    <a:pt x="88" y="35"/>
                    <a:pt x="68" y="35"/>
                  </a:cubicBezTo>
                  <a:cubicBezTo>
                    <a:pt x="47" y="35"/>
                    <a:pt x="32" y="49"/>
                    <a:pt x="29" y="62"/>
                  </a:cubicBezTo>
                  <a:cubicBezTo>
                    <a:pt x="26" y="73"/>
                    <a:pt x="31" y="85"/>
                    <a:pt x="35" y="91"/>
                  </a:cubicBezTo>
                  <a:cubicBezTo>
                    <a:pt x="39" y="100"/>
                    <a:pt x="42" y="106"/>
                    <a:pt x="47" y="114"/>
                  </a:cubicBezTo>
                  <a:cubicBezTo>
                    <a:pt x="49" y="118"/>
                    <a:pt x="49" y="122"/>
                    <a:pt x="49" y="125"/>
                  </a:cubicBezTo>
                  <a:cubicBezTo>
                    <a:pt x="49" y="128"/>
                    <a:pt x="49" y="130"/>
                    <a:pt x="50" y="131"/>
                  </a:cubicBezTo>
                  <a:cubicBezTo>
                    <a:pt x="50" y="134"/>
                    <a:pt x="51" y="134"/>
                    <a:pt x="54" y="134"/>
                  </a:cubicBezTo>
                  <a:cubicBezTo>
                    <a:pt x="54" y="134"/>
                    <a:pt x="54" y="134"/>
                    <a:pt x="54" y="134"/>
                  </a:cubicBezTo>
                  <a:close/>
                  <a:moveTo>
                    <a:pt x="14" y="75"/>
                  </a:moveTo>
                  <a:cubicBezTo>
                    <a:pt x="3" y="75"/>
                    <a:pt x="3" y="75"/>
                    <a:pt x="3" y="75"/>
                  </a:cubicBezTo>
                  <a:cubicBezTo>
                    <a:pt x="1" y="75"/>
                    <a:pt x="0" y="73"/>
                    <a:pt x="0" y="72"/>
                  </a:cubicBezTo>
                  <a:cubicBezTo>
                    <a:pt x="0" y="70"/>
                    <a:pt x="1" y="69"/>
                    <a:pt x="3" y="69"/>
                  </a:cubicBezTo>
                  <a:cubicBezTo>
                    <a:pt x="14" y="69"/>
                    <a:pt x="14" y="69"/>
                    <a:pt x="14" y="69"/>
                  </a:cubicBezTo>
                  <a:cubicBezTo>
                    <a:pt x="16" y="69"/>
                    <a:pt x="18" y="70"/>
                    <a:pt x="18" y="72"/>
                  </a:cubicBezTo>
                  <a:cubicBezTo>
                    <a:pt x="18" y="73"/>
                    <a:pt x="16" y="75"/>
                    <a:pt x="14" y="75"/>
                  </a:cubicBezTo>
                  <a:close/>
                  <a:moveTo>
                    <a:pt x="135" y="72"/>
                  </a:moveTo>
                  <a:cubicBezTo>
                    <a:pt x="121" y="72"/>
                    <a:pt x="121" y="72"/>
                    <a:pt x="121" y="72"/>
                  </a:cubicBezTo>
                  <a:cubicBezTo>
                    <a:pt x="119" y="72"/>
                    <a:pt x="118" y="71"/>
                    <a:pt x="118" y="69"/>
                  </a:cubicBezTo>
                  <a:cubicBezTo>
                    <a:pt x="118" y="68"/>
                    <a:pt x="119" y="66"/>
                    <a:pt x="121" y="66"/>
                  </a:cubicBezTo>
                  <a:cubicBezTo>
                    <a:pt x="135" y="66"/>
                    <a:pt x="135" y="66"/>
                    <a:pt x="135" y="66"/>
                  </a:cubicBezTo>
                  <a:cubicBezTo>
                    <a:pt x="137" y="66"/>
                    <a:pt x="138" y="68"/>
                    <a:pt x="138" y="69"/>
                  </a:cubicBezTo>
                  <a:cubicBezTo>
                    <a:pt x="138" y="71"/>
                    <a:pt x="137" y="72"/>
                    <a:pt x="135" y="72"/>
                  </a:cubicBezTo>
                  <a:close/>
                  <a:moveTo>
                    <a:pt x="40" y="70"/>
                  </a:moveTo>
                  <a:cubicBezTo>
                    <a:pt x="40" y="70"/>
                    <a:pt x="40" y="70"/>
                    <a:pt x="40" y="70"/>
                  </a:cubicBezTo>
                  <a:cubicBezTo>
                    <a:pt x="38" y="69"/>
                    <a:pt x="37" y="68"/>
                    <a:pt x="37" y="66"/>
                  </a:cubicBezTo>
                  <a:cubicBezTo>
                    <a:pt x="40" y="55"/>
                    <a:pt x="52" y="44"/>
                    <a:pt x="69" y="44"/>
                  </a:cubicBezTo>
                  <a:cubicBezTo>
                    <a:pt x="69" y="44"/>
                    <a:pt x="69" y="44"/>
                    <a:pt x="69" y="44"/>
                  </a:cubicBezTo>
                  <a:cubicBezTo>
                    <a:pt x="71" y="44"/>
                    <a:pt x="72" y="45"/>
                    <a:pt x="72" y="47"/>
                  </a:cubicBezTo>
                  <a:cubicBezTo>
                    <a:pt x="72" y="49"/>
                    <a:pt x="71" y="50"/>
                    <a:pt x="69" y="50"/>
                  </a:cubicBezTo>
                  <a:cubicBezTo>
                    <a:pt x="55" y="50"/>
                    <a:pt x="45" y="59"/>
                    <a:pt x="43" y="68"/>
                  </a:cubicBezTo>
                  <a:cubicBezTo>
                    <a:pt x="43" y="69"/>
                    <a:pt x="42" y="70"/>
                    <a:pt x="40" y="70"/>
                  </a:cubicBezTo>
                  <a:close/>
                  <a:moveTo>
                    <a:pt x="106" y="37"/>
                  </a:moveTo>
                  <a:cubicBezTo>
                    <a:pt x="105" y="37"/>
                    <a:pt x="105" y="37"/>
                    <a:pt x="104" y="36"/>
                  </a:cubicBezTo>
                  <a:cubicBezTo>
                    <a:pt x="103" y="35"/>
                    <a:pt x="103" y="33"/>
                    <a:pt x="104" y="32"/>
                  </a:cubicBezTo>
                  <a:cubicBezTo>
                    <a:pt x="114" y="22"/>
                    <a:pt x="114" y="22"/>
                    <a:pt x="114" y="22"/>
                  </a:cubicBezTo>
                  <a:cubicBezTo>
                    <a:pt x="115" y="20"/>
                    <a:pt x="117" y="20"/>
                    <a:pt x="118" y="22"/>
                  </a:cubicBezTo>
                  <a:cubicBezTo>
                    <a:pt x="120" y="23"/>
                    <a:pt x="120" y="25"/>
                    <a:pt x="118" y="26"/>
                  </a:cubicBezTo>
                  <a:cubicBezTo>
                    <a:pt x="108" y="36"/>
                    <a:pt x="108" y="36"/>
                    <a:pt x="108" y="36"/>
                  </a:cubicBezTo>
                  <a:cubicBezTo>
                    <a:pt x="108" y="37"/>
                    <a:pt x="107" y="37"/>
                    <a:pt x="106" y="37"/>
                  </a:cubicBezTo>
                  <a:close/>
                  <a:moveTo>
                    <a:pt x="30" y="37"/>
                  </a:moveTo>
                  <a:cubicBezTo>
                    <a:pt x="29" y="37"/>
                    <a:pt x="28" y="37"/>
                    <a:pt x="28" y="36"/>
                  </a:cubicBezTo>
                  <a:cubicBezTo>
                    <a:pt x="17" y="26"/>
                    <a:pt x="17" y="26"/>
                    <a:pt x="17" y="26"/>
                  </a:cubicBezTo>
                  <a:cubicBezTo>
                    <a:pt x="16" y="25"/>
                    <a:pt x="16" y="23"/>
                    <a:pt x="17" y="22"/>
                  </a:cubicBezTo>
                  <a:cubicBezTo>
                    <a:pt x="19" y="20"/>
                    <a:pt x="20" y="20"/>
                    <a:pt x="22" y="22"/>
                  </a:cubicBezTo>
                  <a:cubicBezTo>
                    <a:pt x="32" y="32"/>
                    <a:pt x="32" y="32"/>
                    <a:pt x="32" y="32"/>
                  </a:cubicBezTo>
                  <a:cubicBezTo>
                    <a:pt x="33" y="33"/>
                    <a:pt x="33" y="35"/>
                    <a:pt x="32" y="36"/>
                  </a:cubicBezTo>
                  <a:cubicBezTo>
                    <a:pt x="31" y="37"/>
                    <a:pt x="30" y="37"/>
                    <a:pt x="30" y="37"/>
                  </a:cubicBezTo>
                  <a:close/>
                  <a:moveTo>
                    <a:pt x="67" y="23"/>
                  </a:moveTo>
                  <a:cubicBezTo>
                    <a:pt x="66" y="23"/>
                    <a:pt x="64" y="22"/>
                    <a:pt x="64" y="20"/>
                  </a:cubicBezTo>
                  <a:cubicBezTo>
                    <a:pt x="64" y="3"/>
                    <a:pt x="64" y="3"/>
                    <a:pt x="64" y="3"/>
                  </a:cubicBezTo>
                  <a:cubicBezTo>
                    <a:pt x="64" y="2"/>
                    <a:pt x="66" y="0"/>
                    <a:pt x="67" y="0"/>
                  </a:cubicBezTo>
                  <a:cubicBezTo>
                    <a:pt x="69" y="0"/>
                    <a:pt x="71" y="2"/>
                    <a:pt x="71" y="3"/>
                  </a:cubicBezTo>
                  <a:cubicBezTo>
                    <a:pt x="71" y="20"/>
                    <a:pt x="71" y="20"/>
                    <a:pt x="71" y="20"/>
                  </a:cubicBezTo>
                  <a:cubicBezTo>
                    <a:pt x="71" y="22"/>
                    <a:pt x="69" y="23"/>
                    <a:pt x="67" y="2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grpSp>
      <p:grpSp>
        <p:nvGrpSpPr>
          <p:cNvPr id="6" name="Группа 5">
            <a:extLst>
              <a:ext uri="{FF2B5EF4-FFF2-40B4-BE49-F238E27FC236}">
                <a16:creationId xmlns:a16="http://schemas.microsoft.com/office/drawing/2014/main" id="{EFD36CA8-B165-0F42-8928-E6616CE88D65}"/>
              </a:ext>
            </a:extLst>
          </p:cNvPr>
          <p:cNvGrpSpPr/>
          <p:nvPr/>
        </p:nvGrpSpPr>
        <p:grpSpPr>
          <a:xfrm>
            <a:off x="8751887" y="3530600"/>
            <a:ext cx="2963862" cy="1017587"/>
            <a:chOff x="8751887" y="3530600"/>
            <a:chExt cx="2963862" cy="1017587"/>
          </a:xfrm>
        </p:grpSpPr>
        <p:sp>
          <p:nvSpPr>
            <p:cNvPr id="222" name="Google Shape;222;p17"/>
            <p:cNvSpPr/>
            <p:nvPr/>
          </p:nvSpPr>
          <p:spPr>
            <a:xfrm>
              <a:off x="10701337" y="3530600"/>
              <a:ext cx="1014412" cy="1017587"/>
            </a:xfrm>
            <a:prstGeom prst="ellipse">
              <a:avLst/>
            </a:pr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49" name="Google Shape;249;p17"/>
            <p:cNvSpPr/>
            <p:nvPr/>
          </p:nvSpPr>
          <p:spPr>
            <a:xfrm>
              <a:off x="10875962" y="3832225"/>
              <a:ext cx="665162" cy="419100"/>
            </a:xfrm>
            <a:custGeom>
              <a:avLst/>
              <a:gdLst/>
              <a:ahLst/>
              <a:cxnLst/>
              <a:rect l="l" t="t" r="r" b="b"/>
              <a:pathLst>
                <a:path w="155" h="98" extrusionOk="0">
                  <a:moveTo>
                    <a:pt x="136" y="98"/>
                  </a:moveTo>
                  <a:cubicBezTo>
                    <a:pt x="20" y="98"/>
                    <a:pt x="20" y="98"/>
                    <a:pt x="20" y="98"/>
                  </a:cubicBezTo>
                  <a:cubicBezTo>
                    <a:pt x="9" y="98"/>
                    <a:pt x="0" y="89"/>
                    <a:pt x="0" y="78"/>
                  </a:cubicBezTo>
                  <a:cubicBezTo>
                    <a:pt x="0" y="20"/>
                    <a:pt x="0" y="20"/>
                    <a:pt x="0" y="20"/>
                  </a:cubicBezTo>
                  <a:cubicBezTo>
                    <a:pt x="0" y="9"/>
                    <a:pt x="9" y="0"/>
                    <a:pt x="20" y="0"/>
                  </a:cubicBezTo>
                  <a:cubicBezTo>
                    <a:pt x="136" y="0"/>
                    <a:pt x="136" y="0"/>
                    <a:pt x="136" y="0"/>
                  </a:cubicBezTo>
                  <a:cubicBezTo>
                    <a:pt x="146" y="0"/>
                    <a:pt x="155" y="9"/>
                    <a:pt x="155" y="20"/>
                  </a:cubicBezTo>
                  <a:cubicBezTo>
                    <a:pt x="155" y="78"/>
                    <a:pt x="155" y="78"/>
                    <a:pt x="155" y="78"/>
                  </a:cubicBezTo>
                  <a:cubicBezTo>
                    <a:pt x="155" y="89"/>
                    <a:pt x="146" y="98"/>
                    <a:pt x="136" y="98"/>
                  </a:cubicBezTo>
                  <a:close/>
                  <a:moveTo>
                    <a:pt x="20" y="6"/>
                  </a:moveTo>
                  <a:cubicBezTo>
                    <a:pt x="12" y="6"/>
                    <a:pt x="6" y="12"/>
                    <a:pt x="6" y="20"/>
                  </a:cubicBezTo>
                  <a:cubicBezTo>
                    <a:pt x="6" y="78"/>
                    <a:pt x="6" y="78"/>
                    <a:pt x="6" y="78"/>
                  </a:cubicBezTo>
                  <a:cubicBezTo>
                    <a:pt x="6" y="86"/>
                    <a:pt x="12" y="92"/>
                    <a:pt x="20" y="92"/>
                  </a:cubicBezTo>
                  <a:cubicBezTo>
                    <a:pt x="136" y="92"/>
                    <a:pt x="136" y="92"/>
                    <a:pt x="136" y="92"/>
                  </a:cubicBezTo>
                  <a:cubicBezTo>
                    <a:pt x="143" y="92"/>
                    <a:pt x="149" y="86"/>
                    <a:pt x="149" y="78"/>
                  </a:cubicBezTo>
                  <a:cubicBezTo>
                    <a:pt x="149" y="20"/>
                    <a:pt x="149" y="20"/>
                    <a:pt x="149" y="20"/>
                  </a:cubicBezTo>
                  <a:cubicBezTo>
                    <a:pt x="149" y="12"/>
                    <a:pt x="143" y="6"/>
                    <a:pt x="136" y="6"/>
                  </a:cubicBezTo>
                  <a:lnTo>
                    <a:pt x="20" y="6"/>
                  </a:lnTo>
                  <a:close/>
                  <a:moveTo>
                    <a:pt x="133" y="82"/>
                  </a:moveTo>
                  <a:cubicBezTo>
                    <a:pt x="133" y="82"/>
                    <a:pt x="132" y="82"/>
                    <a:pt x="131" y="82"/>
                  </a:cubicBezTo>
                  <a:cubicBezTo>
                    <a:pt x="97" y="53"/>
                    <a:pt x="97" y="53"/>
                    <a:pt x="97" y="53"/>
                  </a:cubicBezTo>
                  <a:cubicBezTo>
                    <a:pt x="79" y="67"/>
                    <a:pt x="79" y="67"/>
                    <a:pt x="79" y="67"/>
                  </a:cubicBezTo>
                  <a:cubicBezTo>
                    <a:pt x="78" y="68"/>
                    <a:pt x="77" y="68"/>
                    <a:pt x="76" y="67"/>
                  </a:cubicBezTo>
                  <a:cubicBezTo>
                    <a:pt x="58" y="53"/>
                    <a:pt x="58" y="53"/>
                    <a:pt x="58" y="53"/>
                  </a:cubicBezTo>
                  <a:cubicBezTo>
                    <a:pt x="24" y="82"/>
                    <a:pt x="24" y="82"/>
                    <a:pt x="24" y="82"/>
                  </a:cubicBezTo>
                  <a:cubicBezTo>
                    <a:pt x="22" y="83"/>
                    <a:pt x="20" y="83"/>
                    <a:pt x="19" y="81"/>
                  </a:cubicBezTo>
                  <a:cubicBezTo>
                    <a:pt x="18" y="80"/>
                    <a:pt x="18" y="78"/>
                    <a:pt x="20" y="77"/>
                  </a:cubicBezTo>
                  <a:cubicBezTo>
                    <a:pt x="53" y="49"/>
                    <a:pt x="53" y="49"/>
                    <a:pt x="53" y="49"/>
                  </a:cubicBezTo>
                  <a:cubicBezTo>
                    <a:pt x="20" y="24"/>
                    <a:pt x="20" y="24"/>
                    <a:pt x="20" y="24"/>
                  </a:cubicBezTo>
                  <a:cubicBezTo>
                    <a:pt x="19" y="23"/>
                    <a:pt x="18" y="21"/>
                    <a:pt x="19" y="19"/>
                  </a:cubicBezTo>
                  <a:cubicBezTo>
                    <a:pt x="20" y="18"/>
                    <a:pt x="22" y="18"/>
                    <a:pt x="24" y="19"/>
                  </a:cubicBezTo>
                  <a:cubicBezTo>
                    <a:pt x="78" y="61"/>
                    <a:pt x="78" y="61"/>
                    <a:pt x="78" y="61"/>
                  </a:cubicBezTo>
                  <a:cubicBezTo>
                    <a:pt x="131" y="19"/>
                    <a:pt x="131" y="19"/>
                    <a:pt x="131" y="19"/>
                  </a:cubicBezTo>
                  <a:cubicBezTo>
                    <a:pt x="133" y="18"/>
                    <a:pt x="135" y="18"/>
                    <a:pt x="136" y="19"/>
                  </a:cubicBezTo>
                  <a:cubicBezTo>
                    <a:pt x="137" y="21"/>
                    <a:pt x="136" y="23"/>
                    <a:pt x="135" y="24"/>
                  </a:cubicBezTo>
                  <a:cubicBezTo>
                    <a:pt x="102" y="49"/>
                    <a:pt x="102" y="49"/>
                    <a:pt x="102" y="49"/>
                  </a:cubicBezTo>
                  <a:cubicBezTo>
                    <a:pt x="135" y="77"/>
                    <a:pt x="135" y="77"/>
                    <a:pt x="135" y="77"/>
                  </a:cubicBezTo>
                  <a:cubicBezTo>
                    <a:pt x="136" y="78"/>
                    <a:pt x="137" y="80"/>
                    <a:pt x="136" y="81"/>
                  </a:cubicBezTo>
                  <a:cubicBezTo>
                    <a:pt x="135" y="82"/>
                    <a:pt x="134" y="82"/>
                    <a:pt x="133" y="8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53" name="Google Shape;253;p17"/>
            <p:cNvSpPr txBox="1"/>
            <p:nvPr/>
          </p:nvSpPr>
          <p:spPr>
            <a:xfrm>
              <a:off x="8751887" y="3807572"/>
              <a:ext cx="1917700" cy="73818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Open Sans"/>
                <a:buNone/>
              </a:pPr>
              <a:r>
                <a:rPr lang="tr-TR" sz="1600" b="0" i="0" u="none" dirty="0">
                  <a:solidFill>
                    <a:schemeClr val="tx1"/>
                  </a:solidFill>
                  <a:latin typeface="Open Sans"/>
                  <a:ea typeface="Open Sans"/>
                  <a:cs typeface="Open Sans"/>
                  <a:sym typeface="Open Sans"/>
                </a:rPr>
                <a:t>Yapılmakta Olan </a:t>
              </a:r>
              <a:r>
                <a:rPr lang="tr-TR" sz="1600" dirty="0">
                  <a:latin typeface="Open Sans"/>
                  <a:ea typeface="Open Sans"/>
                  <a:cs typeface="Open Sans"/>
                  <a:sym typeface="Open Sans"/>
                </a:rPr>
                <a:t>Y</a:t>
              </a:r>
              <a:r>
                <a:rPr lang="tr-TR" sz="1600" b="0" i="0" u="none" dirty="0">
                  <a:solidFill>
                    <a:schemeClr val="tx1"/>
                  </a:solidFill>
                  <a:latin typeface="Open Sans"/>
                  <a:ea typeface="Open Sans"/>
                  <a:cs typeface="Open Sans"/>
                  <a:sym typeface="Open Sans"/>
                </a:rPr>
                <a:t>atırımlar hesabının detayı </a:t>
              </a:r>
              <a:endParaRPr sz="1600" dirty="0">
                <a:solidFill>
                  <a:schemeClr val="tx1"/>
                </a:solidFill>
              </a:endParaRPr>
            </a:p>
          </p:txBody>
        </p:sp>
      </p:grpSp>
      <p:grpSp>
        <p:nvGrpSpPr>
          <p:cNvPr id="3" name="Группа 2">
            <a:extLst>
              <a:ext uri="{FF2B5EF4-FFF2-40B4-BE49-F238E27FC236}">
                <a16:creationId xmlns:a16="http://schemas.microsoft.com/office/drawing/2014/main" id="{770BA440-9ED5-BE4C-9F39-C98F72274251}"/>
              </a:ext>
            </a:extLst>
          </p:cNvPr>
          <p:cNvGrpSpPr/>
          <p:nvPr/>
        </p:nvGrpSpPr>
        <p:grpSpPr>
          <a:xfrm>
            <a:off x="476250" y="3530600"/>
            <a:ext cx="3232150" cy="1089818"/>
            <a:chOff x="476250" y="3530600"/>
            <a:chExt cx="3232150" cy="1089818"/>
          </a:xfrm>
        </p:grpSpPr>
        <p:sp>
          <p:nvSpPr>
            <p:cNvPr id="225" name="Google Shape;225;p17"/>
            <p:cNvSpPr/>
            <p:nvPr/>
          </p:nvSpPr>
          <p:spPr>
            <a:xfrm>
              <a:off x="476250" y="3530600"/>
              <a:ext cx="1016000" cy="1017587"/>
            </a:xfrm>
            <a:prstGeom prst="ellipse">
              <a:avLst/>
            </a:prstGeom>
            <a:solidFill>
              <a:srgbClr val="FF912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48" name="Google Shape;248;p17"/>
            <p:cNvSpPr/>
            <p:nvPr/>
          </p:nvSpPr>
          <p:spPr>
            <a:xfrm>
              <a:off x="698500" y="3759200"/>
              <a:ext cx="569912" cy="565150"/>
            </a:xfrm>
            <a:custGeom>
              <a:avLst/>
              <a:gdLst/>
              <a:ahLst/>
              <a:cxnLst/>
              <a:rect l="l" t="t" r="r" b="b"/>
              <a:pathLst>
                <a:path w="133" h="132" extrusionOk="0">
                  <a:moveTo>
                    <a:pt x="73" y="132"/>
                  </a:moveTo>
                  <a:cubicBezTo>
                    <a:pt x="60" y="132"/>
                    <a:pt x="60" y="132"/>
                    <a:pt x="60" y="132"/>
                  </a:cubicBezTo>
                  <a:cubicBezTo>
                    <a:pt x="58" y="132"/>
                    <a:pt x="55" y="130"/>
                    <a:pt x="55" y="127"/>
                  </a:cubicBezTo>
                  <a:cubicBezTo>
                    <a:pt x="53" y="114"/>
                    <a:pt x="53" y="114"/>
                    <a:pt x="53" y="114"/>
                  </a:cubicBezTo>
                  <a:cubicBezTo>
                    <a:pt x="53" y="114"/>
                    <a:pt x="52" y="113"/>
                    <a:pt x="52" y="113"/>
                  </a:cubicBezTo>
                  <a:cubicBezTo>
                    <a:pt x="49" y="112"/>
                    <a:pt x="47" y="111"/>
                    <a:pt x="44" y="110"/>
                  </a:cubicBezTo>
                  <a:cubicBezTo>
                    <a:pt x="44" y="110"/>
                    <a:pt x="43" y="110"/>
                    <a:pt x="43" y="110"/>
                  </a:cubicBezTo>
                  <a:cubicBezTo>
                    <a:pt x="32" y="118"/>
                    <a:pt x="32" y="118"/>
                    <a:pt x="32" y="118"/>
                  </a:cubicBezTo>
                  <a:cubicBezTo>
                    <a:pt x="30" y="120"/>
                    <a:pt x="26" y="119"/>
                    <a:pt x="25" y="117"/>
                  </a:cubicBezTo>
                  <a:cubicBezTo>
                    <a:pt x="15" y="108"/>
                    <a:pt x="15" y="108"/>
                    <a:pt x="15" y="108"/>
                  </a:cubicBezTo>
                  <a:cubicBezTo>
                    <a:pt x="13" y="106"/>
                    <a:pt x="13" y="103"/>
                    <a:pt x="15" y="101"/>
                  </a:cubicBezTo>
                  <a:cubicBezTo>
                    <a:pt x="23" y="90"/>
                    <a:pt x="23" y="90"/>
                    <a:pt x="23" y="90"/>
                  </a:cubicBezTo>
                  <a:cubicBezTo>
                    <a:pt x="23" y="90"/>
                    <a:pt x="23" y="89"/>
                    <a:pt x="23" y="89"/>
                  </a:cubicBezTo>
                  <a:cubicBezTo>
                    <a:pt x="21" y="86"/>
                    <a:pt x="20" y="84"/>
                    <a:pt x="20" y="81"/>
                  </a:cubicBezTo>
                  <a:cubicBezTo>
                    <a:pt x="19" y="81"/>
                    <a:pt x="19" y="80"/>
                    <a:pt x="18" y="80"/>
                  </a:cubicBezTo>
                  <a:cubicBezTo>
                    <a:pt x="5" y="78"/>
                    <a:pt x="5" y="78"/>
                    <a:pt x="5" y="78"/>
                  </a:cubicBezTo>
                  <a:cubicBezTo>
                    <a:pt x="3" y="78"/>
                    <a:pt x="0" y="75"/>
                    <a:pt x="0" y="72"/>
                  </a:cubicBezTo>
                  <a:cubicBezTo>
                    <a:pt x="0" y="59"/>
                    <a:pt x="0" y="59"/>
                    <a:pt x="0" y="59"/>
                  </a:cubicBezTo>
                  <a:cubicBezTo>
                    <a:pt x="0" y="57"/>
                    <a:pt x="3" y="54"/>
                    <a:pt x="5" y="54"/>
                  </a:cubicBezTo>
                  <a:cubicBezTo>
                    <a:pt x="18" y="52"/>
                    <a:pt x="18" y="52"/>
                    <a:pt x="18" y="52"/>
                  </a:cubicBezTo>
                  <a:cubicBezTo>
                    <a:pt x="19" y="52"/>
                    <a:pt x="19" y="51"/>
                    <a:pt x="20" y="51"/>
                  </a:cubicBezTo>
                  <a:cubicBezTo>
                    <a:pt x="20" y="48"/>
                    <a:pt x="21" y="46"/>
                    <a:pt x="23" y="43"/>
                  </a:cubicBezTo>
                  <a:cubicBezTo>
                    <a:pt x="23" y="43"/>
                    <a:pt x="23" y="42"/>
                    <a:pt x="23" y="42"/>
                  </a:cubicBezTo>
                  <a:cubicBezTo>
                    <a:pt x="15" y="31"/>
                    <a:pt x="15" y="31"/>
                    <a:pt x="15" y="31"/>
                  </a:cubicBezTo>
                  <a:cubicBezTo>
                    <a:pt x="13" y="29"/>
                    <a:pt x="13" y="26"/>
                    <a:pt x="15" y="24"/>
                  </a:cubicBezTo>
                  <a:cubicBezTo>
                    <a:pt x="25" y="14"/>
                    <a:pt x="25" y="14"/>
                    <a:pt x="25" y="14"/>
                  </a:cubicBezTo>
                  <a:cubicBezTo>
                    <a:pt x="26" y="13"/>
                    <a:pt x="30" y="12"/>
                    <a:pt x="32" y="14"/>
                  </a:cubicBezTo>
                  <a:cubicBezTo>
                    <a:pt x="43" y="22"/>
                    <a:pt x="43" y="22"/>
                    <a:pt x="43" y="22"/>
                  </a:cubicBezTo>
                  <a:cubicBezTo>
                    <a:pt x="43" y="22"/>
                    <a:pt x="44" y="22"/>
                    <a:pt x="44" y="22"/>
                  </a:cubicBezTo>
                  <a:cubicBezTo>
                    <a:pt x="47" y="20"/>
                    <a:pt x="49" y="19"/>
                    <a:pt x="52" y="19"/>
                  </a:cubicBezTo>
                  <a:cubicBezTo>
                    <a:pt x="52" y="18"/>
                    <a:pt x="53" y="18"/>
                    <a:pt x="53" y="17"/>
                  </a:cubicBezTo>
                  <a:cubicBezTo>
                    <a:pt x="55" y="4"/>
                    <a:pt x="55" y="4"/>
                    <a:pt x="55" y="4"/>
                  </a:cubicBezTo>
                  <a:cubicBezTo>
                    <a:pt x="55" y="2"/>
                    <a:pt x="58" y="0"/>
                    <a:pt x="60" y="0"/>
                  </a:cubicBezTo>
                  <a:cubicBezTo>
                    <a:pt x="73" y="0"/>
                    <a:pt x="73" y="0"/>
                    <a:pt x="73" y="0"/>
                  </a:cubicBezTo>
                  <a:cubicBezTo>
                    <a:pt x="76" y="0"/>
                    <a:pt x="79" y="2"/>
                    <a:pt x="79" y="4"/>
                  </a:cubicBezTo>
                  <a:cubicBezTo>
                    <a:pt x="81" y="17"/>
                    <a:pt x="81" y="17"/>
                    <a:pt x="81" y="17"/>
                  </a:cubicBezTo>
                  <a:cubicBezTo>
                    <a:pt x="81" y="18"/>
                    <a:pt x="81" y="18"/>
                    <a:pt x="82" y="19"/>
                  </a:cubicBezTo>
                  <a:cubicBezTo>
                    <a:pt x="85" y="19"/>
                    <a:pt x="87" y="20"/>
                    <a:pt x="90" y="22"/>
                  </a:cubicBezTo>
                  <a:cubicBezTo>
                    <a:pt x="90" y="22"/>
                    <a:pt x="91" y="22"/>
                    <a:pt x="91" y="22"/>
                  </a:cubicBezTo>
                  <a:cubicBezTo>
                    <a:pt x="102" y="14"/>
                    <a:pt x="102" y="14"/>
                    <a:pt x="102" y="14"/>
                  </a:cubicBezTo>
                  <a:cubicBezTo>
                    <a:pt x="104" y="12"/>
                    <a:pt x="107" y="13"/>
                    <a:pt x="109" y="15"/>
                  </a:cubicBezTo>
                  <a:cubicBezTo>
                    <a:pt x="118" y="24"/>
                    <a:pt x="118" y="24"/>
                    <a:pt x="118" y="24"/>
                  </a:cubicBezTo>
                  <a:cubicBezTo>
                    <a:pt x="120" y="26"/>
                    <a:pt x="121" y="29"/>
                    <a:pt x="119" y="31"/>
                  </a:cubicBezTo>
                  <a:cubicBezTo>
                    <a:pt x="111" y="42"/>
                    <a:pt x="111" y="42"/>
                    <a:pt x="111" y="42"/>
                  </a:cubicBezTo>
                  <a:cubicBezTo>
                    <a:pt x="111" y="42"/>
                    <a:pt x="111" y="43"/>
                    <a:pt x="111" y="43"/>
                  </a:cubicBezTo>
                  <a:cubicBezTo>
                    <a:pt x="112" y="46"/>
                    <a:pt x="113" y="48"/>
                    <a:pt x="114" y="51"/>
                  </a:cubicBezTo>
                  <a:cubicBezTo>
                    <a:pt x="114" y="51"/>
                    <a:pt x="115" y="52"/>
                    <a:pt x="115" y="52"/>
                  </a:cubicBezTo>
                  <a:cubicBezTo>
                    <a:pt x="128" y="54"/>
                    <a:pt x="128" y="54"/>
                    <a:pt x="128" y="54"/>
                  </a:cubicBezTo>
                  <a:cubicBezTo>
                    <a:pt x="128" y="54"/>
                    <a:pt x="128" y="54"/>
                    <a:pt x="128" y="54"/>
                  </a:cubicBezTo>
                  <a:cubicBezTo>
                    <a:pt x="131" y="54"/>
                    <a:pt x="133" y="57"/>
                    <a:pt x="133" y="60"/>
                  </a:cubicBezTo>
                  <a:cubicBezTo>
                    <a:pt x="133" y="72"/>
                    <a:pt x="133" y="72"/>
                    <a:pt x="133" y="72"/>
                  </a:cubicBezTo>
                  <a:cubicBezTo>
                    <a:pt x="133" y="75"/>
                    <a:pt x="131" y="78"/>
                    <a:pt x="128" y="78"/>
                  </a:cubicBezTo>
                  <a:cubicBezTo>
                    <a:pt x="115" y="80"/>
                    <a:pt x="115" y="80"/>
                    <a:pt x="115" y="80"/>
                  </a:cubicBezTo>
                  <a:cubicBezTo>
                    <a:pt x="115" y="80"/>
                    <a:pt x="114" y="81"/>
                    <a:pt x="114" y="81"/>
                  </a:cubicBezTo>
                  <a:cubicBezTo>
                    <a:pt x="113" y="84"/>
                    <a:pt x="112" y="86"/>
                    <a:pt x="111" y="89"/>
                  </a:cubicBezTo>
                  <a:cubicBezTo>
                    <a:pt x="111" y="89"/>
                    <a:pt x="111" y="90"/>
                    <a:pt x="111" y="90"/>
                  </a:cubicBezTo>
                  <a:cubicBezTo>
                    <a:pt x="119" y="101"/>
                    <a:pt x="119" y="101"/>
                    <a:pt x="119" y="101"/>
                  </a:cubicBezTo>
                  <a:cubicBezTo>
                    <a:pt x="121" y="103"/>
                    <a:pt x="120" y="106"/>
                    <a:pt x="118" y="108"/>
                  </a:cubicBezTo>
                  <a:cubicBezTo>
                    <a:pt x="109" y="117"/>
                    <a:pt x="109" y="117"/>
                    <a:pt x="109" y="117"/>
                  </a:cubicBezTo>
                  <a:cubicBezTo>
                    <a:pt x="107" y="119"/>
                    <a:pt x="104" y="120"/>
                    <a:pt x="102" y="118"/>
                  </a:cubicBezTo>
                  <a:cubicBezTo>
                    <a:pt x="91" y="110"/>
                    <a:pt x="91" y="110"/>
                    <a:pt x="91" y="110"/>
                  </a:cubicBezTo>
                  <a:cubicBezTo>
                    <a:pt x="91" y="110"/>
                    <a:pt x="90" y="110"/>
                    <a:pt x="90" y="110"/>
                  </a:cubicBezTo>
                  <a:cubicBezTo>
                    <a:pt x="87" y="111"/>
                    <a:pt x="85" y="112"/>
                    <a:pt x="82" y="113"/>
                  </a:cubicBezTo>
                  <a:cubicBezTo>
                    <a:pt x="81" y="114"/>
                    <a:pt x="81" y="114"/>
                    <a:pt x="81" y="114"/>
                  </a:cubicBezTo>
                  <a:cubicBezTo>
                    <a:pt x="79" y="127"/>
                    <a:pt x="79" y="127"/>
                    <a:pt x="79" y="127"/>
                  </a:cubicBezTo>
                  <a:cubicBezTo>
                    <a:pt x="79" y="130"/>
                    <a:pt x="76" y="132"/>
                    <a:pt x="73" y="132"/>
                  </a:cubicBezTo>
                  <a:close/>
                  <a:moveTo>
                    <a:pt x="61" y="126"/>
                  </a:moveTo>
                  <a:cubicBezTo>
                    <a:pt x="73" y="126"/>
                    <a:pt x="73" y="126"/>
                    <a:pt x="73" y="126"/>
                  </a:cubicBezTo>
                  <a:cubicBezTo>
                    <a:pt x="75" y="114"/>
                    <a:pt x="75" y="114"/>
                    <a:pt x="75" y="114"/>
                  </a:cubicBezTo>
                  <a:cubicBezTo>
                    <a:pt x="75" y="111"/>
                    <a:pt x="77" y="108"/>
                    <a:pt x="80" y="108"/>
                  </a:cubicBezTo>
                  <a:cubicBezTo>
                    <a:pt x="82" y="107"/>
                    <a:pt x="85" y="106"/>
                    <a:pt x="87" y="105"/>
                  </a:cubicBezTo>
                  <a:cubicBezTo>
                    <a:pt x="89" y="103"/>
                    <a:pt x="92" y="104"/>
                    <a:pt x="95" y="105"/>
                  </a:cubicBezTo>
                  <a:cubicBezTo>
                    <a:pt x="105" y="113"/>
                    <a:pt x="105" y="113"/>
                    <a:pt x="105" y="113"/>
                  </a:cubicBezTo>
                  <a:cubicBezTo>
                    <a:pt x="114" y="104"/>
                    <a:pt x="114" y="104"/>
                    <a:pt x="114" y="104"/>
                  </a:cubicBezTo>
                  <a:cubicBezTo>
                    <a:pt x="106" y="94"/>
                    <a:pt x="106" y="94"/>
                    <a:pt x="106" y="94"/>
                  </a:cubicBezTo>
                  <a:cubicBezTo>
                    <a:pt x="105" y="92"/>
                    <a:pt x="104" y="88"/>
                    <a:pt x="106" y="86"/>
                  </a:cubicBezTo>
                  <a:cubicBezTo>
                    <a:pt x="107" y="84"/>
                    <a:pt x="108" y="82"/>
                    <a:pt x="108" y="79"/>
                  </a:cubicBezTo>
                  <a:cubicBezTo>
                    <a:pt x="109" y="77"/>
                    <a:pt x="112" y="75"/>
                    <a:pt x="114" y="74"/>
                  </a:cubicBezTo>
                  <a:cubicBezTo>
                    <a:pt x="127" y="72"/>
                    <a:pt x="127" y="72"/>
                    <a:pt x="127" y="72"/>
                  </a:cubicBezTo>
                  <a:cubicBezTo>
                    <a:pt x="127" y="60"/>
                    <a:pt x="127" y="60"/>
                    <a:pt x="127" y="60"/>
                  </a:cubicBezTo>
                  <a:cubicBezTo>
                    <a:pt x="114" y="58"/>
                    <a:pt x="114" y="58"/>
                    <a:pt x="114" y="58"/>
                  </a:cubicBezTo>
                  <a:cubicBezTo>
                    <a:pt x="112" y="57"/>
                    <a:pt x="109" y="55"/>
                    <a:pt x="108" y="53"/>
                  </a:cubicBezTo>
                  <a:cubicBezTo>
                    <a:pt x="108" y="50"/>
                    <a:pt x="107" y="48"/>
                    <a:pt x="106" y="46"/>
                  </a:cubicBezTo>
                  <a:cubicBezTo>
                    <a:pt x="104" y="43"/>
                    <a:pt x="105" y="40"/>
                    <a:pt x="106" y="38"/>
                  </a:cubicBezTo>
                  <a:cubicBezTo>
                    <a:pt x="114" y="28"/>
                    <a:pt x="114" y="28"/>
                    <a:pt x="114" y="28"/>
                  </a:cubicBezTo>
                  <a:cubicBezTo>
                    <a:pt x="105" y="19"/>
                    <a:pt x="105" y="19"/>
                    <a:pt x="105" y="19"/>
                  </a:cubicBezTo>
                  <a:cubicBezTo>
                    <a:pt x="95" y="27"/>
                    <a:pt x="95" y="27"/>
                    <a:pt x="95" y="27"/>
                  </a:cubicBezTo>
                  <a:cubicBezTo>
                    <a:pt x="92" y="28"/>
                    <a:pt x="89" y="28"/>
                    <a:pt x="87" y="27"/>
                  </a:cubicBezTo>
                  <a:cubicBezTo>
                    <a:pt x="85" y="26"/>
                    <a:pt x="82" y="25"/>
                    <a:pt x="80" y="24"/>
                  </a:cubicBezTo>
                  <a:cubicBezTo>
                    <a:pt x="77" y="23"/>
                    <a:pt x="75" y="21"/>
                    <a:pt x="75" y="18"/>
                  </a:cubicBezTo>
                  <a:cubicBezTo>
                    <a:pt x="73" y="6"/>
                    <a:pt x="73" y="6"/>
                    <a:pt x="73" y="6"/>
                  </a:cubicBezTo>
                  <a:cubicBezTo>
                    <a:pt x="61" y="6"/>
                    <a:pt x="61" y="6"/>
                    <a:pt x="61" y="6"/>
                  </a:cubicBezTo>
                  <a:cubicBezTo>
                    <a:pt x="59" y="18"/>
                    <a:pt x="59" y="18"/>
                    <a:pt x="59" y="18"/>
                  </a:cubicBezTo>
                  <a:cubicBezTo>
                    <a:pt x="58" y="21"/>
                    <a:pt x="56" y="23"/>
                    <a:pt x="53" y="24"/>
                  </a:cubicBezTo>
                  <a:cubicBezTo>
                    <a:pt x="51" y="25"/>
                    <a:pt x="49" y="26"/>
                    <a:pt x="47" y="27"/>
                  </a:cubicBezTo>
                  <a:cubicBezTo>
                    <a:pt x="44" y="28"/>
                    <a:pt x="41" y="28"/>
                    <a:pt x="39" y="27"/>
                  </a:cubicBezTo>
                  <a:cubicBezTo>
                    <a:pt x="29" y="19"/>
                    <a:pt x="29" y="19"/>
                    <a:pt x="29" y="19"/>
                  </a:cubicBezTo>
                  <a:cubicBezTo>
                    <a:pt x="20" y="28"/>
                    <a:pt x="20" y="28"/>
                    <a:pt x="20" y="28"/>
                  </a:cubicBezTo>
                  <a:cubicBezTo>
                    <a:pt x="27" y="38"/>
                    <a:pt x="27" y="38"/>
                    <a:pt x="27" y="38"/>
                  </a:cubicBezTo>
                  <a:cubicBezTo>
                    <a:pt x="29" y="40"/>
                    <a:pt x="29" y="43"/>
                    <a:pt x="28" y="46"/>
                  </a:cubicBezTo>
                  <a:cubicBezTo>
                    <a:pt x="27" y="48"/>
                    <a:pt x="26" y="50"/>
                    <a:pt x="25" y="53"/>
                  </a:cubicBezTo>
                  <a:cubicBezTo>
                    <a:pt x="24" y="55"/>
                    <a:pt x="22" y="57"/>
                    <a:pt x="19" y="58"/>
                  </a:cubicBezTo>
                  <a:cubicBezTo>
                    <a:pt x="7" y="60"/>
                    <a:pt x="7" y="60"/>
                    <a:pt x="7" y="60"/>
                  </a:cubicBezTo>
                  <a:cubicBezTo>
                    <a:pt x="7" y="72"/>
                    <a:pt x="7" y="72"/>
                    <a:pt x="7" y="72"/>
                  </a:cubicBezTo>
                  <a:cubicBezTo>
                    <a:pt x="19" y="74"/>
                    <a:pt x="19" y="74"/>
                    <a:pt x="19" y="74"/>
                  </a:cubicBezTo>
                  <a:cubicBezTo>
                    <a:pt x="22" y="75"/>
                    <a:pt x="24" y="77"/>
                    <a:pt x="25" y="79"/>
                  </a:cubicBezTo>
                  <a:cubicBezTo>
                    <a:pt x="26" y="82"/>
                    <a:pt x="27" y="84"/>
                    <a:pt x="28" y="86"/>
                  </a:cubicBezTo>
                  <a:cubicBezTo>
                    <a:pt x="29" y="88"/>
                    <a:pt x="29" y="92"/>
                    <a:pt x="27" y="94"/>
                  </a:cubicBezTo>
                  <a:cubicBezTo>
                    <a:pt x="20" y="104"/>
                    <a:pt x="20" y="104"/>
                    <a:pt x="20" y="104"/>
                  </a:cubicBezTo>
                  <a:cubicBezTo>
                    <a:pt x="29" y="113"/>
                    <a:pt x="29" y="113"/>
                    <a:pt x="29" y="113"/>
                  </a:cubicBezTo>
                  <a:cubicBezTo>
                    <a:pt x="39" y="105"/>
                    <a:pt x="39" y="105"/>
                    <a:pt x="39" y="105"/>
                  </a:cubicBezTo>
                  <a:cubicBezTo>
                    <a:pt x="41" y="104"/>
                    <a:pt x="44" y="103"/>
                    <a:pt x="47" y="105"/>
                  </a:cubicBezTo>
                  <a:cubicBezTo>
                    <a:pt x="49" y="106"/>
                    <a:pt x="51" y="107"/>
                    <a:pt x="53" y="108"/>
                  </a:cubicBezTo>
                  <a:cubicBezTo>
                    <a:pt x="56" y="108"/>
                    <a:pt x="58" y="111"/>
                    <a:pt x="59" y="114"/>
                  </a:cubicBezTo>
                  <a:lnTo>
                    <a:pt x="61" y="126"/>
                  </a:lnTo>
                  <a:close/>
                  <a:moveTo>
                    <a:pt x="20" y="104"/>
                  </a:moveTo>
                  <a:cubicBezTo>
                    <a:pt x="20" y="104"/>
                    <a:pt x="20" y="104"/>
                    <a:pt x="20" y="104"/>
                  </a:cubicBezTo>
                  <a:cubicBezTo>
                    <a:pt x="20" y="104"/>
                    <a:pt x="20" y="104"/>
                    <a:pt x="20" y="104"/>
                  </a:cubicBezTo>
                  <a:close/>
                  <a:moveTo>
                    <a:pt x="114" y="104"/>
                  </a:moveTo>
                  <a:cubicBezTo>
                    <a:pt x="114" y="104"/>
                    <a:pt x="114" y="104"/>
                    <a:pt x="114" y="104"/>
                  </a:cubicBezTo>
                  <a:close/>
                  <a:moveTo>
                    <a:pt x="127" y="72"/>
                  </a:moveTo>
                  <a:cubicBezTo>
                    <a:pt x="127" y="72"/>
                    <a:pt x="127" y="72"/>
                    <a:pt x="127" y="72"/>
                  </a:cubicBezTo>
                  <a:close/>
                  <a:moveTo>
                    <a:pt x="7" y="72"/>
                  </a:moveTo>
                  <a:cubicBezTo>
                    <a:pt x="7" y="72"/>
                    <a:pt x="7" y="72"/>
                    <a:pt x="7" y="72"/>
                  </a:cubicBezTo>
                  <a:close/>
                  <a:moveTo>
                    <a:pt x="127" y="72"/>
                  </a:moveTo>
                  <a:cubicBezTo>
                    <a:pt x="127" y="72"/>
                    <a:pt x="127" y="72"/>
                    <a:pt x="127" y="72"/>
                  </a:cubicBezTo>
                  <a:close/>
                  <a:moveTo>
                    <a:pt x="6" y="72"/>
                  </a:moveTo>
                  <a:cubicBezTo>
                    <a:pt x="6" y="72"/>
                    <a:pt x="6" y="72"/>
                    <a:pt x="6" y="72"/>
                  </a:cubicBezTo>
                  <a:cubicBezTo>
                    <a:pt x="6" y="72"/>
                    <a:pt x="6" y="72"/>
                    <a:pt x="6" y="72"/>
                  </a:cubicBezTo>
                  <a:close/>
                  <a:moveTo>
                    <a:pt x="105" y="19"/>
                  </a:moveTo>
                  <a:cubicBezTo>
                    <a:pt x="105" y="19"/>
                    <a:pt x="105" y="19"/>
                    <a:pt x="105" y="19"/>
                  </a:cubicBezTo>
                  <a:cubicBezTo>
                    <a:pt x="105" y="19"/>
                    <a:pt x="105" y="19"/>
                    <a:pt x="105" y="19"/>
                  </a:cubicBezTo>
                  <a:close/>
                  <a:moveTo>
                    <a:pt x="105" y="19"/>
                  </a:moveTo>
                  <a:cubicBezTo>
                    <a:pt x="105" y="19"/>
                    <a:pt x="105" y="19"/>
                    <a:pt x="105" y="19"/>
                  </a:cubicBezTo>
                  <a:close/>
                  <a:moveTo>
                    <a:pt x="67" y="92"/>
                  </a:moveTo>
                  <a:cubicBezTo>
                    <a:pt x="60" y="92"/>
                    <a:pt x="53" y="90"/>
                    <a:pt x="48" y="85"/>
                  </a:cubicBezTo>
                  <a:cubicBezTo>
                    <a:pt x="42" y="78"/>
                    <a:pt x="39" y="69"/>
                    <a:pt x="41" y="60"/>
                  </a:cubicBezTo>
                  <a:cubicBezTo>
                    <a:pt x="43" y="50"/>
                    <a:pt x="51" y="42"/>
                    <a:pt x="61" y="40"/>
                  </a:cubicBezTo>
                  <a:cubicBezTo>
                    <a:pt x="70" y="38"/>
                    <a:pt x="79" y="41"/>
                    <a:pt x="85" y="47"/>
                  </a:cubicBezTo>
                  <a:cubicBezTo>
                    <a:pt x="92" y="54"/>
                    <a:pt x="95" y="63"/>
                    <a:pt x="93" y="72"/>
                  </a:cubicBezTo>
                  <a:cubicBezTo>
                    <a:pt x="90" y="82"/>
                    <a:pt x="83" y="89"/>
                    <a:pt x="73" y="92"/>
                  </a:cubicBezTo>
                  <a:cubicBezTo>
                    <a:pt x="71" y="92"/>
                    <a:pt x="69" y="92"/>
                    <a:pt x="67" y="92"/>
                  </a:cubicBezTo>
                  <a:close/>
                  <a:moveTo>
                    <a:pt x="67" y="46"/>
                  </a:moveTo>
                  <a:cubicBezTo>
                    <a:pt x="65" y="46"/>
                    <a:pt x="64" y="46"/>
                    <a:pt x="62" y="46"/>
                  </a:cubicBezTo>
                  <a:cubicBezTo>
                    <a:pt x="55" y="48"/>
                    <a:pt x="49" y="54"/>
                    <a:pt x="47" y="61"/>
                  </a:cubicBezTo>
                  <a:cubicBezTo>
                    <a:pt x="45" y="68"/>
                    <a:pt x="47" y="75"/>
                    <a:pt x="52" y="80"/>
                  </a:cubicBezTo>
                  <a:cubicBezTo>
                    <a:pt x="57" y="85"/>
                    <a:pt x="65" y="87"/>
                    <a:pt x="72" y="86"/>
                  </a:cubicBezTo>
                  <a:cubicBezTo>
                    <a:pt x="72" y="86"/>
                    <a:pt x="72" y="86"/>
                    <a:pt x="72" y="86"/>
                  </a:cubicBezTo>
                  <a:cubicBezTo>
                    <a:pt x="79" y="84"/>
                    <a:pt x="85" y="78"/>
                    <a:pt x="87" y="71"/>
                  </a:cubicBezTo>
                  <a:cubicBezTo>
                    <a:pt x="88" y="64"/>
                    <a:pt x="86" y="57"/>
                    <a:pt x="81" y="52"/>
                  </a:cubicBezTo>
                  <a:cubicBezTo>
                    <a:pt x="77" y="48"/>
                    <a:pt x="72" y="46"/>
                    <a:pt x="67"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54" name="Google Shape;254;p17"/>
            <p:cNvSpPr txBox="1"/>
            <p:nvPr/>
          </p:nvSpPr>
          <p:spPr>
            <a:xfrm>
              <a:off x="1501775" y="3882231"/>
              <a:ext cx="2206625" cy="738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Open Sans"/>
                <a:buNone/>
              </a:pPr>
              <a:r>
                <a:rPr lang="tr-TR" sz="1600" b="0" i="0" u="none" dirty="0">
                  <a:solidFill>
                    <a:schemeClr val="tx1"/>
                  </a:solidFill>
                  <a:latin typeface="Open Sans"/>
                  <a:ea typeface="Open Sans"/>
                  <a:cs typeface="Open Sans"/>
                  <a:sym typeface="Open Sans"/>
                </a:rPr>
                <a:t>Defter Kayıt Tarihleri</a:t>
              </a:r>
              <a:endParaRPr sz="1600" dirty="0">
                <a:solidFill>
                  <a:schemeClr val="tx1"/>
                </a:solidFill>
              </a:endParaRPr>
            </a:p>
          </p:txBody>
        </p:sp>
      </p:grpSp>
      <p:grpSp>
        <p:nvGrpSpPr>
          <p:cNvPr id="5" name="Группа 4">
            <a:extLst>
              <a:ext uri="{FF2B5EF4-FFF2-40B4-BE49-F238E27FC236}">
                <a16:creationId xmlns:a16="http://schemas.microsoft.com/office/drawing/2014/main" id="{D62E91A0-5E11-944E-ACE6-C8A964AD3F55}"/>
              </a:ext>
            </a:extLst>
          </p:cNvPr>
          <p:cNvGrpSpPr/>
          <p:nvPr/>
        </p:nvGrpSpPr>
        <p:grpSpPr>
          <a:xfrm>
            <a:off x="8066880" y="5324475"/>
            <a:ext cx="3648869" cy="1016000"/>
            <a:chOff x="8066880" y="5324475"/>
            <a:chExt cx="3648869" cy="1016000"/>
          </a:xfrm>
        </p:grpSpPr>
        <p:sp>
          <p:nvSpPr>
            <p:cNvPr id="223" name="Google Shape;223;p17"/>
            <p:cNvSpPr/>
            <p:nvPr/>
          </p:nvSpPr>
          <p:spPr>
            <a:xfrm>
              <a:off x="10701337" y="5324475"/>
              <a:ext cx="1014412" cy="1016000"/>
            </a:xfrm>
            <a:prstGeom prst="ellipse">
              <a:avLst/>
            </a:pr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55" name="Google Shape;255;p17"/>
            <p:cNvSpPr txBox="1"/>
            <p:nvPr/>
          </p:nvSpPr>
          <p:spPr>
            <a:xfrm>
              <a:off x="8066880" y="5579595"/>
              <a:ext cx="2602707" cy="739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Open Sans"/>
                <a:buNone/>
              </a:pPr>
              <a:r>
                <a:rPr lang="tr-TR" sz="1600" b="0" i="0" u="none" dirty="0">
                  <a:solidFill>
                    <a:schemeClr val="tx1"/>
                  </a:solidFill>
                  <a:latin typeface="Open Sans"/>
                  <a:ea typeface="Open Sans"/>
                  <a:cs typeface="Open Sans"/>
                  <a:sym typeface="Open Sans"/>
                </a:rPr>
                <a:t>Aktifleştirilen Finansman Giderleri Detayı</a:t>
              </a:r>
              <a:endParaRPr sz="1600" dirty="0">
                <a:solidFill>
                  <a:schemeClr val="tx1"/>
                </a:solidFill>
              </a:endParaRPr>
            </a:p>
          </p:txBody>
        </p:sp>
      </p:grpSp>
      <p:grpSp>
        <p:nvGrpSpPr>
          <p:cNvPr id="4" name="Группа 3">
            <a:extLst>
              <a:ext uri="{FF2B5EF4-FFF2-40B4-BE49-F238E27FC236}">
                <a16:creationId xmlns:a16="http://schemas.microsoft.com/office/drawing/2014/main" id="{E4E53C42-9901-3D45-AE82-04678A4ECB7F}"/>
              </a:ext>
            </a:extLst>
          </p:cNvPr>
          <p:cNvGrpSpPr/>
          <p:nvPr/>
        </p:nvGrpSpPr>
        <p:grpSpPr>
          <a:xfrm>
            <a:off x="476250" y="5324475"/>
            <a:ext cx="3232150" cy="1016000"/>
            <a:chOff x="476250" y="5324475"/>
            <a:chExt cx="3232150" cy="1016000"/>
          </a:xfrm>
        </p:grpSpPr>
        <p:sp>
          <p:nvSpPr>
            <p:cNvPr id="226" name="Google Shape;226;p17"/>
            <p:cNvSpPr/>
            <p:nvPr/>
          </p:nvSpPr>
          <p:spPr>
            <a:xfrm>
              <a:off x="476250" y="5324475"/>
              <a:ext cx="1016000" cy="1016000"/>
            </a:xfrm>
            <a:prstGeom prst="ellipse">
              <a:avLst/>
            </a:prstGeom>
            <a:solidFill>
              <a:srgbClr val="E2495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47" name="Google Shape;247;p17"/>
            <p:cNvSpPr/>
            <p:nvPr/>
          </p:nvSpPr>
          <p:spPr>
            <a:xfrm>
              <a:off x="690562" y="5564187"/>
              <a:ext cx="590550" cy="519112"/>
            </a:xfrm>
            <a:custGeom>
              <a:avLst/>
              <a:gdLst/>
              <a:ahLst/>
              <a:cxnLst/>
              <a:rect l="l" t="t" r="r" b="b"/>
              <a:pathLst>
                <a:path w="138" h="121" extrusionOk="0">
                  <a:moveTo>
                    <a:pt x="122" y="121"/>
                  </a:moveTo>
                  <a:cubicBezTo>
                    <a:pt x="16" y="121"/>
                    <a:pt x="16" y="121"/>
                    <a:pt x="16" y="121"/>
                  </a:cubicBezTo>
                  <a:cubicBezTo>
                    <a:pt x="7" y="121"/>
                    <a:pt x="0" y="114"/>
                    <a:pt x="0" y="105"/>
                  </a:cubicBezTo>
                  <a:cubicBezTo>
                    <a:pt x="0" y="78"/>
                    <a:pt x="0" y="78"/>
                    <a:pt x="0" y="78"/>
                  </a:cubicBezTo>
                  <a:cubicBezTo>
                    <a:pt x="0" y="77"/>
                    <a:pt x="1" y="75"/>
                    <a:pt x="3" y="75"/>
                  </a:cubicBezTo>
                  <a:cubicBezTo>
                    <a:pt x="4" y="75"/>
                    <a:pt x="6" y="77"/>
                    <a:pt x="6" y="78"/>
                  </a:cubicBezTo>
                  <a:cubicBezTo>
                    <a:pt x="6" y="105"/>
                    <a:pt x="6" y="105"/>
                    <a:pt x="6" y="105"/>
                  </a:cubicBezTo>
                  <a:cubicBezTo>
                    <a:pt x="6" y="110"/>
                    <a:pt x="10" y="115"/>
                    <a:pt x="16" y="115"/>
                  </a:cubicBezTo>
                  <a:cubicBezTo>
                    <a:pt x="122" y="115"/>
                    <a:pt x="122" y="115"/>
                    <a:pt x="122" y="115"/>
                  </a:cubicBezTo>
                  <a:cubicBezTo>
                    <a:pt x="128" y="115"/>
                    <a:pt x="132" y="110"/>
                    <a:pt x="132" y="105"/>
                  </a:cubicBezTo>
                  <a:cubicBezTo>
                    <a:pt x="132" y="79"/>
                    <a:pt x="132" y="79"/>
                    <a:pt x="132" y="79"/>
                  </a:cubicBezTo>
                  <a:cubicBezTo>
                    <a:pt x="132" y="77"/>
                    <a:pt x="133" y="76"/>
                    <a:pt x="135" y="76"/>
                  </a:cubicBezTo>
                  <a:cubicBezTo>
                    <a:pt x="137" y="76"/>
                    <a:pt x="138" y="77"/>
                    <a:pt x="138" y="79"/>
                  </a:cubicBezTo>
                  <a:cubicBezTo>
                    <a:pt x="138" y="105"/>
                    <a:pt x="138" y="105"/>
                    <a:pt x="138" y="105"/>
                  </a:cubicBezTo>
                  <a:cubicBezTo>
                    <a:pt x="138" y="114"/>
                    <a:pt x="131" y="121"/>
                    <a:pt x="122" y="121"/>
                  </a:cubicBezTo>
                  <a:close/>
                  <a:moveTo>
                    <a:pt x="74" y="87"/>
                  </a:moveTo>
                  <a:cubicBezTo>
                    <a:pt x="63" y="87"/>
                    <a:pt x="63" y="87"/>
                    <a:pt x="63" y="87"/>
                  </a:cubicBezTo>
                  <a:cubicBezTo>
                    <a:pt x="59" y="87"/>
                    <a:pt x="55" y="83"/>
                    <a:pt x="55" y="78"/>
                  </a:cubicBezTo>
                  <a:cubicBezTo>
                    <a:pt x="55" y="65"/>
                    <a:pt x="55" y="65"/>
                    <a:pt x="55" y="65"/>
                  </a:cubicBezTo>
                  <a:cubicBezTo>
                    <a:pt x="55" y="60"/>
                    <a:pt x="59" y="56"/>
                    <a:pt x="63" y="56"/>
                  </a:cubicBezTo>
                  <a:cubicBezTo>
                    <a:pt x="74" y="56"/>
                    <a:pt x="74" y="56"/>
                    <a:pt x="74" y="56"/>
                  </a:cubicBezTo>
                  <a:cubicBezTo>
                    <a:pt x="79" y="56"/>
                    <a:pt x="82" y="60"/>
                    <a:pt x="82" y="65"/>
                  </a:cubicBezTo>
                  <a:cubicBezTo>
                    <a:pt x="82" y="78"/>
                    <a:pt x="82" y="78"/>
                    <a:pt x="82" y="78"/>
                  </a:cubicBezTo>
                  <a:cubicBezTo>
                    <a:pt x="82" y="83"/>
                    <a:pt x="79" y="87"/>
                    <a:pt x="74" y="87"/>
                  </a:cubicBezTo>
                  <a:close/>
                  <a:moveTo>
                    <a:pt x="63" y="62"/>
                  </a:moveTo>
                  <a:cubicBezTo>
                    <a:pt x="62" y="62"/>
                    <a:pt x="61" y="63"/>
                    <a:pt x="61" y="65"/>
                  </a:cubicBezTo>
                  <a:cubicBezTo>
                    <a:pt x="61" y="78"/>
                    <a:pt x="61" y="78"/>
                    <a:pt x="61" y="78"/>
                  </a:cubicBezTo>
                  <a:cubicBezTo>
                    <a:pt x="61" y="79"/>
                    <a:pt x="62" y="81"/>
                    <a:pt x="63" y="81"/>
                  </a:cubicBezTo>
                  <a:cubicBezTo>
                    <a:pt x="74" y="81"/>
                    <a:pt x="74" y="81"/>
                    <a:pt x="74" y="81"/>
                  </a:cubicBezTo>
                  <a:cubicBezTo>
                    <a:pt x="75" y="81"/>
                    <a:pt x="76" y="79"/>
                    <a:pt x="76" y="78"/>
                  </a:cubicBezTo>
                  <a:cubicBezTo>
                    <a:pt x="76" y="65"/>
                    <a:pt x="76" y="65"/>
                    <a:pt x="76" y="65"/>
                  </a:cubicBezTo>
                  <a:cubicBezTo>
                    <a:pt x="76" y="63"/>
                    <a:pt x="75" y="62"/>
                    <a:pt x="74" y="62"/>
                  </a:cubicBezTo>
                  <a:lnTo>
                    <a:pt x="63" y="62"/>
                  </a:lnTo>
                  <a:close/>
                  <a:moveTo>
                    <a:pt x="122" y="74"/>
                  </a:moveTo>
                  <a:cubicBezTo>
                    <a:pt x="91" y="74"/>
                    <a:pt x="91" y="74"/>
                    <a:pt x="91" y="74"/>
                  </a:cubicBezTo>
                  <a:cubicBezTo>
                    <a:pt x="89" y="74"/>
                    <a:pt x="88" y="73"/>
                    <a:pt x="88" y="71"/>
                  </a:cubicBezTo>
                  <a:cubicBezTo>
                    <a:pt x="88" y="70"/>
                    <a:pt x="89" y="68"/>
                    <a:pt x="91" y="68"/>
                  </a:cubicBezTo>
                  <a:cubicBezTo>
                    <a:pt x="122" y="68"/>
                    <a:pt x="122" y="68"/>
                    <a:pt x="122" y="68"/>
                  </a:cubicBezTo>
                  <a:cubicBezTo>
                    <a:pt x="128" y="68"/>
                    <a:pt x="132" y="64"/>
                    <a:pt x="132" y="58"/>
                  </a:cubicBezTo>
                  <a:cubicBezTo>
                    <a:pt x="132" y="38"/>
                    <a:pt x="132" y="38"/>
                    <a:pt x="132" y="38"/>
                  </a:cubicBezTo>
                  <a:cubicBezTo>
                    <a:pt x="132" y="32"/>
                    <a:pt x="128" y="28"/>
                    <a:pt x="122" y="28"/>
                  </a:cubicBezTo>
                  <a:cubicBezTo>
                    <a:pt x="16" y="28"/>
                    <a:pt x="16" y="28"/>
                    <a:pt x="16" y="28"/>
                  </a:cubicBezTo>
                  <a:cubicBezTo>
                    <a:pt x="10" y="28"/>
                    <a:pt x="6" y="32"/>
                    <a:pt x="6" y="38"/>
                  </a:cubicBezTo>
                  <a:cubicBezTo>
                    <a:pt x="6" y="58"/>
                    <a:pt x="6" y="58"/>
                    <a:pt x="6" y="58"/>
                  </a:cubicBezTo>
                  <a:cubicBezTo>
                    <a:pt x="6" y="64"/>
                    <a:pt x="10" y="68"/>
                    <a:pt x="16" y="68"/>
                  </a:cubicBezTo>
                  <a:cubicBezTo>
                    <a:pt x="47" y="68"/>
                    <a:pt x="47" y="68"/>
                    <a:pt x="47" y="68"/>
                  </a:cubicBezTo>
                  <a:cubicBezTo>
                    <a:pt x="49" y="68"/>
                    <a:pt x="50" y="70"/>
                    <a:pt x="50" y="71"/>
                  </a:cubicBezTo>
                  <a:cubicBezTo>
                    <a:pt x="50" y="73"/>
                    <a:pt x="49" y="74"/>
                    <a:pt x="47" y="74"/>
                  </a:cubicBezTo>
                  <a:cubicBezTo>
                    <a:pt x="16" y="74"/>
                    <a:pt x="16" y="74"/>
                    <a:pt x="16" y="74"/>
                  </a:cubicBezTo>
                  <a:cubicBezTo>
                    <a:pt x="7" y="74"/>
                    <a:pt x="0" y="67"/>
                    <a:pt x="0" y="58"/>
                  </a:cubicBezTo>
                  <a:cubicBezTo>
                    <a:pt x="0" y="38"/>
                    <a:pt x="0" y="38"/>
                    <a:pt x="0" y="38"/>
                  </a:cubicBezTo>
                  <a:cubicBezTo>
                    <a:pt x="0" y="29"/>
                    <a:pt x="7" y="22"/>
                    <a:pt x="16" y="22"/>
                  </a:cubicBezTo>
                  <a:cubicBezTo>
                    <a:pt x="122" y="22"/>
                    <a:pt x="122" y="22"/>
                    <a:pt x="122" y="22"/>
                  </a:cubicBezTo>
                  <a:cubicBezTo>
                    <a:pt x="131" y="22"/>
                    <a:pt x="138" y="29"/>
                    <a:pt x="138" y="38"/>
                  </a:cubicBezTo>
                  <a:cubicBezTo>
                    <a:pt x="138" y="61"/>
                    <a:pt x="138" y="61"/>
                    <a:pt x="138" y="61"/>
                  </a:cubicBezTo>
                  <a:cubicBezTo>
                    <a:pt x="138" y="61"/>
                    <a:pt x="138" y="62"/>
                    <a:pt x="138" y="62"/>
                  </a:cubicBezTo>
                  <a:cubicBezTo>
                    <a:pt x="136" y="69"/>
                    <a:pt x="130" y="74"/>
                    <a:pt x="122" y="74"/>
                  </a:cubicBezTo>
                  <a:close/>
                  <a:moveTo>
                    <a:pt x="92" y="17"/>
                  </a:moveTo>
                  <a:cubicBezTo>
                    <a:pt x="90" y="17"/>
                    <a:pt x="89" y="15"/>
                    <a:pt x="89" y="14"/>
                  </a:cubicBezTo>
                  <a:cubicBezTo>
                    <a:pt x="89" y="10"/>
                    <a:pt x="85" y="7"/>
                    <a:pt x="80" y="7"/>
                  </a:cubicBezTo>
                  <a:cubicBezTo>
                    <a:pt x="57" y="7"/>
                    <a:pt x="57" y="7"/>
                    <a:pt x="57" y="7"/>
                  </a:cubicBezTo>
                  <a:cubicBezTo>
                    <a:pt x="53" y="7"/>
                    <a:pt x="49" y="10"/>
                    <a:pt x="49" y="14"/>
                  </a:cubicBezTo>
                  <a:cubicBezTo>
                    <a:pt x="49" y="15"/>
                    <a:pt x="48" y="17"/>
                    <a:pt x="46" y="17"/>
                  </a:cubicBezTo>
                  <a:cubicBezTo>
                    <a:pt x="44" y="17"/>
                    <a:pt x="43" y="15"/>
                    <a:pt x="43" y="14"/>
                  </a:cubicBezTo>
                  <a:cubicBezTo>
                    <a:pt x="43" y="6"/>
                    <a:pt x="49" y="0"/>
                    <a:pt x="57" y="0"/>
                  </a:cubicBezTo>
                  <a:cubicBezTo>
                    <a:pt x="80" y="0"/>
                    <a:pt x="80" y="0"/>
                    <a:pt x="80" y="0"/>
                  </a:cubicBezTo>
                  <a:cubicBezTo>
                    <a:pt x="88" y="0"/>
                    <a:pt x="95" y="6"/>
                    <a:pt x="95" y="14"/>
                  </a:cubicBezTo>
                  <a:cubicBezTo>
                    <a:pt x="95" y="15"/>
                    <a:pt x="94" y="17"/>
                    <a:pt x="92" y="1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tx1"/>
                </a:solidFill>
                <a:latin typeface="Calibri"/>
                <a:ea typeface="Calibri"/>
                <a:cs typeface="Calibri"/>
                <a:sym typeface="Calibri"/>
              </a:endParaRPr>
            </a:p>
          </p:txBody>
        </p:sp>
        <p:sp>
          <p:nvSpPr>
            <p:cNvPr id="256" name="Google Shape;256;p17"/>
            <p:cNvSpPr txBox="1"/>
            <p:nvPr/>
          </p:nvSpPr>
          <p:spPr>
            <a:xfrm>
              <a:off x="1535113" y="5508625"/>
              <a:ext cx="2173287" cy="738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Open Sans"/>
                <a:buNone/>
              </a:pPr>
              <a:r>
                <a:rPr lang="tr-TR" sz="1600" b="0" i="0" u="none" dirty="0">
                  <a:solidFill>
                    <a:schemeClr val="tx1"/>
                  </a:solidFill>
                  <a:latin typeface="Open Sans"/>
                  <a:ea typeface="Open Sans"/>
                  <a:cs typeface="Open Sans"/>
                  <a:sym typeface="Open Sans"/>
                </a:rPr>
                <a:t>Fatura, sözleşme vb. alış ile ilgili belgeler</a:t>
              </a:r>
              <a:endParaRPr sz="1600" dirty="0">
                <a:solidFill>
                  <a:schemeClr val="tx1"/>
                </a:solidFill>
              </a:endParaRPr>
            </a:p>
          </p:txBody>
        </p:sp>
      </p:grpSp>
      <p:sp>
        <p:nvSpPr>
          <p:cNvPr id="46" name="Google Shape;124;p14">
            <a:extLst>
              <a:ext uri="{FF2B5EF4-FFF2-40B4-BE49-F238E27FC236}">
                <a16:creationId xmlns:a16="http://schemas.microsoft.com/office/drawing/2014/main" id="{0E638F80-4D45-5F46-B925-892389752195}"/>
              </a:ext>
            </a:extLst>
          </p:cNvPr>
          <p:cNvSpPr txBox="1"/>
          <p:nvPr/>
        </p:nvSpPr>
        <p:spPr>
          <a:xfrm>
            <a:off x="1169193" y="407986"/>
            <a:ext cx="10193337" cy="612026"/>
          </a:xfrm>
          <a:prstGeom prst="rect">
            <a:avLst/>
          </a:prstGeom>
          <a:noFill/>
          <a:ln>
            <a:noFill/>
          </a:ln>
        </p:spPr>
        <p:txBody>
          <a:bodyPr spcFirstLastPara="1" wrap="square" lIns="0" tIns="0" rIns="0" bIns="0" anchor="t" anchorCtr="0">
            <a:noAutofit/>
          </a:bodyPr>
          <a:lstStyle/>
          <a:p>
            <a:r>
              <a:rPr lang="tr-TR" altLang="en-UA" sz="3000" b="1" dirty="0">
                <a:solidFill>
                  <a:srgbClr val="FF0000"/>
                </a:solidFill>
                <a:latin typeface="Montserrat" panose="02000505000000020004" pitchFamily="2" charset="77"/>
              </a:rPr>
              <a:t>Sabit Kıymetler İçin Gerekli Veriler</a:t>
            </a:r>
            <a:endParaRPr lang="en-UA" altLang="en-UA" sz="3000" dirty="0">
              <a:solidFill>
                <a:srgbClr val="FF0000"/>
              </a:solidFill>
              <a:latin typeface="Montserrat" panose="02000505000000020004" pitchFamily="2" charset="77"/>
            </a:endParaRPr>
          </a:p>
        </p:txBody>
      </p:sp>
      <p:sp>
        <p:nvSpPr>
          <p:cNvPr id="14" name="Rectangle 13">
            <a:extLst>
              <a:ext uri="{FF2B5EF4-FFF2-40B4-BE49-F238E27FC236}">
                <a16:creationId xmlns:a16="http://schemas.microsoft.com/office/drawing/2014/main" id="{A5DAC020-8E8F-E74E-A60C-2585B086DBA1}"/>
              </a:ext>
            </a:extLst>
          </p:cNvPr>
          <p:cNvSpPr/>
          <p:nvPr/>
        </p:nvSpPr>
        <p:spPr>
          <a:xfrm>
            <a:off x="494270" y="185351"/>
            <a:ext cx="59312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grpSp>
        <p:nvGrpSpPr>
          <p:cNvPr id="53" name="Группа 1">
            <a:extLst>
              <a:ext uri="{FF2B5EF4-FFF2-40B4-BE49-F238E27FC236}">
                <a16:creationId xmlns:a16="http://schemas.microsoft.com/office/drawing/2014/main" id="{805B74B8-4591-4BA1-B9E7-B6C7C55363B6}"/>
              </a:ext>
            </a:extLst>
          </p:cNvPr>
          <p:cNvGrpSpPr/>
          <p:nvPr/>
        </p:nvGrpSpPr>
        <p:grpSpPr>
          <a:xfrm>
            <a:off x="5458107" y="3314700"/>
            <a:ext cx="1258887" cy="1257300"/>
            <a:chOff x="5467350" y="2803525"/>
            <a:chExt cx="1258887" cy="1257300"/>
          </a:xfrm>
        </p:grpSpPr>
        <p:sp>
          <p:nvSpPr>
            <p:cNvPr id="54" name="Google Shape;91;p13">
              <a:extLst>
                <a:ext uri="{FF2B5EF4-FFF2-40B4-BE49-F238E27FC236}">
                  <a16:creationId xmlns:a16="http://schemas.microsoft.com/office/drawing/2014/main" id="{3445A9FB-16B8-4DDE-A084-712223740B73}"/>
                </a:ext>
              </a:extLst>
            </p:cNvPr>
            <p:cNvSpPr/>
            <p:nvPr/>
          </p:nvSpPr>
          <p:spPr>
            <a:xfrm>
              <a:off x="5467350" y="2803525"/>
              <a:ext cx="1258887" cy="1257300"/>
            </a:xfrm>
            <a:prstGeom prst="ellipse">
              <a:avLst/>
            </a:pr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5" name="Google Shape;105;p13">
              <a:extLst>
                <a:ext uri="{FF2B5EF4-FFF2-40B4-BE49-F238E27FC236}">
                  <a16:creationId xmlns:a16="http://schemas.microsoft.com/office/drawing/2014/main" id="{3395B815-C6FD-41D7-B409-C73B87FEBBE7}"/>
                </a:ext>
              </a:extLst>
            </p:cNvPr>
            <p:cNvSpPr/>
            <p:nvPr/>
          </p:nvSpPr>
          <p:spPr>
            <a:xfrm>
              <a:off x="5773737" y="3138487"/>
              <a:ext cx="646112" cy="582612"/>
            </a:xfrm>
            <a:custGeom>
              <a:avLst/>
              <a:gdLst/>
              <a:ahLst/>
              <a:cxnLst/>
              <a:rect l="l" t="t" r="r" b="b"/>
              <a:pathLst>
                <a:path w="148" h="133" extrusionOk="0">
                  <a:moveTo>
                    <a:pt x="32" y="61"/>
                  </a:moveTo>
                  <a:cubicBezTo>
                    <a:pt x="27" y="61"/>
                    <a:pt x="24" y="64"/>
                    <a:pt x="24" y="69"/>
                  </a:cubicBezTo>
                  <a:cubicBezTo>
                    <a:pt x="24" y="103"/>
                    <a:pt x="24" y="103"/>
                    <a:pt x="24" y="103"/>
                  </a:cubicBezTo>
                  <a:cubicBezTo>
                    <a:pt x="24" y="107"/>
                    <a:pt x="27" y="111"/>
                    <a:pt x="32" y="111"/>
                  </a:cubicBezTo>
                  <a:cubicBezTo>
                    <a:pt x="40" y="111"/>
                    <a:pt x="40" y="111"/>
                    <a:pt x="40" y="111"/>
                  </a:cubicBezTo>
                  <a:cubicBezTo>
                    <a:pt x="45" y="111"/>
                    <a:pt x="48" y="107"/>
                    <a:pt x="48" y="103"/>
                  </a:cubicBezTo>
                  <a:cubicBezTo>
                    <a:pt x="48" y="69"/>
                    <a:pt x="48" y="69"/>
                    <a:pt x="48" y="69"/>
                  </a:cubicBezTo>
                  <a:cubicBezTo>
                    <a:pt x="48" y="64"/>
                    <a:pt x="45" y="61"/>
                    <a:pt x="40" y="61"/>
                  </a:cubicBezTo>
                  <a:lnTo>
                    <a:pt x="32" y="61"/>
                  </a:lnTo>
                  <a:close/>
                  <a:moveTo>
                    <a:pt x="42" y="69"/>
                  </a:moveTo>
                  <a:cubicBezTo>
                    <a:pt x="42" y="103"/>
                    <a:pt x="42" y="103"/>
                    <a:pt x="42" y="103"/>
                  </a:cubicBezTo>
                  <a:cubicBezTo>
                    <a:pt x="42" y="104"/>
                    <a:pt x="41" y="105"/>
                    <a:pt x="40" y="105"/>
                  </a:cubicBezTo>
                  <a:cubicBezTo>
                    <a:pt x="32" y="105"/>
                    <a:pt x="32" y="105"/>
                    <a:pt x="32" y="105"/>
                  </a:cubicBezTo>
                  <a:cubicBezTo>
                    <a:pt x="31" y="105"/>
                    <a:pt x="30" y="104"/>
                    <a:pt x="30" y="103"/>
                  </a:cubicBezTo>
                  <a:cubicBezTo>
                    <a:pt x="30" y="69"/>
                    <a:pt x="30" y="69"/>
                    <a:pt x="30" y="69"/>
                  </a:cubicBezTo>
                  <a:cubicBezTo>
                    <a:pt x="30" y="68"/>
                    <a:pt x="31" y="67"/>
                    <a:pt x="32" y="67"/>
                  </a:cubicBezTo>
                  <a:cubicBezTo>
                    <a:pt x="40" y="67"/>
                    <a:pt x="40" y="67"/>
                    <a:pt x="40" y="67"/>
                  </a:cubicBezTo>
                  <a:cubicBezTo>
                    <a:pt x="41" y="67"/>
                    <a:pt x="42" y="68"/>
                    <a:pt x="42" y="69"/>
                  </a:cubicBezTo>
                  <a:close/>
                  <a:moveTo>
                    <a:pt x="62" y="49"/>
                  </a:moveTo>
                  <a:cubicBezTo>
                    <a:pt x="58" y="49"/>
                    <a:pt x="54" y="52"/>
                    <a:pt x="54" y="57"/>
                  </a:cubicBezTo>
                  <a:cubicBezTo>
                    <a:pt x="54" y="103"/>
                    <a:pt x="54" y="103"/>
                    <a:pt x="54" y="103"/>
                  </a:cubicBezTo>
                  <a:cubicBezTo>
                    <a:pt x="54" y="107"/>
                    <a:pt x="58" y="111"/>
                    <a:pt x="62" y="111"/>
                  </a:cubicBezTo>
                  <a:cubicBezTo>
                    <a:pt x="70" y="111"/>
                    <a:pt x="70" y="111"/>
                    <a:pt x="70" y="111"/>
                  </a:cubicBezTo>
                  <a:cubicBezTo>
                    <a:pt x="75" y="111"/>
                    <a:pt x="78" y="107"/>
                    <a:pt x="78" y="103"/>
                  </a:cubicBezTo>
                  <a:cubicBezTo>
                    <a:pt x="78" y="57"/>
                    <a:pt x="78" y="57"/>
                    <a:pt x="78" y="57"/>
                  </a:cubicBezTo>
                  <a:cubicBezTo>
                    <a:pt x="78" y="52"/>
                    <a:pt x="75" y="49"/>
                    <a:pt x="70" y="49"/>
                  </a:cubicBezTo>
                  <a:lnTo>
                    <a:pt x="62" y="49"/>
                  </a:lnTo>
                  <a:close/>
                  <a:moveTo>
                    <a:pt x="72" y="57"/>
                  </a:moveTo>
                  <a:cubicBezTo>
                    <a:pt x="72" y="103"/>
                    <a:pt x="72" y="103"/>
                    <a:pt x="72" y="103"/>
                  </a:cubicBezTo>
                  <a:cubicBezTo>
                    <a:pt x="72" y="104"/>
                    <a:pt x="71" y="105"/>
                    <a:pt x="70" y="105"/>
                  </a:cubicBezTo>
                  <a:cubicBezTo>
                    <a:pt x="62" y="105"/>
                    <a:pt x="62" y="105"/>
                    <a:pt x="62" y="105"/>
                  </a:cubicBezTo>
                  <a:cubicBezTo>
                    <a:pt x="61" y="105"/>
                    <a:pt x="60" y="104"/>
                    <a:pt x="60" y="103"/>
                  </a:cubicBezTo>
                  <a:cubicBezTo>
                    <a:pt x="60" y="57"/>
                    <a:pt x="60" y="57"/>
                    <a:pt x="60" y="57"/>
                  </a:cubicBezTo>
                  <a:cubicBezTo>
                    <a:pt x="60" y="56"/>
                    <a:pt x="61" y="55"/>
                    <a:pt x="62" y="55"/>
                  </a:cubicBezTo>
                  <a:cubicBezTo>
                    <a:pt x="70" y="55"/>
                    <a:pt x="70" y="55"/>
                    <a:pt x="70" y="55"/>
                  </a:cubicBezTo>
                  <a:cubicBezTo>
                    <a:pt x="71" y="55"/>
                    <a:pt x="72" y="56"/>
                    <a:pt x="72" y="57"/>
                  </a:cubicBezTo>
                  <a:close/>
                  <a:moveTo>
                    <a:pt x="92" y="38"/>
                  </a:moveTo>
                  <a:cubicBezTo>
                    <a:pt x="88" y="38"/>
                    <a:pt x="84" y="42"/>
                    <a:pt x="84" y="46"/>
                  </a:cubicBezTo>
                  <a:cubicBezTo>
                    <a:pt x="84" y="103"/>
                    <a:pt x="84" y="103"/>
                    <a:pt x="84" y="103"/>
                  </a:cubicBezTo>
                  <a:cubicBezTo>
                    <a:pt x="84" y="107"/>
                    <a:pt x="88" y="111"/>
                    <a:pt x="92" y="111"/>
                  </a:cubicBezTo>
                  <a:cubicBezTo>
                    <a:pt x="100" y="111"/>
                    <a:pt x="100" y="111"/>
                    <a:pt x="100" y="111"/>
                  </a:cubicBezTo>
                  <a:cubicBezTo>
                    <a:pt x="105" y="111"/>
                    <a:pt x="109" y="107"/>
                    <a:pt x="109" y="103"/>
                  </a:cubicBezTo>
                  <a:cubicBezTo>
                    <a:pt x="109" y="46"/>
                    <a:pt x="109" y="46"/>
                    <a:pt x="109" y="46"/>
                  </a:cubicBezTo>
                  <a:cubicBezTo>
                    <a:pt x="109" y="42"/>
                    <a:pt x="105" y="38"/>
                    <a:pt x="100" y="38"/>
                  </a:cubicBezTo>
                  <a:lnTo>
                    <a:pt x="92" y="38"/>
                  </a:lnTo>
                  <a:close/>
                  <a:moveTo>
                    <a:pt x="102" y="46"/>
                  </a:moveTo>
                  <a:cubicBezTo>
                    <a:pt x="102" y="103"/>
                    <a:pt x="102" y="103"/>
                    <a:pt x="102" y="103"/>
                  </a:cubicBezTo>
                  <a:cubicBezTo>
                    <a:pt x="102" y="104"/>
                    <a:pt x="101" y="105"/>
                    <a:pt x="100" y="105"/>
                  </a:cubicBezTo>
                  <a:cubicBezTo>
                    <a:pt x="92" y="105"/>
                    <a:pt x="92" y="105"/>
                    <a:pt x="92" y="105"/>
                  </a:cubicBezTo>
                  <a:cubicBezTo>
                    <a:pt x="91" y="105"/>
                    <a:pt x="90" y="104"/>
                    <a:pt x="90" y="103"/>
                  </a:cubicBezTo>
                  <a:cubicBezTo>
                    <a:pt x="90" y="46"/>
                    <a:pt x="90" y="46"/>
                    <a:pt x="90" y="46"/>
                  </a:cubicBezTo>
                  <a:cubicBezTo>
                    <a:pt x="90" y="45"/>
                    <a:pt x="91" y="45"/>
                    <a:pt x="92" y="45"/>
                  </a:cubicBezTo>
                  <a:cubicBezTo>
                    <a:pt x="100" y="45"/>
                    <a:pt x="100" y="45"/>
                    <a:pt x="100" y="45"/>
                  </a:cubicBezTo>
                  <a:cubicBezTo>
                    <a:pt x="101" y="45"/>
                    <a:pt x="102" y="45"/>
                    <a:pt x="102" y="46"/>
                  </a:cubicBezTo>
                  <a:close/>
                  <a:moveTo>
                    <a:pt x="114" y="36"/>
                  </a:moveTo>
                  <a:cubicBezTo>
                    <a:pt x="114" y="103"/>
                    <a:pt x="114" y="103"/>
                    <a:pt x="114" y="103"/>
                  </a:cubicBezTo>
                  <a:cubicBezTo>
                    <a:pt x="114" y="107"/>
                    <a:pt x="118" y="111"/>
                    <a:pt x="122" y="111"/>
                  </a:cubicBezTo>
                  <a:cubicBezTo>
                    <a:pt x="131" y="111"/>
                    <a:pt x="131" y="111"/>
                    <a:pt x="131" y="111"/>
                  </a:cubicBezTo>
                  <a:cubicBezTo>
                    <a:pt x="135" y="111"/>
                    <a:pt x="139" y="107"/>
                    <a:pt x="139" y="103"/>
                  </a:cubicBezTo>
                  <a:cubicBezTo>
                    <a:pt x="139" y="36"/>
                    <a:pt x="139" y="36"/>
                    <a:pt x="139" y="36"/>
                  </a:cubicBezTo>
                  <a:cubicBezTo>
                    <a:pt x="139" y="31"/>
                    <a:pt x="135" y="28"/>
                    <a:pt x="131" y="28"/>
                  </a:cubicBezTo>
                  <a:cubicBezTo>
                    <a:pt x="122" y="28"/>
                    <a:pt x="122" y="28"/>
                    <a:pt x="122" y="28"/>
                  </a:cubicBezTo>
                  <a:cubicBezTo>
                    <a:pt x="118" y="28"/>
                    <a:pt x="114" y="31"/>
                    <a:pt x="114" y="36"/>
                  </a:cubicBezTo>
                  <a:close/>
                  <a:moveTo>
                    <a:pt x="132" y="36"/>
                  </a:moveTo>
                  <a:cubicBezTo>
                    <a:pt x="132" y="103"/>
                    <a:pt x="132" y="103"/>
                    <a:pt x="132" y="103"/>
                  </a:cubicBezTo>
                  <a:cubicBezTo>
                    <a:pt x="132" y="104"/>
                    <a:pt x="132" y="105"/>
                    <a:pt x="131" y="105"/>
                  </a:cubicBezTo>
                  <a:cubicBezTo>
                    <a:pt x="122" y="105"/>
                    <a:pt x="122" y="105"/>
                    <a:pt x="122" y="105"/>
                  </a:cubicBezTo>
                  <a:cubicBezTo>
                    <a:pt x="121" y="105"/>
                    <a:pt x="121" y="104"/>
                    <a:pt x="121" y="103"/>
                  </a:cubicBezTo>
                  <a:cubicBezTo>
                    <a:pt x="121" y="36"/>
                    <a:pt x="121" y="36"/>
                    <a:pt x="121" y="36"/>
                  </a:cubicBezTo>
                  <a:cubicBezTo>
                    <a:pt x="121" y="35"/>
                    <a:pt x="121" y="34"/>
                    <a:pt x="122" y="34"/>
                  </a:cubicBezTo>
                  <a:cubicBezTo>
                    <a:pt x="131" y="34"/>
                    <a:pt x="131" y="34"/>
                    <a:pt x="131" y="34"/>
                  </a:cubicBezTo>
                  <a:cubicBezTo>
                    <a:pt x="132" y="34"/>
                    <a:pt x="132" y="35"/>
                    <a:pt x="132" y="36"/>
                  </a:cubicBezTo>
                  <a:close/>
                  <a:moveTo>
                    <a:pt x="76" y="27"/>
                  </a:moveTo>
                  <a:cubicBezTo>
                    <a:pt x="96" y="19"/>
                    <a:pt x="116" y="8"/>
                    <a:pt x="116" y="8"/>
                  </a:cubicBezTo>
                  <a:cubicBezTo>
                    <a:pt x="112" y="0"/>
                    <a:pt x="112" y="0"/>
                    <a:pt x="112" y="0"/>
                  </a:cubicBezTo>
                  <a:cubicBezTo>
                    <a:pt x="119" y="3"/>
                    <a:pt x="119" y="3"/>
                    <a:pt x="119" y="3"/>
                  </a:cubicBezTo>
                  <a:cubicBezTo>
                    <a:pt x="126" y="6"/>
                    <a:pt x="126" y="6"/>
                    <a:pt x="126" y="6"/>
                  </a:cubicBezTo>
                  <a:cubicBezTo>
                    <a:pt x="124" y="13"/>
                    <a:pt x="124" y="13"/>
                    <a:pt x="124" y="13"/>
                  </a:cubicBezTo>
                  <a:cubicBezTo>
                    <a:pt x="122" y="20"/>
                    <a:pt x="122" y="20"/>
                    <a:pt x="122" y="20"/>
                  </a:cubicBezTo>
                  <a:cubicBezTo>
                    <a:pt x="119" y="13"/>
                    <a:pt x="119" y="13"/>
                    <a:pt x="119" y="13"/>
                  </a:cubicBezTo>
                  <a:cubicBezTo>
                    <a:pt x="116" y="15"/>
                    <a:pt x="98" y="25"/>
                    <a:pt x="79" y="33"/>
                  </a:cubicBezTo>
                  <a:cubicBezTo>
                    <a:pt x="57" y="41"/>
                    <a:pt x="29" y="47"/>
                    <a:pt x="28" y="47"/>
                  </a:cubicBezTo>
                  <a:cubicBezTo>
                    <a:pt x="28" y="47"/>
                    <a:pt x="28" y="47"/>
                    <a:pt x="28" y="47"/>
                  </a:cubicBezTo>
                  <a:cubicBezTo>
                    <a:pt x="26" y="47"/>
                    <a:pt x="25" y="46"/>
                    <a:pt x="25" y="44"/>
                  </a:cubicBezTo>
                  <a:cubicBezTo>
                    <a:pt x="24" y="43"/>
                    <a:pt x="25" y="41"/>
                    <a:pt x="27" y="41"/>
                  </a:cubicBezTo>
                  <a:cubicBezTo>
                    <a:pt x="27" y="41"/>
                    <a:pt x="55" y="35"/>
                    <a:pt x="76" y="27"/>
                  </a:cubicBezTo>
                  <a:close/>
                  <a:moveTo>
                    <a:pt x="148" y="123"/>
                  </a:moveTo>
                  <a:cubicBezTo>
                    <a:pt x="143" y="128"/>
                    <a:pt x="143" y="128"/>
                    <a:pt x="143" y="128"/>
                  </a:cubicBezTo>
                  <a:cubicBezTo>
                    <a:pt x="138" y="133"/>
                    <a:pt x="138" y="133"/>
                    <a:pt x="138" y="133"/>
                  </a:cubicBezTo>
                  <a:cubicBezTo>
                    <a:pt x="138" y="126"/>
                    <a:pt x="138" y="126"/>
                    <a:pt x="138" y="126"/>
                  </a:cubicBezTo>
                  <a:cubicBezTo>
                    <a:pt x="12" y="126"/>
                    <a:pt x="12" y="126"/>
                    <a:pt x="12" y="126"/>
                  </a:cubicBezTo>
                  <a:cubicBezTo>
                    <a:pt x="11" y="126"/>
                    <a:pt x="9" y="124"/>
                    <a:pt x="9" y="122"/>
                  </a:cubicBezTo>
                  <a:cubicBezTo>
                    <a:pt x="9" y="21"/>
                    <a:pt x="9" y="21"/>
                    <a:pt x="9" y="21"/>
                  </a:cubicBezTo>
                  <a:cubicBezTo>
                    <a:pt x="0" y="21"/>
                    <a:pt x="0" y="21"/>
                    <a:pt x="0" y="21"/>
                  </a:cubicBezTo>
                  <a:cubicBezTo>
                    <a:pt x="6" y="16"/>
                    <a:pt x="6" y="16"/>
                    <a:pt x="6" y="16"/>
                  </a:cubicBezTo>
                  <a:cubicBezTo>
                    <a:pt x="12" y="11"/>
                    <a:pt x="12" y="11"/>
                    <a:pt x="12" y="11"/>
                  </a:cubicBezTo>
                  <a:cubicBezTo>
                    <a:pt x="19" y="16"/>
                    <a:pt x="19" y="16"/>
                    <a:pt x="19" y="16"/>
                  </a:cubicBezTo>
                  <a:cubicBezTo>
                    <a:pt x="25" y="21"/>
                    <a:pt x="25" y="21"/>
                    <a:pt x="25" y="21"/>
                  </a:cubicBezTo>
                  <a:cubicBezTo>
                    <a:pt x="15" y="21"/>
                    <a:pt x="15" y="21"/>
                    <a:pt x="15" y="21"/>
                  </a:cubicBezTo>
                  <a:cubicBezTo>
                    <a:pt x="15" y="119"/>
                    <a:pt x="15" y="119"/>
                    <a:pt x="15" y="119"/>
                  </a:cubicBezTo>
                  <a:cubicBezTo>
                    <a:pt x="138" y="119"/>
                    <a:pt x="138" y="119"/>
                    <a:pt x="138" y="119"/>
                  </a:cubicBezTo>
                  <a:cubicBezTo>
                    <a:pt x="138" y="112"/>
                    <a:pt x="138" y="112"/>
                    <a:pt x="138" y="112"/>
                  </a:cubicBezTo>
                  <a:cubicBezTo>
                    <a:pt x="143" y="117"/>
                    <a:pt x="143" y="117"/>
                    <a:pt x="143" y="117"/>
                  </a:cubicBezTo>
                  <a:lnTo>
                    <a:pt x="148" y="12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56" name="Group 8">
            <a:extLst>
              <a:ext uri="{FF2B5EF4-FFF2-40B4-BE49-F238E27FC236}">
                <a16:creationId xmlns:a16="http://schemas.microsoft.com/office/drawing/2014/main" id="{B6711160-A032-435C-854F-8A3EE89E56B5}"/>
              </a:ext>
            </a:extLst>
          </p:cNvPr>
          <p:cNvGrpSpPr>
            <a:grpSpLocks/>
          </p:cNvGrpSpPr>
          <p:nvPr/>
        </p:nvGrpSpPr>
        <p:grpSpPr bwMode="auto">
          <a:xfrm>
            <a:off x="10933302" y="5527675"/>
            <a:ext cx="568136" cy="562131"/>
            <a:chOff x="9048750" y="4605338"/>
            <a:chExt cx="568325" cy="558800"/>
          </a:xfrm>
          <a:solidFill>
            <a:schemeClr val="bg1"/>
          </a:solidFill>
        </p:grpSpPr>
        <p:sp>
          <p:nvSpPr>
            <p:cNvPr id="57" name="Freeform 53">
              <a:extLst>
                <a:ext uri="{FF2B5EF4-FFF2-40B4-BE49-F238E27FC236}">
                  <a16:creationId xmlns:a16="http://schemas.microsoft.com/office/drawing/2014/main" id="{76E0AEF5-5DC5-467D-8DA6-B1A2F9C7DD71}"/>
                </a:ext>
              </a:extLst>
            </p:cNvPr>
            <p:cNvSpPr>
              <a:spLocks noChangeArrowheads="1"/>
            </p:cNvSpPr>
            <p:nvPr/>
          </p:nvSpPr>
          <p:spPr bwMode="auto">
            <a:xfrm>
              <a:off x="9048750" y="4605338"/>
              <a:ext cx="568325" cy="558800"/>
            </a:xfrm>
            <a:custGeom>
              <a:avLst/>
              <a:gdLst>
                <a:gd name="T0" fmla="*/ 2147483646 w 1577"/>
                <a:gd name="T1" fmla="*/ 2147483646 h 1554"/>
                <a:gd name="T2" fmla="*/ 2147483646 w 1577"/>
                <a:gd name="T3" fmla="*/ 2147483646 h 1554"/>
                <a:gd name="T4" fmla="*/ 2147483646 w 1577"/>
                <a:gd name="T5" fmla="*/ 2147483646 h 1554"/>
                <a:gd name="T6" fmla="*/ 2147483646 w 1577"/>
                <a:gd name="T7" fmla="*/ 2147483646 h 1554"/>
                <a:gd name="T8" fmla="*/ 2147483646 w 1577"/>
                <a:gd name="T9" fmla="*/ 2147483646 h 1554"/>
                <a:gd name="T10" fmla="*/ 2147483646 w 1577"/>
                <a:gd name="T11" fmla="*/ 2147483646 h 1554"/>
                <a:gd name="T12" fmla="*/ 2147483646 w 1577"/>
                <a:gd name="T13" fmla="*/ 0 h 1554"/>
                <a:gd name="T14" fmla="*/ 2147483646 w 1577"/>
                <a:gd name="T15" fmla="*/ 0 h 1554"/>
                <a:gd name="T16" fmla="*/ 2147483646 w 1577"/>
                <a:gd name="T17" fmla="*/ 0 h 1554"/>
                <a:gd name="T18" fmla="*/ 0 w 1577"/>
                <a:gd name="T19" fmla="*/ 2147483646 h 1554"/>
                <a:gd name="T20" fmla="*/ 0 w 1577"/>
                <a:gd name="T21" fmla="*/ 2147483646 h 1554"/>
                <a:gd name="T22" fmla="*/ 2147483646 w 1577"/>
                <a:gd name="T23" fmla="*/ 2147483646 h 1554"/>
                <a:gd name="T24" fmla="*/ 2147483646 w 1577"/>
                <a:gd name="T25" fmla="*/ 2147483646 h 1554"/>
                <a:gd name="T26" fmla="*/ 2147483646 w 1577"/>
                <a:gd name="T27" fmla="*/ 2147483646 h 1554"/>
                <a:gd name="T28" fmla="*/ 2147483646 w 1577"/>
                <a:gd name="T29" fmla="*/ 2147483646 h 1554"/>
                <a:gd name="T30" fmla="*/ 2147483646 w 1577"/>
                <a:gd name="T31" fmla="*/ 0 h 15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7" h="1554">
                  <a:moveTo>
                    <a:pt x="1406" y="170"/>
                  </a:moveTo>
                  <a:lnTo>
                    <a:pt x="1406" y="170"/>
                  </a:lnTo>
                  <a:cubicBezTo>
                    <a:pt x="1406" y="1383"/>
                    <a:pt x="1406" y="1383"/>
                    <a:pt x="1406" y="1383"/>
                  </a:cubicBezTo>
                  <a:cubicBezTo>
                    <a:pt x="171" y="1383"/>
                    <a:pt x="171" y="1383"/>
                    <a:pt x="171" y="1383"/>
                  </a:cubicBezTo>
                  <a:cubicBezTo>
                    <a:pt x="171" y="170"/>
                    <a:pt x="171" y="170"/>
                    <a:pt x="171" y="170"/>
                  </a:cubicBezTo>
                  <a:lnTo>
                    <a:pt x="1406" y="170"/>
                  </a:lnTo>
                  <a:close/>
                  <a:moveTo>
                    <a:pt x="1406" y="0"/>
                  </a:moveTo>
                  <a:lnTo>
                    <a:pt x="1406" y="0"/>
                  </a:lnTo>
                  <a:cubicBezTo>
                    <a:pt x="171" y="0"/>
                    <a:pt x="171" y="0"/>
                    <a:pt x="171" y="0"/>
                  </a:cubicBezTo>
                  <a:cubicBezTo>
                    <a:pt x="86" y="0"/>
                    <a:pt x="0" y="85"/>
                    <a:pt x="0" y="170"/>
                  </a:cubicBezTo>
                  <a:cubicBezTo>
                    <a:pt x="0" y="1383"/>
                    <a:pt x="0" y="1383"/>
                    <a:pt x="0" y="1383"/>
                  </a:cubicBezTo>
                  <a:cubicBezTo>
                    <a:pt x="0" y="1490"/>
                    <a:pt x="86" y="1553"/>
                    <a:pt x="171" y="1553"/>
                  </a:cubicBezTo>
                  <a:cubicBezTo>
                    <a:pt x="1406" y="1553"/>
                    <a:pt x="1406" y="1553"/>
                    <a:pt x="1406" y="1553"/>
                  </a:cubicBezTo>
                  <a:cubicBezTo>
                    <a:pt x="1491" y="1553"/>
                    <a:pt x="1576" y="1490"/>
                    <a:pt x="1576" y="1383"/>
                  </a:cubicBezTo>
                  <a:cubicBezTo>
                    <a:pt x="1576" y="170"/>
                    <a:pt x="1576" y="170"/>
                    <a:pt x="1576" y="170"/>
                  </a:cubicBezTo>
                  <a:cubicBezTo>
                    <a:pt x="1576" y="85"/>
                    <a:pt x="1491" y="0"/>
                    <a:pt x="1406"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sp>
          <p:nvSpPr>
            <p:cNvPr id="58" name="Freeform 54">
              <a:extLst>
                <a:ext uri="{FF2B5EF4-FFF2-40B4-BE49-F238E27FC236}">
                  <a16:creationId xmlns:a16="http://schemas.microsoft.com/office/drawing/2014/main" id="{22562B24-36B5-408A-AFBA-7F6072EE223F}"/>
                </a:ext>
              </a:extLst>
            </p:cNvPr>
            <p:cNvSpPr>
              <a:spLocks noChangeArrowheads="1"/>
            </p:cNvSpPr>
            <p:nvPr/>
          </p:nvSpPr>
          <p:spPr bwMode="auto">
            <a:xfrm>
              <a:off x="9170988" y="4727575"/>
              <a:ext cx="322262" cy="314325"/>
            </a:xfrm>
            <a:custGeom>
              <a:avLst/>
              <a:gdLst>
                <a:gd name="T0" fmla="*/ 2147483646 w 895"/>
                <a:gd name="T1" fmla="*/ 2147483646 h 874"/>
                <a:gd name="T2" fmla="*/ 0 w 895"/>
                <a:gd name="T3" fmla="*/ 2147483646 h 874"/>
                <a:gd name="T4" fmla="*/ 0 w 895"/>
                <a:gd name="T5" fmla="*/ 2147483646 h 874"/>
                <a:gd name="T6" fmla="*/ 2147483646 w 895"/>
                <a:gd name="T7" fmla="*/ 2147483646 h 874"/>
                <a:gd name="T8" fmla="*/ 2147483646 w 895"/>
                <a:gd name="T9" fmla="*/ 2147483646 h 874"/>
                <a:gd name="T10" fmla="*/ 2147483646 w 895"/>
                <a:gd name="T11" fmla="*/ 2147483646 h 874"/>
                <a:gd name="T12" fmla="*/ 0 w 895"/>
                <a:gd name="T13" fmla="*/ 2147483646 h 874"/>
                <a:gd name="T14" fmla="*/ 0 w 895"/>
                <a:gd name="T15" fmla="*/ 2147483646 h 874"/>
                <a:gd name="T16" fmla="*/ 2147483646 w 895"/>
                <a:gd name="T17" fmla="*/ 2147483646 h 874"/>
                <a:gd name="T18" fmla="*/ 2147483646 w 895"/>
                <a:gd name="T19" fmla="*/ 2147483646 h 874"/>
                <a:gd name="T20" fmla="*/ 2147483646 w 895"/>
                <a:gd name="T21" fmla="*/ 2147483646 h 874"/>
                <a:gd name="T22" fmla="*/ 0 w 895"/>
                <a:gd name="T23" fmla="*/ 2147483646 h 874"/>
                <a:gd name="T24" fmla="*/ 0 w 895"/>
                <a:gd name="T25" fmla="*/ 0 h 874"/>
                <a:gd name="T26" fmla="*/ 2147483646 w 895"/>
                <a:gd name="T27" fmla="*/ 0 h 874"/>
                <a:gd name="T28" fmla="*/ 2147483646 w 895"/>
                <a:gd name="T29" fmla="*/ 2147483646 h 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95" h="874">
                  <a:moveTo>
                    <a:pt x="618" y="873"/>
                  </a:moveTo>
                  <a:lnTo>
                    <a:pt x="0" y="873"/>
                  </a:lnTo>
                  <a:lnTo>
                    <a:pt x="0" y="703"/>
                  </a:lnTo>
                  <a:lnTo>
                    <a:pt x="618" y="703"/>
                  </a:lnTo>
                  <a:lnTo>
                    <a:pt x="618" y="873"/>
                  </a:lnTo>
                  <a:close/>
                  <a:moveTo>
                    <a:pt x="894" y="532"/>
                  </a:moveTo>
                  <a:lnTo>
                    <a:pt x="0" y="532"/>
                  </a:lnTo>
                  <a:lnTo>
                    <a:pt x="0" y="362"/>
                  </a:lnTo>
                  <a:lnTo>
                    <a:pt x="894" y="362"/>
                  </a:lnTo>
                  <a:lnTo>
                    <a:pt x="894" y="532"/>
                  </a:lnTo>
                  <a:close/>
                  <a:moveTo>
                    <a:pt x="894" y="171"/>
                  </a:moveTo>
                  <a:lnTo>
                    <a:pt x="0" y="171"/>
                  </a:lnTo>
                  <a:lnTo>
                    <a:pt x="0" y="0"/>
                  </a:lnTo>
                  <a:lnTo>
                    <a:pt x="894" y="0"/>
                  </a:lnTo>
                  <a:lnTo>
                    <a:pt x="894" y="17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a:p>
          </p:txBody>
        </p:sp>
      </p:grpSp>
    </p:spTree>
    <p:extLst>
      <p:ext uri="{BB962C8B-B14F-4D97-AF65-F5344CB8AC3E}">
        <p14:creationId xmlns:p14="http://schemas.microsoft.com/office/powerpoint/2010/main" val="1363787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9907" y="574809"/>
            <a:ext cx="97803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3200" b="1" dirty="0">
                <a:solidFill>
                  <a:srgbClr val="FF0000"/>
                </a:solidFill>
                <a:latin typeface="Montserrat" panose="02000505000000020004" pitchFamily="2" charset="77"/>
              </a:rPr>
              <a:t>Öz Kaynaklarda Düzeltme İşlemi</a:t>
            </a:r>
            <a:endParaRPr lang="en-UA" altLang="en-UA" sz="3200" dirty="0">
              <a:solidFill>
                <a:srgbClr val="FF0000"/>
              </a:solidFill>
              <a:latin typeface="Montserrat" panose="02000505000000020004" pitchFamily="2" charset="77"/>
            </a:endParaRPr>
          </a:p>
        </p:txBody>
      </p:sp>
      <p:sp>
        <p:nvSpPr>
          <p:cNvPr id="161806" name="Прямоугольник 9">
            <a:extLst>
              <a:ext uri="{FF2B5EF4-FFF2-40B4-BE49-F238E27FC236}">
                <a16:creationId xmlns:a16="http://schemas.microsoft.com/office/drawing/2014/main" id="{C88ED019-AD4E-794A-9CAE-7304179A8381}"/>
              </a:ext>
            </a:extLst>
          </p:cNvPr>
          <p:cNvSpPr>
            <a:spLocks noChangeArrowheads="1"/>
          </p:cNvSpPr>
          <p:nvPr/>
        </p:nvSpPr>
        <p:spPr bwMode="auto">
          <a:xfrm>
            <a:off x="421342" y="1582331"/>
            <a:ext cx="10515475" cy="329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07000"/>
              </a:lnSpc>
            </a:pPr>
            <a:r>
              <a:rPr lang="tr-TR" sz="2800" dirty="0"/>
              <a:t>Ödenmiş sermaye için:</a:t>
            </a:r>
          </a:p>
          <a:p>
            <a:pPr lvl="0">
              <a:lnSpc>
                <a:spcPct val="107000"/>
              </a:lnSpc>
            </a:pPr>
            <a:endParaRPr lang="tr-TR" sz="2800" dirty="0"/>
          </a:p>
          <a:p>
            <a:pPr marL="457200" lvl="0" indent="-457200">
              <a:lnSpc>
                <a:spcPct val="107000"/>
              </a:lnSpc>
              <a:buFont typeface="Wingdings" panose="05000000000000000000" pitchFamily="2" charset="2"/>
              <a:buChar char="Ø"/>
            </a:pPr>
            <a:r>
              <a:rPr lang="tr-TR" sz="2800" dirty="0"/>
              <a:t>Ödenmiş sermaye hesabının kırılımı temin edilir</a:t>
            </a:r>
          </a:p>
          <a:p>
            <a:pPr marL="457200" lvl="0" indent="-457200">
              <a:lnSpc>
                <a:spcPct val="107000"/>
              </a:lnSpc>
              <a:buFont typeface="Wingdings" panose="05000000000000000000" pitchFamily="2" charset="2"/>
              <a:buChar char="Ø"/>
            </a:pPr>
            <a:r>
              <a:rPr lang="tr-TR" sz="2800" dirty="0"/>
              <a:t>Nakden öden</a:t>
            </a:r>
            <a:r>
              <a:rPr lang="en-US" sz="2800" dirty="0" err="1"/>
              <a:t>en</a:t>
            </a:r>
            <a:r>
              <a:rPr lang="en-US" sz="2800" dirty="0"/>
              <a:t> </a:t>
            </a:r>
            <a:r>
              <a:rPr lang="tr-TR" sz="2800" dirty="0"/>
              <a:t>kısım için </a:t>
            </a:r>
            <a:r>
              <a:rPr lang="en-US" sz="2800" dirty="0"/>
              <a:t>tarih </a:t>
            </a:r>
            <a:r>
              <a:rPr lang="en-US" sz="2800" dirty="0" err="1"/>
              <a:t>ve</a:t>
            </a:r>
            <a:r>
              <a:rPr lang="en-US" sz="2800" dirty="0"/>
              <a:t> </a:t>
            </a:r>
            <a:r>
              <a:rPr lang="en-US" sz="2800" dirty="0" err="1"/>
              <a:t>tutarlar</a:t>
            </a:r>
            <a:r>
              <a:rPr lang="en-US" sz="2800" dirty="0"/>
              <a:t> </a:t>
            </a:r>
            <a:r>
              <a:rPr lang="en-US" sz="2800" dirty="0" err="1"/>
              <a:t>tespit</a:t>
            </a:r>
            <a:r>
              <a:rPr lang="en-US" sz="2800" dirty="0"/>
              <a:t> </a:t>
            </a:r>
            <a:r>
              <a:rPr lang="en-US" sz="2800" dirty="0" err="1"/>
              <a:t>edilir</a:t>
            </a:r>
            <a:r>
              <a:rPr lang="en-US" sz="2800" dirty="0"/>
              <a:t>. </a:t>
            </a:r>
            <a:endParaRPr lang="tr-TR" sz="2800" dirty="0"/>
          </a:p>
          <a:p>
            <a:pPr marL="457200" lvl="0" indent="-457200">
              <a:lnSpc>
                <a:spcPct val="107000"/>
              </a:lnSpc>
              <a:buFont typeface="Wingdings" panose="05000000000000000000" pitchFamily="2" charset="2"/>
              <a:buChar char="Ø"/>
            </a:pPr>
            <a:r>
              <a:rPr lang="tr-TR" sz="2800" dirty="0"/>
              <a:t>Diğer unsurlar türüne göre listelenir.</a:t>
            </a:r>
          </a:p>
          <a:p>
            <a:pPr marL="457200" lvl="0" indent="-457200">
              <a:lnSpc>
                <a:spcPct val="107000"/>
              </a:lnSpc>
              <a:buFont typeface="Wingdings" panose="05000000000000000000" pitchFamily="2" charset="2"/>
              <a:buChar char="Ø"/>
            </a:pPr>
            <a:r>
              <a:rPr lang="tr-TR" sz="2800" dirty="0"/>
              <a:t>Düzeltmeye </a:t>
            </a:r>
            <a:r>
              <a:rPr lang="en-US" sz="2800" dirty="0"/>
              <a:t>tabi unsurları</a:t>
            </a:r>
            <a:r>
              <a:rPr lang="tr-TR" sz="2800" dirty="0"/>
              <a:t>n</a:t>
            </a:r>
            <a:r>
              <a:rPr lang="en-US" sz="2800" dirty="0"/>
              <a:t> </a:t>
            </a:r>
            <a:r>
              <a:rPr lang="tr-TR" sz="2800" dirty="0"/>
              <a:t>düzeltmeye esas tarihleri </a:t>
            </a:r>
            <a:r>
              <a:rPr lang="en-US" sz="2800" dirty="0" err="1"/>
              <a:t>tespit</a:t>
            </a:r>
            <a:r>
              <a:rPr lang="en-US" sz="2800" dirty="0"/>
              <a:t> </a:t>
            </a:r>
            <a:r>
              <a:rPr lang="en-US" sz="2800" dirty="0" err="1"/>
              <a:t>edilir</a:t>
            </a:r>
            <a:r>
              <a:rPr lang="en-US" sz="2800" dirty="0"/>
              <a:t>.</a:t>
            </a:r>
            <a:endParaRPr lang="tr-TR" sz="2800" dirty="0"/>
          </a:p>
          <a:p>
            <a:pPr marL="457200" lvl="0" indent="-457200">
              <a:lnSpc>
                <a:spcPct val="107000"/>
              </a:lnSpc>
              <a:buFont typeface="Wingdings" panose="05000000000000000000" pitchFamily="2" charset="2"/>
              <a:buChar char="Ø"/>
            </a:pPr>
            <a:r>
              <a:rPr lang="tr-TR" sz="2800" dirty="0"/>
              <a:t>Düzeltmeye tabi olmayan unsurlar kapsam dışı bırakılır</a:t>
            </a:r>
          </a:p>
        </p:txBody>
      </p:sp>
      <p:sp>
        <p:nvSpPr>
          <p:cNvPr id="2" name="Slayt Numarası Yer Tutucusu 1">
            <a:extLst>
              <a:ext uri="{FF2B5EF4-FFF2-40B4-BE49-F238E27FC236}">
                <a16:creationId xmlns:a16="http://schemas.microsoft.com/office/drawing/2014/main" id="{0B23F24D-71F6-4423-851A-C6CBA20FF2AF}"/>
              </a:ext>
            </a:extLst>
          </p:cNvPr>
          <p:cNvSpPr>
            <a:spLocks noGrp="1"/>
          </p:cNvSpPr>
          <p:nvPr>
            <p:ph type="sldNum" idx="12"/>
          </p:nvPr>
        </p:nvSpPr>
        <p:spPr/>
        <p:txBody>
          <a:bodyPr/>
          <a:lstStyle/>
          <a:p>
            <a:pPr>
              <a:defRPr/>
            </a:pPr>
            <a:fld id="{D1C4E16D-E3D4-2D4C-BDAA-E36D22C82642}" type="slidenum">
              <a:rPr lang="en-US" altLang="ru-UA" smtClean="0"/>
              <a:pPr>
                <a:defRPr/>
              </a:pPr>
              <a:t>73</a:t>
            </a:fld>
            <a:endParaRPr lang="en-US" altLang="ru-UA"/>
          </a:p>
        </p:txBody>
      </p:sp>
    </p:spTree>
    <p:extLst>
      <p:ext uri="{BB962C8B-B14F-4D97-AF65-F5344CB8AC3E}">
        <p14:creationId xmlns:p14="http://schemas.microsoft.com/office/powerpoint/2010/main" val="1235149786"/>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Рисунок 22">
            <a:extLst>
              <a:ext uri="{FF2B5EF4-FFF2-40B4-BE49-F238E27FC236}">
                <a16:creationId xmlns:a16="http://schemas.microsoft.com/office/drawing/2014/main" id="{0D2B4400-DBD3-F247-8F3D-D7B00DEE8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Рисунок 23">
            <a:extLst>
              <a:ext uri="{FF2B5EF4-FFF2-40B4-BE49-F238E27FC236}">
                <a16:creationId xmlns:a16="http://schemas.microsoft.com/office/drawing/2014/main" id="{D111820E-FE30-D842-80B9-A3AA7342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5" y="4201583"/>
            <a:ext cx="1750219" cy="175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Рисунок 24">
            <a:extLst>
              <a:ext uri="{FF2B5EF4-FFF2-40B4-BE49-F238E27FC236}">
                <a16:creationId xmlns:a16="http://schemas.microsoft.com/office/drawing/2014/main" id="{0B0DEB8D-3789-6545-A699-85A28AEEC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59" y="1948657"/>
            <a:ext cx="1750219"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Рисунок 26">
            <a:extLst>
              <a:ext uri="{FF2B5EF4-FFF2-40B4-BE49-F238E27FC236}">
                <a16:creationId xmlns:a16="http://schemas.microsoft.com/office/drawing/2014/main" id="{FB145D4E-9CC5-3047-B746-77B45148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45" y="1948657"/>
            <a:ext cx="1748896" cy="17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Прямоугольник 3">
            <a:extLst>
              <a:ext uri="{FF2B5EF4-FFF2-40B4-BE49-F238E27FC236}">
                <a16:creationId xmlns:a16="http://schemas.microsoft.com/office/drawing/2014/main" id="{29E5FD1B-F568-4049-B342-86640A0177F4}"/>
              </a:ext>
            </a:extLst>
          </p:cNvPr>
          <p:cNvSpPr>
            <a:spLocks noChangeArrowheads="1"/>
          </p:cNvSpPr>
          <p:nvPr/>
        </p:nvSpPr>
        <p:spPr bwMode="auto">
          <a:xfrm>
            <a:off x="519907" y="574809"/>
            <a:ext cx="97803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3200" b="1" dirty="0">
                <a:solidFill>
                  <a:srgbClr val="FF0000"/>
                </a:solidFill>
                <a:latin typeface="Montserrat" panose="02000505000000020004" pitchFamily="2" charset="77"/>
              </a:rPr>
              <a:t>Öz kaynaklar İçin Gerekli Veriler</a:t>
            </a:r>
            <a:endParaRPr lang="en-UA" altLang="en-UA" sz="3200" dirty="0">
              <a:solidFill>
                <a:srgbClr val="FF0000"/>
              </a:solidFill>
              <a:latin typeface="Montserrat" panose="02000505000000020004" pitchFamily="2" charset="77"/>
            </a:endParaRPr>
          </a:p>
        </p:txBody>
      </p:sp>
      <p:sp>
        <p:nvSpPr>
          <p:cNvPr id="161806" name="Прямоугольник 9">
            <a:extLst>
              <a:ext uri="{FF2B5EF4-FFF2-40B4-BE49-F238E27FC236}">
                <a16:creationId xmlns:a16="http://schemas.microsoft.com/office/drawing/2014/main" id="{C88ED019-AD4E-794A-9CAE-7304179A8381}"/>
              </a:ext>
            </a:extLst>
          </p:cNvPr>
          <p:cNvSpPr>
            <a:spLocks noChangeArrowheads="1"/>
          </p:cNvSpPr>
          <p:nvPr/>
        </p:nvSpPr>
        <p:spPr bwMode="auto">
          <a:xfrm>
            <a:off x="394448" y="1743583"/>
            <a:ext cx="10515475" cy="392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lnSpc>
                <a:spcPct val="107000"/>
              </a:lnSpc>
              <a:buFont typeface="Wingdings" panose="05000000000000000000" pitchFamily="2" charset="2"/>
              <a:buChar char="Ø"/>
            </a:pPr>
            <a:r>
              <a:rPr lang="tr-TR" sz="2600" dirty="0">
                <a:effectLst/>
                <a:latin typeface="Calibri" panose="020F0502020204030204" pitchFamily="34" charset="0"/>
                <a:ea typeface="Calibri" panose="020F0502020204030204" pitchFamily="34" charset="0"/>
                <a:cs typeface="Arial" panose="020B0604020202020204" pitchFamily="34" charset="0"/>
              </a:rPr>
              <a:t>Ödenmiş sermayenin tarih ve tür bazında detaylı kırılımı</a:t>
            </a:r>
          </a:p>
          <a:p>
            <a:pPr marL="342900" lvl="0" indent="-342900">
              <a:lnSpc>
                <a:spcPct val="107000"/>
              </a:lnSpc>
              <a:buFont typeface="Wingdings" panose="05000000000000000000" pitchFamily="2" charset="2"/>
              <a:buChar char="Ø"/>
            </a:pPr>
            <a:r>
              <a:rPr lang="tr-TR" sz="2600" dirty="0">
                <a:latin typeface="Calibri" panose="020F0502020204030204" pitchFamily="34" charset="0"/>
                <a:ea typeface="Calibri" panose="020F0502020204030204" pitchFamily="34" charset="0"/>
                <a:cs typeface="Arial" panose="020B0604020202020204" pitchFamily="34" charset="0"/>
              </a:rPr>
              <a:t>Sermaye ödemelerini gösterir dekontlar</a:t>
            </a:r>
          </a:p>
          <a:p>
            <a:pPr marL="342900" lvl="0" indent="-342900">
              <a:lnSpc>
                <a:spcPct val="107000"/>
              </a:lnSpc>
              <a:buFont typeface="Wingdings" panose="05000000000000000000" pitchFamily="2" charset="2"/>
              <a:buChar char="Ø"/>
            </a:pPr>
            <a:r>
              <a:rPr lang="tr-TR" sz="2600" dirty="0">
                <a:effectLst/>
                <a:latin typeface="Calibri" panose="020F0502020204030204" pitchFamily="34" charset="0"/>
                <a:ea typeface="Calibri" panose="020F0502020204030204" pitchFamily="34" charset="0"/>
                <a:cs typeface="Arial" panose="020B0604020202020204" pitchFamily="34" charset="0"/>
              </a:rPr>
              <a:t>Sermayenin ödendiğine dair önceden yazılan tespit raporları</a:t>
            </a:r>
          </a:p>
          <a:p>
            <a:pPr marL="342900" lvl="0" indent="-342900">
              <a:lnSpc>
                <a:spcPct val="107000"/>
              </a:lnSpc>
              <a:buFont typeface="Wingdings" panose="05000000000000000000" pitchFamily="2" charset="2"/>
              <a:buChar char="Ø"/>
            </a:pPr>
            <a:r>
              <a:rPr lang="tr-TR" sz="2600" dirty="0">
                <a:latin typeface="Calibri" panose="020F0502020204030204" pitchFamily="34" charset="0"/>
                <a:ea typeface="Calibri" panose="020F0502020204030204" pitchFamily="34" charset="0"/>
                <a:cs typeface="Arial" panose="020B0604020202020204" pitchFamily="34" charset="0"/>
              </a:rPr>
              <a:t>Sermaye artışlarını gösterir ticaret sicil gazeteleri</a:t>
            </a:r>
          </a:p>
          <a:p>
            <a:pPr marL="342900" lvl="0" indent="-342900">
              <a:lnSpc>
                <a:spcPct val="107000"/>
              </a:lnSpc>
              <a:buFont typeface="Wingdings" panose="05000000000000000000" pitchFamily="2" charset="2"/>
              <a:buChar char="Ø"/>
            </a:pPr>
            <a:r>
              <a:rPr lang="tr-TR" sz="2600" dirty="0">
                <a:effectLst/>
                <a:latin typeface="Calibri" panose="020F0502020204030204" pitchFamily="34" charset="0"/>
                <a:ea typeface="Calibri" panose="020F0502020204030204" pitchFamily="34" charset="0"/>
                <a:cs typeface="Arial" panose="020B0604020202020204" pitchFamily="34" charset="0"/>
              </a:rPr>
              <a:t>Sermaye</a:t>
            </a:r>
            <a:r>
              <a:rPr lang="tr-TR" sz="2600" dirty="0">
                <a:latin typeface="Calibri" panose="020F0502020204030204" pitchFamily="34" charset="0"/>
                <a:ea typeface="Calibri" panose="020F0502020204030204" pitchFamily="34" charset="0"/>
                <a:cs typeface="Arial" panose="020B0604020202020204" pitchFamily="34" charset="0"/>
              </a:rPr>
              <a:t> artışına ait yazılan özel inceleme raporları</a:t>
            </a:r>
          </a:p>
          <a:p>
            <a:pPr marL="342900" lvl="0" indent="-342900">
              <a:lnSpc>
                <a:spcPct val="107000"/>
              </a:lnSpc>
              <a:buFont typeface="Wingdings" panose="05000000000000000000" pitchFamily="2" charset="2"/>
              <a:buChar char="Ø"/>
            </a:pPr>
            <a:r>
              <a:rPr lang="tr-TR" sz="2600" dirty="0">
                <a:latin typeface="Calibri" panose="020F0502020204030204" pitchFamily="34" charset="0"/>
                <a:ea typeface="Calibri" panose="020F0502020204030204" pitchFamily="34" charset="0"/>
                <a:cs typeface="Arial" panose="020B0604020202020204" pitchFamily="34" charset="0"/>
              </a:rPr>
              <a:t>Özel fonların detaylı kırılımı</a:t>
            </a:r>
          </a:p>
          <a:p>
            <a:pPr marL="342900" lvl="0" indent="-342900">
              <a:lnSpc>
                <a:spcPct val="107000"/>
              </a:lnSpc>
              <a:buFont typeface="Wingdings" panose="05000000000000000000" pitchFamily="2" charset="2"/>
              <a:buChar char="Ø"/>
            </a:pPr>
            <a:r>
              <a:rPr lang="tr-TR" sz="2600" dirty="0">
                <a:latin typeface="Calibri" panose="020F0502020204030204" pitchFamily="34" charset="0"/>
                <a:ea typeface="Calibri" panose="020F0502020204030204" pitchFamily="34" charset="0"/>
                <a:cs typeface="Arial" panose="020B0604020202020204" pitchFamily="34" charset="0"/>
              </a:rPr>
              <a:t>Parasal olmayan özel fonlara ait yasal defter kayıtları</a:t>
            </a:r>
          </a:p>
          <a:p>
            <a:pPr marL="342900" lvl="0" indent="-342900">
              <a:lnSpc>
                <a:spcPct val="107000"/>
              </a:lnSpc>
              <a:buFont typeface="Wingdings" panose="05000000000000000000" pitchFamily="2" charset="2"/>
              <a:buChar char="Ø"/>
            </a:pPr>
            <a:r>
              <a:rPr lang="tr-TR" sz="2600" dirty="0">
                <a:effectLst/>
                <a:latin typeface="Calibri" panose="020F0502020204030204" pitchFamily="34" charset="0"/>
                <a:ea typeface="Calibri" panose="020F0502020204030204" pitchFamily="34" charset="0"/>
                <a:cs typeface="Arial" panose="020B0604020202020204" pitchFamily="34" charset="0"/>
              </a:rPr>
              <a:t>Kar yedeklerine ilişkin yasal defter kayıtları</a:t>
            </a:r>
          </a:p>
          <a:p>
            <a:pPr marL="342900" lvl="0" indent="-342900">
              <a:lnSpc>
                <a:spcPct val="107000"/>
              </a:lnSpc>
              <a:buFont typeface="Wingdings" panose="05000000000000000000" pitchFamily="2" charset="2"/>
              <a:buChar char="Ø"/>
            </a:pPr>
            <a:r>
              <a:rPr lang="tr-TR" sz="2600" dirty="0">
                <a:latin typeface="Calibri" panose="020F0502020204030204" pitchFamily="34" charset="0"/>
                <a:ea typeface="Calibri" panose="020F0502020204030204" pitchFamily="34" charset="0"/>
                <a:cs typeface="Arial" panose="020B0604020202020204" pitchFamily="34" charset="0"/>
              </a:rPr>
              <a:t>Değer artış fonlarına ilişkin muhasebe kayıtları</a:t>
            </a:r>
            <a:endParaRPr lang="tr-TR"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Slayt Numarası Yer Tutucusu 1">
            <a:extLst>
              <a:ext uri="{FF2B5EF4-FFF2-40B4-BE49-F238E27FC236}">
                <a16:creationId xmlns:a16="http://schemas.microsoft.com/office/drawing/2014/main" id="{93E53C01-0863-4221-B7F1-AF7D7F777C76}"/>
              </a:ext>
            </a:extLst>
          </p:cNvPr>
          <p:cNvSpPr>
            <a:spLocks noGrp="1"/>
          </p:cNvSpPr>
          <p:nvPr>
            <p:ph type="sldNum" idx="12"/>
          </p:nvPr>
        </p:nvSpPr>
        <p:spPr/>
        <p:txBody>
          <a:bodyPr/>
          <a:lstStyle/>
          <a:p>
            <a:pPr>
              <a:defRPr/>
            </a:pPr>
            <a:fld id="{D1C4E16D-E3D4-2D4C-BDAA-E36D22C82642}" type="slidenum">
              <a:rPr lang="en-US" altLang="ru-UA" smtClean="0"/>
              <a:pPr>
                <a:defRPr/>
              </a:pPr>
              <a:t>74</a:t>
            </a:fld>
            <a:endParaRPr lang="en-US" altLang="ru-UA"/>
          </a:p>
        </p:txBody>
      </p:sp>
    </p:spTree>
    <p:extLst>
      <p:ext uri="{BB962C8B-B14F-4D97-AF65-F5344CB8AC3E}">
        <p14:creationId xmlns:p14="http://schemas.microsoft.com/office/powerpoint/2010/main" val="165062495"/>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7CDF384-3573-4CB8-AA14-73F7F8E0B4B4}"/>
              </a:ext>
            </a:extLst>
          </p:cNvPr>
          <p:cNvPicPr>
            <a:picLocks noChangeAspect="1"/>
          </p:cNvPicPr>
          <p:nvPr/>
        </p:nvPicPr>
        <p:blipFill>
          <a:blip r:embed="rId2"/>
          <a:stretch>
            <a:fillRect/>
          </a:stretch>
        </p:blipFill>
        <p:spPr>
          <a:xfrm>
            <a:off x="125629" y="6322"/>
            <a:ext cx="12066371" cy="6815818"/>
          </a:xfrm>
          <a:prstGeom prst="rect">
            <a:avLst/>
          </a:prstGeom>
        </p:spPr>
      </p:pic>
      <p:grpSp>
        <p:nvGrpSpPr>
          <p:cNvPr id="5" name="Группа 1">
            <a:extLst>
              <a:ext uri="{FF2B5EF4-FFF2-40B4-BE49-F238E27FC236}">
                <a16:creationId xmlns:a16="http://schemas.microsoft.com/office/drawing/2014/main" id="{0AD2FFA5-BAAB-48C4-864C-9A2BC01F0B9D}"/>
              </a:ext>
            </a:extLst>
          </p:cNvPr>
          <p:cNvGrpSpPr/>
          <p:nvPr/>
        </p:nvGrpSpPr>
        <p:grpSpPr>
          <a:xfrm>
            <a:off x="0" y="0"/>
            <a:ext cx="5167312" cy="876300"/>
            <a:chOff x="11112" y="-7937"/>
            <a:chExt cx="5167312" cy="876300"/>
          </a:xfrm>
        </p:grpSpPr>
        <p:sp>
          <p:nvSpPr>
            <p:cNvPr id="6" name="Google Shape;297;p19">
              <a:extLst>
                <a:ext uri="{FF2B5EF4-FFF2-40B4-BE49-F238E27FC236}">
                  <a16:creationId xmlns:a16="http://schemas.microsoft.com/office/drawing/2014/main" id="{4CE557F2-F979-402E-8A76-32172F599404}"/>
                </a:ext>
              </a:extLst>
            </p:cNvPr>
            <p:cNvSpPr/>
            <p:nvPr/>
          </p:nvSpPr>
          <p:spPr>
            <a:xfrm>
              <a:off x="11112" y="-7937"/>
              <a:ext cx="5167312" cy="876300"/>
            </a:xfrm>
            <a:custGeom>
              <a:avLst/>
              <a:gdLst/>
              <a:ahLst/>
              <a:cxnLst/>
              <a:rect l="l" t="t" r="r" b="b"/>
              <a:pathLst>
                <a:path w="543" h="92" extrusionOk="0">
                  <a:moveTo>
                    <a:pt x="451" y="92"/>
                  </a:moveTo>
                  <a:cubicBezTo>
                    <a:pt x="0" y="92"/>
                    <a:pt x="0" y="92"/>
                    <a:pt x="0" y="92"/>
                  </a:cubicBezTo>
                  <a:cubicBezTo>
                    <a:pt x="0" y="0"/>
                    <a:pt x="0" y="0"/>
                    <a:pt x="0" y="0"/>
                  </a:cubicBezTo>
                  <a:cubicBezTo>
                    <a:pt x="543" y="0"/>
                    <a:pt x="543" y="0"/>
                    <a:pt x="543" y="0"/>
                  </a:cubicBezTo>
                  <a:cubicBezTo>
                    <a:pt x="543" y="0"/>
                    <a:pt x="543" y="0"/>
                    <a:pt x="543" y="0"/>
                  </a:cubicBezTo>
                  <a:cubicBezTo>
                    <a:pt x="543" y="51"/>
                    <a:pt x="501" y="92"/>
                    <a:pt x="451" y="92"/>
                  </a:cubicBezTo>
                  <a:close/>
                </a:path>
              </a:pathLst>
            </a:custGeom>
            <a:solidFill>
              <a:srgbClr val="A4D91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 name="Google Shape;298;p19">
              <a:extLst>
                <a:ext uri="{FF2B5EF4-FFF2-40B4-BE49-F238E27FC236}">
                  <a16:creationId xmlns:a16="http://schemas.microsoft.com/office/drawing/2014/main" id="{B8694370-67B7-4EB7-A4EF-412AE8E15DA1}"/>
                </a:ext>
              </a:extLst>
            </p:cNvPr>
            <p:cNvSpPr txBox="1"/>
            <p:nvPr/>
          </p:nvSpPr>
          <p:spPr>
            <a:xfrm>
              <a:off x="462602" y="176213"/>
              <a:ext cx="3611189" cy="6921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500"/>
                <a:buFont typeface="Montserrat"/>
                <a:buNone/>
              </a:pPr>
              <a:r>
                <a:rPr lang="tr-TR" sz="2800" b="1" i="0" u="none" dirty="0">
                  <a:solidFill>
                    <a:srgbClr val="FF0000"/>
                  </a:solidFill>
                  <a:latin typeface="Montserrat"/>
                  <a:ea typeface="Montserrat"/>
                  <a:cs typeface="Montserrat"/>
                  <a:sym typeface="Montserrat"/>
                </a:rPr>
                <a:t>Luca Kullananlar</a:t>
              </a:r>
              <a:endParaRPr sz="2800" dirty="0">
                <a:solidFill>
                  <a:srgbClr val="FF0000"/>
                </a:solidFill>
              </a:endParaRPr>
            </a:p>
          </p:txBody>
        </p:sp>
      </p:grpSp>
      <p:grpSp>
        <p:nvGrpSpPr>
          <p:cNvPr id="8" name="Группа 2">
            <a:extLst>
              <a:ext uri="{FF2B5EF4-FFF2-40B4-BE49-F238E27FC236}">
                <a16:creationId xmlns:a16="http://schemas.microsoft.com/office/drawing/2014/main" id="{265C2575-907B-4C78-B605-4A73A77B5EA3}"/>
              </a:ext>
            </a:extLst>
          </p:cNvPr>
          <p:cNvGrpSpPr/>
          <p:nvPr/>
        </p:nvGrpSpPr>
        <p:grpSpPr>
          <a:xfrm>
            <a:off x="7024687" y="5969560"/>
            <a:ext cx="5167312" cy="890587"/>
            <a:chOff x="7024687" y="5978525"/>
            <a:chExt cx="5167312" cy="890587"/>
          </a:xfrm>
        </p:grpSpPr>
        <p:sp>
          <p:nvSpPr>
            <p:cNvPr id="9" name="Google Shape;296;p19">
              <a:extLst>
                <a:ext uri="{FF2B5EF4-FFF2-40B4-BE49-F238E27FC236}">
                  <a16:creationId xmlns:a16="http://schemas.microsoft.com/office/drawing/2014/main" id="{4D8854BD-EFA7-45BB-AC75-C3541D0C0F2A}"/>
                </a:ext>
              </a:extLst>
            </p:cNvPr>
            <p:cNvSpPr/>
            <p:nvPr/>
          </p:nvSpPr>
          <p:spPr>
            <a:xfrm>
              <a:off x="7024687" y="5978525"/>
              <a:ext cx="5167312" cy="877887"/>
            </a:xfrm>
            <a:custGeom>
              <a:avLst/>
              <a:gdLst/>
              <a:ahLst/>
              <a:cxnLst/>
              <a:rect l="l" t="t" r="r" b="b"/>
              <a:pathLst>
                <a:path w="543" h="92" extrusionOk="0">
                  <a:moveTo>
                    <a:pt x="92" y="0"/>
                  </a:moveTo>
                  <a:cubicBezTo>
                    <a:pt x="543" y="0"/>
                    <a:pt x="543" y="0"/>
                    <a:pt x="543" y="0"/>
                  </a:cubicBezTo>
                  <a:cubicBezTo>
                    <a:pt x="543" y="92"/>
                    <a:pt x="543" y="92"/>
                    <a:pt x="543" y="92"/>
                  </a:cubicBezTo>
                  <a:cubicBezTo>
                    <a:pt x="0" y="92"/>
                    <a:pt x="0" y="92"/>
                    <a:pt x="0" y="92"/>
                  </a:cubicBezTo>
                  <a:cubicBezTo>
                    <a:pt x="0" y="92"/>
                    <a:pt x="0" y="92"/>
                    <a:pt x="0" y="92"/>
                  </a:cubicBezTo>
                  <a:cubicBezTo>
                    <a:pt x="0" y="41"/>
                    <a:pt x="41" y="0"/>
                    <a:pt x="92" y="0"/>
                  </a:cubicBez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 name="Google Shape;299;p19">
              <a:extLst>
                <a:ext uri="{FF2B5EF4-FFF2-40B4-BE49-F238E27FC236}">
                  <a16:creationId xmlns:a16="http://schemas.microsoft.com/office/drawing/2014/main" id="{8C880B50-FA62-4102-A98F-41364B58BD42}"/>
                </a:ext>
              </a:extLst>
            </p:cNvPr>
            <p:cNvSpPr txBox="1"/>
            <p:nvPr/>
          </p:nvSpPr>
          <p:spPr>
            <a:xfrm>
              <a:off x="7754471" y="6176962"/>
              <a:ext cx="4200991" cy="6921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500"/>
                <a:buFont typeface="Montserrat"/>
                <a:buNone/>
              </a:pPr>
              <a:r>
                <a:rPr lang="tr-TR" sz="2800" b="1" i="0" u="none" dirty="0">
                  <a:solidFill>
                    <a:srgbClr val="FF0000"/>
                  </a:solidFill>
                  <a:latin typeface="Montserrat"/>
                  <a:ea typeface="Montserrat"/>
                  <a:cs typeface="Montserrat"/>
                  <a:sym typeface="Montserrat"/>
                </a:rPr>
                <a:t>Luca Kullanmayanlar</a:t>
              </a:r>
              <a:endParaRPr lang="tr-TR" sz="2800" dirty="0">
                <a:solidFill>
                  <a:srgbClr val="FF0000"/>
                </a:solidFill>
              </a:endParaRPr>
            </a:p>
          </p:txBody>
        </p:sp>
      </p:grpSp>
      <p:sp>
        <p:nvSpPr>
          <p:cNvPr id="11" name="Прямоугольник 3">
            <a:extLst>
              <a:ext uri="{FF2B5EF4-FFF2-40B4-BE49-F238E27FC236}">
                <a16:creationId xmlns:a16="http://schemas.microsoft.com/office/drawing/2014/main" id="{A3C91343-EF9C-4AD3-8CF1-F4A8363C0106}"/>
              </a:ext>
            </a:extLst>
          </p:cNvPr>
          <p:cNvSpPr>
            <a:spLocks noChangeArrowheads="1"/>
          </p:cNvSpPr>
          <p:nvPr/>
        </p:nvSpPr>
        <p:spPr bwMode="auto">
          <a:xfrm>
            <a:off x="8888945" y="299392"/>
            <a:ext cx="28515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en-UA" sz="2400" b="1" dirty="0">
                <a:solidFill>
                  <a:srgbClr val="FF0000"/>
                </a:solidFill>
                <a:latin typeface="Montserrat" panose="02000505000000020004" pitchFamily="2" charset="77"/>
              </a:rPr>
              <a:t>Yazılım Seçimi</a:t>
            </a:r>
            <a:endParaRPr lang="en-UA" altLang="en-UA" sz="4500" dirty="0">
              <a:solidFill>
                <a:srgbClr val="FF0000"/>
              </a:solidFill>
              <a:latin typeface="Montserrat" panose="02000505000000020004" pitchFamily="2" charset="77"/>
            </a:endParaRPr>
          </a:p>
        </p:txBody>
      </p:sp>
      <p:sp>
        <p:nvSpPr>
          <p:cNvPr id="2" name="Slayt Numarası Yer Tutucusu 1">
            <a:extLst>
              <a:ext uri="{FF2B5EF4-FFF2-40B4-BE49-F238E27FC236}">
                <a16:creationId xmlns:a16="http://schemas.microsoft.com/office/drawing/2014/main" id="{48B9B358-2305-4641-957B-EDE49C0110F5}"/>
              </a:ext>
            </a:extLst>
          </p:cNvPr>
          <p:cNvSpPr>
            <a:spLocks noGrp="1"/>
          </p:cNvSpPr>
          <p:nvPr>
            <p:ph type="sldNum" sz="quarter" idx="12"/>
          </p:nvPr>
        </p:nvSpPr>
        <p:spPr/>
        <p:txBody>
          <a:bodyPr/>
          <a:lstStyle/>
          <a:p>
            <a:fld id="{74A6B242-B99F-4B56-9848-7DADBC0D860D}" type="slidenum">
              <a:rPr lang="en-US" smtClean="0"/>
              <a:t>75</a:t>
            </a:fld>
            <a:endParaRPr lang="en-US"/>
          </a:p>
        </p:txBody>
      </p:sp>
    </p:spTree>
    <p:extLst>
      <p:ext uri="{BB962C8B-B14F-4D97-AF65-F5344CB8AC3E}">
        <p14:creationId xmlns:p14="http://schemas.microsoft.com/office/powerpoint/2010/main" val="313257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2A65CFB-3DF6-46E2-8A83-1AD819543922}"/>
              </a:ext>
            </a:extLst>
          </p:cNvPr>
          <p:cNvPicPr>
            <a:picLocks noChangeAspect="1"/>
          </p:cNvPicPr>
          <p:nvPr/>
        </p:nvPicPr>
        <p:blipFill>
          <a:blip r:embed="rId2"/>
          <a:stretch>
            <a:fillRect/>
          </a:stretch>
        </p:blipFill>
        <p:spPr>
          <a:xfrm>
            <a:off x="207467" y="282919"/>
            <a:ext cx="6987347" cy="3254884"/>
          </a:xfrm>
          <a:prstGeom prst="rect">
            <a:avLst/>
          </a:prstGeom>
        </p:spPr>
      </p:pic>
      <p:pic>
        <p:nvPicPr>
          <p:cNvPr id="5" name="Resim 4">
            <a:extLst>
              <a:ext uri="{FF2B5EF4-FFF2-40B4-BE49-F238E27FC236}">
                <a16:creationId xmlns:a16="http://schemas.microsoft.com/office/drawing/2014/main" id="{2C71E3A2-8FA2-416B-907B-FAA307446694}"/>
              </a:ext>
            </a:extLst>
          </p:cNvPr>
          <p:cNvPicPr>
            <a:picLocks noChangeAspect="1"/>
          </p:cNvPicPr>
          <p:nvPr/>
        </p:nvPicPr>
        <p:blipFill>
          <a:blip r:embed="rId3"/>
          <a:stretch>
            <a:fillRect/>
          </a:stretch>
        </p:blipFill>
        <p:spPr>
          <a:xfrm>
            <a:off x="8500190" y="149819"/>
            <a:ext cx="2794183" cy="3114395"/>
          </a:xfrm>
          <a:prstGeom prst="rect">
            <a:avLst/>
          </a:prstGeom>
        </p:spPr>
      </p:pic>
      <p:pic>
        <p:nvPicPr>
          <p:cNvPr id="6" name="Resim 5">
            <a:extLst>
              <a:ext uri="{FF2B5EF4-FFF2-40B4-BE49-F238E27FC236}">
                <a16:creationId xmlns:a16="http://schemas.microsoft.com/office/drawing/2014/main" id="{07FA706A-5956-4F6F-B416-3840E36045FA}"/>
              </a:ext>
            </a:extLst>
          </p:cNvPr>
          <p:cNvPicPr>
            <a:picLocks noChangeAspect="1"/>
          </p:cNvPicPr>
          <p:nvPr/>
        </p:nvPicPr>
        <p:blipFill>
          <a:blip r:embed="rId4"/>
          <a:stretch>
            <a:fillRect/>
          </a:stretch>
        </p:blipFill>
        <p:spPr>
          <a:xfrm>
            <a:off x="8504758" y="3743604"/>
            <a:ext cx="2789615" cy="3114395"/>
          </a:xfrm>
          <a:prstGeom prst="rect">
            <a:avLst/>
          </a:prstGeom>
        </p:spPr>
      </p:pic>
      <p:pic>
        <p:nvPicPr>
          <p:cNvPr id="7" name="Resim 6">
            <a:extLst>
              <a:ext uri="{FF2B5EF4-FFF2-40B4-BE49-F238E27FC236}">
                <a16:creationId xmlns:a16="http://schemas.microsoft.com/office/drawing/2014/main" id="{7B55B644-8F2A-4065-922B-A0C484A4F57D}"/>
              </a:ext>
            </a:extLst>
          </p:cNvPr>
          <p:cNvPicPr>
            <a:picLocks noChangeAspect="1"/>
          </p:cNvPicPr>
          <p:nvPr/>
        </p:nvPicPr>
        <p:blipFill>
          <a:blip r:embed="rId5"/>
          <a:stretch>
            <a:fillRect/>
          </a:stretch>
        </p:blipFill>
        <p:spPr>
          <a:xfrm>
            <a:off x="2092051" y="3743603"/>
            <a:ext cx="2705521" cy="3114395"/>
          </a:xfrm>
          <a:prstGeom prst="rect">
            <a:avLst/>
          </a:prstGeom>
        </p:spPr>
      </p:pic>
      <p:cxnSp>
        <p:nvCxnSpPr>
          <p:cNvPr id="9" name="Düz Ok Bağlayıcısı 8">
            <a:extLst>
              <a:ext uri="{FF2B5EF4-FFF2-40B4-BE49-F238E27FC236}">
                <a16:creationId xmlns:a16="http://schemas.microsoft.com/office/drawing/2014/main" id="{19F20022-4672-41E2-ABA8-D00D7496D300}"/>
              </a:ext>
            </a:extLst>
          </p:cNvPr>
          <p:cNvCxnSpPr/>
          <p:nvPr/>
        </p:nvCxnSpPr>
        <p:spPr>
          <a:xfrm>
            <a:off x="7221894" y="1390261"/>
            <a:ext cx="121297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Düz Ok Bağlayıcısı 9">
            <a:extLst>
              <a:ext uri="{FF2B5EF4-FFF2-40B4-BE49-F238E27FC236}">
                <a16:creationId xmlns:a16="http://schemas.microsoft.com/office/drawing/2014/main" id="{D651B459-CD99-452D-ACE4-64DF1C18D066}"/>
              </a:ext>
            </a:extLst>
          </p:cNvPr>
          <p:cNvCxnSpPr>
            <a:cxnSpLocks/>
          </p:cNvCxnSpPr>
          <p:nvPr/>
        </p:nvCxnSpPr>
        <p:spPr>
          <a:xfrm>
            <a:off x="7156484" y="3398858"/>
            <a:ext cx="1212979" cy="48369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Düz Ok Bağlayıcısı 11">
            <a:extLst>
              <a:ext uri="{FF2B5EF4-FFF2-40B4-BE49-F238E27FC236}">
                <a16:creationId xmlns:a16="http://schemas.microsoft.com/office/drawing/2014/main" id="{5C0FE5EC-D4F9-4D67-9DD9-96FA09086D02}"/>
              </a:ext>
            </a:extLst>
          </p:cNvPr>
          <p:cNvCxnSpPr>
            <a:cxnSpLocks/>
          </p:cNvCxnSpPr>
          <p:nvPr/>
        </p:nvCxnSpPr>
        <p:spPr>
          <a:xfrm flipH="1">
            <a:off x="5035517" y="3640703"/>
            <a:ext cx="919851" cy="63298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Dikdörtgen 13">
            <a:extLst>
              <a:ext uri="{FF2B5EF4-FFF2-40B4-BE49-F238E27FC236}">
                <a16:creationId xmlns:a16="http://schemas.microsoft.com/office/drawing/2014/main" id="{7A9C426A-3D81-4783-8594-5485E62F181D}"/>
              </a:ext>
            </a:extLst>
          </p:cNvPr>
          <p:cNvSpPr/>
          <p:nvPr/>
        </p:nvSpPr>
        <p:spPr>
          <a:xfrm>
            <a:off x="4717635" y="3605550"/>
            <a:ext cx="365174" cy="553998"/>
          </a:xfrm>
          <a:prstGeom prst="rect">
            <a:avLst/>
          </a:prstGeom>
          <a:noFill/>
        </p:spPr>
        <p:txBody>
          <a:bodyPr wrap="square" lIns="91440" tIns="45720" rIns="91440" bIns="45720">
            <a:spAutoFit/>
          </a:bodyPr>
          <a:lstStyle/>
          <a:p>
            <a:pPr algn="ctr"/>
            <a:r>
              <a:rPr lang="tr-TR" sz="3000" b="0" cap="none" spc="0" dirty="0">
                <a:ln w="0"/>
                <a:solidFill>
                  <a:schemeClr val="accent1"/>
                </a:solidFill>
                <a:effectLst>
                  <a:outerShdw blurRad="38100" dist="25400" dir="5400000" algn="ctr" rotWithShape="0">
                    <a:srgbClr val="6E747A">
                      <a:alpha val="43000"/>
                    </a:srgbClr>
                  </a:outerShdw>
                </a:effectLst>
              </a:rPr>
              <a:t>3</a:t>
            </a:r>
          </a:p>
        </p:txBody>
      </p:sp>
      <p:sp>
        <p:nvSpPr>
          <p:cNvPr id="16" name="Dikdörtgen 15">
            <a:extLst>
              <a:ext uri="{FF2B5EF4-FFF2-40B4-BE49-F238E27FC236}">
                <a16:creationId xmlns:a16="http://schemas.microsoft.com/office/drawing/2014/main" id="{BA7BE2B9-B942-4DCA-81BE-E349422E602D}"/>
              </a:ext>
            </a:extLst>
          </p:cNvPr>
          <p:cNvSpPr/>
          <p:nvPr/>
        </p:nvSpPr>
        <p:spPr>
          <a:xfrm>
            <a:off x="8266340" y="3398857"/>
            <a:ext cx="365174" cy="553998"/>
          </a:xfrm>
          <a:prstGeom prst="rect">
            <a:avLst/>
          </a:prstGeom>
          <a:noFill/>
        </p:spPr>
        <p:txBody>
          <a:bodyPr wrap="square" lIns="91440" tIns="45720" rIns="91440" bIns="45720">
            <a:spAutoFit/>
          </a:bodyPr>
          <a:lstStyle/>
          <a:p>
            <a:pPr algn="ctr"/>
            <a:r>
              <a:rPr lang="tr-TR" sz="3000" b="0" cap="none" spc="0" dirty="0">
                <a:ln w="0"/>
                <a:solidFill>
                  <a:schemeClr val="accent1"/>
                </a:solidFill>
                <a:effectLst>
                  <a:outerShdw blurRad="38100" dist="25400" dir="5400000" algn="ctr" rotWithShape="0">
                    <a:srgbClr val="6E747A">
                      <a:alpha val="43000"/>
                    </a:srgbClr>
                  </a:outerShdw>
                </a:effectLst>
              </a:rPr>
              <a:t>2</a:t>
            </a:r>
          </a:p>
        </p:txBody>
      </p:sp>
      <p:sp>
        <p:nvSpPr>
          <p:cNvPr id="17" name="Dikdörtgen 16">
            <a:extLst>
              <a:ext uri="{FF2B5EF4-FFF2-40B4-BE49-F238E27FC236}">
                <a16:creationId xmlns:a16="http://schemas.microsoft.com/office/drawing/2014/main" id="{6434E3E6-7A0E-45BE-9CC5-22EA3A5C34FE}"/>
              </a:ext>
            </a:extLst>
          </p:cNvPr>
          <p:cNvSpPr/>
          <p:nvPr/>
        </p:nvSpPr>
        <p:spPr>
          <a:xfrm>
            <a:off x="8257592" y="282918"/>
            <a:ext cx="242598" cy="553998"/>
          </a:xfrm>
          <a:prstGeom prst="rect">
            <a:avLst/>
          </a:prstGeom>
          <a:noFill/>
        </p:spPr>
        <p:txBody>
          <a:bodyPr wrap="square" lIns="91440" tIns="45720" rIns="91440" bIns="45720">
            <a:spAutoFit/>
          </a:bodyPr>
          <a:lstStyle/>
          <a:p>
            <a:pPr algn="ctr"/>
            <a:r>
              <a:rPr lang="tr-TR" sz="3000" b="0" cap="none" spc="0" dirty="0">
                <a:ln w="0"/>
                <a:solidFill>
                  <a:schemeClr val="accent1"/>
                </a:solidFill>
                <a:effectLst>
                  <a:outerShdw blurRad="38100" dist="25400" dir="5400000" algn="ctr" rotWithShape="0">
                    <a:srgbClr val="6E747A">
                      <a:alpha val="43000"/>
                    </a:srgbClr>
                  </a:outerShdw>
                </a:effectLst>
              </a:rPr>
              <a:t>1</a:t>
            </a:r>
          </a:p>
        </p:txBody>
      </p:sp>
    </p:spTree>
    <p:extLst>
      <p:ext uri="{BB962C8B-B14F-4D97-AF65-F5344CB8AC3E}">
        <p14:creationId xmlns:p14="http://schemas.microsoft.com/office/powerpoint/2010/main" val="2278625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1ED8EEB-DA0C-4A25-A184-7C991AC21B14}"/>
              </a:ext>
            </a:extLst>
          </p:cNvPr>
          <p:cNvPicPr>
            <a:picLocks noChangeAspect="1"/>
          </p:cNvPicPr>
          <p:nvPr/>
        </p:nvPicPr>
        <p:blipFill>
          <a:blip r:embed="rId2"/>
          <a:stretch>
            <a:fillRect/>
          </a:stretch>
        </p:blipFill>
        <p:spPr>
          <a:xfrm>
            <a:off x="433873" y="1190937"/>
            <a:ext cx="11324253" cy="5231569"/>
          </a:xfrm>
          <a:prstGeom prst="rect">
            <a:avLst/>
          </a:prstGeom>
        </p:spPr>
      </p:pic>
      <p:sp>
        <p:nvSpPr>
          <p:cNvPr id="4" name="Metin kutusu 3">
            <a:extLst>
              <a:ext uri="{FF2B5EF4-FFF2-40B4-BE49-F238E27FC236}">
                <a16:creationId xmlns:a16="http://schemas.microsoft.com/office/drawing/2014/main" id="{FED39639-7751-46E5-943F-FE8679A78CF9}"/>
              </a:ext>
            </a:extLst>
          </p:cNvPr>
          <p:cNvSpPr txBox="1"/>
          <p:nvPr/>
        </p:nvSpPr>
        <p:spPr>
          <a:xfrm>
            <a:off x="681135" y="681135"/>
            <a:ext cx="9075241" cy="369332"/>
          </a:xfrm>
          <a:prstGeom prst="rect">
            <a:avLst/>
          </a:prstGeom>
          <a:noFill/>
        </p:spPr>
        <p:txBody>
          <a:bodyPr wrap="none" rtlCol="0">
            <a:spAutoFit/>
          </a:bodyPr>
          <a:lstStyle/>
          <a:p>
            <a:r>
              <a:rPr lang="tr-TR" dirty="0">
                <a:latin typeface="Open Sans"/>
              </a:rPr>
              <a:t>Düzeltme işlemleri sonrasında grafikler üzerinden durum takip imkanı da yer almaktadır.</a:t>
            </a:r>
          </a:p>
        </p:txBody>
      </p:sp>
    </p:spTree>
    <p:extLst>
      <p:ext uri="{BB962C8B-B14F-4D97-AF65-F5344CB8AC3E}">
        <p14:creationId xmlns:p14="http://schemas.microsoft.com/office/powerpoint/2010/main" val="29251745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2" name="Группа 1">
            <a:extLst>
              <a:ext uri="{FF2B5EF4-FFF2-40B4-BE49-F238E27FC236}">
                <a16:creationId xmlns:a16="http://schemas.microsoft.com/office/drawing/2014/main" id="{C10DEF85-4755-C947-BBB4-7B2DD69C8A0E}"/>
              </a:ext>
            </a:extLst>
          </p:cNvPr>
          <p:cNvGrpSpPr/>
          <p:nvPr/>
        </p:nvGrpSpPr>
        <p:grpSpPr>
          <a:xfrm>
            <a:off x="820737" y="-7937"/>
            <a:ext cx="5537200" cy="3698875"/>
            <a:chOff x="820737" y="-7937"/>
            <a:chExt cx="5537200" cy="3698875"/>
          </a:xfrm>
        </p:grpSpPr>
        <p:sp>
          <p:nvSpPr>
            <p:cNvPr id="312" name="Google Shape;312;p20"/>
            <p:cNvSpPr/>
            <p:nvPr/>
          </p:nvSpPr>
          <p:spPr>
            <a:xfrm>
              <a:off x="820737" y="-7937"/>
              <a:ext cx="5537200" cy="3698875"/>
            </a:xfrm>
            <a:custGeom>
              <a:avLst/>
              <a:gdLst/>
              <a:ahLst/>
              <a:cxnLst/>
              <a:rect l="l" t="t" r="r" b="b"/>
              <a:pathLst>
                <a:path w="582" h="388" extrusionOk="0">
                  <a:moveTo>
                    <a:pt x="388" y="194"/>
                  </a:moveTo>
                  <a:cubicBezTo>
                    <a:pt x="388" y="301"/>
                    <a:pt x="302" y="388"/>
                    <a:pt x="194" y="388"/>
                  </a:cubicBezTo>
                  <a:cubicBezTo>
                    <a:pt x="194" y="388"/>
                    <a:pt x="194" y="388"/>
                    <a:pt x="194" y="388"/>
                  </a:cubicBezTo>
                  <a:cubicBezTo>
                    <a:pt x="87" y="388"/>
                    <a:pt x="0" y="301"/>
                    <a:pt x="0" y="194"/>
                  </a:cubicBezTo>
                  <a:cubicBezTo>
                    <a:pt x="0" y="194"/>
                    <a:pt x="0" y="194"/>
                    <a:pt x="0" y="194"/>
                  </a:cubicBezTo>
                  <a:cubicBezTo>
                    <a:pt x="0" y="87"/>
                    <a:pt x="87" y="0"/>
                    <a:pt x="194" y="0"/>
                  </a:cubicBezTo>
                  <a:cubicBezTo>
                    <a:pt x="582" y="0"/>
                    <a:pt x="582" y="0"/>
                    <a:pt x="582" y="0"/>
                  </a:cubicBezTo>
                  <a:cubicBezTo>
                    <a:pt x="475" y="0"/>
                    <a:pt x="388" y="87"/>
                    <a:pt x="388" y="194"/>
                  </a:cubicBezTo>
                  <a:close/>
                </a:path>
              </a:pathLst>
            </a:custGeom>
            <a:solidFill>
              <a:srgbClr val="67D7E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6" name="Google Shape;316;p20"/>
            <p:cNvSpPr/>
            <p:nvPr/>
          </p:nvSpPr>
          <p:spPr>
            <a:xfrm>
              <a:off x="2143125" y="449262"/>
              <a:ext cx="1008062" cy="849312"/>
            </a:xfrm>
            <a:custGeom>
              <a:avLst/>
              <a:gdLst/>
              <a:ahLst/>
              <a:cxnLst/>
              <a:rect l="l" t="t" r="r" b="b"/>
              <a:pathLst>
                <a:path w="106" h="89" extrusionOk="0">
                  <a:moveTo>
                    <a:pt x="14" y="72"/>
                  </a:moveTo>
                  <a:cubicBezTo>
                    <a:pt x="14" y="48"/>
                    <a:pt x="14" y="48"/>
                    <a:pt x="14" y="48"/>
                  </a:cubicBezTo>
                  <a:cubicBezTo>
                    <a:pt x="14" y="46"/>
                    <a:pt x="16" y="45"/>
                    <a:pt x="18" y="45"/>
                  </a:cubicBezTo>
                  <a:cubicBezTo>
                    <a:pt x="24" y="45"/>
                    <a:pt x="24" y="45"/>
                    <a:pt x="24" y="45"/>
                  </a:cubicBezTo>
                  <a:cubicBezTo>
                    <a:pt x="26" y="45"/>
                    <a:pt x="27" y="46"/>
                    <a:pt x="27" y="48"/>
                  </a:cubicBezTo>
                  <a:cubicBezTo>
                    <a:pt x="27" y="72"/>
                    <a:pt x="27" y="72"/>
                    <a:pt x="27" y="72"/>
                  </a:cubicBezTo>
                  <a:cubicBezTo>
                    <a:pt x="27" y="74"/>
                    <a:pt x="26" y="76"/>
                    <a:pt x="24" y="76"/>
                  </a:cubicBezTo>
                  <a:cubicBezTo>
                    <a:pt x="18" y="76"/>
                    <a:pt x="18" y="76"/>
                    <a:pt x="18" y="76"/>
                  </a:cubicBezTo>
                  <a:cubicBezTo>
                    <a:pt x="16" y="76"/>
                    <a:pt x="14" y="74"/>
                    <a:pt x="14" y="72"/>
                  </a:cubicBezTo>
                  <a:close/>
                  <a:moveTo>
                    <a:pt x="39" y="36"/>
                  </a:moveTo>
                  <a:cubicBezTo>
                    <a:pt x="37" y="36"/>
                    <a:pt x="35" y="38"/>
                    <a:pt x="35" y="40"/>
                  </a:cubicBezTo>
                  <a:cubicBezTo>
                    <a:pt x="35" y="72"/>
                    <a:pt x="35" y="72"/>
                    <a:pt x="35" y="72"/>
                  </a:cubicBezTo>
                  <a:cubicBezTo>
                    <a:pt x="35" y="74"/>
                    <a:pt x="37" y="76"/>
                    <a:pt x="39" y="76"/>
                  </a:cubicBezTo>
                  <a:cubicBezTo>
                    <a:pt x="45" y="76"/>
                    <a:pt x="45" y="76"/>
                    <a:pt x="45" y="76"/>
                  </a:cubicBezTo>
                  <a:cubicBezTo>
                    <a:pt x="47" y="76"/>
                    <a:pt x="48" y="74"/>
                    <a:pt x="48" y="72"/>
                  </a:cubicBezTo>
                  <a:cubicBezTo>
                    <a:pt x="48" y="40"/>
                    <a:pt x="48" y="40"/>
                    <a:pt x="48" y="40"/>
                  </a:cubicBezTo>
                  <a:cubicBezTo>
                    <a:pt x="48" y="38"/>
                    <a:pt x="47" y="36"/>
                    <a:pt x="45" y="36"/>
                  </a:cubicBezTo>
                  <a:lnTo>
                    <a:pt x="39" y="36"/>
                  </a:lnTo>
                  <a:close/>
                  <a:moveTo>
                    <a:pt x="60" y="29"/>
                  </a:moveTo>
                  <a:cubicBezTo>
                    <a:pt x="58" y="29"/>
                    <a:pt x="57" y="31"/>
                    <a:pt x="57" y="33"/>
                  </a:cubicBezTo>
                  <a:cubicBezTo>
                    <a:pt x="57" y="72"/>
                    <a:pt x="57" y="72"/>
                    <a:pt x="57" y="72"/>
                  </a:cubicBezTo>
                  <a:cubicBezTo>
                    <a:pt x="57" y="74"/>
                    <a:pt x="58" y="76"/>
                    <a:pt x="60" y="76"/>
                  </a:cubicBezTo>
                  <a:cubicBezTo>
                    <a:pt x="66" y="76"/>
                    <a:pt x="66" y="76"/>
                    <a:pt x="66" y="76"/>
                  </a:cubicBezTo>
                  <a:cubicBezTo>
                    <a:pt x="68" y="76"/>
                    <a:pt x="69" y="74"/>
                    <a:pt x="69" y="72"/>
                  </a:cubicBezTo>
                  <a:cubicBezTo>
                    <a:pt x="69" y="33"/>
                    <a:pt x="69" y="33"/>
                    <a:pt x="69" y="33"/>
                  </a:cubicBezTo>
                  <a:cubicBezTo>
                    <a:pt x="69" y="31"/>
                    <a:pt x="68" y="29"/>
                    <a:pt x="66" y="29"/>
                  </a:cubicBezTo>
                  <a:lnTo>
                    <a:pt x="60" y="29"/>
                  </a:lnTo>
                  <a:close/>
                  <a:moveTo>
                    <a:pt x="81" y="22"/>
                  </a:moveTo>
                  <a:cubicBezTo>
                    <a:pt x="79" y="22"/>
                    <a:pt x="78" y="23"/>
                    <a:pt x="78" y="25"/>
                  </a:cubicBezTo>
                  <a:cubicBezTo>
                    <a:pt x="78" y="72"/>
                    <a:pt x="78" y="72"/>
                    <a:pt x="78" y="72"/>
                  </a:cubicBezTo>
                  <a:cubicBezTo>
                    <a:pt x="78" y="74"/>
                    <a:pt x="79" y="76"/>
                    <a:pt x="81" y="76"/>
                  </a:cubicBezTo>
                  <a:cubicBezTo>
                    <a:pt x="87" y="76"/>
                    <a:pt x="87" y="76"/>
                    <a:pt x="87" y="76"/>
                  </a:cubicBezTo>
                  <a:cubicBezTo>
                    <a:pt x="89" y="76"/>
                    <a:pt x="90" y="74"/>
                    <a:pt x="90" y="72"/>
                  </a:cubicBezTo>
                  <a:cubicBezTo>
                    <a:pt x="90" y="25"/>
                    <a:pt x="90" y="25"/>
                    <a:pt x="90" y="25"/>
                  </a:cubicBezTo>
                  <a:cubicBezTo>
                    <a:pt x="90" y="23"/>
                    <a:pt x="89" y="22"/>
                    <a:pt x="87" y="22"/>
                  </a:cubicBezTo>
                  <a:lnTo>
                    <a:pt x="81" y="22"/>
                  </a:lnTo>
                  <a:close/>
                  <a:moveTo>
                    <a:pt x="16" y="36"/>
                  </a:moveTo>
                  <a:cubicBezTo>
                    <a:pt x="38" y="31"/>
                    <a:pt x="60" y="23"/>
                    <a:pt x="79" y="12"/>
                  </a:cubicBezTo>
                  <a:cubicBezTo>
                    <a:pt x="80" y="15"/>
                    <a:pt x="80" y="15"/>
                    <a:pt x="80" y="15"/>
                  </a:cubicBezTo>
                  <a:cubicBezTo>
                    <a:pt x="87" y="5"/>
                    <a:pt x="87" y="5"/>
                    <a:pt x="87" y="5"/>
                  </a:cubicBezTo>
                  <a:cubicBezTo>
                    <a:pt x="75" y="4"/>
                    <a:pt x="75" y="4"/>
                    <a:pt x="75" y="4"/>
                  </a:cubicBezTo>
                  <a:cubicBezTo>
                    <a:pt x="76" y="8"/>
                    <a:pt x="76" y="8"/>
                    <a:pt x="76" y="8"/>
                  </a:cubicBezTo>
                  <a:cubicBezTo>
                    <a:pt x="58" y="19"/>
                    <a:pt x="37" y="27"/>
                    <a:pt x="15" y="31"/>
                  </a:cubicBezTo>
                  <a:lnTo>
                    <a:pt x="16" y="36"/>
                  </a:lnTo>
                  <a:close/>
                  <a:moveTo>
                    <a:pt x="106" y="82"/>
                  </a:moveTo>
                  <a:cubicBezTo>
                    <a:pt x="95" y="76"/>
                    <a:pt x="95" y="76"/>
                    <a:pt x="95" y="76"/>
                  </a:cubicBezTo>
                  <a:cubicBezTo>
                    <a:pt x="95" y="80"/>
                    <a:pt x="95" y="80"/>
                    <a:pt x="95" y="80"/>
                  </a:cubicBezTo>
                  <a:cubicBezTo>
                    <a:pt x="9" y="80"/>
                    <a:pt x="9" y="80"/>
                    <a:pt x="9" y="80"/>
                  </a:cubicBezTo>
                  <a:cubicBezTo>
                    <a:pt x="9" y="11"/>
                    <a:pt x="9" y="11"/>
                    <a:pt x="9" y="11"/>
                  </a:cubicBezTo>
                  <a:cubicBezTo>
                    <a:pt x="13" y="11"/>
                    <a:pt x="13" y="11"/>
                    <a:pt x="13" y="11"/>
                  </a:cubicBezTo>
                  <a:cubicBezTo>
                    <a:pt x="6" y="0"/>
                    <a:pt x="6" y="0"/>
                    <a:pt x="6" y="0"/>
                  </a:cubicBezTo>
                  <a:cubicBezTo>
                    <a:pt x="0" y="11"/>
                    <a:pt x="0" y="11"/>
                    <a:pt x="0" y="11"/>
                  </a:cubicBezTo>
                  <a:cubicBezTo>
                    <a:pt x="4" y="11"/>
                    <a:pt x="4" y="11"/>
                    <a:pt x="4" y="11"/>
                  </a:cubicBezTo>
                  <a:cubicBezTo>
                    <a:pt x="4" y="80"/>
                    <a:pt x="4" y="80"/>
                    <a:pt x="4" y="80"/>
                  </a:cubicBezTo>
                  <a:cubicBezTo>
                    <a:pt x="4" y="82"/>
                    <a:pt x="4" y="82"/>
                    <a:pt x="4" y="82"/>
                  </a:cubicBezTo>
                  <a:cubicBezTo>
                    <a:pt x="4" y="85"/>
                    <a:pt x="4" y="85"/>
                    <a:pt x="4" y="85"/>
                  </a:cubicBezTo>
                  <a:cubicBezTo>
                    <a:pt x="95" y="85"/>
                    <a:pt x="95" y="85"/>
                    <a:pt x="95" y="85"/>
                  </a:cubicBezTo>
                  <a:cubicBezTo>
                    <a:pt x="95" y="89"/>
                    <a:pt x="95" y="89"/>
                    <a:pt x="95" y="89"/>
                  </a:cubicBezTo>
                  <a:lnTo>
                    <a:pt x="106" y="82"/>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7" name="Google Shape;317;p20"/>
            <p:cNvSpPr txBox="1"/>
            <p:nvPr/>
          </p:nvSpPr>
          <p:spPr>
            <a:xfrm>
              <a:off x="1303337" y="1755773"/>
              <a:ext cx="2687637" cy="10144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000"/>
                <a:buFont typeface="Open Sans"/>
                <a:buNone/>
              </a:pPr>
              <a:r>
                <a:rPr lang="tr-TR" sz="2400" b="1" i="0" u="none" dirty="0">
                  <a:solidFill>
                    <a:schemeClr val="tx1">
                      <a:lumMod val="95000"/>
                      <a:lumOff val="5000"/>
                    </a:schemeClr>
                  </a:solidFill>
                  <a:latin typeface="Open Sans"/>
                  <a:ea typeface="Open Sans"/>
                  <a:cs typeface="Open Sans"/>
                  <a:sym typeface="Open Sans"/>
                </a:rPr>
                <a:t>KONTROL İŞLEMLERİ</a:t>
              </a:r>
              <a:endParaRPr sz="2400" b="1" dirty="0">
                <a:solidFill>
                  <a:schemeClr val="tx1">
                    <a:lumMod val="95000"/>
                    <a:lumOff val="5000"/>
                  </a:schemeClr>
                </a:solidFill>
              </a:endParaRPr>
            </a:p>
          </p:txBody>
        </p:sp>
      </p:grpSp>
      <p:grpSp>
        <p:nvGrpSpPr>
          <p:cNvPr id="3" name="Группа 2">
            <a:extLst>
              <a:ext uri="{FF2B5EF4-FFF2-40B4-BE49-F238E27FC236}">
                <a16:creationId xmlns:a16="http://schemas.microsoft.com/office/drawing/2014/main" id="{02498891-585D-D142-B264-4050D6C1AD10}"/>
              </a:ext>
            </a:extLst>
          </p:cNvPr>
          <p:cNvGrpSpPr/>
          <p:nvPr/>
        </p:nvGrpSpPr>
        <p:grpSpPr>
          <a:xfrm>
            <a:off x="5845175" y="3157537"/>
            <a:ext cx="5537200" cy="3698875"/>
            <a:chOff x="5845175" y="3157537"/>
            <a:chExt cx="5537200" cy="3698875"/>
          </a:xfrm>
        </p:grpSpPr>
        <p:sp>
          <p:nvSpPr>
            <p:cNvPr id="311" name="Google Shape;311;p20"/>
            <p:cNvSpPr/>
            <p:nvPr/>
          </p:nvSpPr>
          <p:spPr>
            <a:xfrm>
              <a:off x="5845175" y="3157537"/>
              <a:ext cx="5537200" cy="3698875"/>
            </a:xfrm>
            <a:custGeom>
              <a:avLst/>
              <a:gdLst/>
              <a:ahLst/>
              <a:cxnLst/>
              <a:rect l="l" t="t" r="r" b="b"/>
              <a:pathLst>
                <a:path w="582" h="388" extrusionOk="0">
                  <a:moveTo>
                    <a:pt x="194" y="194"/>
                  </a:moveTo>
                  <a:cubicBezTo>
                    <a:pt x="194" y="87"/>
                    <a:pt x="280" y="0"/>
                    <a:pt x="388" y="0"/>
                  </a:cubicBezTo>
                  <a:cubicBezTo>
                    <a:pt x="388" y="0"/>
                    <a:pt x="388" y="0"/>
                    <a:pt x="388" y="0"/>
                  </a:cubicBezTo>
                  <a:cubicBezTo>
                    <a:pt x="495" y="0"/>
                    <a:pt x="582" y="87"/>
                    <a:pt x="582" y="194"/>
                  </a:cubicBezTo>
                  <a:cubicBezTo>
                    <a:pt x="582" y="194"/>
                    <a:pt x="582" y="194"/>
                    <a:pt x="582" y="194"/>
                  </a:cubicBezTo>
                  <a:cubicBezTo>
                    <a:pt x="582" y="301"/>
                    <a:pt x="495" y="388"/>
                    <a:pt x="388" y="388"/>
                  </a:cubicBezTo>
                  <a:cubicBezTo>
                    <a:pt x="0" y="388"/>
                    <a:pt x="0" y="388"/>
                    <a:pt x="0" y="388"/>
                  </a:cubicBezTo>
                  <a:cubicBezTo>
                    <a:pt x="107" y="388"/>
                    <a:pt x="194" y="301"/>
                    <a:pt x="194" y="194"/>
                  </a:cubicBezTo>
                  <a:close/>
                </a:path>
              </a:pathLst>
            </a:custGeom>
            <a:solidFill>
              <a:srgbClr val="0A43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5" name="Google Shape;315;p20"/>
            <p:cNvSpPr/>
            <p:nvPr/>
          </p:nvSpPr>
          <p:spPr>
            <a:xfrm>
              <a:off x="9004300" y="5549900"/>
              <a:ext cx="1131887" cy="754062"/>
            </a:xfrm>
            <a:custGeom>
              <a:avLst/>
              <a:gdLst/>
              <a:ahLst/>
              <a:cxnLst/>
              <a:rect l="l" t="t" r="r" b="b"/>
              <a:pathLst>
                <a:path w="119" h="79" extrusionOk="0">
                  <a:moveTo>
                    <a:pt x="94" y="7"/>
                  </a:moveTo>
                  <a:cubicBezTo>
                    <a:pt x="105" y="35"/>
                    <a:pt x="105" y="35"/>
                    <a:pt x="105" y="35"/>
                  </a:cubicBezTo>
                  <a:cubicBezTo>
                    <a:pt x="91" y="41"/>
                    <a:pt x="91" y="41"/>
                    <a:pt x="91" y="41"/>
                  </a:cubicBezTo>
                  <a:cubicBezTo>
                    <a:pt x="84" y="35"/>
                    <a:pt x="62" y="15"/>
                    <a:pt x="60" y="15"/>
                  </a:cubicBezTo>
                  <a:cubicBezTo>
                    <a:pt x="58" y="15"/>
                    <a:pt x="51" y="18"/>
                    <a:pt x="51" y="18"/>
                  </a:cubicBezTo>
                  <a:cubicBezTo>
                    <a:pt x="51" y="18"/>
                    <a:pt x="46" y="19"/>
                    <a:pt x="43" y="19"/>
                  </a:cubicBezTo>
                  <a:cubicBezTo>
                    <a:pt x="41" y="19"/>
                    <a:pt x="40" y="19"/>
                    <a:pt x="39" y="18"/>
                  </a:cubicBezTo>
                  <a:cubicBezTo>
                    <a:pt x="38" y="18"/>
                    <a:pt x="37" y="17"/>
                    <a:pt x="38" y="16"/>
                  </a:cubicBezTo>
                  <a:cubicBezTo>
                    <a:pt x="38" y="15"/>
                    <a:pt x="39" y="13"/>
                    <a:pt x="40" y="13"/>
                  </a:cubicBezTo>
                  <a:cubicBezTo>
                    <a:pt x="46" y="10"/>
                    <a:pt x="62" y="4"/>
                    <a:pt x="63" y="4"/>
                  </a:cubicBezTo>
                  <a:cubicBezTo>
                    <a:pt x="63" y="4"/>
                    <a:pt x="63" y="4"/>
                    <a:pt x="64" y="4"/>
                  </a:cubicBezTo>
                  <a:cubicBezTo>
                    <a:pt x="67" y="4"/>
                    <a:pt x="91" y="7"/>
                    <a:pt x="94" y="7"/>
                  </a:cubicBezTo>
                  <a:close/>
                  <a:moveTo>
                    <a:pt x="104" y="0"/>
                  </a:moveTo>
                  <a:cubicBezTo>
                    <a:pt x="104" y="0"/>
                    <a:pt x="103" y="0"/>
                    <a:pt x="103" y="0"/>
                  </a:cubicBezTo>
                  <a:cubicBezTo>
                    <a:pt x="98" y="2"/>
                    <a:pt x="98" y="2"/>
                    <a:pt x="98" y="2"/>
                  </a:cubicBezTo>
                  <a:cubicBezTo>
                    <a:pt x="98" y="2"/>
                    <a:pt x="97" y="3"/>
                    <a:pt x="97" y="3"/>
                  </a:cubicBezTo>
                  <a:cubicBezTo>
                    <a:pt x="96" y="4"/>
                    <a:pt x="96" y="5"/>
                    <a:pt x="97" y="6"/>
                  </a:cubicBezTo>
                  <a:cubicBezTo>
                    <a:pt x="108" y="35"/>
                    <a:pt x="108" y="35"/>
                    <a:pt x="108" y="35"/>
                  </a:cubicBezTo>
                  <a:cubicBezTo>
                    <a:pt x="109" y="36"/>
                    <a:pt x="110" y="37"/>
                    <a:pt x="112" y="36"/>
                  </a:cubicBezTo>
                  <a:cubicBezTo>
                    <a:pt x="117" y="35"/>
                    <a:pt x="117" y="35"/>
                    <a:pt x="117" y="35"/>
                  </a:cubicBezTo>
                  <a:cubicBezTo>
                    <a:pt x="117" y="34"/>
                    <a:pt x="118" y="34"/>
                    <a:pt x="118" y="33"/>
                  </a:cubicBezTo>
                  <a:cubicBezTo>
                    <a:pt x="119" y="32"/>
                    <a:pt x="119" y="31"/>
                    <a:pt x="118" y="31"/>
                  </a:cubicBezTo>
                  <a:cubicBezTo>
                    <a:pt x="107" y="2"/>
                    <a:pt x="107" y="2"/>
                    <a:pt x="107" y="2"/>
                  </a:cubicBezTo>
                  <a:cubicBezTo>
                    <a:pt x="106" y="1"/>
                    <a:pt x="105" y="0"/>
                    <a:pt x="104" y="0"/>
                  </a:cubicBezTo>
                  <a:close/>
                  <a:moveTo>
                    <a:pt x="0" y="39"/>
                  </a:moveTo>
                  <a:cubicBezTo>
                    <a:pt x="0" y="40"/>
                    <a:pt x="0" y="41"/>
                    <a:pt x="0" y="42"/>
                  </a:cubicBezTo>
                  <a:cubicBezTo>
                    <a:pt x="1" y="42"/>
                    <a:pt x="2" y="43"/>
                    <a:pt x="2" y="43"/>
                  </a:cubicBezTo>
                  <a:cubicBezTo>
                    <a:pt x="7" y="43"/>
                    <a:pt x="7" y="43"/>
                    <a:pt x="7" y="43"/>
                  </a:cubicBezTo>
                  <a:cubicBezTo>
                    <a:pt x="9" y="43"/>
                    <a:pt x="11" y="42"/>
                    <a:pt x="11" y="40"/>
                  </a:cubicBezTo>
                  <a:cubicBezTo>
                    <a:pt x="13" y="8"/>
                    <a:pt x="13" y="8"/>
                    <a:pt x="13" y="8"/>
                  </a:cubicBezTo>
                  <a:cubicBezTo>
                    <a:pt x="13" y="7"/>
                    <a:pt x="13" y="6"/>
                    <a:pt x="12" y="6"/>
                  </a:cubicBezTo>
                  <a:cubicBezTo>
                    <a:pt x="12" y="5"/>
                    <a:pt x="11" y="5"/>
                    <a:pt x="10" y="4"/>
                  </a:cubicBezTo>
                  <a:cubicBezTo>
                    <a:pt x="5" y="4"/>
                    <a:pt x="5" y="4"/>
                    <a:pt x="5" y="4"/>
                  </a:cubicBezTo>
                  <a:cubicBezTo>
                    <a:pt x="5" y="4"/>
                    <a:pt x="5" y="4"/>
                    <a:pt x="5" y="4"/>
                  </a:cubicBezTo>
                  <a:cubicBezTo>
                    <a:pt x="4" y="4"/>
                    <a:pt x="2" y="5"/>
                    <a:pt x="2" y="7"/>
                  </a:cubicBezTo>
                  <a:lnTo>
                    <a:pt x="0" y="39"/>
                  </a:lnTo>
                  <a:close/>
                  <a:moveTo>
                    <a:pt x="48" y="68"/>
                  </a:moveTo>
                  <a:cubicBezTo>
                    <a:pt x="48" y="67"/>
                    <a:pt x="48" y="66"/>
                    <a:pt x="47" y="65"/>
                  </a:cubicBezTo>
                  <a:cubicBezTo>
                    <a:pt x="45" y="64"/>
                    <a:pt x="42" y="64"/>
                    <a:pt x="41" y="66"/>
                  </a:cubicBezTo>
                  <a:cubicBezTo>
                    <a:pt x="38" y="69"/>
                    <a:pt x="38" y="69"/>
                    <a:pt x="38" y="69"/>
                  </a:cubicBezTo>
                  <a:cubicBezTo>
                    <a:pt x="38" y="69"/>
                    <a:pt x="38" y="69"/>
                    <a:pt x="38" y="69"/>
                  </a:cubicBezTo>
                  <a:cubicBezTo>
                    <a:pt x="36" y="72"/>
                    <a:pt x="36" y="72"/>
                    <a:pt x="36" y="72"/>
                  </a:cubicBezTo>
                  <a:cubicBezTo>
                    <a:pt x="34" y="75"/>
                    <a:pt x="36" y="77"/>
                    <a:pt x="37" y="78"/>
                  </a:cubicBezTo>
                  <a:cubicBezTo>
                    <a:pt x="38" y="79"/>
                    <a:pt x="39" y="79"/>
                    <a:pt x="40" y="79"/>
                  </a:cubicBezTo>
                  <a:cubicBezTo>
                    <a:pt x="41" y="79"/>
                    <a:pt x="42" y="79"/>
                    <a:pt x="43" y="77"/>
                  </a:cubicBezTo>
                  <a:cubicBezTo>
                    <a:pt x="46" y="73"/>
                    <a:pt x="46" y="73"/>
                    <a:pt x="46" y="73"/>
                  </a:cubicBezTo>
                  <a:cubicBezTo>
                    <a:pt x="46" y="73"/>
                    <a:pt x="46" y="73"/>
                    <a:pt x="46" y="73"/>
                  </a:cubicBezTo>
                  <a:cubicBezTo>
                    <a:pt x="47" y="72"/>
                    <a:pt x="47" y="72"/>
                    <a:pt x="47" y="72"/>
                  </a:cubicBezTo>
                  <a:cubicBezTo>
                    <a:pt x="48" y="71"/>
                    <a:pt x="49" y="70"/>
                    <a:pt x="48" y="68"/>
                  </a:cubicBezTo>
                  <a:close/>
                  <a:moveTo>
                    <a:pt x="25" y="67"/>
                  </a:moveTo>
                  <a:cubicBezTo>
                    <a:pt x="24" y="68"/>
                    <a:pt x="24" y="70"/>
                    <a:pt x="27" y="72"/>
                  </a:cubicBezTo>
                  <a:cubicBezTo>
                    <a:pt x="29" y="74"/>
                    <a:pt x="31" y="74"/>
                    <a:pt x="33" y="71"/>
                  </a:cubicBezTo>
                  <a:cubicBezTo>
                    <a:pt x="38" y="65"/>
                    <a:pt x="38" y="65"/>
                    <a:pt x="38" y="65"/>
                  </a:cubicBezTo>
                  <a:cubicBezTo>
                    <a:pt x="41" y="62"/>
                    <a:pt x="38" y="59"/>
                    <a:pt x="38" y="58"/>
                  </a:cubicBezTo>
                  <a:cubicBezTo>
                    <a:pt x="36" y="57"/>
                    <a:pt x="33" y="57"/>
                    <a:pt x="32" y="59"/>
                  </a:cubicBezTo>
                  <a:cubicBezTo>
                    <a:pt x="28" y="63"/>
                    <a:pt x="28" y="63"/>
                    <a:pt x="28" y="63"/>
                  </a:cubicBezTo>
                  <a:cubicBezTo>
                    <a:pt x="28" y="63"/>
                    <a:pt x="28" y="63"/>
                    <a:pt x="28" y="63"/>
                  </a:cubicBezTo>
                  <a:cubicBezTo>
                    <a:pt x="28" y="63"/>
                    <a:pt x="28" y="63"/>
                    <a:pt x="28" y="63"/>
                  </a:cubicBezTo>
                  <a:lnTo>
                    <a:pt x="25" y="67"/>
                  </a:lnTo>
                  <a:close/>
                  <a:moveTo>
                    <a:pt x="17" y="58"/>
                  </a:moveTo>
                  <a:cubicBezTo>
                    <a:pt x="16" y="59"/>
                    <a:pt x="16" y="61"/>
                    <a:pt x="16" y="62"/>
                  </a:cubicBezTo>
                  <a:cubicBezTo>
                    <a:pt x="16" y="63"/>
                    <a:pt x="17" y="64"/>
                    <a:pt x="18" y="65"/>
                  </a:cubicBezTo>
                  <a:cubicBezTo>
                    <a:pt x="20" y="66"/>
                    <a:pt x="22" y="66"/>
                    <a:pt x="24" y="64"/>
                  </a:cubicBezTo>
                  <a:cubicBezTo>
                    <a:pt x="30" y="57"/>
                    <a:pt x="30" y="57"/>
                    <a:pt x="30" y="57"/>
                  </a:cubicBezTo>
                  <a:cubicBezTo>
                    <a:pt x="31" y="55"/>
                    <a:pt x="31" y="54"/>
                    <a:pt x="31" y="53"/>
                  </a:cubicBezTo>
                  <a:cubicBezTo>
                    <a:pt x="31" y="52"/>
                    <a:pt x="30" y="51"/>
                    <a:pt x="29" y="50"/>
                  </a:cubicBezTo>
                  <a:cubicBezTo>
                    <a:pt x="27" y="48"/>
                    <a:pt x="25" y="49"/>
                    <a:pt x="23" y="51"/>
                  </a:cubicBezTo>
                  <a:cubicBezTo>
                    <a:pt x="20" y="55"/>
                    <a:pt x="20" y="55"/>
                    <a:pt x="20" y="55"/>
                  </a:cubicBezTo>
                  <a:cubicBezTo>
                    <a:pt x="20" y="55"/>
                    <a:pt x="20" y="55"/>
                    <a:pt x="20" y="55"/>
                  </a:cubicBezTo>
                  <a:cubicBezTo>
                    <a:pt x="20" y="55"/>
                    <a:pt x="20" y="55"/>
                    <a:pt x="20" y="55"/>
                  </a:cubicBezTo>
                  <a:lnTo>
                    <a:pt x="17" y="58"/>
                  </a:lnTo>
                  <a:close/>
                  <a:moveTo>
                    <a:pt x="16" y="56"/>
                  </a:moveTo>
                  <a:cubicBezTo>
                    <a:pt x="22" y="48"/>
                    <a:pt x="22" y="48"/>
                    <a:pt x="22" y="48"/>
                  </a:cubicBezTo>
                  <a:cubicBezTo>
                    <a:pt x="25" y="45"/>
                    <a:pt x="22" y="43"/>
                    <a:pt x="21" y="42"/>
                  </a:cubicBezTo>
                  <a:cubicBezTo>
                    <a:pt x="19" y="40"/>
                    <a:pt x="17" y="41"/>
                    <a:pt x="15" y="43"/>
                  </a:cubicBezTo>
                  <a:cubicBezTo>
                    <a:pt x="13" y="45"/>
                    <a:pt x="13" y="45"/>
                    <a:pt x="13" y="45"/>
                  </a:cubicBezTo>
                  <a:cubicBezTo>
                    <a:pt x="13" y="45"/>
                    <a:pt x="13" y="45"/>
                    <a:pt x="13" y="45"/>
                  </a:cubicBezTo>
                  <a:cubicBezTo>
                    <a:pt x="13" y="46"/>
                    <a:pt x="13" y="46"/>
                    <a:pt x="13" y="46"/>
                  </a:cubicBezTo>
                  <a:cubicBezTo>
                    <a:pt x="10" y="49"/>
                    <a:pt x="10" y="49"/>
                    <a:pt x="10" y="49"/>
                  </a:cubicBezTo>
                  <a:cubicBezTo>
                    <a:pt x="9" y="50"/>
                    <a:pt x="8" y="51"/>
                    <a:pt x="9" y="53"/>
                  </a:cubicBezTo>
                  <a:cubicBezTo>
                    <a:pt x="9" y="54"/>
                    <a:pt x="10" y="55"/>
                    <a:pt x="10" y="55"/>
                  </a:cubicBezTo>
                  <a:cubicBezTo>
                    <a:pt x="11" y="56"/>
                    <a:pt x="12" y="57"/>
                    <a:pt x="13" y="57"/>
                  </a:cubicBezTo>
                  <a:cubicBezTo>
                    <a:pt x="14" y="57"/>
                    <a:pt x="15" y="56"/>
                    <a:pt x="16" y="56"/>
                  </a:cubicBezTo>
                  <a:close/>
                  <a:moveTo>
                    <a:pt x="90" y="49"/>
                  </a:moveTo>
                  <a:cubicBezTo>
                    <a:pt x="91" y="48"/>
                    <a:pt x="92" y="45"/>
                    <a:pt x="89" y="43"/>
                  </a:cubicBezTo>
                  <a:cubicBezTo>
                    <a:pt x="87" y="41"/>
                    <a:pt x="87" y="41"/>
                    <a:pt x="87" y="41"/>
                  </a:cubicBezTo>
                  <a:cubicBezTo>
                    <a:pt x="76" y="31"/>
                    <a:pt x="63" y="20"/>
                    <a:pt x="60" y="18"/>
                  </a:cubicBezTo>
                  <a:cubicBezTo>
                    <a:pt x="58" y="18"/>
                    <a:pt x="55" y="20"/>
                    <a:pt x="52" y="21"/>
                  </a:cubicBezTo>
                  <a:cubicBezTo>
                    <a:pt x="51" y="21"/>
                    <a:pt x="51" y="21"/>
                    <a:pt x="51" y="21"/>
                  </a:cubicBezTo>
                  <a:cubicBezTo>
                    <a:pt x="51" y="21"/>
                    <a:pt x="47" y="22"/>
                    <a:pt x="43" y="22"/>
                  </a:cubicBezTo>
                  <a:cubicBezTo>
                    <a:pt x="40" y="22"/>
                    <a:pt x="39" y="22"/>
                    <a:pt x="37" y="21"/>
                  </a:cubicBezTo>
                  <a:cubicBezTo>
                    <a:pt x="35" y="19"/>
                    <a:pt x="35" y="17"/>
                    <a:pt x="35" y="16"/>
                  </a:cubicBezTo>
                  <a:cubicBezTo>
                    <a:pt x="35" y="14"/>
                    <a:pt x="37" y="12"/>
                    <a:pt x="38" y="11"/>
                  </a:cubicBezTo>
                  <a:cubicBezTo>
                    <a:pt x="16" y="8"/>
                    <a:pt x="16" y="8"/>
                    <a:pt x="16" y="8"/>
                  </a:cubicBezTo>
                  <a:cubicBezTo>
                    <a:pt x="14" y="40"/>
                    <a:pt x="14" y="40"/>
                    <a:pt x="14" y="40"/>
                  </a:cubicBezTo>
                  <a:cubicBezTo>
                    <a:pt x="15" y="38"/>
                    <a:pt x="17" y="38"/>
                    <a:pt x="19" y="38"/>
                  </a:cubicBezTo>
                  <a:cubicBezTo>
                    <a:pt x="20" y="38"/>
                    <a:pt x="22" y="39"/>
                    <a:pt x="23" y="40"/>
                  </a:cubicBezTo>
                  <a:cubicBezTo>
                    <a:pt x="25" y="42"/>
                    <a:pt x="26" y="44"/>
                    <a:pt x="26" y="46"/>
                  </a:cubicBezTo>
                  <a:cubicBezTo>
                    <a:pt x="28" y="46"/>
                    <a:pt x="30" y="47"/>
                    <a:pt x="31" y="48"/>
                  </a:cubicBezTo>
                  <a:cubicBezTo>
                    <a:pt x="33" y="50"/>
                    <a:pt x="34" y="52"/>
                    <a:pt x="34" y="55"/>
                  </a:cubicBezTo>
                  <a:cubicBezTo>
                    <a:pt x="36" y="54"/>
                    <a:pt x="38" y="55"/>
                    <a:pt x="39" y="56"/>
                  </a:cubicBezTo>
                  <a:cubicBezTo>
                    <a:pt x="41" y="58"/>
                    <a:pt x="42" y="60"/>
                    <a:pt x="42" y="62"/>
                  </a:cubicBezTo>
                  <a:cubicBezTo>
                    <a:pt x="44" y="61"/>
                    <a:pt x="46" y="62"/>
                    <a:pt x="48" y="63"/>
                  </a:cubicBezTo>
                  <a:cubicBezTo>
                    <a:pt x="51" y="65"/>
                    <a:pt x="52" y="68"/>
                    <a:pt x="51" y="71"/>
                  </a:cubicBezTo>
                  <a:cubicBezTo>
                    <a:pt x="53" y="73"/>
                    <a:pt x="53" y="73"/>
                    <a:pt x="53" y="73"/>
                  </a:cubicBezTo>
                  <a:cubicBezTo>
                    <a:pt x="53" y="73"/>
                    <a:pt x="53" y="73"/>
                    <a:pt x="53" y="73"/>
                  </a:cubicBezTo>
                  <a:cubicBezTo>
                    <a:pt x="53" y="73"/>
                    <a:pt x="53" y="73"/>
                    <a:pt x="53" y="73"/>
                  </a:cubicBezTo>
                  <a:cubicBezTo>
                    <a:pt x="54" y="74"/>
                    <a:pt x="55" y="74"/>
                    <a:pt x="56" y="74"/>
                  </a:cubicBezTo>
                  <a:cubicBezTo>
                    <a:pt x="57" y="74"/>
                    <a:pt x="58" y="73"/>
                    <a:pt x="59" y="72"/>
                  </a:cubicBezTo>
                  <a:cubicBezTo>
                    <a:pt x="60" y="71"/>
                    <a:pt x="61" y="69"/>
                    <a:pt x="59" y="68"/>
                  </a:cubicBezTo>
                  <a:cubicBezTo>
                    <a:pt x="59" y="67"/>
                    <a:pt x="59" y="67"/>
                    <a:pt x="59" y="67"/>
                  </a:cubicBezTo>
                  <a:cubicBezTo>
                    <a:pt x="49" y="59"/>
                    <a:pt x="49" y="59"/>
                    <a:pt x="49" y="59"/>
                  </a:cubicBezTo>
                  <a:cubicBezTo>
                    <a:pt x="49" y="59"/>
                    <a:pt x="49" y="58"/>
                    <a:pt x="49" y="58"/>
                  </a:cubicBezTo>
                  <a:cubicBezTo>
                    <a:pt x="49" y="57"/>
                    <a:pt x="49" y="57"/>
                    <a:pt x="49" y="57"/>
                  </a:cubicBezTo>
                  <a:cubicBezTo>
                    <a:pt x="49" y="56"/>
                    <a:pt x="51" y="56"/>
                    <a:pt x="51" y="57"/>
                  </a:cubicBezTo>
                  <a:cubicBezTo>
                    <a:pt x="64" y="68"/>
                    <a:pt x="64" y="68"/>
                    <a:pt x="64" y="68"/>
                  </a:cubicBezTo>
                  <a:cubicBezTo>
                    <a:pt x="65" y="68"/>
                    <a:pt x="66" y="68"/>
                    <a:pt x="67" y="68"/>
                  </a:cubicBezTo>
                  <a:cubicBezTo>
                    <a:pt x="68" y="68"/>
                    <a:pt x="69" y="68"/>
                    <a:pt x="70" y="66"/>
                  </a:cubicBezTo>
                  <a:cubicBezTo>
                    <a:pt x="71" y="65"/>
                    <a:pt x="71" y="64"/>
                    <a:pt x="71" y="63"/>
                  </a:cubicBezTo>
                  <a:cubicBezTo>
                    <a:pt x="71" y="62"/>
                    <a:pt x="70" y="61"/>
                    <a:pt x="69" y="60"/>
                  </a:cubicBezTo>
                  <a:cubicBezTo>
                    <a:pt x="68" y="59"/>
                    <a:pt x="68" y="59"/>
                    <a:pt x="68" y="59"/>
                  </a:cubicBezTo>
                  <a:cubicBezTo>
                    <a:pt x="68" y="59"/>
                    <a:pt x="68" y="59"/>
                    <a:pt x="68" y="59"/>
                  </a:cubicBezTo>
                  <a:cubicBezTo>
                    <a:pt x="60" y="53"/>
                    <a:pt x="60" y="53"/>
                    <a:pt x="60" y="53"/>
                  </a:cubicBezTo>
                  <a:cubicBezTo>
                    <a:pt x="60" y="53"/>
                    <a:pt x="60" y="52"/>
                    <a:pt x="60" y="52"/>
                  </a:cubicBezTo>
                  <a:cubicBezTo>
                    <a:pt x="60" y="51"/>
                    <a:pt x="60" y="51"/>
                    <a:pt x="60" y="51"/>
                  </a:cubicBezTo>
                  <a:cubicBezTo>
                    <a:pt x="61" y="50"/>
                    <a:pt x="62" y="50"/>
                    <a:pt x="62" y="50"/>
                  </a:cubicBezTo>
                  <a:cubicBezTo>
                    <a:pt x="75" y="60"/>
                    <a:pt x="75" y="60"/>
                    <a:pt x="75" y="60"/>
                  </a:cubicBezTo>
                  <a:cubicBezTo>
                    <a:pt x="75" y="61"/>
                    <a:pt x="76" y="61"/>
                    <a:pt x="77" y="61"/>
                  </a:cubicBezTo>
                  <a:cubicBezTo>
                    <a:pt x="79" y="61"/>
                    <a:pt x="80" y="60"/>
                    <a:pt x="81" y="59"/>
                  </a:cubicBezTo>
                  <a:cubicBezTo>
                    <a:pt x="82" y="58"/>
                    <a:pt x="83" y="57"/>
                    <a:pt x="83" y="56"/>
                  </a:cubicBezTo>
                  <a:cubicBezTo>
                    <a:pt x="82" y="55"/>
                    <a:pt x="82" y="54"/>
                    <a:pt x="81" y="53"/>
                  </a:cubicBezTo>
                  <a:cubicBezTo>
                    <a:pt x="77" y="50"/>
                    <a:pt x="77" y="50"/>
                    <a:pt x="77" y="50"/>
                  </a:cubicBezTo>
                  <a:cubicBezTo>
                    <a:pt x="77" y="50"/>
                    <a:pt x="77" y="50"/>
                    <a:pt x="77" y="50"/>
                  </a:cubicBezTo>
                  <a:cubicBezTo>
                    <a:pt x="71" y="45"/>
                    <a:pt x="71" y="45"/>
                    <a:pt x="71" y="45"/>
                  </a:cubicBezTo>
                  <a:cubicBezTo>
                    <a:pt x="70" y="44"/>
                    <a:pt x="70" y="43"/>
                    <a:pt x="71" y="42"/>
                  </a:cubicBezTo>
                  <a:cubicBezTo>
                    <a:pt x="71" y="42"/>
                    <a:pt x="72" y="42"/>
                    <a:pt x="73" y="42"/>
                  </a:cubicBezTo>
                  <a:cubicBezTo>
                    <a:pt x="83" y="50"/>
                    <a:pt x="83" y="50"/>
                    <a:pt x="83" y="50"/>
                  </a:cubicBezTo>
                  <a:cubicBezTo>
                    <a:pt x="85" y="52"/>
                    <a:pt x="88" y="52"/>
                    <a:pt x="90" y="4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8" name="Google Shape;318;p20"/>
            <p:cNvSpPr txBox="1"/>
            <p:nvPr/>
          </p:nvSpPr>
          <p:spPr>
            <a:xfrm>
              <a:off x="8226424" y="4468478"/>
              <a:ext cx="2687637"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000"/>
                <a:buFont typeface="Open Sans"/>
                <a:buNone/>
              </a:pPr>
              <a:r>
                <a:rPr lang="tr-TR" sz="2400" b="0" i="0" u="none" dirty="0">
                  <a:solidFill>
                    <a:schemeClr val="lt1"/>
                  </a:solidFill>
                  <a:latin typeface="Open Sans"/>
                  <a:ea typeface="Open Sans"/>
                  <a:cs typeface="Open Sans"/>
                  <a:sym typeface="Open Sans"/>
                </a:rPr>
                <a:t>RAPORLAMA</a:t>
              </a:r>
              <a:endParaRPr sz="2400" dirty="0"/>
            </a:p>
          </p:txBody>
        </p:sp>
      </p:grpSp>
      <p:sp>
        <p:nvSpPr>
          <p:cNvPr id="13" name="Google Shape;304;p19">
            <a:extLst>
              <a:ext uri="{FF2B5EF4-FFF2-40B4-BE49-F238E27FC236}">
                <a16:creationId xmlns:a16="http://schemas.microsoft.com/office/drawing/2014/main" id="{1E1660C7-02B8-4ED0-ADB3-1DCD9F955E06}"/>
              </a:ext>
            </a:extLst>
          </p:cNvPr>
          <p:cNvSpPr txBox="1"/>
          <p:nvPr/>
        </p:nvSpPr>
        <p:spPr>
          <a:xfrm>
            <a:off x="5010615" y="2263091"/>
            <a:ext cx="6724185" cy="7616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Open Sans"/>
              <a:buNone/>
            </a:pPr>
            <a:r>
              <a:rPr lang="tr-TR" sz="2400" b="0" i="0" u="none" dirty="0">
                <a:solidFill>
                  <a:schemeClr val="dk1"/>
                </a:solidFill>
                <a:latin typeface="Open Sans"/>
                <a:ea typeface="Open Sans"/>
                <a:cs typeface="Open Sans"/>
                <a:sym typeface="Open Sans"/>
              </a:rPr>
              <a:t>Yapılan işlemlerin her aşaması kontrol edilir.</a:t>
            </a:r>
            <a:endParaRPr dirty="0"/>
          </a:p>
        </p:txBody>
      </p:sp>
      <p:sp>
        <p:nvSpPr>
          <p:cNvPr id="14" name="Google Shape;304;p19">
            <a:extLst>
              <a:ext uri="{FF2B5EF4-FFF2-40B4-BE49-F238E27FC236}">
                <a16:creationId xmlns:a16="http://schemas.microsoft.com/office/drawing/2014/main" id="{2399DE1D-95FF-469D-95D1-D37987E57949}"/>
              </a:ext>
            </a:extLst>
          </p:cNvPr>
          <p:cNvSpPr txBox="1"/>
          <p:nvPr/>
        </p:nvSpPr>
        <p:spPr>
          <a:xfrm>
            <a:off x="5010615" y="1496596"/>
            <a:ext cx="5765149" cy="7616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Open Sans"/>
              <a:buNone/>
            </a:pPr>
            <a:r>
              <a:rPr lang="tr-TR" sz="2400" b="0" i="0" u="none" dirty="0">
                <a:solidFill>
                  <a:schemeClr val="dk1"/>
                </a:solidFill>
                <a:latin typeface="Open Sans"/>
                <a:ea typeface="Open Sans"/>
                <a:cs typeface="Open Sans"/>
                <a:sym typeface="Open Sans"/>
              </a:rPr>
              <a:t>Güven iyidir, ama kontrol daha iyidir.</a:t>
            </a:r>
            <a:endParaRPr dirty="0"/>
          </a:p>
        </p:txBody>
      </p:sp>
      <p:sp>
        <p:nvSpPr>
          <p:cNvPr id="15" name="Metin kutusu 14">
            <a:extLst>
              <a:ext uri="{FF2B5EF4-FFF2-40B4-BE49-F238E27FC236}">
                <a16:creationId xmlns:a16="http://schemas.microsoft.com/office/drawing/2014/main" id="{BF26BEBE-5A20-4D72-A503-9C4B73679855}"/>
              </a:ext>
            </a:extLst>
          </p:cNvPr>
          <p:cNvSpPr txBox="1"/>
          <p:nvPr/>
        </p:nvSpPr>
        <p:spPr>
          <a:xfrm>
            <a:off x="5087007" y="612308"/>
            <a:ext cx="7357242" cy="523220"/>
          </a:xfrm>
          <a:prstGeom prst="rect">
            <a:avLst/>
          </a:prstGeom>
          <a:noFill/>
        </p:spPr>
        <p:txBody>
          <a:bodyPr wrap="square">
            <a:spAutoFit/>
          </a:bodyPr>
          <a:lstStyle/>
          <a:p>
            <a:pPr algn="ctr"/>
            <a:r>
              <a:rPr lang="tr-TR" sz="2800" b="1" dirty="0">
                <a:solidFill>
                  <a:srgbClr val="FF0000"/>
                </a:solidFill>
              </a:rPr>
              <a:t>İŞLEMLERİN KONTROLÜ VE RAPORLANMASI </a:t>
            </a:r>
            <a:endParaRPr lang="en-US" sz="2800" dirty="0"/>
          </a:p>
        </p:txBody>
      </p:sp>
      <p:sp>
        <p:nvSpPr>
          <p:cNvPr id="16" name="Google Shape;305;p19">
            <a:extLst>
              <a:ext uri="{FF2B5EF4-FFF2-40B4-BE49-F238E27FC236}">
                <a16:creationId xmlns:a16="http://schemas.microsoft.com/office/drawing/2014/main" id="{0E3D5AA0-4C34-4ADB-A47C-AD8647B3CB4B}"/>
              </a:ext>
            </a:extLst>
          </p:cNvPr>
          <p:cNvSpPr txBox="1"/>
          <p:nvPr/>
        </p:nvSpPr>
        <p:spPr>
          <a:xfrm>
            <a:off x="708109" y="3904785"/>
            <a:ext cx="5546510" cy="2503953"/>
          </a:xfrm>
          <a:prstGeom prst="rect">
            <a:avLst/>
          </a:prstGeom>
          <a:noFill/>
          <a:ln>
            <a:noFill/>
          </a:ln>
        </p:spPr>
        <p:txBody>
          <a:bodyPr spcFirstLastPara="1" wrap="square" lIns="91425" tIns="45700" rIns="91425" bIns="45700" anchor="t" anchorCtr="0">
            <a:noAutofit/>
          </a:bodyPr>
          <a:lstStyle/>
          <a:p>
            <a:pPr marL="342900" lvl="0" indent="-342900">
              <a:buClr>
                <a:schemeClr val="dk1"/>
              </a:buClr>
              <a:buSzPts val="2400"/>
              <a:buFont typeface="Wingdings" panose="05000000000000000000" pitchFamily="2" charset="2"/>
              <a:buChar char="§"/>
            </a:pPr>
            <a:r>
              <a:rPr lang="tr-TR" sz="2200" dirty="0">
                <a:solidFill>
                  <a:schemeClr val="dk1"/>
                </a:solidFill>
                <a:latin typeface="Open Sans"/>
                <a:ea typeface="Open Sans"/>
                <a:cs typeface="Open Sans"/>
                <a:sym typeface="Open Sans"/>
              </a:rPr>
              <a:t>Yasal Dayanak ve Gerekçe</a:t>
            </a:r>
          </a:p>
          <a:p>
            <a:pPr marL="342900" lvl="0" indent="-342900">
              <a:buClr>
                <a:schemeClr val="dk1"/>
              </a:buClr>
              <a:buSzPts val="2400"/>
              <a:buFont typeface="Wingdings" panose="05000000000000000000" pitchFamily="2" charset="2"/>
              <a:buChar char="§"/>
            </a:pPr>
            <a:r>
              <a:rPr lang="tr-TR" sz="2200" dirty="0">
                <a:solidFill>
                  <a:schemeClr val="dk1"/>
                </a:solidFill>
                <a:latin typeface="Open Sans"/>
                <a:ea typeface="Open Sans"/>
                <a:cs typeface="Open Sans"/>
                <a:sym typeface="Open Sans"/>
              </a:rPr>
              <a:t>Parasal Olmayan Kıymetlerin Listesi</a:t>
            </a:r>
          </a:p>
          <a:p>
            <a:pPr marL="342900" lvl="0" indent="-342900">
              <a:buClr>
                <a:schemeClr val="dk1"/>
              </a:buClr>
              <a:buSzPts val="2400"/>
              <a:buFont typeface="Wingdings" panose="05000000000000000000" pitchFamily="2" charset="2"/>
              <a:buChar char="§"/>
            </a:pPr>
            <a:r>
              <a:rPr lang="tr-TR" sz="2200" dirty="0">
                <a:solidFill>
                  <a:schemeClr val="dk1"/>
                </a:solidFill>
                <a:latin typeface="Open Sans"/>
                <a:ea typeface="Open Sans"/>
                <a:cs typeface="Open Sans"/>
                <a:sym typeface="Open Sans"/>
              </a:rPr>
              <a:t>Hesaplamaların / İşlemlerin Özeti </a:t>
            </a:r>
          </a:p>
          <a:p>
            <a:pPr marL="342900" indent="-342900">
              <a:buClr>
                <a:schemeClr val="dk1"/>
              </a:buClr>
              <a:buSzPts val="2400"/>
              <a:buFont typeface="Wingdings" panose="05000000000000000000" pitchFamily="2" charset="2"/>
              <a:buChar char="§"/>
            </a:pPr>
            <a:r>
              <a:rPr lang="tr-TR" sz="2200" dirty="0">
                <a:solidFill>
                  <a:schemeClr val="dk1"/>
                </a:solidFill>
                <a:latin typeface="Open Sans"/>
                <a:ea typeface="Open Sans"/>
                <a:cs typeface="Open Sans"/>
                <a:sym typeface="Open Sans"/>
              </a:rPr>
              <a:t>Karşılaştırmalı Tablolar</a:t>
            </a:r>
          </a:p>
          <a:p>
            <a:pPr marL="342900" lvl="0" indent="-342900">
              <a:buClr>
                <a:schemeClr val="dk1"/>
              </a:buClr>
              <a:buSzPts val="2400"/>
              <a:buFont typeface="Wingdings" panose="05000000000000000000" pitchFamily="2" charset="2"/>
              <a:buChar char="§"/>
            </a:pPr>
            <a:r>
              <a:rPr lang="tr-TR" sz="2200" dirty="0">
                <a:solidFill>
                  <a:schemeClr val="dk1"/>
                </a:solidFill>
                <a:latin typeface="Open Sans"/>
                <a:ea typeface="Open Sans"/>
                <a:cs typeface="Open Sans"/>
                <a:sym typeface="Open Sans"/>
              </a:rPr>
              <a:t>Mali Tablolara Etkisi</a:t>
            </a:r>
          </a:p>
          <a:p>
            <a:pPr marL="342900" lvl="0" indent="-342900">
              <a:buClr>
                <a:schemeClr val="dk1"/>
              </a:buClr>
              <a:buSzPts val="2400"/>
              <a:buFont typeface="Wingdings" panose="05000000000000000000" pitchFamily="2" charset="2"/>
              <a:buChar char="§"/>
            </a:pPr>
            <a:r>
              <a:rPr lang="tr-TR" sz="2200" dirty="0">
                <a:solidFill>
                  <a:schemeClr val="dk1"/>
                </a:solidFill>
                <a:latin typeface="Open Sans"/>
                <a:ea typeface="Open Sans"/>
                <a:cs typeface="Open Sans"/>
                <a:sym typeface="Open Sans"/>
              </a:rPr>
              <a:t>Olası Vergisel Etkileri</a:t>
            </a:r>
          </a:p>
          <a:p>
            <a:pPr marL="342900" lvl="0" indent="-342900">
              <a:buClr>
                <a:schemeClr val="dk1"/>
              </a:buClr>
              <a:buSzPts val="2400"/>
              <a:buFont typeface="Wingdings" panose="05000000000000000000" pitchFamily="2" charset="2"/>
              <a:buChar char="§"/>
            </a:pPr>
            <a:r>
              <a:rPr lang="tr-TR" sz="2200" dirty="0">
                <a:solidFill>
                  <a:schemeClr val="dk1"/>
                </a:solidFill>
                <a:latin typeface="Open Sans"/>
                <a:ea typeface="Open Sans"/>
                <a:cs typeface="Open Sans"/>
                <a:sym typeface="Open Sans"/>
              </a:rPr>
              <a:t>Sonuç</a:t>
            </a:r>
          </a:p>
          <a:p>
            <a:pPr lvl="0">
              <a:buClr>
                <a:schemeClr val="dk1"/>
              </a:buClr>
              <a:buSzPts val="2400"/>
            </a:pPr>
            <a:endParaRPr lang="tr-TR" sz="2200" dirty="0">
              <a:solidFill>
                <a:schemeClr val="dk1"/>
              </a:solidFill>
              <a:latin typeface="Open Sans"/>
              <a:ea typeface="Open Sans"/>
              <a:cs typeface="Open Sans"/>
              <a:sym typeface="Open Sans"/>
            </a:endParaRPr>
          </a:p>
          <a:p>
            <a:pPr lvl="0">
              <a:buClr>
                <a:schemeClr val="dk1"/>
              </a:buClr>
              <a:buSzPts val="2400"/>
            </a:pPr>
            <a:endParaRPr lang="tr-TR"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8"/>
          <p:cNvSpPr>
            <a:spLocks/>
          </p:cNvSpPr>
          <p:nvPr/>
        </p:nvSpPr>
        <p:spPr bwMode="auto">
          <a:xfrm>
            <a:off x="3395134" y="1878542"/>
            <a:ext cx="2276475" cy="877359"/>
          </a:xfrm>
          <a:custGeom>
            <a:avLst/>
            <a:gdLst>
              <a:gd name="T0" fmla="*/ 819 w 2383"/>
              <a:gd name="T1" fmla="*/ 584 h 918"/>
              <a:gd name="T2" fmla="*/ 853 w 2383"/>
              <a:gd name="T3" fmla="*/ 612 h 918"/>
              <a:gd name="T4" fmla="*/ 832 w 2383"/>
              <a:gd name="T5" fmla="*/ 651 h 918"/>
              <a:gd name="T6" fmla="*/ 725 w 2383"/>
              <a:gd name="T7" fmla="*/ 773 h 918"/>
              <a:gd name="T8" fmla="*/ 955 w 2383"/>
              <a:gd name="T9" fmla="*/ 918 h 918"/>
              <a:gd name="T10" fmla="*/ 1186 w 2383"/>
              <a:gd name="T11" fmla="*/ 773 h 918"/>
              <a:gd name="T12" fmla="*/ 1079 w 2383"/>
              <a:gd name="T13" fmla="*/ 651 h 918"/>
              <a:gd name="T14" fmla="*/ 1057 w 2383"/>
              <a:gd name="T15" fmla="*/ 612 h 918"/>
              <a:gd name="T16" fmla="*/ 1092 w 2383"/>
              <a:gd name="T17" fmla="*/ 584 h 918"/>
              <a:gd name="T18" fmla="*/ 1890 w 2383"/>
              <a:gd name="T19" fmla="*/ 584 h 918"/>
              <a:gd name="T20" fmla="*/ 1890 w 2383"/>
              <a:gd name="T21" fmla="*/ 584 h 918"/>
              <a:gd name="T22" fmla="*/ 1891 w 2383"/>
              <a:gd name="T23" fmla="*/ 584 h 918"/>
              <a:gd name="T24" fmla="*/ 1892 w 2383"/>
              <a:gd name="T25" fmla="*/ 584 h 918"/>
              <a:gd name="T26" fmla="*/ 2383 w 2383"/>
              <a:gd name="T27" fmla="*/ 584 h 918"/>
              <a:gd name="T28" fmla="*/ 2281 w 2383"/>
              <a:gd name="T29" fmla="*/ 471 h 918"/>
              <a:gd name="T30" fmla="*/ 2113 w 2383"/>
              <a:gd name="T31" fmla="*/ 185 h 918"/>
              <a:gd name="T32" fmla="*/ 1792 w 2383"/>
              <a:gd name="T33" fmla="*/ 0 h 918"/>
              <a:gd name="T34" fmla="*/ 372 w 2383"/>
              <a:gd name="T35" fmla="*/ 0 h 918"/>
              <a:gd name="T36" fmla="*/ 0 w 2383"/>
              <a:gd name="T37" fmla="*/ 372 h 918"/>
              <a:gd name="T38" fmla="*/ 0 w 2383"/>
              <a:gd name="T39" fmla="*/ 584 h 918"/>
              <a:gd name="T40" fmla="*/ 19 w 2383"/>
              <a:gd name="T41" fmla="*/ 584 h 918"/>
              <a:gd name="T42" fmla="*/ 819 w 2383"/>
              <a:gd name="T43" fmla="*/ 58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3" h="918">
                <a:moveTo>
                  <a:pt x="819" y="584"/>
                </a:moveTo>
                <a:cubicBezTo>
                  <a:pt x="835" y="584"/>
                  <a:pt x="850" y="596"/>
                  <a:pt x="853" y="612"/>
                </a:cubicBezTo>
                <a:cubicBezTo>
                  <a:pt x="856" y="628"/>
                  <a:pt x="847" y="645"/>
                  <a:pt x="832" y="651"/>
                </a:cubicBezTo>
                <a:cubicBezTo>
                  <a:pt x="766" y="678"/>
                  <a:pt x="725" y="725"/>
                  <a:pt x="725" y="773"/>
                </a:cubicBezTo>
                <a:cubicBezTo>
                  <a:pt x="725" y="851"/>
                  <a:pt x="830" y="918"/>
                  <a:pt x="955" y="918"/>
                </a:cubicBezTo>
                <a:cubicBezTo>
                  <a:pt x="1080" y="918"/>
                  <a:pt x="1186" y="851"/>
                  <a:pt x="1186" y="773"/>
                </a:cubicBezTo>
                <a:cubicBezTo>
                  <a:pt x="1186" y="725"/>
                  <a:pt x="1145" y="678"/>
                  <a:pt x="1079" y="651"/>
                </a:cubicBezTo>
                <a:cubicBezTo>
                  <a:pt x="1063" y="645"/>
                  <a:pt x="1054" y="628"/>
                  <a:pt x="1057" y="612"/>
                </a:cubicBezTo>
                <a:cubicBezTo>
                  <a:pt x="1061" y="596"/>
                  <a:pt x="1075" y="584"/>
                  <a:pt x="1092" y="584"/>
                </a:cubicBezTo>
                <a:cubicBezTo>
                  <a:pt x="1890" y="584"/>
                  <a:pt x="1890" y="584"/>
                  <a:pt x="1890" y="584"/>
                </a:cubicBezTo>
                <a:cubicBezTo>
                  <a:pt x="1890" y="584"/>
                  <a:pt x="1890" y="584"/>
                  <a:pt x="1890" y="584"/>
                </a:cubicBezTo>
                <a:cubicBezTo>
                  <a:pt x="1890" y="584"/>
                  <a:pt x="1891" y="584"/>
                  <a:pt x="1891" y="584"/>
                </a:cubicBezTo>
                <a:cubicBezTo>
                  <a:pt x="1891" y="584"/>
                  <a:pt x="1891" y="584"/>
                  <a:pt x="1892" y="584"/>
                </a:cubicBezTo>
                <a:cubicBezTo>
                  <a:pt x="2383" y="584"/>
                  <a:pt x="2383" y="584"/>
                  <a:pt x="2383" y="584"/>
                </a:cubicBezTo>
                <a:cubicBezTo>
                  <a:pt x="2342" y="554"/>
                  <a:pt x="2307" y="516"/>
                  <a:pt x="2281" y="471"/>
                </a:cubicBezTo>
                <a:cubicBezTo>
                  <a:pt x="2113" y="185"/>
                  <a:pt x="2113" y="185"/>
                  <a:pt x="2113" y="185"/>
                </a:cubicBezTo>
                <a:cubicBezTo>
                  <a:pt x="2047" y="70"/>
                  <a:pt x="1924" y="0"/>
                  <a:pt x="1792" y="0"/>
                </a:cubicBezTo>
                <a:cubicBezTo>
                  <a:pt x="372" y="0"/>
                  <a:pt x="372" y="0"/>
                  <a:pt x="372" y="0"/>
                </a:cubicBezTo>
                <a:cubicBezTo>
                  <a:pt x="166" y="0"/>
                  <a:pt x="0" y="167"/>
                  <a:pt x="0" y="372"/>
                </a:cubicBezTo>
                <a:cubicBezTo>
                  <a:pt x="0" y="584"/>
                  <a:pt x="0" y="584"/>
                  <a:pt x="0" y="584"/>
                </a:cubicBezTo>
                <a:cubicBezTo>
                  <a:pt x="19" y="584"/>
                  <a:pt x="19" y="584"/>
                  <a:pt x="19" y="584"/>
                </a:cubicBezTo>
                <a:lnTo>
                  <a:pt x="819" y="584"/>
                </a:lnTo>
                <a:close/>
              </a:path>
            </a:pathLst>
          </a:custGeom>
          <a:solidFill>
            <a:srgbClr val="FF8F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nvGrpSpPr>
          <p:cNvPr id="6" name="Группа 5"/>
          <p:cNvGrpSpPr/>
          <p:nvPr/>
        </p:nvGrpSpPr>
        <p:grpSpPr>
          <a:xfrm>
            <a:off x="3395133" y="3971926"/>
            <a:ext cx="2091267" cy="2008717"/>
            <a:chOff x="5092700" y="5957888"/>
            <a:chExt cx="3136900" cy="3013075"/>
          </a:xfrm>
        </p:grpSpPr>
        <p:sp>
          <p:nvSpPr>
            <p:cNvPr id="32" name="Freeform 6"/>
            <p:cNvSpPr>
              <a:spLocks/>
            </p:cNvSpPr>
            <p:nvPr/>
          </p:nvSpPr>
          <p:spPr bwMode="auto">
            <a:xfrm>
              <a:off x="5092700" y="5957888"/>
              <a:ext cx="3136900" cy="3013075"/>
            </a:xfrm>
            <a:custGeom>
              <a:avLst/>
              <a:gdLst>
                <a:gd name="T0" fmla="*/ 372 w 2189"/>
                <a:gd name="T1" fmla="*/ 2103 h 2103"/>
                <a:gd name="T2" fmla="*/ 1855 w 2189"/>
                <a:gd name="T3" fmla="*/ 2103 h 2103"/>
                <a:gd name="T4" fmla="*/ 1855 w 2189"/>
                <a:gd name="T5" fmla="*/ 1370 h 2103"/>
                <a:gd name="T6" fmla="*/ 1883 w 2189"/>
                <a:gd name="T7" fmla="*/ 1336 h 2103"/>
                <a:gd name="T8" fmla="*/ 1922 w 2189"/>
                <a:gd name="T9" fmla="*/ 1357 h 2103"/>
                <a:gd name="T10" fmla="*/ 2044 w 2189"/>
                <a:gd name="T11" fmla="*/ 1464 h 2103"/>
                <a:gd name="T12" fmla="*/ 2189 w 2189"/>
                <a:gd name="T13" fmla="*/ 1234 h 2103"/>
                <a:gd name="T14" fmla="*/ 2044 w 2189"/>
                <a:gd name="T15" fmla="*/ 1003 h 2103"/>
                <a:gd name="T16" fmla="*/ 1922 w 2189"/>
                <a:gd name="T17" fmla="*/ 1110 h 2103"/>
                <a:gd name="T18" fmla="*/ 1883 w 2189"/>
                <a:gd name="T19" fmla="*/ 1132 h 2103"/>
                <a:gd name="T20" fmla="*/ 1855 w 2189"/>
                <a:gd name="T21" fmla="*/ 1097 h 2103"/>
                <a:gd name="T22" fmla="*/ 1855 w 2189"/>
                <a:gd name="T23" fmla="*/ 334 h 2103"/>
                <a:gd name="T24" fmla="*/ 1090 w 2189"/>
                <a:gd name="T25" fmla="*/ 334 h 2103"/>
                <a:gd name="T26" fmla="*/ 1055 w 2189"/>
                <a:gd name="T27" fmla="*/ 306 h 2103"/>
                <a:gd name="T28" fmla="*/ 1076 w 2189"/>
                <a:gd name="T29" fmla="*/ 267 h 2103"/>
                <a:gd name="T30" fmla="*/ 1183 w 2189"/>
                <a:gd name="T31" fmla="*/ 145 h 2103"/>
                <a:gd name="T32" fmla="*/ 953 w 2189"/>
                <a:gd name="T33" fmla="*/ 0 h 2103"/>
                <a:gd name="T34" fmla="*/ 723 w 2189"/>
                <a:gd name="T35" fmla="*/ 145 h 2103"/>
                <a:gd name="T36" fmla="*/ 830 w 2189"/>
                <a:gd name="T37" fmla="*/ 267 h 2103"/>
                <a:gd name="T38" fmla="*/ 851 w 2189"/>
                <a:gd name="T39" fmla="*/ 306 h 2103"/>
                <a:gd name="T40" fmla="*/ 817 w 2189"/>
                <a:gd name="T41" fmla="*/ 334 h 2103"/>
                <a:gd name="T42" fmla="*/ 19 w 2189"/>
                <a:gd name="T43" fmla="*/ 334 h 2103"/>
                <a:gd name="T44" fmla="*/ 19 w 2189"/>
                <a:gd name="T45" fmla="*/ 334 h 2103"/>
                <a:gd name="T46" fmla="*/ 0 w 2189"/>
                <a:gd name="T47" fmla="*/ 334 h 2103"/>
                <a:gd name="T48" fmla="*/ 0 w 2189"/>
                <a:gd name="T49" fmla="*/ 1731 h 2103"/>
                <a:gd name="T50" fmla="*/ 372 w 2189"/>
                <a:gd name="T51" fmla="*/ 2103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89" h="2103">
                  <a:moveTo>
                    <a:pt x="372" y="2103"/>
                  </a:moveTo>
                  <a:cubicBezTo>
                    <a:pt x="1855" y="2103"/>
                    <a:pt x="1855" y="2103"/>
                    <a:pt x="1855" y="2103"/>
                  </a:cubicBezTo>
                  <a:cubicBezTo>
                    <a:pt x="1855" y="1370"/>
                    <a:pt x="1855" y="1370"/>
                    <a:pt x="1855" y="1370"/>
                  </a:cubicBezTo>
                  <a:cubicBezTo>
                    <a:pt x="1855" y="1354"/>
                    <a:pt x="1867" y="1339"/>
                    <a:pt x="1883" y="1336"/>
                  </a:cubicBezTo>
                  <a:cubicBezTo>
                    <a:pt x="1900" y="1333"/>
                    <a:pt x="1916" y="1342"/>
                    <a:pt x="1922" y="1357"/>
                  </a:cubicBezTo>
                  <a:cubicBezTo>
                    <a:pt x="1949" y="1423"/>
                    <a:pt x="1996" y="1464"/>
                    <a:pt x="2044" y="1464"/>
                  </a:cubicBezTo>
                  <a:cubicBezTo>
                    <a:pt x="2123" y="1464"/>
                    <a:pt x="2189" y="1359"/>
                    <a:pt x="2189" y="1234"/>
                  </a:cubicBezTo>
                  <a:cubicBezTo>
                    <a:pt x="2189" y="1109"/>
                    <a:pt x="2123" y="1003"/>
                    <a:pt x="2044" y="1003"/>
                  </a:cubicBezTo>
                  <a:cubicBezTo>
                    <a:pt x="1996" y="1003"/>
                    <a:pt x="1949" y="1044"/>
                    <a:pt x="1922" y="1110"/>
                  </a:cubicBezTo>
                  <a:cubicBezTo>
                    <a:pt x="1916" y="1126"/>
                    <a:pt x="1900" y="1135"/>
                    <a:pt x="1883" y="1132"/>
                  </a:cubicBezTo>
                  <a:cubicBezTo>
                    <a:pt x="1867" y="1128"/>
                    <a:pt x="1855" y="1114"/>
                    <a:pt x="1855" y="1097"/>
                  </a:cubicBezTo>
                  <a:cubicBezTo>
                    <a:pt x="1855" y="334"/>
                    <a:pt x="1855" y="334"/>
                    <a:pt x="1855" y="334"/>
                  </a:cubicBezTo>
                  <a:cubicBezTo>
                    <a:pt x="1090" y="334"/>
                    <a:pt x="1090" y="334"/>
                    <a:pt x="1090" y="334"/>
                  </a:cubicBezTo>
                  <a:cubicBezTo>
                    <a:pt x="1073" y="334"/>
                    <a:pt x="1059" y="322"/>
                    <a:pt x="1055" y="306"/>
                  </a:cubicBezTo>
                  <a:cubicBezTo>
                    <a:pt x="1052" y="289"/>
                    <a:pt x="1061" y="273"/>
                    <a:pt x="1076" y="267"/>
                  </a:cubicBezTo>
                  <a:cubicBezTo>
                    <a:pt x="1142" y="240"/>
                    <a:pt x="1183" y="193"/>
                    <a:pt x="1183" y="145"/>
                  </a:cubicBezTo>
                  <a:cubicBezTo>
                    <a:pt x="1183" y="67"/>
                    <a:pt x="1078" y="0"/>
                    <a:pt x="953" y="0"/>
                  </a:cubicBezTo>
                  <a:cubicBezTo>
                    <a:pt x="828" y="0"/>
                    <a:pt x="723" y="67"/>
                    <a:pt x="723" y="145"/>
                  </a:cubicBezTo>
                  <a:cubicBezTo>
                    <a:pt x="723" y="193"/>
                    <a:pt x="764" y="240"/>
                    <a:pt x="830" y="267"/>
                  </a:cubicBezTo>
                  <a:cubicBezTo>
                    <a:pt x="845" y="273"/>
                    <a:pt x="854" y="289"/>
                    <a:pt x="851" y="306"/>
                  </a:cubicBezTo>
                  <a:cubicBezTo>
                    <a:pt x="848" y="322"/>
                    <a:pt x="833" y="334"/>
                    <a:pt x="817" y="334"/>
                  </a:cubicBezTo>
                  <a:cubicBezTo>
                    <a:pt x="19" y="334"/>
                    <a:pt x="19" y="334"/>
                    <a:pt x="19" y="334"/>
                  </a:cubicBezTo>
                  <a:cubicBezTo>
                    <a:pt x="19" y="334"/>
                    <a:pt x="19" y="334"/>
                    <a:pt x="19" y="334"/>
                  </a:cubicBezTo>
                  <a:cubicBezTo>
                    <a:pt x="0" y="334"/>
                    <a:pt x="0" y="334"/>
                    <a:pt x="0" y="334"/>
                  </a:cubicBezTo>
                  <a:cubicBezTo>
                    <a:pt x="0" y="1731"/>
                    <a:pt x="0" y="1731"/>
                    <a:pt x="0" y="1731"/>
                  </a:cubicBezTo>
                  <a:cubicBezTo>
                    <a:pt x="0" y="1936"/>
                    <a:pt x="166" y="2103"/>
                    <a:pt x="372" y="2103"/>
                  </a:cubicBezTo>
                  <a:close/>
                </a:path>
              </a:pathLst>
            </a:custGeom>
            <a:solidFill>
              <a:srgbClr val="8B2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nvGrpSpPr>
            <p:cNvPr id="47" name="Группа 46"/>
            <p:cNvGrpSpPr/>
            <p:nvPr/>
          </p:nvGrpSpPr>
          <p:grpSpPr>
            <a:xfrm>
              <a:off x="5808663" y="7227888"/>
              <a:ext cx="1247775" cy="904875"/>
              <a:chOff x="5808663" y="7227888"/>
              <a:chExt cx="1247775" cy="904875"/>
            </a:xfrm>
          </p:grpSpPr>
          <p:sp>
            <p:nvSpPr>
              <p:cNvPr id="39" name="Oval 13"/>
              <p:cNvSpPr>
                <a:spLocks noChangeArrowheads="1"/>
              </p:cNvSpPr>
              <p:nvPr/>
            </p:nvSpPr>
            <p:spPr bwMode="auto">
              <a:xfrm>
                <a:off x="6229350" y="7535863"/>
                <a:ext cx="404813" cy="404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0" name="Freeform 14"/>
              <p:cNvSpPr>
                <a:spLocks noEditPoints="1"/>
              </p:cNvSpPr>
              <p:nvPr/>
            </p:nvSpPr>
            <p:spPr bwMode="auto">
              <a:xfrm>
                <a:off x="5808663" y="7227888"/>
                <a:ext cx="1247775" cy="904875"/>
              </a:xfrm>
              <a:custGeom>
                <a:avLst/>
                <a:gdLst>
                  <a:gd name="T0" fmla="*/ 768 w 871"/>
                  <a:gd name="T1" fmla="*/ 122 h 632"/>
                  <a:gd name="T2" fmla="*/ 768 w 871"/>
                  <a:gd name="T3" fmla="*/ 122 h 632"/>
                  <a:gd name="T4" fmla="*/ 658 w 871"/>
                  <a:gd name="T5" fmla="*/ 40 h 632"/>
                  <a:gd name="T6" fmla="*/ 658 w 871"/>
                  <a:gd name="T7" fmla="*/ 40 h 632"/>
                  <a:gd name="T8" fmla="*/ 604 w 871"/>
                  <a:gd name="T9" fmla="*/ 0 h 632"/>
                  <a:gd name="T10" fmla="*/ 268 w 871"/>
                  <a:gd name="T11" fmla="*/ 0 h 632"/>
                  <a:gd name="T12" fmla="*/ 214 w 871"/>
                  <a:gd name="T13" fmla="*/ 40 h 632"/>
                  <a:gd name="T14" fmla="*/ 214 w 871"/>
                  <a:gd name="T15" fmla="*/ 40 h 632"/>
                  <a:gd name="T16" fmla="*/ 103 w 871"/>
                  <a:gd name="T17" fmla="*/ 122 h 632"/>
                  <a:gd name="T18" fmla="*/ 103 w 871"/>
                  <a:gd name="T19" fmla="*/ 122 h 632"/>
                  <a:gd name="T20" fmla="*/ 0 w 871"/>
                  <a:gd name="T21" fmla="*/ 225 h 632"/>
                  <a:gd name="T22" fmla="*/ 0 w 871"/>
                  <a:gd name="T23" fmla="*/ 529 h 632"/>
                  <a:gd name="T24" fmla="*/ 103 w 871"/>
                  <a:gd name="T25" fmla="*/ 632 h 632"/>
                  <a:gd name="T26" fmla="*/ 768 w 871"/>
                  <a:gd name="T27" fmla="*/ 632 h 632"/>
                  <a:gd name="T28" fmla="*/ 871 w 871"/>
                  <a:gd name="T29" fmla="*/ 529 h 632"/>
                  <a:gd name="T30" fmla="*/ 871 w 871"/>
                  <a:gd name="T31" fmla="*/ 225 h 632"/>
                  <a:gd name="T32" fmla="*/ 768 w 871"/>
                  <a:gd name="T33" fmla="*/ 122 h 632"/>
                  <a:gd name="T34" fmla="*/ 436 w 871"/>
                  <a:gd name="T35" fmla="*/ 538 h 632"/>
                  <a:gd name="T36" fmla="*/ 254 w 871"/>
                  <a:gd name="T37" fmla="*/ 357 h 632"/>
                  <a:gd name="T38" fmla="*/ 436 w 871"/>
                  <a:gd name="T39" fmla="*/ 175 h 632"/>
                  <a:gd name="T40" fmla="*/ 617 w 871"/>
                  <a:gd name="T41" fmla="*/ 357 h 632"/>
                  <a:gd name="T42" fmla="*/ 436 w 871"/>
                  <a:gd name="T43" fmla="*/ 538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1" h="632">
                    <a:moveTo>
                      <a:pt x="768" y="122"/>
                    </a:moveTo>
                    <a:cubicBezTo>
                      <a:pt x="768" y="122"/>
                      <a:pt x="768" y="122"/>
                      <a:pt x="768" y="122"/>
                    </a:cubicBezTo>
                    <a:cubicBezTo>
                      <a:pt x="717" y="122"/>
                      <a:pt x="672" y="89"/>
                      <a:pt x="658" y="40"/>
                    </a:cubicBezTo>
                    <a:cubicBezTo>
                      <a:pt x="658" y="40"/>
                      <a:pt x="658" y="40"/>
                      <a:pt x="658" y="40"/>
                    </a:cubicBezTo>
                    <a:cubicBezTo>
                      <a:pt x="650" y="16"/>
                      <a:pt x="629" y="0"/>
                      <a:pt x="604" y="0"/>
                    </a:cubicBezTo>
                    <a:cubicBezTo>
                      <a:pt x="268" y="0"/>
                      <a:pt x="268" y="0"/>
                      <a:pt x="268" y="0"/>
                    </a:cubicBezTo>
                    <a:cubicBezTo>
                      <a:pt x="243" y="0"/>
                      <a:pt x="221" y="16"/>
                      <a:pt x="214" y="40"/>
                    </a:cubicBezTo>
                    <a:cubicBezTo>
                      <a:pt x="214" y="40"/>
                      <a:pt x="214" y="40"/>
                      <a:pt x="214" y="40"/>
                    </a:cubicBezTo>
                    <a:cubicBezTo>
                      <a:pt x="199" y="89"/>
                      <a:pt x="154" y="122"/>
                      <a:pt x="103" y="122"/>
                    </a:cubicBezTo>
                    <a:cubicBezTo>
                      <a:pt x="103" y="122"/>
                      <a:pt x="103" y="122"/>
                      <a:pt x="103" y="122"/>
                    </a:cubicBezTo>
                    <a:cubicBezTo>
                      <a:pt x="46" y="122"/>
                      <a:pt x="0" y="168"/>
                      <a:pt x="0" y="225"/>
                    </a:cubicBezTo>
                    <a:cubicBezTo>
                      <a:pt x="0" y="529"/>
                      <a:pt x="0" y="529"/>
                      <a:pt x="0" y="529"/>
                    </a:cubicBezTo>
                    <a:cubicBezTo>
                      <a:pt x="0" y="586"/>
                      <a:pt x="46" y="632"/>
                      <a:pt x="103" y="632"/>
                    </a:cubicBezTo>
                    <a:cubicBezTo>
                      <a:pt x="768" y="632"/>
                      <a:pt x="768" y="632"/>
                      <a:pt x="768" y="632"/>
                    </a:cubicBezTo>
                    <a:cubicBezTo>
                      <a:pt x="825" y="632"/>
                      <a:pt x="871" y="586"/>
                      <a:pt x="871" y="529"/>
                    </a:cubicBezTo>
                    <a:cubicBezTo>
                      <a:pt x="871" y="225"/>
                      <a:pt x="871" y="225"/>
                      <a:pt x="871" y="225"/>
                    </a:cubicBezTo>
                    <a:cubicBezTo>
                      <a:pt x="871" y="168"/>
                      <a:pt x="825" y="122"/>
                      <a:pt x="768" y="122"/>
                    </a:cubicBezTo>
                    <a:close/>
                    <a:moveTo>
                      <a:pt x="436" y="538"/>
                    </a:moveTo>
                    <a:cubicBezTo>
                      <a:pt x="336" y="538"/>
                      <a:pt x="254" y="457"/>
                      <a:pt x="254" y="357"/>
                    </a:cubicBezTo>
                    <a:cubicBezTo>
                      <a:pt x="254" y="257"/>
                      <a:pt x="336" y="175"/>
                      <a:pt x="436" y="175"/>
                    </a:cubicBezTo>
                    <a:cubicBezTo>
                      <a:pt x="536" y="175"/>
                      <a:pt x="617" y="257"/>
                      <a:pt x="617" y="357"/>
                    </a:cubicBezTo>
                    <a:cubicBezTo>
                      <a:pt x="617" y="457"/>
                      <a:pt x="536" y="538"/>
                      <a:pt x="436" y="5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grpSp>
        <p:nvGrpSpPr>
          <p:cNvPr id="8" name="Группа 7"/>
          <p:cNvGrpSpPr/>
          <p:nvPr/>
        </p:nvGrpSpPr>
        <p:grpSpPr>
          <a:xfrm>
            <a:off x="6702425" y="3971926"/>
            <a:ext cx="2095500" cy="2008717"/>
            <a:chOff x="10053638" y="5957888"/>
            <a:chExt cx="3143250" cy="3013075"/>
          </a:xfrm>
        </p:grpSpPr>
        <p:sp>
          <p:nvSpPr>
            <p:cNvPr id="38" name="Freeform 12"/>
            <p:cNvSpPr>
              <a:spLocks/>
            </p:cNvSpPr>
            <p:nvPr/>
          </p:nvSpPr>
          <p:spPr bwMode="auto">
            <a:xfrm>
              <a:off x="10053638" y="5957888"/>
              <a:ext cx="3143250" cy="3013075"/>
            </a:xfrm>
            <a:custGeom>
              <a:avLst/>
              <a:gdLst>
                <a:gd name="T0" fmla="*/ 1370 w 2193"/>
                <a:gd name="T1" fmla="*/ 334 h 2103"/>
                <a:gd name="T2" fmla="*/ 1336 w 2193"/>
                <a:gd name="T3" fmla="*/ 306 h 2103"/>
                <a:gd name="T4" fmla="*/ 1357 w 2193"/>
                <a:gd name="T5" fmla="*/ 267 h 2103"/>
                <a:gd name="T6" fmla="*/ 1464 w 2193"/>
                <a:gd name="T7" fmla="*/ 145 h 2103"/>
                <a:gd name="T8" fmla="*/ 1234 w 2193"/>
                <a:gd name="T9" fmla="*/ 0 h 2103"/>
                <a:gd name="T10" fmla="*/ 1004 w 2193"/>
                <a:gd name="T11" fmla="*/ 145 h 2103"/>
                <a:gd name="T12" fmla="*/ 1111 w 2193"/>
                <a:gd name="T13" fmla="*/ 267 h 2103"/>
                <a:gd name="T14" fmla="*/ 1132 w 2193"/>
                <a:gd name="T15" fmla="*/ 306 h 2103"/>
                <a:gd name="T16" fmla="*/ 1097 w 2193"/>
                <a:gd name="T17" fmla="*/ 334 h 2103"/>
                <a:gd name="T18" fmla="*/ 334 w 2193"/>
                <a:gd name="T19" fmla="*/ 334 h 2103"/>
                <a:gd name="T20" fmla="*/ 334 w 2193"/>
                <a:gd name="T21" fmla="*/ 1099 h 2103"/>
                <a:gd name="T22" fmla="*/ 306 w 2193"/>
                <a:gd name="T23" fmla="*/ 1134 h 2103"/>
                <a:gd name="T24" fmla="*/ 267 w 2193"/>
                <a:gd name="T25" fmla="*/ 1113 h 2103"/>
                <a:gd name="T26" fmla="*/ 145 w 2193"/>
                <a:gd name="T27" fmla="*/ 1006 h 2103"/>
                <a:gd name="T28" fmla="*/ 0 w 2193"/>
                <a:gd name="T29" fmla="*/ 1236 h 2103"/>
                <a:gd name="T30" fmla="*/ 145 w 2193"/>
                <a:gd name="T31" fmla="*/ 1466 h 2103"/>
                <a:gd name="T32" fmla="*/ 267 w 2193"/>
                <a:gd name="T33" fmla="*/ 1359 h 2103"/>
                <a:gd name="T34" fmla="*/ 306 w 2193"/>
                <a:gd name="T35" fmla="*/ 1338 h 2103"/>
                <a:gd name="T36" fmla="*/ 334 w 2193"/>
                <a:gd name="T37" fmla="*/ 1372 h 2103"/>
                <a:gd name="T38" fmla="*/ 334 w 2193"/>
                <a:gd name="T39" fmla="*/ 2103 h 2103"/>
                <a:gd name="T40" fmla="*/ 1821 w 2193"/>
                <a:gd name="T41" fmla="*/ 2103 h 2103"/>
                <a:gd name="T42" fmla="*/ 2193 w 2193"/>
                <a:gd name="T43" fmla="*/ 1731 h 2103"/>
                <a:gd name="T44" fmla="*/ 2193 w 2193"/>
                <a:gd name="T45" fmla="*/ 334 h 2103"/>
                <a:gd name="T46" fmla="*/ 2171 w 2193"/>
                <a:gd name="T47" fmla="*/ 334 h 2103"/>
                <a:gd name="T48" fmla="*/ 1370 w 2193"/>
                <a:gd name="T49" fmla="*/ 334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3" h="2103">
                  <a:moveTo>
                    <a:pt x="1370" y="334"/>
                  </a:moveTo>
                  <a:cubicBezTo>
                    <a:pt x="1354" y="334"/>
                    <a:pt x="1339" y="322"/>
                    <a:pt x="1336" y="306"/>
                  </a:cubicBezTo>
                  <a:cubicBezTo>
                    <a:pt x="1333" y="289"/>
                    <a:pt x="1342" y="273"/>
                    <a:pt x="1357" y="267"/>
                  </a:cubicBezTo>
                  <a:cubicBezTo>
                    <a:pt x="1423" y="240"/>
                    <a:pt x="1464" y="193"/>
                    <a:pt x="1464" y="145"/>
                  </a:cubicBezTo>
                  <a:cubicBezTo>
                    <a:pt x="1464" y="67"/>
                    <a:pt x="1359" y="0"/>
                    <a:pt x="1234" y="0"/>
                  </a:cubicBezTo>
                  <a:cubicBezTo>
                    <a:pt x="1109" y="0"/>
                    <a:pt x="1004" y="67"/>
                    <a:pt x="1004" y="145"/>
                  </a:cubicBezTo>
                  <a:cubicBezTo>
                    <a:pt x="1004" y="193"/>
                    <a:pt x="1045" y="240"/>
                    <a:pt x="1111" y="267"/>
                  </a:cubicBezTo>
                  <a:cubicBezTo>
                    <a:pt x="1126" y="273"/>
                    <a:pt x="1135" y="289"/>
                    <a:pt x="1132" y="306"/>
                  </a:cubicBezTo>
                  <a:cubicBezTo>
                    <a:pt x="1129" y="322"/>
                    <a:pt x="1114" y="334"/>
                    <a:pt x="1097" y="334"/>
                  </a:cubicBezTo>
                  <a:cubicBezTo>
                    <a:pt x="334" y="334"/>
                    <a:pt x="334" y="334"/>
                    <a:pt x="334" y="334"/>
                  </a:cubicBezTo>
                  <a:cubicBezTo>
                    <a:pt x="334" y="1099"/>
                    <a:pt x="334" y="1099"/>
                    <a:pt x="334" y="1099"/>
                  </a:cubicBezTo>
                  <a:cubicBezTo>
                    <a:pt x="334" y="1116"/>
                    <a:pt x="322" y="1130"/>
                    <a:pt x="306" y="1134"/>
                  </a:cubicBezTo>
                  <a:cubicBezTo>
                    <a:pt x="290" y="1137"/>
                    <a:pt x="273" y="1128"/>
                    <a:pt x="267" y="1113"/>
                  </a:cubicBezTo>
                  <a:cubicBezTo>
                    <a:pt x="240" y="1047"/>
                    <a:pt x="193" y="1006"/>
                    <a:pt x="145" y="1006"/>
                  </a:cubicBezTo>
                  <a:cubicBezTo>
                    <a:pt x="67" y="1006"/>
                    <a:pt x="0" y="1111"/>
                    <a:pt x="0" y="1236"/>
                  </a:cubicBezTo>
                  <a:cubicBezTo>
                    <a:pt x="0" y="1361"/>
                    <a:pt x="67" y="1466"/>
                    <a:pt x="145" y="1466"/>
                  </a:cubicBezTo>
                  <a:cubicBezTo>
                    <a:pt x="193" y="1466"/>
                    <a:pt x="240" y="1425"/>
                    <a:pt x="267" y="1359"/>
                  </a:cubicBezTo>
                  <a:cubicBezTo>
                    <a:pt x="273" y="1344"/>
                    <a:pt x="290" y="1335"/>
                    <a:pt x="306" y="1338"/>
                  </a:cubicBezTo>
                  <a:cubicBezTo>
                    <a:pt x="322" y="1341"/>
                    <a:pt x="334" y="1356"/>
                    <a:pt x="334" y="1372"/>
                  </a:cubicBezTo>
                  <a:cubicBezTo>
                    <a:pt x="334" y="2103"/>
                    <a:pt x="334" y="2103"/>
                    <a:pt x="334" y="2103"/>
                  </a:cubicBezTo>
                  <a:cubicBezTo>
                    <a:pt x="1821" y="2103"/>
                    <a:pt x="1821" y="2103"/>
                    <a:pt x="1821" y="2103"/>
                  </a:cubicBezTo>
                  <a:cubicBezTo>
                    <a:pt x="2027" y="2103"/>
                    <a:pt x="2193" y="1936"/>
                    <a:pt x="2193" y="1731"/>
                  </a:cubicBezTo>
                  <a:cubicBezTo>
                    <a:pt x="2193" y="334"/>
                    <a:pt x="2193" y="334"/>
                    <a:pt x="2193" y="334"/>
                  </a:cubicBezTo>
                  <a:cubicBezTo>
                    <a:pt x="2171" y="334"/>
                    <a:pt x="2171" y="334"/>
                    <a:pt x="2171" y="334"/>
                  </a:cubicBezTo>
                  <a:lnTo>
                    <a:pt x="1370" y="334"/>
                  </a:lnTo>
                  <a:close/>
                </a:path>
              </a:pathLst>
            </a:custGeom>
            <a:solidFill>
              <a:srgbClr val="956D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1" name="Freeform 15"/>
            <p:cNvSpPr>
              <a:spLocks noEditPoints="1"/>
            </p:cNvSpPr>
            <p:nvPr/>
          </p:nvSpPr>
          <p:spPr bwMode="auto">
            <a:xfrm>
              <a:off x="11182350" y="7294563"/>
              <a:ext cx="1355725" cy="847725"/>
            </a:xfrm>
            <a:custGeom>
              <a:avLst/>
              <a:gdLst>
                <a:gd name="T0" fmla="*/ 0 w 947"/>
                <a:gd name="T1" fmla="*/ 80 h 592"/>
                <a:gd name="T2" fmla="*/ 867 w 947"/>
                <a:gd name="T3" fmla="*/ 592 h 592"/>
                <a:gd name="T4" fmla="*/ 867 w 947"/>
                <a:gd name="T5" fmla="*/ 0 h 592"/>
                <a:gd name="T6" fmla="*/ 586 w 947"/>
                <a:gd name="T7" fmla="*/ 44 h 592"/>
                <a:gd name="T8" fmla="*/ 586 w 947"/>
                <a:gd name="T9" fmla="*/ 92 h 592"/>
                <a:gd name="T10" fmla="*/ 545 w 947"/>
                <a:gd name="T11" fmla="*/ 51 h 592"/>
                <a:gd name="T12" fmla="*/ 491 w 947"/>
                <a:gd name="T13" fmla="*/ 44 h 592"/>
                <a:gd name="T14" fmla="*/ 491 w 947"/>
                <a:gd name="T15" fmla="*/ 92 h 592"/>
                <a:gd name="T16" fmla="*/ 450 w 947"/>
                <a:gd name="T17" fmla="*/ 51 h 592"/>
                <a:gd name="T18" fmla="*/ 396 w 947"/>
                <a:gd name="T19" fmla="*/ 44 h 592"/>
                <a:gd name="T20" fmla="*/ 396 w 947"/>
                <a:gd name="T21" fmla="*/ 92 h 592"/>
                <a:gd name="T22" fmla="*/ 356 w 947"/>
                <a:gd name="T23" fmla="*/ 51 h 592"/>
                <a:gd name="T24" fmla="*/ 78 w 947"/>
                <a:gd name="T25" fmla="*/ 548 h 592"/>
                <a:gd name="T26" fmla="*/ 78 w 947"/>
                <a:gd name="T27" fmla="*/ 500 h 592"/>
                <a:gd name="T28" fmla="*/ 119 w 947"/>
                <a:gd name="T29" fmla="*/ 541 h 592"/>
                <a:gd name="T30" fmla="*/ 78 w 947"/>
                <a:gd name="T31" fmla="*/ 92 h 592"/>
                <a:gd name="T32" fmla="*/ 78 w 947"/>
                <a:gd name="T33" fmla="*/ 44 h 592"/>
                <a:gd name="T34" fmla="*/ 119 w 947"/>
                <a:gd name="T35" fmla="*/ 85 h 592"/>
                <a:gd name="T36" fmla="*/ 173 w 947"/>
                <a:gd name="T37" fmla="*/ 548 h 592"/>
                <a:gd name="T38" fmla="*/ 173 w 947"/>
                <a:gd name="T39" fmla="*/ 500 h 592"/>
                <a:gd name="T40" fmla="*/ 213 w 947"/>
                <a:gd name="T41" fmla="*/ 541 h 592"/>
                <a:gd name="T42" fmla="*/ 173 w 947"/>
                <a:gd name="T43" fmla="*/ 92 h 592"/>
                <a:gd name="T44" fmla="*/ 173 w 947"/>
                <a:gd name="T45" fmla="*/ 44 h 592"/>
                <a:gd name="T46" fmla="*/ 213 w 947"/>
                <a:gd name="T47" fmla="*/ 85 h 592"/>
                <a:gd name="T48" fmla="*/ 268 w 947"/>
                <a:gd name="T49" fmla="*/ 548 h 592"/>
                <a:gd name="T50" fmla="*/ 268 w 947"/>
                <a:gd name="T51" fmla="*/ 500 h 592"/>
                <a:gd name="T52" fmla="*/ 308 w 947"/>
                <a:gd name="T53" fmla="*/ 541 h 592"/>
                <a:gd name="T54" fmla="*/ 268 w 947"/>
                <a:gd name="T55" fmla="*/ 92 h 592"/>
                <a:gd name="T56" fmla="*/ 268 w 947"/>
                <a:gd name="T57" fmla="*/ 44 h 592"/>
                <a:gd name="T58" fmla="*/ 308 w 947"/>
                <a:gd name="T59" fmla="*/ 85 h 592"/>
                <a:gd name="T60" fmla="*/ 362 w 947"/>
                <a:gd name="T61" fmla="*/ 548 h 592"/>
                <a:gd name="T62" fmla="*/ 362 w 947"/>
                <a:gd name="T63" fmla="*/ 500 h 592"/>
                <a:gd name="T64" fmla="*/ 403 w 947"/>
                <a:gd name="T65" fmla="*/ 541 h 592"/>
                <a:gd name="T66" fmla="*/ 457 w 947"/>
                <a:gd name="T67" fmla="*/ 548 h 592"/>
                <a:gd name="T68" fmla="*/ 457 w 947"/>
                <a:gd name="T69" fmla="*/ 500 h 592"/>
                <a:gd name="T70" fmla="*/ 498 w 947"/>
                <a:gd name="T71" fmla="*/ 541 h 592"/>
                <a:gd name="T72" fmla="*/ 552 w 947"/>
                <a:gd name="T73" fmla="*/ 548 h 592"/>
                <a:gd name="T74" fmla="*/ 552 w 947"/>
                <a:gd name="T75" fmla="*/ 500 h 592"/>
                <a:gd name="T76" fmla="*/ 592 w 947"/>
                <a:gd name="T77" fmla="*/ 541 h 592"/>
                <a:gd name="T78" fmla="*/ 418 w 947"/>
                <a:gd name="T79" fmla="*/ 422 h 592"/>
                <a:gd name="T80" fmla="*/ 389 w 947"/>
                <a:gd name="T81" fmla="*/ 187 h 592"/>
                <a:gd name="T82" fmla="*/ 607 w 947"/>
                <a:gd name="T83" fmla="*/ 280 h 592"/>
                <a:gd name="T84" fmla="*/ 680 w 947"/>
                <a:gd name="T85" fmla="*/ 548 h 592"/>
                <a:gd name="T86" fmla="*/ 640 w 947"/>
                <a:gd name="T87" fmla="*/ 507 h 592"/>
                <a:gd name="T88" fmla="*/ 687 w 947"/>
                <a:gd name="T89" fmla="*/ 507 h 592"/>
                <a:gd name="T90" fmla="*/ 680 w 947"/>
                <a:gd name="T91" fmla="*/ 92 h 592"/>
                <a:gd name="T92" fmla="*/ 640 w 947"/>
                <a:gd name="T93" fmla="*/ 51 h 592"/>
                <a:gd name="T94" fmla="*/ 687 w 947"/>
                <a:gd name="T95" fmla="*/ 51 h 592"/>
                <a:gd name="T96" fmla="*/ 775 w 947"/>
                <a:gd name="T97" fmla="*/ 548 h 592"/>
                <a:gd name="T98" fmla="*/ 735 w 947"/>
                <a:gd name="T99" fmla="*/ 507 h 592"/>
                <a:gd name="T100" fmla="*/ 782 w 947"/>
                <a:gd name="T101" fmla="*/ 507 h 592"/>
                <a:gd name="T102" fmla="*/ 775 w 947"/>
                <a:gd name="T103" fmla="*/ 92 h 592"/>
                <a:gd name="T104" fmla="*/ 735 w 947"/>
                <a:gd name="T105" fmla="*/ 51 h 592"/>
                <a:gd name="T106" fmla="*/ 782 w 947"/>
                <a:gd name="T107" fmla="*/ 51 h 592"/>
                <a:gd name="T108" fmla="*/ 870 w 947"/>
                <a:gd name="T109" fmla="*/ 548 h 592"/>
                <a:gd name="T110" fmla="*/ 829 w 947"/>
                <a:gd name="T111" fmla="*/ 507 h 592"/>
                <a:gd name="T112" fmla="*/ 877 w 947"/>
                <a:gd name="T113" fmla="*/ 507 h 592"/>
                <a:gd name="T114" fmla="*/ 870 w 947"/>
                <a:gd name="T115" fmla="*/ 92 h 592"/>
                <a:gd name="T116" fmla="*/ 829 w 947"/>
                <a:gd name="T117" fmla="*/ 51 h 592"/>
                <a:gd name="T118" fmla="*/ 877 w 947"/>
                <a:gd name="T119" fmla="*/ 5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7" h="592">
                  <a:moveTo>
                    <a:pt x="867" y="0"/>
                  </a:moveTo>
                  <a:cubicBezTo>
                    <a:pt x="81" y="0"/>
                    <a:pt x="81" y="0"/>
                    <a:pt x="81" y="0"/>
                  </a:cubicBezTo>
                  <a:cubicBezTo>
                    <a:pt x="36" y="0"/>
                    <a:pt x="0" y="36"/>
                    <a:pt x="0" y="80"/>
                  </a:cubicBezTo>
                  <a:cubicBezTo>
                    <a:pt x="0" y="512"/>
                    <a:pt x="0" y="512"/>
                    <a:pt x="0" y="512"/>
                  </a:cubicBezTo>
                  <a:cubicBezTo>
                    <a:pt x="0" y="556"/>
                    <a:pt x="36" y="592"/>
                    <a:pt x="81" y="592"/>
                  </a:cubicBezTo>
                  <a:cubicBezTo>
                    <a:pt x="867" y="592"/>
                    <a:pt x="867" y="592"/>
                    <a:pt x="867" y="592"/>
                  </a:cubicBezTo>
                  <a:cubicBezTo>
                    <a:pt x="911" y="592"/>
                    <a:pt x="947" y="556"/>
                    <a:pt x="947" y="512"/>
                  </a:cubicBezTo>
                  <a:cubicBezTo>
                    <a:pt x="947" y="80"/>
                    <a:pt x="947" y="80"/>
                    <a:pt x="947" y="80"/>
                  </a:cubicBezTo>
                  <a:cubicBezTo>
                    <a:pt x="947" y="36"/>
                    <a:pt x="911" y="0"/>
                    <a:pt x="867" y="0"/>
                  </a:cubicBezTo>
                  <a:close/>
                  <a:moveTo>
                    <a:pt x="545" y="51"/>
                  </a:moveTo>
                  <a:cubicBezTo>
                    <a:pt x="545" y="47"/>
                    <a:pt x="548" y="44"/>
                    <a:pt x="552" y="44"/>
                  </a:cubicBezTo>
                  <a:cubicBezTo>
                    <a:pt x="586" y="44"/>
                    <a:pt x="586" y="44"/>
                    <a:pt x="586" y="44"/>
                  </a:cubicBezTo>
                  <a:cubicBezTo>
                    <a:pt x="589" y="44"/>
                    <a:pt x="592" y="47"/>
                    <a:pt x="592" y="51"/>
                  </a:cubicBezTo>
                  <a:cubicBezTo>
                    <a:pt x="592" y="85"/>
                    <a:pt x="592" y="85"/>
                    <a:pt x="592" y="85"/>
                  </a:cubicBezTo>
                  <a:cubicBezTo>
                    <a:pt x="592" y="89"/>
                    <a:pt x="589" y="92"/>
                    <a:pt x="586" y="92"/>
                  </a:cubicBezTo>
                  <a:cubicBezTo>
                    <a:pt x="552" y="92"/>
                    <a:pt x="552" y="92"/>
                    <a:pt x="552" y="92"/>
                  </a:cubicBezTo>
                  <a:cubicBezTo>
                    <a:pt x="548" y="92"/>
                    <a:pt x="545" y="89"/>
                    <a:pt x="545" y="85"/>
                  </a:cubicBezTo>
                  <a:lnTo>
                    <a:pt x="545" y="51"/>
                  </a:lnTo>
                  <a:close/>
                  <a:moveTo>
                    <a:pt x="450" y="51"/>
                  </a:moveTo>
                  <a:cubicBezTo>
                    <a:pt x="450" y="47"/>
                    <a:pt x="453" y="44"/>
                    <a:pt x="457" y="44"/>
                  </a:cubicBezTo>
                  <a:cubicBezTo>
                    <a:pt x="491" y="44"/>
                    <a:pt x="491" y="44"/>
                    <a:pt x="491" y="44"/>
                  </a:cubicBezTo>
                  <a:cubicBezTo>
                    <a:pt x="495" y="44"/>
                    <a:pt x="498" y="47"/>
                    <a:pt x="498" y="51"/>
                  </a:cubicBezTo>
                  <a:cubicBezTo>
                    <a:pt x="498" y="85"/>
                    <a:pt x="498" y="85"/>
                    <a:pt x="498" y="85"/>
                  </a:cubicBezTo>
                  <a:cubicBezTo>
                    <a:pt x="498" y="89"/>
                    <a:pt x="495" y="92"/>
                    <a:pt x="491" y="92"/>
                  </a:cubicBezTo>
                  <a:cubicBezTo>
                    <a:pt x="457" y="92"/>
                    <a:pt x="457" y="92"/>
                    <a:pt x="457" y="92"/>
                  </a:cubicBezTo>
                  <a:cubicBezTo>
                    <a:pt x="453" y="92"/>
                    <a:pt x="450" y="89"/>
                    <a:pt x="450" y="85"/>
                  </a:cubicBezTo>
                  <a:lnTo>
                    <a:pt x="450" y="51"/>
                  </a:lnTo>
                  <a:close/>
                  <a:moveTo>
                    <a:pt x="356" y="51"/>
                  </a:moveTo>
                  <a:cubicBezTo>
                    <a:pt x="356" y="47"/>
                    <a:pt x="359" y="44"/>
                    <a:pt x="362" y="44"/>
                  </a:cubicBezTo>
                  <a:cubicBezTo>
                    <a:pt x="396" y="44"/>
                    <a:pt x="396" y="44"/>
                    <a:pt x="396" y="44"/>
                  </a:cubicBezTo>
                  <a:cubicBezTo>
                    <a:pt x="400" y="44"/>
                    <a:pt x="403" y="47"/>
                    <a:pt x="403" y="51"/>
                  </a:cubicBezTo>
                  <a:cubicBezTo>
                    <a:pt x="403" y="85"/>
                    <a:pt x="403" y="85"/>
                    <a:pt x="403" y="85"/>
                  </a:cubicBezTo>
                  <a:cubicBezTo>
                    <a:pt x="403" y="89"/>
                    <a:pt x="400" y="92"/>
                    <a:pt x="396" y="92"/>
                  </a:cubicBezTo>
                  <a:cubicBezTo>
                    <a:pt x="362" y="92"/>
                    <a:pt x="362" y="92"/>
                    <a:pt x="362" y="92"/>
                  </a:cubicBezTo>
                  <a:cubicBezTo>
                    <a:pt x="359" y="92"/>
                    <a:pt x="356" y="89"/>
                    <a:pt x="356" y="85"/>
                  </a:cubicBezTo>
                  <a:lnTo>
                    <a:pt x="356" y="51"/>
                  </a:lnTo>
                  <a:close/>
                  <a:moveTo>
                    <a:pt x="119" y="541"/>
                  </a:moveTo>
                  <a:cubicBezTo>
                    <a:pt x="119" y="545"/>
                    <a:pt x="116" y="548"/>
                    <a:pt x="112" y="548"/>
                  </a:cubicBezTo>
                  <a:cubicBezTo>
                    <a:pt x="78" y="548"/>
                    <a:pt x="78" y="548"/>
                    <a:pt x="78" y="548"/>
                  </a:cubicBezTo>
                  <a:cubicBezTo>
                    <a:pt x="74" y="548"/>
                    <a:pt x="71" y="545"/>
                    <a:pt x="71" y="541"/>
                  </a:cubicBezTo>
                  <a:cubicBezTo>
                    <a:pt x="71" y="507"/>
                    <a:pt x="71" y="507"/>
                    <a:pt x="71" y="507"/>
                  </a:cubicBezTo>
                  <a:cubicBezTo>
                    <a:pt x="71" y="503"/>
                    <a:pt x="74" y="500"/>
                    <a:pt x="78" y="500"/>
                  </a:cubicBezTo>
                  <a:cubicBezTo>
                    <a:pt x="112" y="500"/>
                    <a:pt x="112" y="500"/>
                    <a:pt x="112" y="500"/>
                  </a:cubicBezTo>
                  <a:cubicBezTo>
                    <a:pt x="116" y="500"/>
                    <a:pt x="119" y="503"/>
                    <a:pt x="119" y="507"/>
                  </a:cubicBezTo>
                  <a:lnTo>
                    <a:pt x="119" y="541"/>
                  </a:lnTo>
                  <a:close/>
                  <a:moveTo>
                    <a:pt x="119" y="85"/>
                  </a:moveTo>
                  <a:cubicBezTo>
                    <a:pt x="119" y="89"/>
                    <a:pt x="116" y="92"/>
                    <a:pt x="112" y="92"/>
                  </a:cubicBezTo>
                  <a:cubicBezTo>
                    <a:pt x="78" y="92"/>
                    <a:pt x="78" y="92"/>
                    <a:pt x="78" y="92"/>
                  </a:cubicBezTo>
                  <a:cubicBezTo>
                    <a:pt x="74" y="92"/>
                    <a:pt x="71" y="89"/>
                    <a:pt x="71" y="85"/>
                  </a:cubicBezTo>
                  <a:cubicBezTo>
                    <a:pt x="71" y="51"/>
                    <a:pt x="71" y="51"/>
                    <a:pt x="71" y="51"/>
                  </a:cubicBezTo>
                  <a:cubicBezTo>
                    <a:pt x="71" y="47"/>
                    <a:pt x="74" y="44"/>
                    <a:pt x="78" y="44"/>
                  </a:cubicBezTo>
                  <a:cubicBezTo>
                    <a:pt x="112" y="44"/>
                    <a:pt x="112" y="44"/>
                    <a:pt x="112" y="44"/>
                  </a:cubicBezTo>
                  <a:cubicBezTo>
                    <a:pt x="116" y="44"/>
                    <a:pt x="119" y="47"/>
                    <a:pt x="119" y="51"/>
                  </a:cubicBezTo>
                  <a:lnTo>
                    <a:pt x="119" y="85"/>
                  </a:lnTo>
                  <a:close/>
                  <a:moveTo>
                    <a:pt x="213" y="541"/>
                  </a:moveTo>
                  <a:cubicBezTo>
                    <a:pt x="213" y="545"/>
                    <a:pt x="210" y="548"/>
                    <a:pt x="207" y="548"/>
                  </a:cubicBezTo>
                  <a:cubicBezTo>
                    <a:pt x="173" y="548"/>
                    <a:pt x="173" y="548"/>
                    <a:pt x="173" y="548"/>
                  </a:cubicBezTo>
                  <a:cubicBezTo>
                    <a:pt x="169" y="548"/>
                    <a:pt x="166" y="545"/>
                    <a:pt x="166" y="541"/>
                  </a:cubicBezTo>
                  <a:cubicBezTo>
                    <a:pt x="166" y="507"/>
                    <a:pt x="166" y="507"/>
                    <a:pt x="166" y="507"/>
                  </a:cubicBezTo>
                  <a:cubicBezTo>
                    <a:pt x="166" y="503"/>
                    <a:pt x="169" y="500"/>
                    <a:pt x="173" y="500"/>
                  </a:cubicBezTo>
                  <a:cubicBezTo>
                    <a:pt x="207" y="500"/>
                    <a:pt x="207" y="500"/>
                    <a:pt x="207" y="500"/>
                  </a:cubicBezTo>
                  <a:cubicBezTo>
                    <a:pt x="210" y="500"/>
                    <a:pt x="213" y="503"/>
                    <a:pt x="213" y="507"/>
                  </a:cubicBezTo>
                  <a:lnTo>
                    <a:pt x="213" y="541"/>
                  </a:lnTo>
                  <a:close/>
                  <a:moveTo>
                    <a:pt x="213" y="85"/>
                  </a:moveTo>
                  <a:cubicBezTo>
                    <a:pt x="213" y="89"/>
                    <a:pt x="210" y="92"/>
                    <a:pt x="207" y="92"/>
                  </a:cubicBezTo>
                  <a:cubicBezTo>
                    <a:pt x="173" y="92"/>
                    <a:pt x="173" y="92"/>
                    <a:pt x="173" y="92"/>
                  </a:cubicBezTo>
                  <a:cubicBezTo>
                    <a:pt x="169" y="92"/>
                    <a:pt x="166" y="89"/>
                    <a:pt x="166" y="85"/>
                  </a:cubicBezTo>
                  <a:cubicBezTo>
                    <a:pt x="166" y="51"/>
                    <a:pt x="166" y="51"/>
                    <a:pt x="166" y="51"/>
                  </a:cubicBezTo>
                  <a:cubicBezTo>
                    <a:pt x="166" y="47"/>
                    <a:pt x="169" y="44"/>
                    <a:pt x="173" y="44"/>
                  </a:cubicBezTo>
                  <a:cubicBezTo>
                    <a:pt x="207" y="44"/>
                    <a:pt x="207" y="44"/>
                    <a:pt x="207" y="44"/>
                  </a:cubicBezTo>
                  <a:cubicBezTo>
                    <a:pt x="210" y="44"/>
                    <a:pt x="213" y="47"/>
                    <a:pt x="213" y="51"/>
                  </a:cubicBezTo>
                  <a:lnTo>
                    <a:pt x="213" y="85"/>
                  </a:lnTo>
                  <a:close/>
                  <a:moveTo>
                    <a:pt x="308" y="541"/>
                  </a:moveTo>
                  <a:cubicBezTo>
                    <a:pt x="308" y="545"/>
                    <a:pt x="305" y="548"/>
                    <a:pt x="301" y="548"/>
                  </a:cubicBezTo>
                  <a:cubicBezTo>
                    <a:pt x="268" y="548"/>
                    <a:pt x="268" y="548"/>
                    <a:pt x="268" y="548"/>
                  </a:cubicBezTo>
                  <a:cubicBezTo>
                    <a:pt x="264" y="548"/>
                    <a:pt x="261" y="545"/>
                    <a:pt x="261" y="541"/>
                  </a:cubicBezTo>
                  <a:cubicBezTo>
                    <a:pt x="261" y="507"/>
                    <a:pt x="261" y="507"/>
                    <a:pt x="261" y="507"/>
                  </a:cubicBezTo>
                  <a:cubicBezTo>
                    <a:pt x="261" y="503"/>
                    <a:pt x="264" y="500"/>
                    <a:pt x="268" y="500"/>
                  </a:cubicBezTo>
                  <a:cubicBezTo>
                    <a:pt x="301" y="500"/>
                    <a:pt x="301" y="500"/>
                    <a:pt x="301" y="500"/>
                  </a:cubicBezTo>
                  <a:cubicBezTo>
                    <a:pt x="305" y="500"/>
                    <a:pt x="308" y="503"/>
                    <a:pt x="308" y="507"/>
                  </a:cubicBezTo>
                  <a:lnTo>
                    <a:pt x="308" y="541"/>
                  </a:lnTo>
                  <a:close/>
                  <a:moveTo>
                    <a:pt x="308" y="85"/>
                  </a:moveTo>
                  <a:cubicBezTo>
                    <a:pt x="308" y="89"/>
                    <a:pt x="305" y="92"/>
                    <a:pt x="301" y="92"/>
                  </a:cubicBezTo>
                  <a:cubicBezTo>
                    <a:pt x="268" y="92"/>
                    <a:pt x="268" y="92"/>
                    <a:pt x="268" y="92"/>
                  </a:cubicBezTo>
                  <a:cubicBezTo>
                    <a:pt x="264" y="92"/>
                    <a:pt x="261" y="89"/>
                    <a:pt x="261" y="85"/>
                  </a:cubicBezTo>
                  <a:cubicBezTo>
                    <a:pt x="261" y="51"/>
                    <a:pt x="261" y="51"/>
                    <a:pt x="261" y="51"/>
                  </a:cubicBezTo>
                  <a:cubicBezTo>
                    <a:pt x="261" y="47"/>
                    <a:pt x="264" y="44"/>
                    <a:pt x="268" y="44"/>
                  </a:cubicBezTo>
                  <a:cubicBezTo>
                    <a:pt x="301" y="44"/>
                    <a:pt x="301" y="44"/>
                    <a:pt x="301" y="44"/>
                  </a:cubicBezTo>
                  <a:cubicBezTo>
                    <a:pt x="305" y="44"/>
                    <a:pt x="308" y="47"/>
                    <a:pt x="308" y="51"/>
                  </a:cubicBezTo>
                  <a:lnTo>
                    <a:pt x="308" y="85"/>
                  </a:lnTo>
                  <a:close/>
                  <a:moveTo>
                    <a:pt x="403" y="541"/>
                  </a:moveTo>
                  <a:cubicBezTo>
                    <a:pt x="403" y="545"/>
                    <a:pt x="400" y="548"/>
                    <a:pt x="396" y="548"/>
                  </a:cubicBezTo>
                  <a:cubicBezTo>
                    <a:pt x="362" y="548"/>
                    <a:pt x="362" y="548"/>
                    <a:pt x="362" y="548"/>
                  </a:cubicBezTo>
                  <a:cubicBezTo>
                    <a:pt x="359" y="548"/>
                    <a:pt x="356" y="545"/>
                    <a:pt x="356" y="541"/>
                  </a:cubicBezTo>
                  <a:cubicBezTo>
                    <a:pt x="356" y="507"/>
                    <a:pt x="356" y="507"/>
                    <a:pt x="356" y="507"/>
                  </a:cubicBezTo>
                  <a:cubicBezTo>
                    <a:pt x="356" y="503"/>
                    <a:pt x="359" y="500"/>
                    <a:pt x="362" y="500"/>
                  </a:cubicBezTo>
                  <a:cubicBezTo>
                    <a:pt x="396" y="500"/>
                    <a:pt x="396" y="500"/>
                    <a:pt x="396" y="500"/>
                  </a:cubicBezTo>
                  <a:cubicBezTo>
                    <a:pt x="400" y="500"/>
                    <a:pt x="403" y="503"/>
                    <a:pt x="403" y="507"/>
                  </a:cubicBezTo>
                  <a:lnTo>
                    <a:pt x="403" y="541"/>
                  </a:lnTo>
                  <a:close/>
                  <a:moveTo>
                    <a:pt x="498" y="541"/>
                  </a:moveTo>
                  <a:cubicBezTo>
                    <a:pt x="498" y="545"/>
                    <a:pt x="495" y="548"/>
                    <a:pt x="491" y="548"/>
                  </a:cubicBezTo>
                  <a:cubicBezTo>
                    <a:pt x="457" y="548"/>
                    <a:pt x="457" y="548"/>
                    <a:pt x="457" y="548"/>
                  </a:cubicBezTo>
                  <a:cubicBezTo>
                    <a:pt x="453" y="548"/>
                    <a:pt x="450" y="545"/>
                    <a:pt x="450" y="541"/>
                  </a:cubicBezTo>
                  <a:cubicBezTo>
                    <a:pt x="450" y="507"/>
                    <a:pt x="450" y="507"/>
                    <a:pt x="450" y="507"/>
                  </a:cubicBezTo>
                  <a:cubicBezTo>
                    <a:pt x="450" y="503"/>
                    <a:pt x="453" y="500"/>
                    <a:pt x="457" y="500"/>
                  </a:cubicBezTo>
                  <a:cubicBezTo>
                    <a:pt x="491" y="500"/>
                    <a:pt x="491" y="500"/>
                    <a:pt x="491" y="500"/>
                  </a:cubicBezTo>
                  <a:cubicBezTo>
                    <a:pt x="495" y="500"/>
                    <a:pt x="498" y="503"/>
                    <a:pt x="498" y="507"/>
                  </a:cubicBezTo>
                  <a:lnTo>
                    <a:pt x="498" y="541"/>
                  </a:lnTo>
                  <a:close/>
                  <a:moveTo>
                    <a:pt x="592" y="541"/>
                  </a:moveTo>
                  <a:cubicBezTo>
                    <a:pt x="592" y="545"/>
                    <a:pt x="589" y="548"/>
                    <a:pt x="586" y="548"/>
                  </a:cubicBezTo>
                  <a:cubicBezTo>
                    <a:pt x="552" y="548"/>
                    <a:pt x="552" y="548"/>
                    <a:pt x="552" y="548"/>
                  </a:cubicBezTo>
                  <a:cubicBezTo>
                    <a:pt x="548" y="548"/>
                    <a:pt x="545" y="545"/>
                    <a:pt x="545" y="541"/>
                  </a:cubicBezTo>
                  <a:cubicBezTo>
                    <a:pt x="545" y="507"/>
                    <a:pt x="545" y="507"/>
                    <a:pt x="545" y="507"/>
                  </a:cubicBezTo>
                  <a:cubicBezTo>
                    <a:pt x="545" y="503"/>
                    <a:pt x="548" y="500"/>
                    <a:pt x="552" y="500"/>
                  </a:cubicBezTo>
                  <a:cubicBezTo>
                    <a:pt x="586" y="500"/>
                    <a:pt x="586" y="500"/>
                    <a:pt x="586" y="500"/>
                  </a:cubicBezTo>
                  <a:cubicBezTo>
                    <a:pt x="589" y="500"/>
                    <a:pt x="592" y="503"/>
                    <a:pt x="592" y="507"/>
                  </a:cubicBezTo>
                  <a:lnTo>
                    <a:pt x="592" y="541"/>
                  </a:lnTo>
                  <a:close/>
                  <a:moveTo>
                    <a:pt x="607" y="312"/>
                  </a:moveTo>
                  <a:cubicBezTo>
                    <a:pt x="512" y="367"/>
                    <a:pt x="512" y="367"/>
                    <a:pt x="512" y="367"/>
                  </a:cubicBezTo>
                  <a:cubicBezTo>
                    <a:pt x="418" y="422"/>
                    <a:pt x="418" y="422"/>
                    <a:pt x="418" y="422"/>
                  </a:cubicBezTo>
                  <a:cubicBezTo>
                    <a:pt x="405" y="429"/>
                    <a:pt x="389" y="420"/>
                    <a:pt x="389" y="406"/>
                  </a:cubicBezTo>
                  <a:cubicBezTo>
                    <a:pt x="389" y="296"/>
                    <a:pt x="389" y="296"/>
                    <a:pt x="389" y="296"/>
                  </a:cubicBezTo>
                  <a:cubicBezTo>
                    <a:pt x="389" y="187"/>
                    <a:pt x="389" y="187"/>
                    <a:pt x="389" y="187"/>
                  </a:cubicBezTo>
                  <a:cubicBezTo>
                    <a:pt x="389" y="172"/>
                    <a:pt x="405" y="163"/>
                    <a:pt x="418" y="170"/>
                  </a:cubicBezTo>
                  <a:cubicBezTo>
                    <a:pt x="512" y="225"/>
                    <a:pt x="512" y="225"/>
                    <a:pt x="512" y="225"/>
                  </a:cubicBezTo>
                  <a:cubicBezTo>
                    <a:pt x="607" y="280"/>
                    <a:pt x="607" y="280"/>
                    <a:pt x="607" y="280"/>
                  </a:cubicBezTo>
                  <a:cubicBezTo>
                    <a:pt x="620" y="287"/>
                    <a:pt x="620" y="305"/>
                    <a:pt x="607" y="312"/>
                  </a:cubicBezTo>
                  <a:close/>
                  <a:moveTo>
                    <a:pt x="687" y="541"/>
                  </a:moveTo>
                  <a:cubicBezTo>
                    <a:pt x="687" y="545"/>
                    <a:pt x="684" y="548"/>
                    <a:pt x="680" y="548"/>
                  </a:cubicBezTo>
                  <a:cubicBezTo>
                    <a:pt x="647" y="548"/>
                    <a:pt x="647" y="548"/>
                    <a:pt x="647" y="548"/>
                  </a:cubicBezTo>
                  <a:cubicBezTo>
                    <a:pt x="643" y="548"/>
                    <a:pt x="640" y="545"/>
                    <a:pt x="640" y="541"/>
                  </a:cubicBezTo>
                  <a:cubicBezTo>
                    <a:pt x="640" y="507"/>
                    <a:pt x="640" y="507"/>
                    <a:pt x="640" y="507"/>
                  </a:cubicBezTo>
                  <a:cubicBezTo>
                    <a:pt x="640" y="503"/>
                    <a:pt x="643" y="500"/>
                    <a:pt x="647" y="500"/>
                  </a:cubicBezTo>
                  <a:cubicBezTo>
                    <a:pt x="680" y="500"/>
                    <a:pt x="680" y="500"/>
                    <a:pt x="680" y="500"/>
                  </a:cubicBezTo>
                  <a:cubicBezTo>
                    <a:pt x="684" y="500"/>
                    <a:pt x="687" y="503"/>
                    <a:pt x="687" y="507"/>
                  </a:cubicBezTo>
                  <a:lnTo>
                    <a:pt x="687" y="541"/>
                  </a:lnTo>
                  <a:close/>
                  <a:moveTo>
                    <a:pt x="687" y="85"/>
                  </a:moveTo>
                  <a:cubicBezTo>
                    <a:pt x="687" y="89"/>
                    <a:pt x="684" y="92"/>
                    <a:pt x="680" y="92"/>
                  </a:cubicBezTo>
                  <a:cubicBezTo>
                    <a:pt x="647" y="92"/>
                    <a:pt x="647" y="92"/>
                    <a:pt x="647" y="92"/>
                  </a:cubicBezTo>
                  <a:cubicBezTo>
                    <a:pt x="643" y="92"/>
                    <a:pt x="640" y="89"/>
                    <a:pt x="640" y="85"/>
                  </a:cubicBezTo>
                  <a:cubicBezTo>
                    <a:pt x="640" y="51"/>
                    <a:pt x="640" y="51"/>
                    <a:pt x="640" y="51"/>
                  </a:cubicBezTo>
                  <a:cubicBezTo>
                    <a:pt x="640" y="47"/>
                    <a:pt x="643" y="44"/>
                    <a:pt x="647" y="44"/>
                  </a:cubicBezTo>
                  <a:cubicBezTo>
                    <a:pt x="680" y="44"/>
                    <a:pt x="680" y="44"/>
                    <a:pt x="680" y="44"/>
                  </a:cubicBezTo>
                  <a:cubicBezTo>
                    <a:pt x="684" y="44"/>
                    <a:pt x="687" y="47"/>
                    <a:pt x="687" y="51"/>
                  </a:cubicBezTo>
                  <a:lnTo>
                    <a:pt x="687" y="85"/>
                  </a:lnTo>
                  <a:close/>
                  <a:moveTo>
                    <a:pt x="782" y="541"/>
                  </a:moveTo>
                  <a:cubicBezTo>
                    <a:pt x="782" y="545"/>
                    <a:pt x="779" y="548"/>
                    <a:pt x="775" y="548"/>
                  </a:cubicBezTo>
                  <a:cubicBezTo>
                    <a:pt x="741" y="548"/>
                    <a:pt x="741" y="548"/>
                    <a:pt x="741" y="548"/>
                  </a:cubicBezTo>
                  <a:cubicBezTo>
                    <a:pt x="738" y="548"/>
                    <a:pt x="735" y="545"/>
                    <a:pt x="735" y="541"/>
                  </a:cubicBezTo>
                  <a:cubicBezTo>
                    <a:pt x="735" y="507"/>
                    <a:pt x="735" y="507"/>
                    <a:pt x="735" y="507"/>
                  </a:cubicBezTo>
                  <a:cubicBezTo>
                    <a:pt x="735" y="503"/>
                    <a:pt x="738" y="500"/>
                    <a:pt x="741" y="500"/>
                  </a:cubicBezTo>
                  <a:cubicBezTo>
                    <a:pt x="775" y="500"/>
                    <a:pt x="775" y="500"/>
                    <a:pt x="775" y="500"/>
                  </a:cubicBezTo>
                  <a:cubicBezTo>
                    <a:pt x="779" y="500"/>
                    <a:pt x="782" y="503"/>
                    <a:pt x="782" y="507"/>
                  </a:cubicBezTo>
                  <a:lnTo>
                    <a:pt x="782" y="541"/>
                  </a:lnTo>
                  <a:close/>
                  <a:moveTo>
                    <a:pt x="782" y="85"/>
                  </a:moveTo>
                  <a:cubicBezTo>
                    <a:pt x="782" y="89"/>
                    <a:pt x="779" y="92"/>
                    <a:pt x="775" y="92"/>
                  </a:cubicBezTo>
                  <a:cubicBezTo>
                    <a:pt x="741" y="92"/>
                    <a:pt x="741" y="92"/>
                    <a:pt x="741" y="92"/>
                  </a:cubicBezTo>
                  <a:cubicBezTo>
                    <a:pt x="738" y="92"/>
                    <a:pt x="735" y="89"/>
                    <a:pt x="735" y="85"/>
                  </a:cubicBezTo>
                  <a:cubicBezTo>
                    <a:pt x="735" y="51"/>
                    <a:pt x="735" y="51"/>
                    <a:pt x="735" y="51"/>
                  </a:cubicBezTo>
                  <a:cubicBezTo>
                    <a:pt x="735" y="47"/>
                    <a:pt x="738" y="44"/>
                    <a:pt x="741" y="44"/>
                  </a:cubicBezTo>
                  <a:cubicBezTo>
                    <a:pt x="775" y="44"/>
                    <a:pt x="775" y="44"/>
                    <a:pt x="775" y="44"/>
                  </a:cubicBezTo>
                  <a:cubicBezTo>
                    <a:pt x="779" y="44"/>
                    <a:pt x="782" y="47"/>
                    <a:pt x="782" y="51"/>
                  </a:cubicBezTo>
                  <a:lnTo>
                    <a:pt x="782" y="85"/>
                  </a:lnTo>
                  <a:close/>
                  <a:moveTo>
                    <a:pt x="877" y="541"/>
                  </a:moveTo>
                  <a:cubicBezTo>
                    <a:pt x="877" y="545"/>
                    <a:pt x="874" y="548"/>
                    <a:pt x="870" y="548"/>
                  </a:cubicBezTo>
                  <a:cubicBezTo>
                    <a:pt x="836" y="548"/>
                    <a:pt x="836" y="548"/>
                    <a:pt x="836" y="548"/>
                  </a:cubicBezTo>
                  <a:cubicBezTo>
                    <a:pt x="832" y="548"/>
                    <a:pt x="829" y="545"/>
                    <a:pt x="829" y="541"/>
                  </a:cubicBezTo>
                  <a:cubicBezTo>
                    <a:pt x="829" y="507"/>
                    <a:pt x="829" y="507"/>
                    <a:pt x="829" y="507"/>
                  </a:cubicBezTo>
                  <a:cubicBezTo>
                    <a:pt x="829" y="503"/>
                    <a:pt x="832" y="500"/>
                    <a:pt x="836" y="500"/>
                  </a:cubicBezTo>
                  <a:cubicBezTo>
                    <a:pt x="870" y="500"/>
                    <a:pt x="870" y="500"/>
                    <a:pt x="870" y="500"/>
                  </a:cubicBezTo>
                  <a:cubicBezTo>
                    <a:pt x="874" y="500"/>
                    <a:pt x="877" y="503"/>
                    <a:pt x="877" y="507"/>
                  </a:cubicBezTo>
                  <a:lnTo>
                    <a:pt x="877" y="541"/>
                  </a:lnTo>
                  <a:close/>
                  <a:moveTo>
                    <a:pt x="877" y="85"/>
                  </a:moveTo>
                  <a:cubicBezTo>
                    <a:pt x="877" y="89"/>
                    <a:pt x="874" y="92"/>
                    <a:pt x="870" y="92"/>
                  </a:cubicBezTo>
                  <a:cubicBezTo>
                    <a:pt x="836" y="92"/>
                    <a:pt x="836" y="92"/>
                    <a:pt x="836" y="92"/>
                  </a:cubicBezTo>
                  <a:cubicBezTo>
                    <a:pt x="832" y="92"/>
                    <a:pt x="829" y="89"/>
                    <a:pt x="829" y="85"/>
                  </a:cubicBezTo>
                  <a:cubicBezTo>
                    <a:pt x="829" y="51"/>
                    <a:pt x="829" y="51"/>
                    <a:pt x="829" y="51"/>
                  </a:cubicBezTo>
                  <a:cubicBezTo>
                    <a:pt x="829" y="47"/>
                    <a:pt x="832" y="44"/>
                    <a:pt x="836" y="44"/>
                  </a:cubicBezTo>
                  <a:cubicBezTo>
                    <a:pt x="870" y="44"/>
                    <a:pt x="870" y="44"/>
                    <a:pt x="870" y="44"/>
                  </a:cubicBezTo>
                  <a:cubicBezTo>
                    <a:pt x="874" y="44"/>
                    <a:pt x="877" y="47"/>
                    <a:pt x="877" y="51"/>
                  </a:cubicBezTo>
                  <a:lnTo>
                    <a:pt x="877"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7" name="Группа 6"/>
          <p:cNvGrpSpPr/>
          <p:nvPr/>
        </p:nvGrpSpPr>
        <p:grpSpPr>
          <a:xfrm>
            <a:off x="5234517" y="4290484"/>
            <a:ext cx="1720850" cy="1690159"/>
            <a:chOff x="7851775" y="6435726"/>
            <a:chExt cx="2581275" cy="2535238"/>
          </a:xfrm>
        </p:grpSpPr>
        <p:sp>
          <p:nvSpPr>
            <p:cNvPr id="36" name="Freeform 10"/>
            <p:cNvSpPr>
              <a:spLocks/>
            </p:cNvSpPr>
            <p:nvPr/>
          </p:nvSpPr>
          <p:spPr bwMode="auto">
            <a:xfrm>
              <a:off x="7851775" y="6435726"/>
              <a:ext cx="2581275" cy="2535238"/>
            </a:xfrm>
            <a:custGeom>
              <a:avLst/>
              <a:gdLst>
                <a:gd name="T0" fmla="*/ 1682 w 1801"/>
                <a:gd name="T1" fmla="*/ 1202 h 1769"/>
                <a:gd name="T2" fmla="*/ 1526 w 1801"/>
                <a:gd name="T3" fmla="*/ 1109 h 1769"/>
                <a:gd name="T4" fmla="*/ 1467 w 1801"/>
                <a:gd name="T5" fmla="*/ 902 h 1769"/>
                <a:gd name="T6" fmla="*/ 1526 w 1801"/>
                <a:gd name="T7" fmla="*/ 695 h 1769"/>
                <a:gd name="T8" fmla="*/ 1682 w 1801"/>
                <a:gd name="T9" fmla="*/ 602 h 1769"/>
                <a:gd name="T10" fmla="*/ 1801 w 1801"/>
                <a:gd name="T11" fmla="*/ 652 h 1769"/>
                <a:gd name="T12" fmla="*/ 1801 w 1801"/>
                <a:gd name="T13" fmla="*/ 0 h 1769"/>
                <a:gd name="T14" fmla="*/ 1152 w 1801"/>
                <a:gd name="T15" fmla="*/ 0 h 1769"/>
                <a:gd name="T16" fmla="*/ 1202 w 1801"/>
                <a:gd name="T17" fmla="*/ 119 h 1769"/>
                <a:gd name="T18" fmla="*/ 1109 w 1801"/>
                <a:gd name="T19" fmla="*/ 275 h 1769"/>
                <a:gd name="T20" fmla="*/ 902 w 1801"/>
                <a:gd name="T21" fmla="*/ 334 h 1769"/>
                <a:gd name="T22" fmla="*/ 694 w 1801"/>
                <a:gd name="T23" fmla="*/ 275 h 1769"/>
                <a:gd name="T24" fmla="*/ 601 w 1801"/>
                <a:gd name="T25" fmla="*/ 119 h 1769"/>
                <a:gd name="T26" fmla="*/ 651 w 1801"/>
                <a:gd name="T27" fmla="*/ 0 h 1769"/>
                <a:gd name="T28" fmla="*/ 0 w 1801"/>
                <a:gd name="T29" fmla="*/ 0 h 1769"/>
                <a:gd name="T30" fmla="*/ 0 w 1801"/>
                <a:gd name="T31" fmla="*/ 649 h 1769"/>
                <a:gd name="T32" fmla="*/ 119 w 1801"/>
                <a:gd name="T33" fmla="*/ 599 h 1769"/>
                <a:gd name="T34" fmla="*/ 275 w 1801"/>
                <a:gd name="T35" fmla="*/ 693 h 1769"/>
                <a:gd name="T36" fmla="*/ 334 w 1801"/>
                <a:gd name="T37" fmla="*/ 900 h 1769"/>
                <a:gd name="T38" fmla="*/ 275 w 1801"/>
                <a:gd name="T39" fmla="*/ 1107 h 1769"/>
                <a:gd name="T40" fmla="*/ 119 w 1801"/>
                <a:gd name="T41" fmla="*/ 1200 h 1769"/>
                <a:gd name="T42" fmla="*/ 0 w 1801"/>
                <a:gd name="T43" fmla="*/ 1150 h 1769"/>
                <a:gd name="T44" fmla="*/ 0 w 1801"/>
                <a:gd name="T45" fmla="*/ 1769 h 1769"/>
                <a:gd name="T46" fmla="*/ 1801 w 1801"/>
                <a:gd name="T47" fmla="*/ 1769 h 1769"/>
                <a:gd name="T48" fmla="*/ 1801 w 1801"/>
                <a:gd name="T49" fmla="*/ 1152 h 1769"/>
                <a:gd name="T50" fmla="*/ 1682 w 1801"/>
                <a:gd name="T51" fmla="*/ 1202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1" h="1769">
                  <a:moveTo>
                    <a:pt x="1682" y="1202"/>
                  </a:moveTo>
                  <a:cubicBezTo>
                    <a:pt x="1622" y="1202"/>
                    <a:pt x="1567" y="1169"/>
                    <a:pt x="1526" y="1109"/>
                  </a:cubicBezTo>
                  <a:cubicBezTo>
                    <a:pt x="1488" y="1053"/>
                    <a:pt x="1467" y="980"/>
                    <a:pt x="1467" y="902"/>
                  </a:cubicBezTo>
                  <a:cubicBezTo>
                    <a:pt x="1467" y="824"/>
                    <a:pt x="1488" y="750"/>
                    <a:pt x="1526" y="695"/>
                  </a:cubicBezTo>
                  <a:cubicBezTo>
                    <a:pt x="1567" y="635"/>
                    <a:pt x="1622" y="602"/>
                    <a:pt x="1682" y="602"/>
                  </a:cubicBezTo>
                  <a:cubicBezTo>
                    <a:pt x="1725" y="602"/>
                    <a:pt x="1767" y="619"/>
                    <a:pt x="1801" y="652"/>
                  </a:cubicBezTo>
                  <a:cubicBezTo>
                    <a:pt x="1801" y="0"/>
                    <a:pt x="1801" y="0"/>
                    <a:pt x="1801" y="0"/>
                  </a:cubicBezTo>
                  <a:cubicBezTo>
                    <a:pt x="1152" y="0"/>
                    <a:pt x="1152" y="0"/>
                    <a:pt x="1152" y="0"/>
                  </a:cubicBezTo>
                  <a:cubicBezTo>
                    <a:pt x="1184" y="35"/>
                    <a:pt x="1202" y="76"/>
                    <a:pt x="1202" y="119"/>
                  </a:cubicBezTo>
                  <a:cubicBezTo>
                    <a:pt x="1202" y="179"/>
                    <a:pt x="1169" y="235"/>
                    <a:pt x="1109" y="275"/>
                  </a:cubicBezTo>
                  <a:cubicBezTo>
                    <a:pt x="1053" y="313"/>
                    <a:pt x="979" y="334"/>
                    <a:pt x="902" y="334"/>
                  </a:cubicBezTo>
                  <a:cubicBezTo>
                    <a:pt x="824" y="334"/>
                    <a:pt x="750" y="313"/>
                    <a:pt x="694" y="275"/>
                  </a:cubicBezTo>
                  <a:cubicBezTo>
                    <a:pt x="634" y="235"/>
                    <a:pt x="601" y="179"/>
                    <a:pt x="601" y="119"/>
                  </a:cubicBezTo>
                  <a:cubicBezTo>
                    <a:pt x="601" y="76"/>
                    <a:pt x="619" y="35"/>
                    <a:pt x="651" y="0"/>
                  </a:cubicBezTo>
                  <a:cubicBezTo>
                    <a:pt x="0" y="0"/>
                    <a:pt x="0" y="0"/>
                    <a:pt x="0" y="0"/>
                  </a:cubicBezTo>
                  <a:cubicBezTo>
                    <a:pt x="0" y="649"/>
                    <a:pt x="0" y="649"/>
                    <a:pt x="0" y="649"/>
                  </a:cubicBezTo>
                  <a:cubicBezTo>
                    <a:pt x="34" y="617"/>
                    <a:pt x="75" y="599"/>
                    <a:pt x="119" y="599"/>
                  </a:cubicBezTo>
                  <a:cubicBezTo>
                    <a:pt x="179" y="599"/>
                    <a:pt x="235" y="632"/>
                    <a:pt x="275" y="693"/>
                  </a:cubicBezTo>
                  <a:cubicBezTo>
                    <a:pt x="313" y="748"/>
                    <a:pt x="334" y="822"/>
                    <a:pt x="334" y="900"/>
                  </a:cubicBezTo>
                  <a:cubicBezTo>
                    <a:pt x="334" y="978"/>
                    <a:pt x="313" y="1051"/>
                    <a:pt x="275" y="1107"/>
                  </a:cubicBezTo>
                  <a:cubicBezTo>
                    <a:pt x="235" y="1167"/>
                    <a:pt x="179" y="1200"/>
                    <a:pt x="119" y="1200"/>
                  </a:cubicBezTo>
                  <a:cubicBezTo>
                    <a:pt x="76" y="1200"/>
                    <a:pt x="35" y="1182"/>
                    <a:pt x="0" y="1150"/>
                  </a:cubicBezTo>
                  <a:cubicBezTo>
                    <a:pt x="0" y="1769"/>
                    <a:pt x="0" y="1769"/>
                    <a:pt x="0" y="1769"/>
                  </a:cubicBezTo>
                  <a:cubicBezTo>
                    <a:pt x="1801" y="1769"/>
                    <a:pt x="1801" y="1769"/>
                    <a:pt x="1801" y="1769"/>
                  </a:cubicBezTo>
                  <a:cubicBezTo>
                    <a:pt x="1801" y="1152"/>
                    <a:pt x="1801" y="1152"/>
                    <a:pt x="1801" y="1152"/>
                  </a:cubicBezTo>
                  <a:cubicBezTo>
                    <a:pt x="1767" y="1184"/>
                    <a:pt x="1725" y="1202"/>
                    <a:pt x="1682" y="1202"/>
                  </a:cubicBezTo>
                  <a:close/>
                </a:path>
              </a:pathLst>
            </a:custGeom>
            <a:solidFill>
              <a:srgbClr val="8B4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2" name="Freeform 16"/>
            <p:cNvSpPr>
              <a:spLocks/>
            </p:cNvSpPr>
            <p:nvPr/>
          </p:nvSpPr>
          <p:spPr bwMode="auto">
            <a:xfrm>
              <a:off x="8634413" y="7316788"/>
              <a:ext cx="915988" cy="1044575"/>
            </a:xfrm>
            <a:custGeom>
              <a:avLst/>
              <a:gdLst>
                <a:gd name="T0" fmla="*/ 583 w 640"/>
                <a:gd name="T1" fmla="*/ 5 h 729"/>
                <a:gd name="T2" fmla="*/ 220 w 640"/>
                <a:gd name="T3" fmla="*/ 74 h 729"/>
                <a:gd name="T4" fmla="*/ 183 w 640"/>
                <a:gd name="T5" fmla="*/ 116 h 729"/>
                <a:gd name="T6" fmla="*/ 183 w 640"/>
                <a:gd name="T7" fmla="*/ 246 h 729"/>
                <a:gd name="T8" fmla="*/ 183 w 640"/>
                <a:gd name="T9" fmla="*/ 526 h 729"/>
                <a:gd name="T10" fmla="*/ 117 w 640"/>
                <a:gd name="T11" fmla="*/ 511 h 729"/>
                <a:gd name="T12" fmla="*/ 3 w 640"/>
                <a:gd name="T13" fmla="*/ 614 h 729"/>
                <a:gd name="T14" fmla="*/ 123 w 640"/>
                <a:gd name="T15" fmla="*/ 728 h 729"/>
                <a:gd name="T16" fmla="*/ 239 w 640"/>
                <a:gd name="T17" fmla="*/ 618 h 729"/>
                <a:gd name="T18" fmla="*/ 239 w 640"/>
                <a:gd name="T19" fmla="*/ 235 h 729"/>
                <a:gd name="T20" fmla="*/ 583 w 640"/>
                <a:gd name="T21" fmla="*/ 169 h 729"/>
                <a:gd name="T22" fmla="*/ 583 w 640"/>
                <a:gd name="T23" fmla="*/ 446 h 729"/>
                <a:gd name="T24" fmla="*/ 517 w 640"/>
                <a:gd name="T25" fmla="*/ 430 h 729"/>
                <a:gd name="T26" fmla="*/ 404 w 640"/>
                <a:gd name="T27" fmla="*/ 533 h 729"/>
                <a:gd name="T28" fmla="*/ 522 w 640"/>
                <a:gd name="T29" fmla="*/ 647 h 729"/>
                <a:gd name="T30" fmla="*/ 640 w 640"/>
                <a:gd name="T31" fmla="*/ 539 h 729"/>
                <a:gd name="T32" fmla="*/ 640 w 640"/>
                <a:gd name="T33" fmla="*/ 533 h 729"/>
                <a:gd name="T34" fmla="*/ 640 w 640"/>
                <a:gd name="T35" fmla="*/ 533 h 729"/>
                <a:gd name="T36" fmla="*/ 640 w 640"/>
                <a:gd name="T37" fmla="*/ 158 h 729"/>
                <a:gd name="T38" fmla="*/ 640 w 640"/>
                <a:gd name="T39" fmla="*/ 48 h 729"/>
                <a:gd name="T40" fmla="*/ 583 w 640"/>
                <a:gd name="T41" fmla="*/ 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0" h="729">
                  <a:moveTo>
                    <a:pt x="583" y="5"/>
                  </a:moveTo>
                  <a:cubicBezTo>
                    <a:pt x="220" y="74"/>
                    <a:pt x="220" y="74"/>
                    <a:pt x="220" y="74"/>
                  </a:cubicBezTo>
                  <a:cubicBezTo>
                    <a:pt x="198" y="78"/>
                    <a:pt x="183" y="96"/>
                    <a:pt x="183" y="116"/>
                  </a:cubicBezTo>
                  <a:cubicBezTo>
                    <a:pt x="183" y="246"/>
                    <a:pt x="183" y="246"/>
                    <a:pt x="183" y="246"/>
                  </a:cubicBezTo>
                  <a:cubicBezTo>
                    <a:pt x="183" y="526"/>
                    <a:pt x="183" y="526"/>
                    <a:pt x="183" y="526"/>
                  </a:cubicBezTo>
                  <a:cubicBezTo>
                    <a:pt x="164" y="516"/>
                    <a:pt x="141" y="510"/>
                    <a:pt x="117" y="511"/>
                  </a:cubicBezTo>
                  <a:cubicBezTo>
                    <a:pt x="56" y="513"/>
                    <a:pt x="6" y="558"/>
                    <a:pt x="3" y="614"/>
                  </a:cubicBezTo>
                  <a:cubicBezTo>
                    <a:pt x="0" y="677"/>
                    <a:pt x="55" y="729"/>
                    <a:pt x="123" y="728"/>
                  </a:cubicBezTo>
                  <a:cubicBezTo>
                    <a:pt x="188" y="727"/>
                    <a:pt x="239" y="678"/>
                    <a:pt x="239" y="618"/>
                  </a:cubicBezTo>
                  <a:cubicBezTo>
                    <a:pt x="239" y="235"/>
                    <a:pt x="239" y="235"/>
                    <a:pt x="239" y="235"/>
                  </a:cubicBezTo>
                  <a:cubicBezTo>
                    <a:pt x="583" y="169"/>
                    <a:pt x="583" y="169"/>
                    <a:pt x="583" y="169"/>
                  </a:cubicBezTo>
                  <a:cubicBezTo>
                    <a:pt x="583" y="446"/>
                    <a:pt x="583" y="446"/>
                    <a:pt x="583" y="446"/>
                  </a:cubicBezTo>
                  <a:cubicBezTo>
                    <a:pt x="564" y="435"/>
                    <a:pt x="541" y="429"/>
                    <a:pt x="517" y="430"/>
                  </a:cubicBezTo>
                  <a:cubicBezTo>
                    <a:pt x="457" y="432"/>
                    <a:pt x="407" y="477"/>
                    <a:pt x="404" y="533"/>
                  </a:cubicBezTo>
                  <a:cubicBezTo>
                    <a:pt x="400" y="595"/>
                    <a:pt x="454" y="647"/>
                    <a:pt x="522" y="647"/>
                  </a:cubicBezTo>
                  <a:cubicBezTo>
                    <a:pt x="587" y="647"/>
                    <a:pt x="640" y="599"/>
                    <a:pt x="640" y="539"/>
                  </a:cubicBezTo>
                  <a:cubicBezTo>
                    <a:pt x="640" y="537"/>
                    <a:pt x="640" y="535"/>
                    <a:pt x="640" y="533"/>
                  </a:cubicBezTo>
                  <a:cubicBezTo>
                    <a:pt x="640" y="533"/>
                    <a:pt x="640" y="533"/>
                    <a:pt x="640" y="533"/>
                  </a:cubicBezTo>
                  <a:cubicBezTo>
                    <a:pt x="640" y="158"/>
                    <a:pt x="640" y="158"/>
                    <a:pt x="640" y="158"/>
                  </a:cubicBezTo>
                  <a:cubicBezTo>
                    <a:pt x="640" y="48"/>
                    <a:pt x="640" y="48"/>
                    <a:pt x="640" y="48"/>
                  </a:cubicBezTo>
                  <a:cubicBezTo>
                    <a:pt x="640" y="20"/>
                    <a:pt x="612" y="0"/>
                    <a:pt x="58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3" name="Группа 2"/>
          <p:cNvGrpSpPr/>
          <p:nvPr/>
        </p:nvGrpSpPr>
        <p:grpSpPr>
          <a:xfrm>
            <a:off x="7022043" y="2504017"/>
            <a:ext cx="1775883" cy="1719792"/>
            <a:chOff x="10533063" y="3756026"/>
            <a:chExt cx="2663825" cy="2579688"/>
          </a:xfrm>
        </p:grpSpPr>
        <p:sp>
          <p:nvSpPr>
            <p:cNvPr id="33" name="Freeform 7"/>
            <p:cNvSpPr>
              <a:spLocks/>
            </p:cNvSpPr>
            <p:nvPr/>
          </p:nvSpPr>
          <p:spPr bwMode="auto">
            <a:xfrm>
              <a:off x="10533063" y="3756026"/>
              <a:ext cx="2663825" cy="2579688"/>
            </a:xfrm>
            <a:custGeom>
              <a:avLst/>
              <a:gdLst>
                <a:gd name="T0" fmla="*/ 119 w 1859"/>
                <a:gd name="T1" fmla="*/ 598 h 1800"/>
                <a:gd name="T2" fmla="*/ 276 w 1859"/>
                <a:gd name="T3" fmla="*/ 691 h 1800"/>
                <a:gd name="T4" fmla="*/ 334 w 1859"/>
                <a:gd name="T5" fmla="*/ 898 h 1800"/>
                <a:gd name="T6" fmla="*/ 276 w 1859"/>
                <a:gd name="T7" fmla="*/ 1106 h 1800"/>
                <a:gd name="T8" fmla="*/ 119 w 1859"/>
                <a:gd name="T9" fmla="*/ 1199 h 1800"/>
                <a:gd name="T10" fmla="*/ 0 w 1859"/>
                <a:gd name="T11" fmla="*/ 1149 h 1800"/>
                <a:gd name="T12" fmla="*/ 0 w 1859"/>
                <a:gd name="T13" fmla="*/ 1800 h 1800"/>
                <a:gd name="T14" fmla="*/ 650 w 1859"/>
                <a:gd name="T15" fmla="*/ 1800 h 1800"/>
                <a:gd name="T16" fmla="*/ 600 w 1859"/>
                <a:gd name="T17" fmla="*/ 1681 h 1800"/>
                <a:gd name="T18" fmla="*/ 693 w 1859"/>
                <a:gd name="T19" fmla="*/ 1525 h 1800"/>
                <a:gd name="T20" fmla="*/ 900 w 1859"/>
                <a:gd name="T21" fmla="*/ 1466 h 1800"/>
                <a:gd name="T22" fmla="*/ 1107 w 1859"/>
                <a:gd name="T23" fmla="*/ 1525 h 1800"/>
                <a:gd name="T24" fmla="*/ 1200 w 1859"/>
                <a:gd name="T25" fmla="*/ 1681 h 1800"/>
                <a:gd name="T26" fmla="*/ 1150 w 1859"/>
                <a:gd name="T27" fmla="*/ 1800 h 1800"/>
                <a:gd name="T28" fmla="*/ 1837 w 1859"/>
                <a:gd name="T29" fmla="*/ 1800 h 1800"/>
                <a:gd name="T30" fmla="*/ 1859 w 1859"/>
                <a:gd name="T31" fmla="*/ 1800 h 1800"/>
                <a:gd name="T32" fmla="*/ 1859 w 1859"/>
                <a:gd name="T33" fmla="*/ 372 h 1800"/>
                <a:gd name="T34" fmla="*/ 1487 w 1859"/>
                <a:gd name="T35" fmla="*/ 0 h 1800"/>
                <a:gd name="T36" fmla="*/ 0 w 1859"/>
                <a:gd name="T37" fmla="*/ 0 h 1800"/>
                <a:gd name="T38" fmla="*/ 0 w 1859"/>
                <a:gd name="T39" fmla="*/ 648 h 1800"/>
                <a:gd name="T40" fmla="*/ 119 w 1859"/>
                <a:gd name="T41" fmla="*/ 598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9" h="1800">
                  <a:moveTo>
                    <a:pt x="119" y="598"/>
                  </a:moveTo>
                  <a:cubicBezTo>
                    <a:pt x="179" y="598"/>
                    <a:pt x="235" y="631"/>
                    <a:pt x="276" y="691"/>
                  </a:cubicBezTo>
                  <a:cubicBezTo>
                    <a:pt x="313" y="747"/>
                    <a:pt x="334" y="821"/>
                    <a:pt x="334" y="898"/>
                  </a:cubicBezTo>
                  <a:cubicBezTo>
                    <a:pt x="334" y="976"/>
                    <a:pt x="313" y="1050"/>
                    <a:pt x="276" y="1106"/>
                  </a:cubicBezTo>
                  <a:cubicBezTo>
                    <a:pt x="235" y="1166"/>
                    <a:pt x="179" y="1199"/>
                    <a:pt x="119" y="1199"/>
                  </a:cubicBezTo>
                  <a:cubicBezTo>
                    <a:pt x="76" y="1199"/>
                    <a:pt x="35" y="1181"/>
                    <a:pt x="0" y="1149"/>
                  </a:cubicBezTo>
                  <a:cubicBezTo>
                    <a:pt x="0" y="1800"/>
                    <a:pt x="0" y="1800"/>
                    <a:pt x="0" y="1800"/>
                  </a:cubicBezTo>
                  <a:cubicBezTo>
                    <a:pt x="650" y="1800"/>
                    <a:pt x="650" y="1800"/>
                    <a:pt x="650" y="1800"/>
                  </a:cubicBezTo>
                  <a:cubicBezTo>
                    <a:pt x="617" y="1765"/>
                    <a:pt x="600" y="1724"/>
                    <a:pt x="600" y="1681"/>
                  </a:cubicBezTo>
                  <a:cubicBezTo>
                    <a:pt x="600" y="1621"/>
                    <a:pt x="633" y="1566"/>
                    <a:pt x="693" y="1525"/>
                  </a:cubicBezTo>
                  <a:cubicBezTo>
                    <a:pt x="748" y="1487"/>
                    <a:pt x="822" y="1466"/>
                    <a:pt x="900" y="1466"/>
                  </a:cubicBezTo>
                  <a:cubicBezTo>
                    <a:pt x="978" y="1466"/>
                    <a:pt x="1051" y="1487"/>
                    <a:pt x="1107" y="1525"/>
                  </a:cubicBezTo>
                  <a:cubicBezTo>
                    <a:pt x="1167" y="1566"/>
                    <a:pt x="1200" y="1621"/>
                    <a:pt x="1200" y="1681"/>
                  </a:cubicBezTo>
                  <a:cubicBezTo>
                    <a:pt x="1200" y="1724"/>
                    <a:pt x="1182" y="1765"/>
                    <a:pt x="1150" y="1800"/>
                  </a:cubicBezTo>
                  <a:cubicBezTo>
                    <a:pt x="1837" y="1800"/>
                    <a:pt x="1837" y="1800"/>
                    <a:pt x="1837" y="1800"/>
                  </a:cubicBezTo>
                  <a:cubicBezTo>
                    <a:pt x="1859" y="1800"/>
                    <a:pt x="1859" y="1800"/>
                    <a:pt x="1859" y="1800"/>
                  </a:cubicBezTo>
                  <a:cubicBezTo>
                    <a:pt x="1859" y="372"/>
                    <a:pt x="1859" y="372"/>
                    <a:pt x="1859" y="372"/>
                  </a:cubicBezTo>
                  <a:cubicBezTo>
                    <a:pt x="1859" y="166"/>
                    <a:pt x="1693" y="0"/>
                    <a:pt x="1487" y="0"/>
                  </a:cubicBezTo>
                  <a:cubicBezTo>
                    <a:pt x="0" y="0"/>
                    <a:pt x="0" y="0"/>
                    <a:pt x="0" y="0"/>
                  </a:cubicBezTo>
                  <a:cubicBezTo>
                    <a:pt x="0" y="648"/>
                    <a:pt x="0" y="648"/>
                    <a:pt x="0" y="648"/>
                  </a:cubicBezTo>
                  <a:cubicBezTo>
                    <a:pt x="35" y="616"/>
                    <a:pt x="76" y="598"/>
                    <a:pt x="119" y="598"/>
                  </a:cubicBezTo>
                  <a:close/>
                </a:path>
              </a:pathLst>
            </a:custGeom>
            <a:solidFill>
              <a:srgbClr val="FFC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nvGrpSpPr>
            <p:cNvPr id="48" name="Группа 47"/>
            <p:cNvGrpSpPr/>
            <p:nvPr/>
          </p:nvGrpSpPr>
          <p:grpSpPr>
            <a:xfrm>
              <a:off x="11579225" y="4370388"/>
              <a:ext cx="815975" cy="1041400"/>
              <a:chOff x="11579225" y="4370388"/>
              <a:chExt cx="815975" cy="1041400"/>
            </a:xfrm>
          </p:grpSpPr>
          <p:sp>
            <p:nvSpPr>
              <p:cNvPr id="43" name="Freeform 17"/>
              <p:cNvSpPr>
                <a:spLocks/>
              </p:cNvSpPr>
              <p:nvPr/>
            </p:nvSpPr>
            <p:spPr bwMode="auto">
              <a:xfrm>
                <a:off x="12028488" y="4398963"/>
                <a:ext cx="338138" cy="338138"/>
              </a:xfrm>
              <a:custGeom>
                <a:avLst/>
                <a:gdLst>
                  <a:gd name="T0" fmla="*/ 78 w 236"/>
                  <a:gd name="T1" fmla="*/ 236 h 236"/>
                  <a:gd name="T2" fmla="*/ 236 w 236"/>
                  <a:gd name="T3" fmla="*/ 236 h 236"/>
                  <a:gd name="T4" fmla="*/ 0 w 236"/>
                  <a:gd name="T5" fmla="*/ 0 h 236"/>
                  <a:gd name="T6" fmla="*/ 0 w 236"/>
                  <a:gd name="T7" fmla="*/ 158 h 236"/>
                  <a:gd name="T8" fmla="*/ 78 w 236"/>
                  <a:gd name="T9" fmla="*/ 236 h 236"/>
                </a:gdLst>
                <a:ahLst/>
                <a:cxnLst>
                  <a:cxn ang="0">
                    <a:pos x="T0" y="T1"/>
                  </a:cxn>
                  <a:cxn ang="0">
                    <a:pos x="T2" y="T3"/>
                  </a:cxn>
                  <a:cxn ang="0">
                    <a:pos x="T4" y="T5"/>
                  </a:cxn>
                  <a:cxn ang="0">
                    <a:pos x="T6" y="T7"/>
                  </a:cxn>
                  <a:cxn ang="0">
                    <a:pos x="T8" y="T9"/>
                  </a:cxn>
                </a:cxnLst>
                <a:rect l="0" t="0" r="r" b="b"/>
                <a:pathLst>
                  <a:path w="236" h="236">
                    <a:moveTo>
                      <a:pt x="78" y="236"/>
                    </a:moveTo>
                    <a:cubicBezTo>
                      <a:pt x="236" y="236"/>
                      <a:pt x="236" y="236"/>
                      <a:pt x="236" y="236"/>
                    </a:cubicBezTo>
                    <a:cubicBezTo>
                      <a:pt x="0" y="0"/>
                      <a:pt x="0" y="0"/>
                      <a:pt x="0" y="0"/>
                    </a:cubicBezTo>
                    <a:cubicBezTo>
                      <a:pt x="0" y="158"/>
                      <a:pt x="0" y="158"/>
                      <a:pt x="0" y="158"/>
                    </a:cubicBezTo>
                    <a:cubicBezTo>
                      <a:pt x="0" y="201"/>
                      <a:pt x="35" y="236"/>
                      <a:pt x="78" y="2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4" name="Freeform 18"/>
              <p:cNvSpPr>
                <a:spLocks/>
              </p:cNvSpPr>
              <p:nvPr/>
            </p:nvSpPr>
            <p:spPr bwMode="auto">
              <a:xfrm>
                <a:off x="11579225" y="4370388"/>
                <a:ext cx="815975" cy="1041400"/>
              </a:xfrm>
              <a:custGeom>
                <a:avLst/>
                <a:gdLst>
                  <a:gd name="T0" fmla="*/ 384 w 570"/>
                  <a:gd name="T1" fmla="*/ 292 h 727"/>
                  <a:gd name="T2" fmla="*/ 277 w 570"/>
                  <a:gd name="T3" fmla="*/ 186 h 727"/>
                  <a:gd name="T4" fmla="*/ 277 w 570"/>
                  <a:gd name="T5" fmla="*/ 0 h 727"/>
                  <a:gd name="T6" fmla="*/ 92 w 570"/>
                  <a:gd name="T7" fmla="*/ 0 h 727"/>
                  <a:gd name="T8" fmla="*/ 0 w 570"/>
                  <a:gd name="T9" fmla="*/ 92 h 727"/>
                  <a:gd name="T10" fmla="*/ 0 w 570"/>
                  <a:gd name="T11" fmla="*/ 635 h 727"/>
                  <a:gd name="T12" fmla="*/ 92 w 570"/>
                  <a:gd name="T13" fmla="*/ 727 h 727"/>
                  <a:gd name="T14" fmla="*/ 478 w 570"/>
                  <a:gd name="T15" fmla="*/ 727 h 727"/>
                  <a:gd name="T16" fmla="*/ 570 w 570"/>
                  <a:gd name="T17" fmla="*/ 635 h 727"/>
                  <a:gd name="T18" fmla="*/ 570 w 570"/>
                  <a:gd name="T19" fmla="*/ 292 h 727"/>
                  <a:gd name="T20" fmla="*/ 384 w 570"/>
                  <a:gd name="T21" fmla="*/ 29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727">
                    <a:moveTo>
                      <a:pt x="384" y="292"/>
                    </a:moveTo>
                    <a:cubicBezTo>
                      <a:pt x="325" y="292"/>
                      <a:pt x="277" y="245"/>
                      <a:pt x="277" y="186"/>
                    </a:cubicBezTo>
                    <a:cubicBezTo>
                      <a:pt x="277" y="0"/>
                      <a:pt x="277" y="0"/>
                      <a:pt x="277" y="0"/>
                    </a:cubicBezTo>
                    <a:cubicBezTo>
                      <a:pt x="92" y="0"/>
                      <a:pt x="92" y="0"/>
                      <a:pt x="92" y="0"/>
                    </a:cubicBezTo>
                    <a:cubicBezTo>
                      <a:pt x="41" y="0"/>
                      <a:pt x="0" y="41"/>
                      <a:pt x="0" y="92"/>
                    </a:cubicBezTo>
                    <a:cubicBezTo>
                      <a:pt x="0" y="635"/>
                      <a:pt x="0" y="635"/>
                      <a:pt x="0" y="635"/>
                    </a:cubicBezTo>
                    <a:cubicBezTo>
                      <a:pt x="0" y="685"/>
                      <a:pt x="41" y="727"/>
                      <a:pt x="92" y="727"/>
                    </a:cubicBezTo>
                    <a:cubicBezTo>
                      <a:pt x="478" y="727"/>
                      <a:pt x="478" y="727"/>
                      <a:pt x="478" y="727"/>
                    </a:cubicBezTo>
                    <a:cubicBezTo>
                      <a:pt x="529" y="727"/>
                      <a:pt x="570" y="685"/>
                      <a:pt x="570" y="635"/>
                    </a:cubicBezTo>
                    <a:cubicBezTo>
                      <a:pt x="570" y="292"/>
                      <a:pt x="570" y="292"/>
                      <a:pt x="570" y="292"/>
                    </a:cubicBezTo>
                    <a:lnTo>
                      <a:pt x="384" y="2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grpSp>
        <p:nvGrpSpPr>
          <p:cNvPr id="2" name="Группа 1"/>
          <p:cNvGrpSpPr/>
          <p:nvPr/>
        </p:nvGrpSpPr>
        <p:grpSpPr>
          <a:xfrm>
            <a:off x="5234517" y="2502959"/>
            <a:ext cx="2039409" cy="2040467"/>
            <a:chOff x="7851775" y="3754438"/>
            <a:chExt cx="3059113" cy="3060700"/>
          </a:xfrm>
        </p:grpSpPr>
        <p:sp>
          <p:nvSpPr>
            <p:cNvPr id="35" name="Freeform 9"/>
            <p:cNvSpPr>
              <a:spLocks/>
            </p:cNvSpPr>
            <p:nvPr/>
          </p:nvSpPr>
          <p:spPr bwMode="auto">
            <a:xfrm>
              <a:off x="7851775" y="3754438"/>
              <a:ext cx="3059113" cy="3060700"/>
            </a:xfrm>
            <a:custGeom>
              <a:avLst/>
              <a:gdLst>
                <a:gd name="T0" fmla="*/ 649 w 2135"/>
                <a:gd name="T1" fmla="*/ 0 h 2135"/>
                <a:gd name="T2" fmla="*/ 0 w 2135"/>
                <a:gd name="T3" fmla="*/ 0 h 2135"/>
                <a:gd name="T4" fmla="*/ 0 w 2135"/>
                <a:gd name="T5" fmla="*/ 649 h 2135"/>
                <a:gd name="T6" fmla="*/ 119 w 2135"/>
                <a:gd name="T7" fmla="*/ 599 h 2135"/>
                <a:gd name="T8" fmla="*/ 275 w 2135"/>
                <a:gd name="T9" fmla="*/ 692 h 2135"/>
                <a:gd name="T10" fmla="*/ 334 w 2135"/>
                <a:gd name="T11" fmla="*/ 899 h 2135"/>
                <a:gd name="T12" fmla="*/ 275 w 2135"/>
                <a:gd name="T13" fmla="*/ 1107 h 2135"/>
                <a:gd name="T14" fmla="*/ 119 w 2135"/>
                <a:gd name="T15" fmla="*/ 1200 h 2135"/>
                <a:gd name="T16" fmla="*/ 0 w 2135"/>
                <a:gd name="T17" fmla="*/ 1150 h 2135"/>
                <a:gd name="T18" fmla="*/ 0 w 2135"/>
                <a:gd name="T19" fmla="*/ 1801 h 2135"/>
                <a:gd name="T20" fmla="*/ 765 w 2135"/>
                <a:gd name="T21" fmla="*/ 1801 h 2135"/>
                <a:gd name="T22" fmla="*/ 799 w 2135"/>
                <a:gd name="T23" fmla="*/ 1829 h 2135"/>
                <a:gd name="T24" fmla="*/ 778 w 2135"/>
                <a:gd name="T25" fmla="*/ 1869 h 2135"/>
                <a:gd name="T26" fmla="*/ 671 w 2135"/>
                <a:gd name="T27" fmla="*/ 1990 h 2135"/>
                <a:gd name="T28" fmla="*/ 902 w 2135"/>
                <a:gd name="T29" fmla="*/ 2135 h 2135"/>
                <a:gd name="T30" fmla="*/ 1132 w 2135"/>
                <a:gd name="T31" fmla="*/ 1990 h 2135"/>
                <a:gd name="T32" fmla="*/ 1025 w 2135"/>
                <a:gd name="T33" fmla="*/ 1869 h 2135"/>
                <a:gd name="T34" fmla="*/ 1004 w 2135"/>
                <a:gd name="T35" fmla="*/ 1829 h 2135"/>
                <a:gd name="T36" fmla="*/ 1038 w 2135"/>
                <a:gd name="T37" fmla="*/ 1801 h 2135"/>
                <a:gd name="T38" fmla="*/ 1801 w 2135"/>
                <a:gd name="T39" fmla="*/ 1801 h 2135"/>
                <a:gd name="T40" fmla="*/ 1801 w 2135"/>
                <a:gd name="T41" fmla="*/ 1036 h 2135"/>
                <a:gd name="T42" fmla="*/ 1830 w 2135"/>
                <a:gd name="T43" fmla="*/ 1002 h 2135"/>
                <a:gd name="T44" fmla="*/ 1869 w 2135"/>
                <a:gd name="T45" fmla="*/ 1023 h 2135"/>
                <a:gd name="T46" fmla="*/ 1990 w 2135"/>
                <a:gd name="T47" fmla="*/ 1130 h 2135"/>
                <a:gd name="T48" fmla="*/ 2135 w 2135"/>
                <a:gd name="T49" fmla="*/ 899 h 2135"/>
                <a:gd name="T50" fmla="*/ 1990 w 2135"/>
                <a:gd name="T51" fmla="*/ 669 h 2135"/>
                <a:gd name="T52" fmla="*/ 1869 w 2135"/>
                <a:gd name="T53" fmla="*/ 776 h 2135"/>
                <a:gd name="T54" fmla="*/ 1830 w 2135"/>
                <a:gd name="T55" fmla="*/ 797 h 2135"/>
                <a:gd name="T56" fmla="*/ 1801 w 2135"/>
                <a:gd name="T57" fmla="*/ 763 h 2135"/>
                <a:gd name="T58" fmla="*/ 1801 w 2135"/>
                <a:gd name="T59" fmla="*/ 1 h 2135"/>
                <a:gd name="T60" fmla="*/ 677 w 2135"/>
                <a:gd name="T61" fmla="*/ 1 h 2135"/>
                <a:gd name="T62" fmla="*/ 649 w 2135"/>
                <a:gd name="T63"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2135">
                  <a:moveTo>
                    <a:pt x="649" y="0"/>
                  </a:moveTo>
                  <a:cubicBezTo>
                    <a:pt x="0" y="0"/>
                    <a:pt x="0" y="0"/>
                    <a:pt x="0" y="0"/>
                  </a:cubicBezTo>
                  <a:cubicBezTo>
                    <a:pt x="0" y="649"/>
                    <a:pt x="0" y="649"/>
                    <a:pt x="0" y="649"/>
                  </a:cubicBezTo>
                  <a:cubicBezTo>
                    <a:pt x="35" y="617"/>
                    <a:pt x="76" y="599"/>
                    <a:pt x="119" y="599"/>
                  </a:cubicBezTo>
                  <a:cubicBezTo>
                    <a:pt x="179" y="599"/>
                    <a:pt x="235" y="632"/>
                    <a:pt x="275" y="692"/>
                  </a:cubicBezTo>
                  <a:cubicBezTo>
                    <a:pt x="313" y="748"/>
                    <a:pt x="334" y="822"/>
                    <a:pt x="334" y="899"/>
                  </a:cubicBezTo>
                  <a:cubicBezTo>
                    <a:pt x="334" y="977"/>
                    <a:pt x="313" y="1051"/>
                    <a:pt x="275" y="1107"/>
                  </a:cubicBezTo>
                  <a:cubicBezTo>
                    <a:pt x="235" y="1167"/>
                    <a:pt x="179" y="1200"/>
                    <a:pt x="119" y="1200"/>
                  </a:cubicBezTo>
                  <a:cubicBezTo>
                    <a:pt x="76" y="1200"/>
                    <a:pt x="35" y="1182"/>
                    <a:pt x="0" y="1150"/>
                  </a:cubicBezTo>
                  <a:cubicBezTo>
                    <a:pt x="0" y="1801"/>
                    <a:pt x="0" y="1801"/>
                    <a:pt x="0" y="1801"/>
                  </a:cubicBezTo>
                  <a:cubicBezTo>
                    <a:pt x="765" y="1801"/>
                    <a:pt x="765" y="1801"/>
                    <a:pt x="765" y="1801"/>
                  </a:cubicBezTo>
                  <a:cubicBezTo>
                    <a:pt x="782" y="1801"/>
                    <a:pt x="796" y="1813"/>
                    <a:pt x="799" y="1829"/>
                  </a:cubicBezTo>
                  <a:cubicBezTo>
                    <a:pt x="803" y="1846"/>
                    <a:pt x="794" y="1862"/>
                    <a:pt x="778" y="1869"/>
                  </a:cubicBezTo>
                  <a:cubicBezTo>
                    <a:pt x="712" y="1895"/>
                    <a:pt x="671" y="1942"/>
                    <a:pt x="671" y="1990"/>
                  </a:cubicBezTo>
                  <a:cubicBezTo>
                    <a:pt x="671" y="2069"/>
                    <a:pt x="777" y="2135"/>
                    <a:pt x="902" y="2135"/>
                  </a:cubicBezTo>
                  <a:cubicBezTo>
                    <a:pt x="1026" y="2135"/>
                    <a:pt x="1132" y="2069"/>
                    <a:pt x="1132" y="1990"/>
                  </a:cubicBezTo>
                  <a:cubicBezTo>
                    <a:pt x="1132" y="1942"/>
                    <a:pt x="1091" y="1895"/>
                    <a:pt x="1025" y="1869"/>
                  </a:cubicBezTo>
                  <a:cubicBezTo>
                    <a:pt x="1009" y="1862"/>
                    <a:pt x="1001" y="1846"/>
                    <a:pt x="1004" y="1829"/>
                  </a:cubicBezTo>
                  <a:cubicBezTo>
                    <a:pt x="1007" y="1813"/>
                    <a:pt x="1021" y="1801"/>
                    <a:pt x="1038" y="1801"/>
                  </a:cubicBezTo>
                  <a:cubicBezTo>
                    <a:pt x="1801" y="1801"/>
                    <a:pt x="1801" y="1801"/>
                    <a:pt x="1801" y="1801"/>
                  </a:cubicBezTo>
                  <a:cubicBezTo>
                    <a:pt x="1801" y="1036"/>
                    <a:pt x="1801" y="1036"/>
                    <a:pt x="1801" y="1036"/>
                  </a:cubicBezTo>
                  <a:cubicBezTo>
                    <a:pt x="1801" y="1019"/>
                    <a:pt x="1813" y="1005"/>
                    <a:pt x="1830" y="1002"/>
                  </a:cubicBezTo>
                  <a:cubicBezTo>
                    <a:pt x="1846" y="998"/>
                    <a:pt x="1862" y="1007"/>
                    <a:pt x="1869" y="1023"/>
                  </a:cubicBezTo>
                  <a:cubicBezTo>
                    <a:pt x="1896" y="1089"/>
                    <a:pt x="1942" y="1130"/>
                    <a:pt x="1990" y="1130"/>
                  </a:cubicBezTo>
                  <a:cubicBezTo>
                    <a:pt x="2069" y="1130"/>
                    <a:pt x="2135" y="1024"/>
                    <a:pt x="2135" y="899"/>
                  </a:cubicBezTo>
                  <a:cubicBezTo>
                    <a:pt x="2135" y="775"/>
                    <a:pt x="2069" y="669"/>
                    <a:pt x="1990" y="669"/>
                  </a:cubicBezTo>
                  <a:cubicBezTo>
                    <a:pt x="1942" y="669"/>
                    <a:pt x="1896" y="710"/>
                    <a:pt x="1869" y="776"/>
                  </a:cubicBezTo>
                  <a:cubicBezTo>
                    <a:pt x="1862" y="792"/>
                    <a:pt x="1846" y="800"/>
                    <a:pt x="1830" y="797"/>
                  </a:cubicBezTo>
                  <a:cubicBezTo>
                    <a:pt x="1813" y="794"/>
                    <a:pt x="1801" y="780"/>
                    <a:pt x="1801" y="763"/>
                  </a:cubicBezTo>
                  <a:cubicBezTo>
                    <a:pt x="1801" y="1"/>
                    <a:pt x="1801" y="1"/>
                    <a:pt x="1801" y="1"/>
                  </a:cubicBezTo>
                  <a:cubicBezTo>
                    <a:pt x="677" y="1"/>
                    <a:pt x="677" y="1"/>
                    <a:pt x="677" y="1"/>
                  </a:cubicBezTo>
                  <a:cubicBezTo>
                    <a:pt x="668" y="1"/>
                    <a:pt x="658" y="0"/>
                    <a:pt x="649" y="0"/>
                  </a:cubicBezTo>
                  <a:close/>
                </a:path>
              </a:pathLst>
            </a:custGeom>
            <a:solidFill>
              <a:srgbClr val="FE9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5" name="Freeform 19"/>
            <p:cNvSpPr>
              <a:spLocks/>
            </p:cNvSpPr>
            <p:nvPr/>
          </p:nvSpPr>
          <p:spPr bwMode="auto">
            <a:xfrm>
              <a:off x="8748713" y="4546601"/>
              <a:ext cx="1182688" cy="993775"/>
            </a:xfrm>
            <a:custGeom>
              <a:avLst/>
              <a:gdLst>
                <a:gd name="T0" fmla="*/ 825 w 825"/>
                <a:gd name="T1" fmla="*/ 338 h 693"/>
                <a:gd name="T2" fmla="*/ 691 w 825"/>
                <a:gd name="T3" fmla="*/ 225 h 693"/>
                <a:gd name="T4" fmla="*/ 691 w 825"/>
                <a:gd name="T5" fmla="*/ 55 h 693"/>
                <a:gd name="T6" fmla="*/ 678 w 825"/>
                <a:gd name="T7" fmla="*/ 44 h 693"/>
                <a:gd name="T8" fmla="*/ 599 w 825"/>
                <a:gd name="T9" fmla="*/ 44 h 693"/>
                <a:gd name="T10" fmla="*/ 587 w 825"/>
                <a:gd name="T11" fmla="*/ 55 h 693"/>
                <a:gd name="T12" fmla="*/ 587 w 825"/>
                <a:gd name="T13" fmla="*/ 137 h 693"/>
                <a:gd name="T14" fmla="*/ 691 w 825"/>
                <a:gd name="T15" fmla="*/ 225 h 693"/>
                <a:gd name="T16" fmla="*/ 619 w 825"/>
                <a:gd name="T17" fmla="*/ 165 h 693"/>
                <a:gd name="T18" fmla="*/ 437 w 825"/>
                <a:gd name="T19" fmla="*/ 11 h 693"/>
                <a:gd name="T20" fmla="*/ 389 w 825"/>
                <a:gd name="T21" fmla="*/ 11 h 693"/>
                <a:gd name="T22" fmla="*/ 206 w 825"/>
                <a:gd name="T23" fmla="*/ 165 h 693"/>
                <a:gd name="T24" fmla="*/ 0 w 825"/>
                <a:gd name="T25" fmla="*/ 338 h 693"/>
                <a:gd name="T26" fmla="*/ 94 w 825"/>
                <a:gd name="T27" fmla="*/ 338 h 693"/>
                <a:gd name="T28" fmla="*/ 94 w 825"/>
                <a:gd name="T29" fmla="*/ 345 h 693"/>
                <a:gd name="T30" fmla="*/ 94 w 825"/>
                <a:gd name="T31" fmla="*/ 622 h 693"/>
                <a:gd name="T32" fmla="*/ 165 w 825"/>
                <a:gd name="T33" fmla="*/ 693 h 693"/>
                <a:gd name="T34" fmla="*/ 312 w 825"/>
                <a:gd name="T35" fmla="*/ 693 h 693"/>
                <a:gd name="T36" fmla="*/ 333 w 825"/>
                <a:gd name="T37" fmla="*/ 672 h 693"/>
                <a:gd name="T38" fmla="*/ 333 w 825"/>
                <a:gd name="T39" fmla="*/ 469 h 693"/>
                <a:gd name="T40" fmla="*/ 354 w 825"/>
                <a:gd name="T41" fmla="*/ 448 h 693"/>
                <a:gd name="T42" fmla="*/ 471 w 825"/>
                <a:gd name="T43" fmla="*/ 448 h 693"/>
                <a:gd name="T44" fmla="*/ 492 w 825"/>
                <a:gd name="T45" fmla="*/ 469 h 693"/>
                <a:gd name="T46" fmla="*/ 492 w 825"/>
                <a:gd name="T47" fmla="*/ 672 h 693"/>
                <a:gd name="T48" fmla="*/ 513 w 825"/>
                <a:gd name="T49" fmla="*/ 693 h 693"/>
                <a:gd name="T50" fmla="*/ 661 w 825"/>
                <a:gd name="T51" fmla="*/ 693 h 693"/>
                <a:gd name="T52" fmla="*/ 732 w 825"/>
                <a:gd name="T53" fmla="*/ 622 h 693"/>
                <a:gd name="T54" fmla="*/ 732 w 825"/>
                <a:gd name="T55" fmla="*/ 345 h 693"/>
                <a:gd name="T56" fmla="*/ 731 w 825"/>
                <a:gd name="T57" fmla="*/ 338 h 693"/>
                <a:gd name="T58" fmla="*/ 825 w 825"/>
                <a:gd name="T59" fmla="*/ 338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5" h="693">
                  <a:moveTo>
                    <a:pt x="825" y="338"/>
                  </a:moveTo>
                  <a:cubicBezTo>
                    <a:pt x="691" y="225"/>
                    <a:pt x="691" y="225"/>
                    <a:pt x="691" y="225"/>
                  </a:cubicBezTo>
                  <a:cubicBezTo>
                    <a:pt x="691" y="55"/>
                    <a:pt x="691" y="55"/>
                    <a:pt x="691" y="55"/>
                  </a:cubicBezTo>
                  <a:cubicBezTo>
                    <a:pt x="691" y="49"/>
                    <a:pt x="685" y="44"/>
                    <a:pt x="678" y="44"/>
                  </a:cubicBezTo>
                  <a:cubicBezTo>
                    <a:pt x="599" y="44"/>
                    <a:pt x="599" y="44"/>
                    <a:pt x="599" y="44"/>
                  </a:cubicBezTo>
                  <a:cubicBezTo>
                    <a:pt x="592" y="44"/>
                    <a:pt x="587" y="49"/>
                    <a:pt x="587" y="55"/>
                  </a:cubicBezTo>
                  <a:cubicBezTo>
                    <a:pt x="587" y="137"/>
                    <a:pt x="587" y="137"/>
                    <a:pt x="587" y="137"/>
                  </a:cubicBezTo>
                  <a:cubicBezTo>
                    <a:pt x="691" y="225"/>
                    <a:pt x="691" y="225"/>
                    <a:pt x="691" y="225"/>
                  </a:cubicBezTo>
                  <a:cubicBezTo>
                    <a:pt x="619" y="165"/>
                    <a:pt x="619" y="165"/>
                    <a:pt x="619" y="165"/>
                  </a:cubicBezTo>
                  <a:cubicBezTo>
                    <a:pt x="437" y="11"/>
                    <a:pt x="437" y="11"/>
                    <a:pt x="437" y="11"/>
                  </a:cubicBezTo>
                  <a:cubicBezTo>
                    <a:pt x="423" y="0"/>
                    <a:pt x="403" y="0"/>
                    <a:pt x="389" y="11"/>
                  </a:cubicBezTo>
                  <a:cubicBezTo>
                    <a:pt x="206" y="165"/>
                    <a:pt x="206" y="165"/>
                    <a:pt x="206" y="165"/>
                  </a:cubicBezTo>
                  <a:cubicBezTo>
                    <a:pt x="0" y="338"/>
                    <a:pt x="0" y="338"/>
                    <a:pt x="0" y="338"/>
                  </a:cubicBezTo>
                  <a:cubicBezTo>
                    <a:pt x="94" y="338"/>
                    <a:pt x="94" y="338"/>
                    <a:pt x="94" y="338"/>
                  </a:cubicBezTo>
                  <a:cubicBezTo>
                    <a:pt x="94" y="340"/>
                    <a:pt x="94" y="342"/>
                    <a:pt x="94" y="345"/>
                  </a:cubicBezTo>
                  <a:cubicBezTo>
                    <a:pt x="94" y="622"/>
                    <a:pt x="94" y="622"/>
                    <a:pt x="94" y="622"/>
                  </a:cubicBezTo>
                  <a:cubicBezTo>
                    <a:pt x="94" y="661"/>
                    <a:pt x="125" y="693"/>
                    <a:pt x="165" y="693"/>
                  </a:cubicBezTo>
                  <a:cubicBezTo>
                    <a:pt x="312" y="693"/>
                    <a:pt x="312" y="693"/>
                    <a:pt x="312" y="693"/>
                  </a:cubicBezTo>
                  <a:cubicBezTo>
                    <a:pt x="324" y="693"/>
                    <a:pt x="333" y="684"/>
                    <a:pt x="333" y="672"/>
                  </a:cubicBezTo>
                  <a:cubicBezTo>
                    <a:pt x="333" y="469"/>
                    <a:pt x="333" y="469"/>
                    <a:pt x="333" y="469"/>
                  </a:cubicBezTo>
                  <a:cubicBezTo>
                    <a:pt x="333" y="457"/>
                    <a:pt x="343" y="448"/>
                    <a:pt x="354" y="448"/>
                  </a:cubicBezTo>
                  <a:cubicBezTo>
                    <a:pt x="471" y="448"/>
                    <a:pt x="471" y="448"/>
                    <a:pt x="471" y="448"/>
                  </a:cubicBezTo>
                  <a:cubicBezTo>
                    <a:pt x="483" y="448"/>
                    <a:pt x="492" y="457"/>
                    <a:pt x="492" y="469"/>
                  </a:cubicBezTo>
                  <a:cubicBezTo>
                    <a:pt x="492" y="672"/>
                    <a:pt x="492" y="672"/>
                    <a:pt x="492" y="672"/>
                  </a:cubicBezTo>
                  <a:cubicBezTo>
                    <a:pt x="492" y="684"/>
                    <a:pt x="502" y="693"/>
                    <a:pt x="513" y="693"/>
                  </a:cubicBezTo>
                  <a:cubicBezTo>
                    <a:pt x="661" y="693"/>
                    <a:pt x="661" y="693"/>
                    <a:pt x="661" y="693"/>
                  </a:cubicBezTo>
                  <a:cubicBezTo>
                    <a:pt x="700" y="693"/>
                    <a:pt x="732" y="661"/>
                    <a:pt x="732" y="622"/>
                  </a:cubicBezTo>
                  <a:cubicBezTo>
                    <a:pt x="732" y="345"/>
                    <a:pt x="732" y="345"/>
                    <a:pt x="732" y="345"/>
                  </a:cubicBezTo>
                  <a:cubicBezTo>
                    <a:pt x="732" y="342"/>
                    <a:pt x="731" y="340"/>
                    <a:pt x="731" y="338"/>
                  </a:cubicBezTo>
                  <a:lnTo>
                    <a:pt x="825" y="3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5" name="Группа 4"/>
          <p:cNvGrpSpPr/>
          <p:nvPr/>
        </p:nvGrpSpPr>
        <p:grpSpPr>
          <a:xfrm>
            <a:off x="3395133" y="2502959"/>
            <a:ext cx="2091267" cy="1720850"/>
            <a:chOff x="5092700" y="3754438"/>
            <a:chExt cx="3136900" cy="2581275"/>
          </a:xfrm>
        </p:grpSpPr>
        <p:sp>
          <p:nvSpPr>
            <p:cNvPr id="37" name="Freeform 11"/>
            <p:cNvSpPr>
              <a:spLocks/>
            </p:cNvSpPr>
            <p:nvPr/>
          </p:nvSpPr>
          <p:spPr bwMode="auto">
            <a:xfrm>
              <a:off x="5092700" y="3754438"/>
              <a:ext cx="3136900" cy="2581275"/>
            </a:xfrm>
            <a:custGeom>
              <a:avLst/>
              <a:gdLst>
                <a:gd name="T0" fmla="*/ 0 w 2189"/>
                <a:gd name="T1" fmla="*/ 1801 h 1801"/>
                <a:gd name="T2" fmla="*/ 18 w 2189"/>
                <a:gd name="T3" fmla="*/ 1801 h 1801"/>
                <a:gd name="T4" fmla="*/ 19 w 2189"/>
                <a:gd name="T5" fmla="*/ 1801 h 1801"/>
                <a:gd name="T6" fmla="*/ 703 w 2189"/>
                <a:gd name="T7" fmla="*/ 1801 h 1801"/>
                <a:gd name="T8" fmla="*/ 653 w 2189"/>
                <a:gd name="T9" fmla="*/ 1682 h 1801"/>
                <a:gd name="T10" fmla="*/ 746 w 2189"/>
                <a:gd name="T11" fmla="*/ 1526 h 1801"/>
                <a:gd name="T12" fmla="*/ 953 w 2189"/>
                <a:gd name="T13" fmla="*/ 1467 h 1801"/>
                <a:gd name="T14" fmla="*/ 1160 w 2189"/>
                <a:gd name="T15" fmla="*/ 1526 h 1801"/>
                <a:gd name="T16" fmla="*/ 1254 w 2189"/>
                <a:gd name="T17" fmla="*/ 1682 h 1801"/>
                <a:gd name="T18" fmla="*/ 1204 w 2189"/>
                <a:gd name="T19" fmla="*/ 1801 h 1801"/>
                <a:gd name="T20" fmla="*/ 1855 w 2189"/>
                <a:gd name="T21" fmla="*/ 1801 h 1801"/>
                <a:gd name="T22" fmla="*/ 1855 w 2189"/>
                <a:gd name="T23" fmla="*/ 1036 h 1801"/>
                <a:gd name="T24" fmla="*/ 1883 w 2189"/>
                <a:gd name="T25" fmla="*/ 1002 h 1801"/>
                <a:gd name="T26" fmla="*/ 1922 w 2189"/>
                <a:gd name="T27" fmla="*/ 1023 h 1801"/>
                <a:gd name="T28" fmla="*/ 2044 w 2189"/>
                <a:gd name="T29" fmla="*/ 1130 h 1801"/>
                <a:gd name="T30" fmla="*/ 2189 w 2189"/>
                <a:gd name="T31" fmla="*/ 899 h 1801"/>
                <a:gd name="T32" fmla="*/ 2044 w 2189"/>
                <a:gd name="T33" fmla="*/ 669 h 1801"/>
                <a:gd name="T34" fmla="*/ 1922 w 2189"/>
                <a:gd name="T35" fmla="*/ 776 h 1801"/>
                <a:gd name="T36" fmla="*/ 1883 w 2189"/>
                <a:gd name="T37" fmla="*/ 797 h 1801"/>
                <a:gd name="T38" fmla="*/ 1855 w 2189"/>
                <a:gd name="T39" fmla="*/ 763 h 1801"/>
                <a:gd name="T40" fmla="*/ 1855 w 2189"/>
                <a:gd name="T41" fmla="*/ 0 h 1801"/>
                <a:gd name="T42" fmla="*/ 1206 w 2189"/>
                <a:gd name="T43" fmla="*/ 0 h 1801"/>
                <a:gd name="T44" fmla="*/ 1256 w 2189"/>
                <a:gd name="T45" fmla="*/ 119 h 1801"/>
                <a:gd name="T46" fmla="*/ 1163 w 2189"/>
                <a:gd name="T47" fmla="*/ 275 h 1801"/>
                <a:gd name="T48" fmla="*/ 955 w 2189"/>
                <a:gd name="T49" fmla="*/ 334 h 1801"/>
                <a:gd name="T50" fmla="*/ 748 w 2189"/>
                <a:gd name="T51" fmla="*/ 275 h 1801"/>
                <a:gd name="T52" fmla="*/ 655 w 2189"/>
                <a:gd name="T53" fmla="*/ 119 h 1801"/>
                <a:gd name="T54" fmla="*/ 705 w 2189"/>
                <a:gd name="T55" fmla="*/ 0 h 1801"/>
                <a:gd name="T56" fmla="*/ 19 w 2189"/>
                <a:gd name="T57" fmla="*/ 0 h 1801"/>
                <a:gd name="T58" fmla="*/ 0 w 2189"/>
                <a:gd name="T59" fmla="*/ 0 h 1801"/>
                <a:gd name="T60" fmla="*/ 0 w 2189"/>
                <a:gd name="T61" fmla="*/ 1 h 1801"/>
                <a:gd name="T62" fmla="*/ 0 w 2189"/>
                <a:gd name="T63" fmla="*/ 180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9" h="1801">
                  <a:moveTo>
                    <a:pt x="0" y="1801"/>
                  </a:moveTo>
                  <a:cubicBezTo>
                    <a:pt x="18" y="1801"/>
                    <a:pt x="18" y="1801"/>
                    <a:pt x="18" y="1801"/>
                  </a:cubicBezTo>
                  <a:cubicBezTo>
                    <a:pt x="18" y="1801"/>
                    <a:pt x="19" y="1801"/>
                    <a:pt x="19" y="1801"/>
                  </a:cubicBezTo>
                  <a:cubicBezTo>
                    <a:pt x="703" y="1801"/>
                    <a:pt x="703" y="1801"/>
                    <a:pt x="703" y="1801"/>
                  </a:cubicBezTo>
                  <a:cubicBezTo>
                    <a:pt x="671" y="1766"/>
                    <a:pt x="653" y="1725"/>
                    <a:pt x="653" y="1682"/>
                  </a:cubicBezTo>
                  <a:cubicBezTo>
                    <a:pt x="653" y="1622"/>
                    <a:pt x="686" y="1567"/>
                    <a:pt x="746" y="1526"/>
                  </a:cubicBezTo>
                  <a:cubicBezTo>
                    <a:pt x="802" y="1488"/>
                    <a:pt x="875" y="1467"/>
                    <a:pt x="953" y="1467"/>
                  </a:cubicBezTo>
                  <a:cubicBezTo>
                    <a:pt x="1031" y="1467"/>
                    <a:pt x="1105" y="1488"/>
                    <a:pt x="1160" y="1526"/>
                  </a:cubicBezTo>
                  <a:cubicBezTo>
                    <a:pt x="1220" y="1567"/>
                    <a:pt x="1254" y="1622"/>
                    <a:pt x="1254" y="1682"/>
                  </a:cubicBezTo>
                  <a:cubicBezTo>
                    <a:pt x="1254" y="1725"/>
                    <a:pt x="1236" y="1766"/>
                    <a:pt x="1204" y="1801"/>
                  </a:cubicBezTo>
                  <a:cubicBezTo>
                    <a:pt x="1855" y="1801"/>
                    <a:pt x="1855" y="1801"/>
                    <a:pt x="1855" y="1801"/>
                  </a:cubicBezTo>
                  <a:cubicBezTo>
                    <a:pt x="1855" y="1036"/>
                    <a:pt x="1855" y="1036"/>
                    <a:pt x="1855" y="1036"/>
                  </a:cubicBezTo>
                  <a:cubicBezTo>
                    <a:pt x="1855" y="1019"/>
                    <a:pt x="1867" y="1005"/>
                    <a:pt x="1883" y="1002"/>
                  </a:cubicBezTo>
                  <a:cubicBezTo>
                    <a:pt x="1900" y="998"/>
                    <a:pt x="1916" y="1007"/>
                    <a:pt x="1922" y="1023"/>
                  </a:cubicBezTo>
                  <a:cubicBezTo>
                    <a:pt x="1949" y="1089"/>
                    <a:pt x="1996" y="1130"/>
                    <a:pt x="2044" y="1130"/>
                  </a:cubicBezTo>
                  <a:cubicBezTo>
                    <a:pt x="2123" y="1130"/>
                    <a:pt x="2189" y="1024"/>
                    <a:pt x="2189" y="899"/>
                  </a:cubicBezTo>
                  <a:cubicBezTo>
                    <a:pt x="2189" y="775"/>
                    <a:pt x="2123" y="669"/>
                    <a:pt x="2044" y="669"/>
                  </a:cubicBezTo>
                  <a:cubicBezTo>
                    <a:pt x="1996" y="669"/>
                    <a:pt x="1949" y="710"/>
                    <a:pt x="1922" y="776"/>
                  </a:cubicBezTo>
                  <a:cubicBezTo>
                    <a:pt x="1916" y="792"/>
                    <a:pt x="1900" y="800"/>
                    <a:pt x="1883" y="797"/>
                  </a:cubicBezTo>
                  <a:cubicBezTo>
                    <a:pt x="1867" y="794"/>
                    <a:pt x="1855" y="780"/>
                    <a:pt x="1855" y="763"/>
                  </a:cubicBezTo>
                  <a:cubicBezTo>
                    <a:pt x="1855" y="0"/>
                    <a:pt x="1855" y="0"/>
                    <a:pt x="1855" y="0"/>
                  </a:cubicBezTo>
                  <a:cubicBezTo>
                    <a:pt x="1206" y="0"/>
                    <a:pt x="1206" y="0"/>
                    <a:pt x="1206" y="0"/>
                  </a:cubicBezTo>
                  <a:cubicBezTo>
                    <a:pt x="1238" y="35"/>
                    <a:pt x="1256" y="76"/>
                    <a:pt x="1256" y="119"/>
                  </a:cubicBezTo>
                  <a:cubicBezTo>
                    <a:pt x="1256" y="179"/>
                    <a:pt x="1223" y="234"/>
                    <a:pt x="1163" y="275"/>
                  </a:cubicBezTo>
                  <a:cubicBezTo>
                    <a:pt x="1107" y="313"/>
                    <a:pt x="1033" y="334"/>
                    <a:pt x="955" y="334"/>
                  </a:cubicBezTo>
                  <a:cubicBezTo>
                    <a:pt x="877" y="334"/>
                    <a:pt x="804" y="313"/>
                    <a:pt x="748" y="275"/>
                  </a:cubicBezTo>
                  <a:cubicBezTo>
                    <a:pt x="688" y="234"/>
                    <a:pt x="655" y="179"/>
                    <a:pt x="655" y="119"/>
                  </a:cubicBezTo>
                  <a:cubicBezTo>
                    <a:pt x="655" y="76"/>
                    <a:pt x="673" y="35"/>
                    <a:pt x="705" y="0"/>
                  </a:cubicBezTo>
                  <a:cubicBezTo>
                    <a:pt x="19" y="0"/>
                    <a:pt x="19" y="0"/>
                    <a:pt x="19" y="0"/>
                  </a:cubicBezTo>
                  <a:cubicBezTo>
                    <a:pt x="0" y="0"/>
                    <a:pt x="0" y="0"/>
                    <a:pt x="0" y="0"/>
                  </a:cubicBezTo>
                  <a:cubicBezTo>
                    <a:pt x="0" y="1"/>
                    <a:pt x="0" y="1"/>
                    <a:pt x="0" y="1"/>
                  </a:cubicBezTo>
                  <a:lnTo>
                    <a:pt x="0" y="1801"/>
                  </a:lnTo>
                  <a:close/>
                </a:path>
              </a:pathLst>
            </a:custGeom>
            <a:solidFill>
              <a:srgbClr val="E352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6" name="Freeform 20"/>
            <p:cNvSpPr>
              <a:spLocks noEditPoints="1"/>
            </p:cNvSpPr>
            <p:nvPr/>
          </p:nvSpPr>
          <p:spPr bwMode="auto">
            <a:xfrm>
              <a:off x="5770563" y="4619626"/>
              <a:ext cx="1317625" cy="809625"/>
            </a:xfrm>
            <a:custGeom>
              <a:avLst/>
              <a:gdLst>
                <a:gd name="T0" fmla="*/ 756 w 919"/>
                <a:gd name="T1" fmla="*/ 167 h 565"/>
                <a:gd name="T2" fmla="*/ 561 w 919"/>
                <a:gd name="T3" fmla="*/ 0 h 565"/>
                <a:gd name="T4" fmla="*/ 401 w 919"/>
                <a:gd name="T5" fmla="*/ 82 h 565"/>
                <a:gd name="T6" fmla="*/ 314 w 919"/>
                <a:gd name="T7" fmla="*/ 48 h 565"/>
                <a:gd name="T8" fmla="*/ 187 w 919"/>
                <a:gd name="T9" fmla="*/ 164 h 565"/>
                <a:gd name="T10" fmla="*/ 0 w 919"/>
                <a:gd name="T11" fmla="*/ 364 h 565"/>
                <a:gd name="T12" fmla="*/ 0 w 919"/>
                <a:gd name="T13" fmla="*/ 364 h 565"/>
                <a:gd name="T14" fmla="*/ 201 w 919"/>
                <a:gd name="T15" fmla="*/ 565 h 565"/>
                <a:gd name="T16" fmla="*/ 718 w 919"/>
                <a:gd name="T17" fmla="*/ 565 h 565"/>
                <a:gd name="T18" fmla="*/ 919 w 919"/>
                <a:gd name="T19" fmla="*/ 364 h 565"/>
                <a:gd name="T20" fmla="*/ 919 w 919"/>
                <a:gd name="T21" fmla="*/ 364 h 565"/>
                <a:gd name="T22" fmla="*/ 756 w 919"/>
                <a:gd name="T23" fmla="*/ 167 h 565"/>
                <a:gd name="T24" fmla="*/ 596 w 919"/>
                <a:gd name="T25" fmla="*/ 347 h 565"/>
                <a:gd name="T26" fmla="*/ 492 w 919"/>
                <a:gd name="T27" fmla="*/ 243 h 565"/>
                <a:gd name="T28" fmla="*/ 492 w 919"/>
                <a:gd name="T29" fmla="*/ 481 h 565"/>
                <a:gd name="T30" fmla="*/ 451 w 919"/>
                <a:gd name="T31" fmla="*/ 481 h 565"/>
                <a:gd name="T32" fmla="*/ 451 w 919"/>
                <a:gd name="T33" fmla="*/ 243 h 565"/>
                <a:gd name="T34" fmla="*/ 347 w 919"/>
                <a:gd name="T35" fmla="*/ 347 h 565"/>
                <a:gd name="T36" fmla="*/ 319 w 919"/>
                <a:gd name="T37" fmla="*/ 318 h 565"/>
                <a:gd name="T38" fmla="*/ 472 w 919"/>
                <a:gd name="T39" fmla="*/ 165 h 565"/>
                <a:gd name="T40" fmla="*/ 625 w 919"/>
                <a:gd name="T41" fmla="*/ 318 h 565"/>
                <a:gd name="T42" fmla="*/ 596 w 919"/>
                <a:gd name="T43" fmla="*/ 34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9" h="565">
                  <a:moveTo>
                    <a:pt x="756" y="167"/>
                  </a:moveTo>
                  <a:cubicBezTo>
                    <a:pt x="741" y="73"/>
                    <a:pt x="660" y="0"/>
                    <a:pt x="561" y="0"/>
                  </a:cubicBezTo>
                  <a:cubicBezTo>
                    <a:pt x="495" y="0"/>
                    <a:pt x="437" y="33"/>
                    <a:pt x="401" y="82"/>
                  </a:cubicBezTo>
                  <a:cubicBezTo>
                    <a:pt x="378" y="61"/>
                    <a:pt x="348" y="48"/>
                    <a:pt x="314" y="48"/>
                  </a:cubicBezTo>
                  <a:cubicBezTo>
                    <a:pt x="248" y="48"/>
                    <a:pt x="193" y="99"/>
                    <a:pt x="187" y="164"/>
                  </a:cubicBezTo>
                  <a:cubicBezTo>
                    <a:pt x="83" y="171"/>
                    <a:pt x="0" y="258"/>
                    <a:pt x="0" y="364"/>
                  </a:cubicBezTo>
                  <a:cubicBezTo>
                    <a:pt x="0" y="364"/>
                    <a:pt x="0" y="364"/>
                    <a:pt x="0" y="364"/>
                  </a:cubicBezTo>
                  <a:cubicBezTo>
                    <a:pt x="0" y="475"/>
                    <a:pt x="90" y="565"/>
                    <a:pt x="201" y="565"/>
                  </a:cubicBezTo>
                  <a:cubicBezTo>
                    <a:pt x="718" y="565"/>
                    <a:pt x="718" y="565"/>
                    <a:pt x="718" y="565"/>
                  </a:cubicBezTo>
                  <a:cubicBezTo>
                    <a:pt x="829" y="565"/>
                    <a:pt x="919" y="475"/>
                    <a:pt x="919" y="364"/>
                  </a:cubicBezTo>
                  <a:cubicBezTo>
                    <a:pt x="919" y="364"/>
                    <a:pt x="919" y="364"/>
                    <a:pt x="919" y="364"/>
                  </a:cubicBezTo>
                  <a:cubicBezTo>
                    <a:pt x="919" y="266"/>
                    <a:pt x="849" y="185"/>
                    <a:pt x="756" y="167"/>
                  </a:cubicBezTo>
                  <a:close/>
                  <a:moveTo>
                    <a:pt x="596" y="347"/>
                  </a:moveTo>
                  <a:cubicBezTo>
                    <a:pt x="492" y="243"/>
                    <a:pt x="492" y="243"/>
                    <a:pt x="492" y="243"/>
                  </a:cubicBezTo>
                  <a:cubicBezTo>
                    <a:pt x="492" y="481"/>
                    <a:pt x="492" y="481"/>
                    <a:pt x="492" y="481"/>
                  </a:cubicBezTo>
                  <a:cubicBezTo>
                    <a:pt x="451" y="481"/>
                    <a:pt x="451" y="481"/>
                    <a:pt x="451" y="481"/>
                  </a:cubicBezTo>
                  <a:cubicBezTo>
                    <a:pt x="451" y="243"/>
                    <a:pt x="451" y="243"/>
                    <a:pt x="451" y="243"/>
                  </a:cubicBezTo>
                  <a:cubicBezTo>
                    <a:pt x="347" y="347"/>
                    <a:pt x="347" y="347"/>
                    <a:pt x="347" y="347"/>
                  </a:cubicBezTo>
                  <a:cubicBezTo>
                    <a:pt x="319" y="318"/>
                    <a:pt x="319" y="318"/>
                    <a:pt x="319" y="318"/>
                  </a:cubicBezTo>
                  <a:cubicBezTo>
                    <a:pt x="472" y="165"/>
                    <a:pt x="472" y="165"/>
                    <a:pt x="472" y="165"/>
                  </a:cubicBezTo>
                  <a:cubicBezTo>
                    <a:pt x="625" y="318"/>
                    <a:pt x="625" y="318"/>
                    <a:pt x="625" y="318"/>
                  </a:cubicBezTo>
                  <a:lnTo>
                    <a:pt x="596"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sp>
        <p:nvSpPr>
          <p:cNvPr id="15" name="TextBox 15"/>
          <p:cNvSpPr txBox="1"/>
          <p:nvPr/>
        </p:nvSpPr>
        <p:spPr>
          <a:xfrm>
            <a:off x="1924294" y="259037"/>
            <a:ext cx="8343414" cy="787267"/>
          </a:xfrm>
          <a:prstGeom prst="rect">
            <a:avLst/>
          </a:prstGeom>
        </p:spPr>
        <p:txBody>
          <a:bodyPr lIns="0" tIns="0" rIns="0" bIns="0" rtlCol="0" anchor="t">
            <a:spAutoFit/>
          </a:bodyPr>
          <a:lstStyle/>
          <a:p>
            <a:pPr algn="ctr">
              <a:lnSpc>
                <a:spcPts val="7163"/>
              </a:lnSpc>
            </a:pPr>
            <a:r>
              <a:rPr lang="tr-TR" sz="2800" b="1" dirty="0">
                <a:solidFill>
                  <a:srgbClr val="FF0000"/>
                </a:solidFill>
                <a:latin typeface="Calibri  "/>
              </a:rPr>
              <a:t>Enflasyon Düzeltmesi Çalışmalarının Saklanması</a:t>
            </a:r>
            <a:endParaRPr lang="en-US" sz="2800" b="1" dirty="0">
              <a:solidFill>
                <a:srgbClr val="FF0000"/>
              </a:solidFill>
              <a:latin typeface="Calibri  "/>
            </a:endParaRPr>
          </a:p>
        </p:txBody>
      </p:sp>
      <p:sp>
        <p:nvSpPr>
          <p:cNvPr id="16" name="TextBox 16"/>
          <p:cNvSpPr txBox="1"/>
          <p:nvPr/>
        </p:nvSpPr>
        <p:spPr>
          <a:xfrm>
            <a:off x="111313" y="3965222"/>
            <a:ext cx="2824939" cy="200889"/>
          </a:xfrm>
          <a:prstGeom prst="rect">
            <a:avLst/>
          </a:prstGeom>
        </p:spPr>
        <p:txBody>
          <a:bodyPr wrap="square" lIns="0" tIns="0" rIns="0" bIns="0" rtlCol="0" anchor="t">
            <a:spAutoFit/>
          </a:bodyPr>
          <a:lstStyle/>
          <a:p>
            <a:pPr algn="ctr">
              <a:lnSpc>
                <a:spcPts val="1391"/>
              </a:lnSpc>
            </a:pPr>
            <a:r>
              <a:rPr lang="tr-TR" sz="2000" b="1" dirty="0">
                <a:solidFill>
                  <a:srgbClr val="000000"/>
                </a:solidFill>
                <a:latin typeface="Open Sans"/>
              </a:rPr>
              <a:t>Tüm Veri Seti</a:t>
            </a:r>
            <a:endParaRPr lang="en-US" sz="2000" b="1" dirty="0">
              <a:solidFill>
                <a:srgbClr val="000000"/>
              </a:solidFill>
              <a:latin typeface="Open Sans"/>
            </a:endParaRPr>
          </a:p>
        </p:txBody>
      </p:sp>
      <p:sp>
        <p:nvSpPr>
          <p:cNvPr id="49" name="Google Shape;214;p17">
            <a:extLst>
              <a:ext uri="{FF2B5EF4-FFF2-40B4-BE49-F238E27FC236}">
                <a16:creationId xmlns:a16="http://schemas.microsoft.com/office/drawing/2014/main" id="{EE0BDB3E-A137-4A6F-A4C5-0DBA96EC2ACA}"/>
              </a:ext>
            </a:extLst>
          </p:cNvPr>
          <p:cNvSpPr txBox="1"/>
          <p:nvPr/>
        </p:nvSpPr>
        <p:spPr>
          <a:xfrm>
            <a:off x="54504" y="4933012"/>
            <a:ext cx="3200400" cy="739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Open Sans"/>
              <a:buNone/>
            </a:pPr>
            <a:r>
              <a:rPr lang="tr-TR" sz="2000" b="1" i="0" u="none" dirty="0">
                <a:solidFill>
                  <a:schemeClr val="tx1"/>
                </a:solidFill>
                <a:latin typeface="Open Sans"/>
                <a:ea typeface="Open Sans"/>
                <a:cs typeface="Open Sans"/>
                <a:sym typeface="Open Sans"/>
              </a:rPr>
              <a:t>2023 Yılı Mizanı ve Muavin Defter Dökümleri</a:t>
            </a:r>
            <a:endParaRPr sz="2000" b="1" dirty="0">
              <a:solidFill>
                <a:schemeClr val="tx1"/>
              </a:solidFill>
            </a:endParaRPr>
          </a:p>
        </p:txBody>
      </p:sp>
      <p:sp>
        <p:nvSpPr>
          <p:cNvPr id="50" name="TextBox 16">
            <a:extLst>
              <a:ext uri="{FF2B5EF4-FFF2-40B4-BE49-F238E27FC236}">
                <a16:creationId xmlns:a16="http://schemas.microsoft.com/office/drawing/2014/main" id="{53A76053-76FB-430B-A432-F02514976A4E}"/>
              </a:ext>
            </a:extLst>
          </p:cNvPr>
          <p:cNvSpPr txBox="1"/>
          <p:nvPr/>
        </p:nvSpPr>
        <p:spPr>
          <a:xfrm>
            <a:off x="181102" y="2881229"/>
            <a:ext cx="2824939" cy="200889"/>
          </a:xfrm>
          <a:prstGeom prst="rect">
            <a:avLst/>
          </a:prstGeom>
        </p:spPr>
        <p:txBody>
          <a:bodyPr wrap="square" lIns="0" tIns="0" rIns="0" bIns="0" rtlCol="0" anchor="t">
            <a:spAutoFit/>
          </a:bodyPr>
          <a:lstStyle/>
          <a:p>
            <a:pPr algn="ctr">
              <a:lnSpc>
                <a:spcPts val="1391"/>
              </a:lnSpc>
            </a:pPr>
            <a:r>
              <a:rPr lang="tr-TR" sz="2000" b="1" dirty="0">
                <a:solidFill>
                  <a:srgbClr val="000000"/>
                </a:solidFill>
                <a:latin typeface="Open Sans"/>
              </a:rPr>
              <a:t>Yasal Düzenlemeler</a:t>
            </a:r>
            <a:endParaRPr lang="en-US" sz="2000" b="1" dirty="0">
              <a:solidFill>
                <a:srgbClr val="000000"/>
              </a:solidFill>
              <a:latin typeface="Open Sans"/>
            </a:endParaRPr>
          </a:p>
        </p:txBody>
      </p:sp>
      <p:sp>
        <p:nvSpPr>
          <p:cNvPr id="52" name="Metin kutusu 51">
            <a:extLst>
              <a:ext uri="{FF2B5EF4-FFF2-40B4-BE49-F238E27FC236}">
                <a16:creationId xmlns:a16="http://schemas.microsoft.com/office/drawing/2014/main" id="{DB44F240-658F-4FDB-BB43-2C1C7696E3FA}"/>
              </a:ext>
            </a:extLst>
          </p:cNvPr>
          <p:cNvSpPr txBox="1"/>
          <p:nvPr/>
        </p:nvSpPr>
        <p:spPr>
          <a:xfrm>
            <a:off x="8919882" y="2620326"/>
            <a:ext cx="3200400" cy="646331"/>
          </a:xfrm>
          <a:prstGeom prst="rect">
            <a:avLst/>
          </a:prstGeom>
          <a:noFill/>
        </p:spPr>
        <p:txBody>
          <a:bodyPr wrap="square">
            <a:spAutoFit/>
          </a:bodyPr>
          <a:lstStyle/>
          <a:p>
            <a:pPr algn="ctr"/>
            <a:r>
              <a:rPr lang="tr-TR" sz="1800" b="1" dirty="0">
                <a:latin typeface="Open Sans"/>
                <a:ea typeface="Open Sans"/>
                <a:cs typeface="Open Sans"/>
              </a:rPr>
              <a:t>İşlemlere Ait Hesaplamalar</a:t>
            </a:r>
            <a:endParaRPr lang="en-US" sz="1800" b="1" dirty="0">
              <a:latin typeface="Open Sans"/>
              <a:ea typeface="Open Sans"/>
              <a:cs typeface="Open Sans"/>
            </a:endParaRPr>
          </a:p>
        </p:txBody>
      </p:sp>
      <p:sp>
        <p:nvSpPr>
          <p:cNvPr id="53" name="Metin kutusu 52">
            <a:extLst>
              <a:ext uri="{FF2B5EF4-FFF2-40B4-BE49-F238E27FC236}">
                <a16:creationId xmlns:a16="http://schemas.microsoft.com/office/drawing/2014/main" id="{A20F0C30-924A-4D38-B401-5DA77468210E}"/>
              </a:ext>
            </a:extLst>
          </p:cNvPr>
          <p:cNvSpPr txBox="1"/>
          <p:nvPr/>
        </p:nvSpPr>
        <p:spPr>
          <a:xfrm>
            <a:off x="8880287" y="3981445"/>
            <a:ext cx="3200400" cy="646331"/>
          </a:xfrm>
          <a:prstGeom prst="rect">
            <a:avLst/>
          </a:prstGeom>
          <a:noFill/>
        </p:spPr>
        <p:txBody>
          <a:bodyPr wrap="square">
            <a:spAutoFit/>
          </a:bodyPr>
          <a:lstStyle/>
          <a:p>
            <a:pPr algn="ctr"/>
            <a:r>
              <a:rPr lang="tr-TR" sz="1800" b="1" dirty="0">
                <a:latin typeface="Open Sans"/>
                <a:ea typeface="Open Sans"/>
                <a:cs typeface="Open Sans"/>
              </a:rPr>
              <a:t>Muhasebe Kayıtları ve Düzeltilmiş Mali Tablo</a:t>
            </a:r>
            <a:endParaRPr lang="en-US" sz="1800" b="1" dirty="0">
              <a:latin typeface="Open Sans"/>
              <a:ea typeface="Open Sans"/>
              <a:cs typeface="Open Sans"/>
            </a:endParaRPr>
          </a:p>
        </p:txBody>
      </p:sp>
      <p:sp>
        <p:nvSpPr>
          <p:cNvPr id="54" name="Metin kutusu 53">
            <a:extLst>
              <a:ext uri="{FF2B5EF4-FFF2-40B4-BE49-F238E27FC236}">
                <a16:creationId xmlns:a16="http://schemas.microsoft.com/office/drawing/2014/main" id="{22490DA7-155D-431A-9510-D72E1FCE092B}"/>
              </a:ext>
            </a:extLst>
          </p:cNvPr>
          <p:cNvSpPr txBox="1"/>
          <p:nvPr/>
        </p:nvSpPr>
        <p:spPr>
          <a:xfrm>
            <a:off x="8797871" y="5151500"/>
            <a:ext cx="3200400" cy="369332"/>
          </a:xfrm>
          <a:prstGeom prst="rect">
            <a:avLst/>
          </a:prstGeom>
          <a:noFill/>
        </p:spPr>
        <p:txBody>
          <a:bodyPr wrap="square">
            <a:spAutoFit/>
          </a:bodyPr>
          <a:lstStyle/>
          <a:p>
            <a:pPr algn="ctr"/>
            <a:r>
              <a:rPr lang="tr-TR" sz="1800" b="1" dirty="0">
                <a:latin typeface="Open Sans"/>
                <a:ea typeface="Open Sans"/>
                <a:cs typeface="Open Sans"/>
              </a:rPr>
              <a:t>Rapor</a:t>
            </a:r>
            <a:endParaRPr lang="en-US" sz="1800" b="1" dirty="0">
              <a:latin typeface="Open Sans"/>
              <a:ea typeface="Open Sans"/>
              <a:cs typeface="Open Sans"/>
            </a:endParaRPr>
          </a:p>
        </p:txBody>
      </p:sp>
      <p:sp>
        <p:nvSpPr>
          <p:cNvPr id="4" name="Slayt Numarası Yer Tutucusu 3">
            <a:extLst>
              <a:ext uri="{FF2B5EF4-FFF2-40B4-BE49-F238E27FC236}">
                <a16:creationId xmlns:a16="http://schemas.microsoft.com/office/drawing/2014/main" id="{C78E2283-48AF-4E65-BB62-FBE09E47805F}"/>
              </a:ext>
            </a:extLst>
          </p:cNvPr>
          <p:cNvSpPr>
            <a:spLocks noGrp="1"/>
          </p:cNvSpPr>
          <p:nvPr>
            <p:ph type="sldNum" sz="quarter" idx="12"/>
          </p:nvPr>
        </p:nvSpPr>
        <p:spPr/>
        <p:txBody>
          <a:bodyPr/>
          <a:lstStyle/>
          <a:p>
            <a:fld id="{74A6B242-B99F-4B56-9848-7DADBC0D860D}" type="slidenum">
              <a:rPr lang="en-US" smtClean="0"/>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32" name="Rectangle 9">
            <a:extLst>
              <a:ext uri="{FF2B5EF4-FFF2-40B4-BE49-F238E27FC236}">
                <a16:creationId xmlns:a16="http://schemas.microsoft.com/office/drawing/2014/main" id="{1F69200E-E935-4AB0-99C4-6B4BC9418418}"/>
              </a:ext>
            </a:extLst>
          </p:cNvPr>
          <p:cNvSpPr>
            <a:spLocks noChangeArrowheads="1"/>
          </p:cNvSpPr>
          <p:nvPr/>
        </p:nvSpPr>
        <p:spPr bwMode="auto">
          <a:xfrm>
            <a:off x="9537312" y="799775"/>
            <a:ext cx="2367072" cy="5894294"/>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33" name="Rectangle 9">
            <a:extLst>
              <a:ext uri="{FF2B5EF4-FFF2-40B4-BE49-F238E27FC236}">
                <a16:creationId xmlns:a16="http://schemas.microsoft.com/office/drawing/2014/main" id="{1482DA1E-F7DA-4381-A9B3-790155DAE481}"/>
              </a:ext>
            </a:extLst>
          </p:cNvPr>
          <p:cNvSpPr>
            <a:spLocks noChangeArrowheads="1"/>
          </p:cNvSpPr>
          <p:nvPr/>
        </p:nvSpPr>
        <p:spPr bwMode="auto">
          <a:xfrm>
            <a:off x="7623967" y="775447"/>
            <a:ext cx="1820667" cy="5870528"/>
          </a:xfrm>
          <a:prstGeom prst="rect">
            <a:avLst/>
          </a:prstGeom>
          <a:solidFill>
            <a:schemeClr val="bg1">
              <a:lumMod val="95000"/>
              <a:alpha val="90000"/>
            </a:schemeClr>
          </a:solidFill>
          <a:ln>
            <a:noFill/>
          </a:ln>
        </p:spPr>
        <p:txBody>
          <a:bodyPr/>
          <a:ls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dirty="0"/>
          </a:p>
        </p:txBody>
      </p:sp>
      <p:sp>
        <p:nvSpPr>
          <p:cNvPr id="31" name="Rectangle 9">
            <a:extLst>
              <a:ext uri="{FF2B5EF4-FFF2-40B4-BE49-F238E27FC236}">
                <a16:creationId xmlns:a16="http://schemas.microsoft.com/office/drawing/2014/main" id="{AFBAC111-BBAE-419D-897D-FC78A5E31A9A}"/>
              </a:ext>
            </a:extLst>
          </p:cNvPr>
          <p:cNvSpPr>
            <a:spLocks noChangeArrowheads="1"/>
          </p:cNvSpPr>
          <p:nvPr/>
        </p:nvSpPr>
        <p:spPr bwMode="auto">
          <a:xfrm>
            <a:off x="4934602" y="775447"/>
            <a:ext cx="2653648" cy="5894294"/>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30" name="Rectangle 9">
            <a:extLst>
              <a:ext uri="{FF2B5EF4-FFF2-40B4-BE49-F238E27FC236}">
                <a16:creationId xmlns:a16="http://schemas.microsoft.com/office/drawing/2014/main" id="{CAC54AD4-7AED-43C7-A2C7-B34CBB2EC1B0}"/>
              </a:ext>
            </a:extLst>
          </p:cNvPr>
          <p:cNvSpPr>
            <a:spLocks noChangeArrowheads="1"/>
          </p:cNvSpPr>
          <p:nvPr/>
        </p:nvSpPr>
        <p:spPr bwMode="auto">
          <a:xfrm>
            <a:off x="3191810" y="775447"/>
            <a:ext cx="1656415" cy="5894294"/>
          </a:xfrm>
          <a:prstGeom prst="rect">
            <a:avLst/>
          </a:prstGeom>
          <a:solidFill>
            <a:schemeClr val="bg1">
              <a:lumMod val="95000"/>
              <a:alpha val="90000"/>
            </a:schemeClr>
          </a:solidFill>
          <a:ln>
            <a:noFill/>
          </a:ln>
        </p:spPr>
        <p:txBody>
          <a:bodyPr/>
          <a:ls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29" name="Rectangle 9">
            <a:extLst>
              <a:ext uri="{FF2B5EF4-FFF2-40B4-BE49-F238E27FC236}">
                <a16:creationId xmlns:a16="http://schemas.microsoft.com/office/drawing/2014/main" id="{A2DF22C0-727D-4745-AAA6-C92F9FFE2706}"/>
              </a:ext>
            </a:extLst>
          </p:cNvPr>
          <p:cNvSpPr>
            <a:spLocks noChangeArrowheads="1"/>
          </p:cNvSpPr>
          <p:nvPr/>
        </p:nvSpPr>
        <p:spPr bwMode="auto">
          <a:xfrm>
            <a:off x="467377" y="775447"/>
            <a:ext cx="2653648" cy="5894294"/>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727" name="Google Shape;727;p33"/>
          <p:cNvSpPr txBox="1"/>
          <p:nvPr/>
        </p:nvSpPr>
        <p:spPr>
          <a:xfrm>
            <a:off x="116541" y="955675"/>
            <a:ext cx="1566208"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endParaRPr dirty="0"/>
          </a:p>
        </p:txBody>
      </p:sp>
      <p:sp>
        <p:nvSpPr>
          <p:cNvPr id="728" name="Google Shape;728;p33"/>
          <p:cNvSpPr/>
          <p:nvPr/>
        </p:nvSpPr>
        <p:spPr>
          <a:xfrm>
            <a:off x="1381125" y="3105150"/>
            <a:ext cx="766762" cy="677862"/>
          </a:xfrm>
          <a:custGeom>
            <a:avLst/>
            <a:gdLst/>
            <a:ahLst/>
            <a:cxnLst/>
            <a:rect l="l" t="t" r="r" b="b"/>
            <a:pathLst>
              <a:path w="200" h="177" extrusionOk="0">
                <a:moveTo>
                  <a:pt x="0" y="0"/>
                </a:moveTo>
                <a:cubicBezTo>
                  <a:pt x="71" y="70"/>
                  <a:pt x="129" y="70"/>
                  <a:pt x="200" y="0"/>
                </a:cubicBezTo>
                <a:cubicBezTo>
                  <a:pt x="200" y="177"/>
                  <a:pt x="200" y="177"/>
                  <a:pt x="200" y="177"/>
                </a:cubicBezTo>
                <a:cubicBezTo>
                  <a:pt x="129" y="107"/>
                  <a:pt x="71" y="107"/>
                  <a:pt x="0" y="177"/>
                </a:cubicBezTo>
                <a:lnTo>
                  <a:pt x="0" y="0"/>
                </a:lnTo>
                <a:close/>
              </a:path>
            </a:pathLst>
          </a:custGeom>
          <a:solidFill>
            <a:srgbClr val="FFE4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29" name="Google Shape;729;p33"/>
          <p:cNvSpPr/>
          <p:nvPr/>
        </p:nvSpPr>
        <p:spPr>
          <a:xfrm>
            <a:off x="2825750" y="3105150"/>
            <a:ext cx="762000" cy="677862"/>
          </a:xfrm>
          <a:custGeom>
            <a:avLst/>
            <a:gdLst/>
            <a:ahLst/>
            <a:cxnLst/>
            <a:rect l="l" t="t" r="r" b="b"/>
            <a:pathLst>
              <a:path w="199" h="177" extrusionOk="0">
                <a:moveTo>
                  <a:pt x="0" y="0"/>
                </a:moveTo>
                <a:cubicBezTo>
                  <a:pt x="71" y="70"/>
                  <a:pt x="129" y="70"/>
                  <a:pt x="199" y="0"/>
                </a:cubicBezTo>
                <a:cubicBezTo>
                  <a:pt x="199" y="177"/>
                  <a:pt x="199" y="177"/>
                  <a:pt x="199" y="177"/>
                </a:cubicBezTo>
                <a:cubicBezTo>
                  <a:pt x="129" y="107"/>
                  <a:pt x="71" y="107"/>
                  <a:pt x="0" y="177"/>
                </a:cubicBezTo>
                <a:lnTo>
                  <a:pt x="0" y="0"/>
                </a:lnTo>
                <a:close/>
              </a:path>
            </a:pathLst>
          </a:custGeom>
          <a:solidFill>
            <a:srgbClr val="F2DF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0" name="Google Shape;730;p33"/>
          <p:cNvSpPr/>
          <p:nvPr/>
        </p:nvSpPr>
        <p:spPr>
          <a:xfrm>
            <a:off x="4270375" y="3105150"/>
            <a:ext cx="762000" cy="677862"/>
          </a:xfrm>
          <a:custGeom>
            <a:avLst/>
            <a:gdLst/>
            <a:ahLst/>
            <a:cxnLst/>
            <a:rect l="l" t="t" r="r" b="b"/>
            <a:pathLst>
              <a:path w="199" h="177" extrusionOk="0">
                <a:moveTo>
                  <a:pt x="0" y="0"/>
                </a:moveTo>
                <a:cubicBezTo>
                  <a:pt x="70" y="70"/>
                  <a:pt x="129" y="70"/>
                  <a:pt x="199" y="0"/>
                </a:cubicBezTo>
                <a:cubicBezTo>
                  <a:pt x="199" y="177"/>
                  <a:pt x="199" y="177"/>
                  <a:pt x="199" y="177"/>
                </a:cubicBezTo>
                <a:cubicBezTo>
                  <a:pt x="129" y="107"/>
                  <a:pt x="70" y="107"/>
                  <a:pt x="0" y="177"/>
                </a:cubicBezTo>
                <a:lnTo>
                  <a:pt x="0" y="0"/>
                </a:lnTo>
                <a:close/>
              </a:path>
            </a:pathLst>
          </a:custGeom>
          <a:solidFill>
            <a:srgbClr val="E9DD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1" name="Google Shape;731;p33"/>
          <p:cNvSpPr/>
          <p:nvPr/>
        </p:nvSpPr>
        <p:spPr>
          <a:xfrm>
            <a:off x="5711825" y="3105150"/>
            <a:ext cx="765175" cy="677862"/>
          </a:xfrm>
          <a:custGeom>
            <a:avLst/>
            <a:gdLst/>
            <a:ahLst/>
            <a:cxnLst/>
            <a:rect l="l" t="t" r="r" b="b"/>
            <a:pathLst>
              <a:path w="200" h="177" extrusionOk="0">
                <a:moveTo>
                  <a:pt x="0" y="0"/>
                </a:moveTo>
                <a:cubicBezTo>
                  <a:pt x="71" y="70"/>
                  <a:pt x="129" y="70"/>
                  <a:pt x="200" y="0"/>
                </a:cubicBezTo>
                <a:cubicBezTo>
                  <a:pt x="200" y="177"/>
                  <a:pt x="200" y="177"/>
                  <a:pt x="200" y="177"/>
                </a:cubicBezTo>
                <a:cubicBezTo>
                  <a:pt x="129" y="107"/>
                  <a:pt x="71" y="107"/>
                  <a:pt x="0" y="177"/>
                </a:cubicBezTo>
                <a:lnTo>
                  <a:pt x="0" y="0"/>
                </a:lnTo>
                <a:close/>
              </a:path>
            </a:pathLst>
          </a:custGeom>
          <a:solidFill>
            <a:srgbClr val="E1F0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2" name="Google Shape;732;p33"/>
          <p:cNvSpPr/>
          <p:nvPr/>
        </p:nvSpPr>
        <p:spPr>
          <a:xfrm>
            <a:off x="8887263" y="3095108"/>
            <a:ext cx="1040917" cy="687904"/>
          </a:xfrm>
          <a:custGeom>
            <a:avLst/>
            <a:gdLst/>
            <a:ahLst/>
            <a:cxnLst/>
            <a:rect l="l" t="t" r="r" b="b"/>
            <a:pathLst>
              <a:path w="199" h="177" extrusionOk="0">
                <a:moveTo>
                  <a:pt x="0" y="0"/>
                </a:moveTo>
                <a:cubicBezTo>
                  <a:pt x="70" y="70"/>
                  <a:pt x="128" y="70"/>
                  <a:pt x="199" y="0"/>
                </a:cubicBezTo>
                <a:cubicBezTo>
                  <a:pt x="199" y="177"/>
                  <a:pt x="199" y="177"/>
                  <a:pt x="199" y="177"/>
                </a:cubicBezTo>
                <a:cubicBezTo>
                  <a:pt x="128" y="107"/>
                  <a:pt x="70" y="107"/>
                  <a:pt x="0" y="177"/>
                </a:cubicBezTo>
                <a:lnTo>
                  <a:pt x="0" y="0"/>
                </a:lnTo>
                <a:close/>
              </a:path>
            </a:pathLst>
          </a:custGeom>
          <a:solidFill>
            <a:srgbClr val="D8ED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3" name="Google Shape;733;p33"/>
          <p:cNvSpPr/>
          <p:nvPr/>
        </p:nvSpPr>
        <p:spPr>
          <a:xfrm>
            <a:off x="7156450" y="3105150"/>
            <a:ext cx="1002649" cy="677862"/>
          </a:xfrm>
          <a:custGeom>
            <a:avLst/>
            <a:gdLst/>
            <a:ahLst/>
            <a:cxnLst/>
            <a:rect l="l" t="t" r="r" b="b"/>
            <a:pathLst>
              <a:path w="199" h="177" extrusionOk="0">
                <a:moveTo>
                  <a:pt x="199" y="177"/>
                </a:moveTo>
                <a:cubicBezTo>
                  <a:pt x="129" y="107"/>
                  <a:pt x="70" y="107"/>
                  <a:pt x="0" y="177"/>
                </a:cubicBezTo>
                <a:cubicBezTo>
                  <a:pt x="0" y="0"/>
                  <a:pt x="0" y="0"/>
                  <a:pt x="0" y="0"/>
                </a:cubicBezTo>
                <a:cubicBezTo>
                  <a:pt x="70" y="70"/>
                  <a:pt x="129" y="70"/>
                  <a:pt x="199" y="0"/>
                </a:cubicBezTo>
                <a:lnTo>
                  <a:pt x="199" y="177"/>
                </a:lnTo>
                <a:close/>
              </a:path>
            </a:pathLst>
          </a:custGeom>
          <a:solidFill>
            <a:srgbClr val="E1EF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4" name="Google Shape;734;p33"/>
          <p:cNvSpPr/>
          <p:nvPr/>
        </p:nvSpPr>
        <p:spPr>
          <a:xfrm>
            <a:off x="560387" y="2962275"/>
            <a:ext cx="962025" cy="963612"/>
          </a:xfrm>
          <a:prstGeom prst="ellipse">
            <a:avLst/>
          </a:prstGeom>
          <a:solidFill>
            <a:srgbClr val="FFCC5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5" name="Google Shape;735;p33"/>
          <p:cNvSpPr/>
          <p:nvPr/>
        </p:nvSpPr>
        <p:spPr>
          <a:xfrm>
            <a:off x="2005012" y="2962275"/>
            <a:ext cx="962025" cy="963612"/>
          </a:xfrm>
          <a:prstGeom prst="ellipse">
            <a:avLst/>
          </a:prstGeom>
          <a:solidFill>
            <a:srgbClr val="FF94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6" name="Google Shape;736;p33"/>
          <p:cNvSpPr/>
          <p:nvPr/>
        </p:nvSpPr>
        <p:spPr>
          <a:xfrm>
            <a:off x="3449637" y="2962275"/>
            <a:ext cx="958850" cy="963612"/>
          </a:xfrm>
          <a:prstGeom prst="ellipse">
            <a:avLst/>
          </a:prstGeom>
          <a:solidFill>
            <a:srgbClr val="E2495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7" name="Google Shape;737;p33"/>
          <p:cNvSpPr/>
          <p:nvPr/>
        </p:nvSpPr>
        <p:spPr>
          <a:xfrm>
            <a:off x="4891087" y="2962275"/>
            <a:ext cx="962025" cy="963612"/>
          </a:xfrm>
          <a:prstGeom prst="ellipse">
            <a:avLst/>
          </a:prstGeom>
          <a:solidFill>
            <a:srgbClr val="8C10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8" name="Google Shape;738;p33"/>
          <p:cNvSpPr/>
          <p:nvPr/>
        </p:nvSpPr>
        <p:spPr>
          <a:xfrm>
            <a:off x="7999764" y="2962275"/>
            <a:ext cx="958850" cy="963612"/>
          </a:xfrm>
          <a:prstGeom prst="ellipse">
            <a:avLst/>
          </a:pr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9" name="Google Shape;739;p33"/>
          <p:cNvSpPr/>
          <p:nvPr/>
        </p:nvSpPr>
        <p:spPr>
          <a:xfrm>
            <a:off x="6335712" y="2962275"/>
            <a:ext cx="962025" cy="963612"/>
          </a:xfrm>
          <a:prstGeom prst="ellipse">
            <a:avLst/>
          </a:prstGeom>
          <a:solidFill>
            <a:srgbClr val="69DA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0" name="Google Shape;740;p33"/>
          <p:cNvSpPr/>
          <p:nvPr/>
        </p:nvSpPr>
        <p:spPr>
          <a:xfrm>
            <a:off x="10499029" y="3069060"/>
            <a:ext cx="765175" cy="677862"/>
          </a:xfrm>
          <a:custGeom>
            <a:avLst/>
            <a:gdLst/>
            <a:ahLst/>
            <a:cxnLst/>
            <a:rect l="l" t="t" r="r" b="b"/>
            <a:pathLst>
              <a:path w="200" h="177" extrusionOk="0">
                <a:moveTo>
                  <a:pt x="0" y="0"/>
                </a:moveTo>
                <a:cubicBezTo>
                  <a:pt x="71" y="70"/>
                  <a:pt x="129" y="70"/>
                  <a:pt x="200" y="0"/>
                </a:cubicBezTo>
                <a:cubicBezTo>
                  <a:pt x="200" y="177"/>
                  <a:pt x="200" y="177"/>
                  <a:pt x="200" y="177"/>
                </a:cubicBezTo>
                <a:cubicBezTo>
                  <a:pt x="129" y="107"/>
                  <a:pt x="71" y="107"/>
                  <a:pt x="0" y="177"/>
                </a:cubicBezTo>
                <a:lnTo>
                  <a:pt x="0" y="0"/>
                </a:lnTo>
                <a:close/>
              </a:path>
            </a:pathLst>
          </a:custGeom>
          <a:solidFill>
            <a:srgbClr val="D5E2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1" name="Google Shape;741;p33"/>
          <p:cNvSpPr/>
          <p:nvPr/>
        </p:nvSpPr>
        <p:spPr>
          <a:xfrm>
            <a:off x="11074352" y="2920093"/>
            <a:ext cx="962025" cy="963612"/>
          </a:xfrm>
          <a:prstGeom prst="ellipse">
            <a:avLst/>
          </a:pr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2" name="Google Shape;742;p33"/>
          <p:cNvSpPr/>
          <p:nvPr/>
        </p:nvSpPr>
        <p:spPr>
          <a:xfrm>
            <a:off x="9770865" y="2944428"/>
            <a:ext cx="962025" cy="963612"/>
          </a:xfrm>
          <a:prstGeom prst="ellipse">
            <a:avLst/>
          </a:pr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3" name="Google Shape;743;p33"/>
          <p:cNvSpPr txBox="1"/>
          <p:nvPr/>
        </p:nvSpPr>
        <p:spPr>
          <a:xfrm>
            <a:off x="709612" y="3270250"/>
            <a:ext cx="785812" cy="409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Montserrat"/>
              <a:buNone/>
            </a:pPr>
            <a:r>
              <a:rPr lang="tr-TR" sz="2200" b="1" dirty="0">
                <a:latin typeface="Montserrat"/>
                <a:sym typeface="Montserrat"/>
              </a:rPr>
              <a:t>2003</a:t>
            </a:r>
            <a:endParaRPr dirty="0"/>
          </a:p>
        </p:txBody>
      </p:sp>
      <p:sp>
        <p:nvSpPr>
          <p:cNvPr id="744" name="Google Shape;744;p33"/>
          <p:cNvSpPr txBox="1"/>
          <p:nvPr/>
        </p:nvSpPr>
        <p:spPr>
          <a:xfrm>
            <a:off x="2159000" y="3270250"/>
            <a:ext cx="793750" cy="409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Montserrat"/>
              <a:buNone/>
            </a:pPr>
            <a:r>
              <a:rPr lang="tr-TR" sz="2200" b="1" i="0" u="none" dirty="0">
                <a:latin typeface="Montserrat"/>
                <a:ea typeface="Montserrat"/>
                <a:cs typeface="Montserrat"/>
                <a:sym typeface="Montserrat"/>
              </a:rPr>
              <a:t>2004</a:t>
            </a:r>
            <a:endParaRPr dirty="0"/>
          </a:p>
        </p:txBody>
      </p:sp>
      <p:sp>
        <p:nvSpPr>
          <p:cNvPr id="745" name="Google Shape;745;p33"/>
          <p:cNvSpPr txBox="1"/>
          <p:nvPr/>
        </p:nvSpPr>
        <p:spPr>
          <a:xfrm>
            <a:off x="3603625" y="3270250"/>
            <a:ext cx="793750" cy="409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Montserrat"/>
              <a:buNone/>
            </a:pPr>
            <a:r>
              <a:rPr lang="tr-TR" sz="2200" b="1" i="0" u="none" dirty="0">
                <a:latin typeface="Montserrat"/>
                <a:ea typeface="Montserrat"/>
                <a:cs typeface="Montserrat"/>
                <a:sym typeface="Montserrat"/>
              </a:rPr>
              <a:t>……</a:t>
            </a:r>
            <a:endParaRPr dirty="0"/>
          </a:p>
        </p:txBody>
      </p:sp>
      <p:sp>
        <p:nvSpPr>
          <p:cNvPr id="746" name="Google Shape;746;p33"/>
          <p:cNvSpPr txBox="1"/>
          <p:nvPr/>
        </p:nvSpPr>
        <p:spPr>
          <a:xfrm>
            <a:off x="5005387" y="3270250"/>
            <a:ext cx="890587" cy="409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Montserrat"/>
              <a:buNone/>
            </a:pPr>
            <a:r>
              <a:rPr lang="tr-TR" sz="2200" b="1" i="0" u="none" dirty="0">
                <a:latin typeface="Montserrat"/>
                <a:ea typeface="Montserrat"/>
                <a:cs typeface="Montserrat"/>
                <a:sym typeface="Montserrat"/>
              </a:rPr>
              <a:t>2021	</a:t>
            </a:r>
            <a:endParaRPr dirty="0"/>
          </a:p>
        </p:txBody>
      </p:sp>
      <p:sp>
        <p:nvSpPr>
          <p:cNvPr id="747" name="Google Shape;747;p33"/>
          <p:cNvSpPr txBox="1"/>
          <p:nvPr/>
        </p:nvSpPr>
        <p:spPr>
          <a:xfrm>
            <a:off x="6477000" y="3270250"/>
            <a:ext cx="836612" cy="409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Montserrat"/>
              <a:buNone/>
            </a:pPr>
            <a:r>
              <a:rPr lang="tr-TR" sz="2200" b="1" i="0" u="none" dirty="0">
                <a:latin typeface="Montserrat"/>
                <a:ea typeface="Montserrat"/>
                <a:cs typeface="Montserrat"/>
                <a:sym typeface="Montserrat"/>
              </a:rPr>
              <a:t>2022</a:t>
            </a:r>
            <a:endParaRPr dirty="0"/>
          </a:p>
        </p:txBody>
      </p:sp>
      <p:sp>
        <p:nvSpPr>
          <p:cNvPr id="748" name="Google Shape;748;p33"/>
          <p:cNvSpPr txBox="1"/>
          <p:nvPr/>
        </p:nvSpPr>
        <p:spPr>
          <a:xfrm>
            <a:off x="8127218" y="3287009"/>
            <a:ext cx="820737" cy="409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Montserrat"/>
              <a:buNone/>
            </a:pPr>
            <a:r>
              <a:rPr lang="tr-TR" sz="2200" b="1" i="0" u="none" dirty="0">
                <a:latin typeface="Montserrat"/>
                <a:ea typeface="Montserrat"/>
                <a:cs typeface="Montserrat"/>
                <a:sym typeface="Montserrat"/>
              </a:rPr>
              <a:t>2023</a:t>
            </a:r>
            <a:endParaRPr dirty="0"/>
          </a:p>
        </p:txBody>
      </p:sp>
      <p:sp>
        <p:nvSpPr>
          <p:cNvPr id="749" name="Google Shape;749;p33"/>
          <p:cNvSpPr txBox="1"/>
          <p:nvPr/>
        </p:nvSpPr>
        <p:spPr>
          <a:xfrm>
            <a:off x="9873410" y="3239293"/>
            <a:ext cx="874712" cy="409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Montserrat"/>
              <a:buNone/>
            </a:pPr>
            <a:r>
              <a:rPr lang="tr-TR" sz="2200" b="1" i="0" u="none" dirty="0">
                <a:latin typeface="Montserrat"/>
                <a:ea typeface="Montserrat"/>
                <a:cs typeface="Montserrat"/>
                <a:sym typeface="Montserrat"/>
              </a:rPr>
              <a:t>2024</a:t>
            </a:r>
            <a:endParaRPr dirty="0"/>
          </a:p>
        </p:txBody>
      </p:sp>
      <p:sp>
        <p:nvSpPr>
          <p:cNvPr id="750" name="Google Shape;750;p33"/>
          <p:cNvSpPr txBox="1"/>
          <p:nvPr/>
        </p:nvSpPr>
        <p:spPr>
          <a:xfrm>
            <a:off x="11195002" y="3270249"/>
            <a:ext cx="858837" cy="409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200"/>
              <a:buFont typeface="Montserrat"/>
              <a:buNone/>
            </a:pPr>
            <a:r>
              <a:rPr lang="tr-TR" sz="2200" b="1" i="0" u="none" dirty="0">
                <a:latin typeface="Montserrat"/>
                <a:ea typeface="Montserrat"/>
                <a:cs typeface="Montserrat"/>
                <a:sym typeface="Montserrat"/>
              </a:rPr>
              <a:t>2025</a:t>
            </a:r>
            <a:endParaRPr dirty="0"/>
          </a:p>
        </p:txBody>
      </p:sp>
      <p:sp>
        <p:nvSpPr>
          <p:cNvPr id="761" name="Google Shape;761;p33"/>
          <p:cNvSpPr txBox="1"/>
          <p:nvPr/>
        </p:nvSpPr>
        <p:spPr>
          <a:xfrm>
            <a:off x="15420270" y="5757019"/>
            <a:ext cx="1884547"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endParaRPr lang="tr-TR" dirty="0"/>
          </a:p>
          <a:p>
            <a:pPr marL="0" marR="0" lvl="0" indent="0" algn="ctr" rtl="0">
              <a:lnSpc>
                <a:spcPct val="100000"/>
              </a:lnSpc>
              <a:spcBef>
                <a:spcPts val="0"/>
              </a:spcBef>
              <a:spcAft>
                <a:spcPts val="0"/>
              </a:spcAft>
              <a:buClr>
                <a:schemeClr val="dk1"/>
              </a:buClr>
              <a:buSzPts val="1500"/>
              <a:buFont typeface="Open Sans"/>
              <a:buNone/>
            </a:pPr>
            <a:r>
              <a:rPr lang="tr-TR" dirty="0"/>
              <a:t>…..</a:t>
            </a:r>
            <a:endParaRPr dirty="0"/>
          </a:p>
        </p:txBody>
      </p:sp>
      <p:sp>
        <p:nvSpPr>
          <p:cNvPr id="2" name="Metin kutusu 1">
            <a:extLst>
              <a:ext uri="{FF2B5EF4-FFF2-40B4-BE49-F238E27FC236}">
                <a16:creationId xmlns:a16="http://schemas.microsoft.com/office/drawing/2014/main" id="{02D56FE0-5145-443A-BBE7-AAD47CBA729A}"/>
              </a:ext>
            </a:extLst>
          </p:cNvPr>
          <p:cNvSpPr txBox="1"/>
          <p:nvPr/>
        </p:nvSpPr>
        <p:spPr>
          <a:xfrm>
            <a:off x="467376" y="201685"/>
            <a:ext cx="8098125" cy="523220"/>
          </a:xfrm>
          <a:prstGeom prst="rect">
            <a:avLst/>
          </a:prstGeom>
          <a:noFill/>
        </p:spPr>
        <p:txBody>
          <a:bodyPr wrap="square" rtlCol="0">
            <a:spAutoFit/>
          </a:bodyPr>
          <a:lstStyle/>
          <a:p>
            <a:r>
              <a:rPr lang="tr-TR" sz="2800" dirty="0">
                <a:solidFill>
                  <a:srgbClr val="FF0000"/>
                </a:solidFill>
              </a:rPr>
              <a:t>Geçmişten Bugüne Enflasyon Düzeltmesi II</a:t>
            </a:r>
            <a:endParaRPr lang="en-US" sz="2800" dirty="0">
              <a:solidFill>
                <a:srgbClr val="FF0000"/>
              </a:solidFill>
            </a:endParaRPr>
          </a:p>
        </p:txBody>
      </p:sp>
      <p:sp>
        <p:nvSpPr>
          <p:cNvPr id="35" name="Google Shape;760;p33">
            <a:extLst>
              <a:ext uri="{FF2B5EF4-FFF2-40B4-BE49-F238E27FC236}">
                <a16:creationId xmlns:a16="http://schemas.microsoft.com/office/drawing/2014/main" id="{5C510993-3796-47FD-A5AA-9109D036A96C}"/>
              </a:ext>
            </a:extLst>
          </p:cNvPr>
          <p:cNvSpPr txBox="1"/>
          <p:nvPr/>
        </p:nvSpPr>
        <p:spPr>
          <a:xfrm>
            <a:off x="467377" y="4180632"/>
            <a:ext cx="2302997"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r>
              <a:rPr lang="tr-TR" sz="1500" b="1" i="0" u="none" dirty="0">
                <a:solidFill>
                  <a:schemeClr val="dk1"/>
                </a:solidFill>
                <a:latin typeface="Open Sans"/>
                <a:ea typeface="Open Sans"/>
                <a:cs typeface="Open Sans"/>
                <a:sym typeface="Open Sans"/>
              </a:rPr>
              <a:t>Enflasyon Düzeltmesinin İlk Defa Uygulandığı Dönemler</a:t>
            </a:r>
            <a:endParaRPr b="1" dirty="0"/>
          </a:p>
        </p:txBody>
      </p:sp>
      <p:sp>
        <p:nvSpPr>
          <p:cNvPr id="36" name="Google Shape;760;p33">
            <a:extLst>
              <a:ext uri="{FF2B5EF4-FFF2-40B4-BE49-F238E27FC236}">
                <a16:creationId xmlns:a16="http://schemas.microsoft.com/office/drawing/2014/main" id="{D01CC577-4F7F-41AC-B842-C29011E71FFA}"/>
              </a:ext>
            </a:extLst>
          </p:cNvPr>
          <p:cNvSpPr txBox="1"/>
          <p:nvPr/>
        </p:nvSpPr>
        <p:spPr>
          <a:xfrm>
            <a:off x="3211546" y="4357674"/>
            <a:ext cx="4156073" cy="5791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r>
              <a:rPr lang="tr-TR" sz="1500" b="1" i="0" u="none" dirty="0">
                <a:solidFill>
                  <a:schemeClr val="dk1"/>
                </a:solidFill>
                <a:latin typeface="Open Sans"/>
                <a:ea typeface="Open Sans"/>
                <a:cs typeface="Open Sans"/>
                <a:sym typeface="Open Sans"/>
              </a:rPr>
              <a:t>Enflasyon Düzeltmesinin                Uygulanmadığı Dönemler</a:t>
            </a:r>
            <a:endParaRPr b="1" dirty="0"/>
          </a:p>
        </p:txBody>
      </p:sp>
      <p:sp>
        <p:nvSpPr>
          <p:cNvPr id="37" name="Google Shape;760;p33">
            <a:extLst>
              <a:ext uri="{FF2B5EF4-FFF2-40B4-BE49-F238E27FC236}">
                <a16:creationId xmlns:a16="http://schemas.microsoft.com/office/drawing/2014/main" id="{05D37EB1-32D4-4F62-B6E8-092FDF2E5F69}"/>
              </a:ext>
            </a:extLst>
          </p:cNvPr>
          <p:cNvSpPr txBox="1"/>
          <p:nvPr/>
        </p:nvSpPr>
        <p:spPr>
          <a:xfrm>
            <a:off x="773018" y="5719482"/>
            <a:ext cx="2042365" cy="3630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r>
              <a:rPr lang="tr-TR" sz="1500" b="1" i="0" u="none" dirty="0">
                <a:solidFill>
                  <a:srgbClr val="00B0F0"/>
                </a:solidFill>
                <a:latin typeface="Open Sans"/>
                <a:ea typeface="Open Sans"/>
                <a:cs typeface="Open Sans"/>
                <a:sym typeface="Open Sans"/>
              </a:rPr>
              <a:t>Şartlar Gerçekleşti</a:t>
            </a:r>
            <a:endParaRPr b="1" dirty="0">
              <a:solidFill>
                <a:srgbClr val="00B0F0"/>
              </a:solidFill>
            </a:endParaRPr>
          </a:p>
        </p:txBody>
      </p:sp>
      <p:sp>
        <p:nvSpPr>
          <p:cNvPr id="39" name="Google Shape;760;p33">
            <a:extLst>
              <a:ext uri="{FF2B5EF4-FFF2-40B4-BE49-F238E27FC236}">
                <a16:creationId xmlns:a16="http://schemas.microsoft.com/office/drawing/2014/main" id="{DCD8167F-ABC8-4E74-BD14-1187FCD4FF3C}"/>
              </a:ext>
            </a:extLst>
          </p:cNvPr>
          <p:cNvSpPr txBox="1"/>
          <p:nvPr/>
        </p:nvSpPr>
        <p:spPr>
          <a:xfrm>
            <a:off x="3016121" y="5563813"/>
            <a:ext cx="2042365" cy="3630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r>
              <a:rPr lang="tr-TR" sz="1500" b="1" i="0" u="none" dirty="0">
                <a:solidFill>
                  <a:srgbClr val="FF0000"/>
                </a:solidFill>
                <a:latin typeface="Open Sans"/>
                <a:ea typeface="Open Sans"/>
                <a:cs typeface="Open Sans"/>
                <a:sym typeface="Open Sans"/>
              </a:rPr>
              <a:t>Şartlar Gerçekleşmedi</a:t>
            </a:r>
            <a:endParaRPr b="1" dirty="0">
              <a:solidFill>
                <a:srgbClr val="FF0000"/>
              </a:solidFill>
            </a:endParaRPr>
          </a:p>
        </p:txBody>
      </p:sp>
      <p:sp>
        <p:nvSpPr>
          <p:cNvPr id="40" name="Google Shape;760;p33">
            <a:extLst>
              <a:ext uri="{FF2B5EF4-FFF2-40B4-BE49-F238E27FC236}">
                <a16:creationId xmlns:a16="http://schemas.microsoft.com/office/drawing/2014/main" id="{520B14B0-139F-45AD-9CAD-C1CB59881BF7}"/>
              </a:ext>
            </a:extLst>
          </p:cNvPr>
          <p:cNvSpPr txBox="1"/>
          <p:nvPr/>
        </p:nvSpPr>
        <p:spPr>
          <a:xfrm>
            <a:off x="5091987" y="5695715"/>
            <a:ext cx="2042365" cy="3630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r>
              <a:rPr lang="tr-TR" sz="1500" b="1" i="0" u="none" dirty="0">
                <a:solidFill>
                  <a:srgbClr val="00B0F0"/>
                </a:solidFill>
                <a:latin typeface="Open Sans"/>
                <a:ea typeface="Open Sans"/>
                <a:cs typeface="Open Sans"/>
                <a:sym typeface="Open Sans"/>
              </a:rPr>
              <a:t>Şartlar Gerçekleşti</a:t>
            </a:r>
            <a:endParaRPr b="1" dirty="0">
              <a:solidFill>
                <a:srgbClr val="00B0F0"/>
              </a:solidFill>
            </a:endParaRPr>
          </a:p>
        </p:txBody>
      </p:sp>
      <p:sp>
        <p:nvSpPr>
          <p:cNvPr id="41" name="Google Shape;760;p33">
            <a:extLst>
              <a:ext uri="{FF2B5EF4-FFF2-40B4-BE49-F238E27FC236}">
                <a16:creationId xmlns:a16="http://schemas.microsoft.com/office/drawing/2014/main" id="{1CE1DE20-6F65-441D-AC2C-38AE45FCD698}"/>
              </a:ext>
            </a:extLst>
          </p:cNvPr>
          <p:cNvSpPr txBox="1"/>
          <p:nvPr/>
        </p:nvSpPr>
        <p:spPr>
          <a:xfrm>
            <a:off x="7621751" y="5469519"/>
            <a:ext cx="1694929" cy="105895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r>
              <a:rPr lang="tr-TR" sz="1500" b="1" i="0" u="none" dirty="0">
                <a:solidFill>
                  <a:srgbClr val="00B0F0"/>
                </a:solidFill>
                <a:latin typeface="Open Sans"/>
                <a:ea typeface="Open Sans"/>
                <a:cs typeface="Open Sans"/>
                <a:sym typeface="Open Sans"/>
              </a:rPr>
              <a:t>Şartlar Gerçekleşiyor</a:t>
            </a:r>
            <a:endParaRPr b="1" dirty="0">
              <a:solidFill>
                <a:srgbClr val="00B0F0"/>
              </a:solidFill>
            </a:endParaRPr>
          </a:p>
        </p:txBody>
      </p:sp>
      <p:sp>
        <p:nvSpPr>
          <p:cNvPr id="42" name="Google Shape;760;p33">
            <a:extLst>
              <a:ext uri="{FF2B5EF4-FFF2-40B4-BE49-F238E27FC236}">
                <a16:creationId xmlns:a16="http://schemas.microsoft.com/office/drawing/2014/main" id="{2F383723-2C9C-47D4-9000-44C59FB99A98}"/>
              </a:ext>
            </a:extLst>
          </p:cNvPr>
          <p:cNvSpPr txBox="1"/>
          <p:nvPr/>
        </p:nvSpPr>
        <p:spPr>
          <a:xfrm>
            <a:off x="9927413" y="5715273"/>
            <a:ext cx="2042365" cy="3630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r>
              <a:rPr lang="tr-TR" sz="1500" b="1" dirty="0">
                <a:solidFill>
                  <a:schemeClr val="dk1"/>
                </a:solidFill>
                <a:latin typeface="Open Sans"/>
                <a:ea typeface="Open Sans"/>
                <a:cs typeface="Open Sans"/>
                <a:sym typeface="Open Sans"/>
              </a:rPr>
              <a:t>Yükleniyor….</a:t>
            </a:r>
            <a:endParaRPr b="1" dirty="0"/>
          </a:p>
        </p:txBody>
      </p:sp>
      <p:sp>
        <p:nvSpPr>
          <p:cNvPr id="43" name="Freeform 74">
            <a:extLst>
              <a:ext uri="{FF2B5EF4-FFF2-40B4-BE49-F238E27FC236}">
                <a16:creationId xmlns:a16="http://schemas.microsoft.com/office/drawing/2014/main" id="{4687255C-C6EB-4A92-B108-12DA2EFBDC59}"/>
              </a:ext>
            </a:extLst>
          </p:cNvPr>
          <p:cNvSpPr>
            <a:spLocks noChangeArrowheads="1"/>
          </p:cNvSpPr>
          <p:nvPr/>
        </p:nvSpPr>
        <p:spPr bwMode="auto">
          <a:xfrm>
            <a:off x="1220157" y="1330362"/>
            <a:ext cx="766762" cy="818217"/>
          </a:xfrm>
          <a:custGeom>
            <a:avLst/>
            <a:gdLst>
              <a:gd name="T0" fmla="*/ 2147483646 w 1545"/>
              <a:gd name="T1" fmla="*/ 2147483646 h 1181"/>
              <a:gd name="T2" fmla="*/ 2147483646 w 1545"/>
              <a:gd name="T3" fmla="*/ 2147483646 h 1181"/>
              <a:gd name="T4" fmla="*/ 0 w 1545"/>
              <a:gd name="T5" fmla="*/ 2147483646 h 1181"/>
              <a:gd name="T6" fmla="*/ 2147483646 w 1545"/>
              <a:gd name="T7" fmla="*/ 2147483646 h 1181"/>
              <a:gd name="T8" fmla="*/ 2147483646 w 1545"/>
              <a:gd name="T9" fmla="*/ 2147483646 h 1181"/>
              <a:gd name="T10" fmla="*/ 2147483646 w 1545"/>
              <a:gd name="T11" fmla="*/ 0 h 1181"/>
              <a:gd name="T12" fmla="*/ 2147483646 w 1545"/>
              <a:gd name="T13" fmla="*/ 2147483646 h 1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5" h="1181">
                <a:moveTo>
                  <a:pt x="493" y="922"/>
                </a:moveTo>
                <a:lnTo>
                  <a:pt x="128" y="558"/>
                </a:lnTo>
                <a:lnTo>
                  <a:pt x="0" y="686"/>
                </a:lnTo>
                <a:lnTo>
                  <a:pt x="493" y="1180"/>
                </a:lnTo>
                <a:lnTo>
                  <a:pt x="1544" y="129"/>
                </a:lnTo>
                <a:lnTo>
                  <a:pt x="1437" y="0"/>
                </a:lnTo>
                <a:lnTo>
                  <a:pt x="493" y="922"/>
                </a:lnTo>
              </a:path>
            </a:pathLst>
          </a:custGeom>
          <a:solidFill>
            <a:srgbClr val="92D050"/>
          </a:solidFill>
          <a:ln>
            <a:noFill/>
          </a:ln>
          <a:effec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5pPr>
            <a:lvl6pPr marL="2286000" algn="l" defTabSz="914400" rtl="0" eaLnBrk="1" latinLnBrk="0" hangingPunct="1">
              <a:defRPr kern="1200">
                <a:solidFill>
                  <a:schemeClr val="tx1"/>
                </a:solidFill>
                <a:latin typeface="Arial" panose="020B0604020202020204" pitchFamily="34" charset="0"/>
                <a:ea typeface="Arial Unicode MS" charset="-128"/>
                <a:cs typeface="+mn-cs"/>
              </a:defRPr>
            </a:lvl6pPr>
            <a:lvl7pPr marL="2743200" algn="l" defTabSz="914400" rtl="0" eaLnBrk="1" latinLnBrk="0" hangingPunct="1">
              <a:defRPr kern="1200">
                <a:solidFill>
                  <a:schemeClr val="tx1"/>
                </a:solidFill>
                <a:latin typeface="Arial" panose="020B0604020202020204" pitchFamily="34" charset="0"/>
                <a:ea typeface="Arial Unicode MS" charset="-128"/>
                <a:cs typeface="+mn-cs"/>
              </a:defRPr>
            </a:lvl7pPr>
            <a:lvl8pPr marL="3200400" algn="l" defTabSz="914400" rtl="0" eaLnBrk="1" latinLnBrk="0" hangingPunct="1">
              <a:defRPr kern="1200">
                <a:solidFill>
                  <a:schemeClr val="tx1"/>
                </a:solidFill>
                <a:latin typeface="Arial" panose="020B0604020202020204" pitchFamily="34" charset="0"/>
                <a:ea typeface="Arial Unicode MS" charset="-128"/>
                <a:cs typeface="+mn-cs"/>
              </a:defRPr>
            </a:lvl8pPr>
            <a:lvl9pPr marL="3657600" algn="l" defTabSz="914400" rtl="0" eaLnBrk="1" latinLnBrk="0" hangingPunct="1">
              <a:defRPr kern="1200">
                <a:solidFill>
                  <a:schemeClr val="tx1"/>
                </a:solidFill>
                <a:latin typeface="Arial" panose="020B0604020202020204" pitchFamily="34" charset="0"/>
                <a:ea typeface="Arial Unicode MS" charset="-128"/>
                <a:cs typeface="+mn-cs"/>
              </a:defRPr>
            </a:lvl9pPr>
          </a:lstStyle>
          <a:p>
            <a:endParaRPr lang="en-US" dirty="0">
              <a:highlight>
                <a:srgbClr val="FFFF00"/>
              </a:highlight>
            </a:endParaRPr>
          </a:p>
        </p:txBody>
      </p:sp>
      <p:sp>
        <p:nvSpPr>
          <p:cNvPr id="44" name="Freeform 74">
            <a:extLst>
              <a:ext uri="{FF2B5EF4-FFF2-40B4-BE49-F238E27FC236}">
                <a16:creationId xmlns:a16="http://schemas.microsoft.com/office/drawing/2014/main" id="{3B909554-79B7-42F7-AE8E-5377C0C8E069}"/>
              </a:ext>
            </a:extLst>
          </p:cNvPr>
          <p:cNvSpPr>
            <a:spLocks noChangeArrowheads="1"/>
          </p:cNvSpPr>
          <p:nvPr/>
        </p:nvSpPr>
        <p:spPr bwMode="auto">
          <a:xfrm>
            <a:off x="8056965" y="1373100"/>
            <a:ext cx="766762" cy="818217"/>
          </a:xfrm>
          <a:custGeom>
            <a:avLst/>
            <a:gdLst>
              <a:gd name="T0" fmla="*/ 2147483646 w 1545"/>
              <a:gd name="T1" fmla="*/ 2147483646 h 1181"/>
              <a:gd name="T2" fmla="*/ 2147483646 w 1545"/>
              <a:gd name="T3" fmla="*/ 2147483646 h 1181"/>
              <a:gd name="T4" fmla="*/ 0 w 1545"/>
              <a:gd name="T5" fmla="*/ 2147483646 h 1181"/>
              <a:gd name="T6" fmla="*/ 2147483646 w 1545"/>
              <a:gd name="T7" fmla="*/ 2147483646 h 1181"/>
              <a:gd name="T8" fmla="*/ 2147483646 w 1545"/>
              <a:gd name="T9" fmla="*/ 2147483646 h 1181"/>
              <a:gd name="T10" fmla="*/ 2147483646 w 1545"/>
              <a:gd name="T11" fmla="*/ 0 h 1181"/>
              <a:gd name="T12" fmla="*/ 2147483646 w 1545"/>
              <a:gd name="T13" fmla="*/ 2147483646 h 1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5" h="1181">
                <a:moveTo>
                  <a:pt x="493" y="922"/>
                </a:moveTo>
                <a:lnTo>
                  <a:pt x="128" y="558"/>
                </a:lnTo>
                <a:lnTo>
                  <a:pt x="0" y="686"/>
                </a:lnTo>
                <a:lnTo>
                  <a:pt x="493" y="1180"/>
                </a:lnTo>
                <a:lnTo>
                  <a:pt x="1544" y="129"/>
                </a:lnTo>
                <a:lnTo>
                  <a:pt x="1437" y="0"/>
                </a:lnTo>
                <a:lnTo>
                  <a:pt x="493" y="922"/>
                </a:lnTo>
              </a:path>
            </a:pathLst>
          </a:custGeom>
          <a:solidFill>
            <a:srgbClr val="92D050"/>
          </a:solidFill>
          <a:ln>
            <a:noFill/>
          </a:ln>
          <a:effec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5pPr>
            <a:lvl6pPr marL="2286000" algn="l" defTabSz="914400" rtl="0" eaLnBrk="1" latinLnBrk="0" hangingPunct="1">
              <a:defRPr kern="1200">
                <a:solidFill>
                  <a:schemeClr val="tx1"/>
                </a:solidFill>
                <a:latin typeface="Arial" panose="020B0604020202020204" pitchFamily="34" charset="0"/>
                <a:ea typeface="Arial Unicode MS" charset="-128"/>
                <a:cs typeface="+mn-cs"/>
              </a:defRPr>
            </a:lvl6pPr>
            <a:lvl7pPr marL="2743200" algn="l" defTabSz="914400" rtl="0" eaLnBrk="1" latinLnBrk="0" hangingPunct="1">
              <a:defRPr kern="1200">
                <a:solidFill>
                  <a:schemeClr val="tx1"/>
                </a:solidFill>
                <a:latin typeface="Arial" panose="020B0604020202020204" pitchFamily="34" charset="0"/>
                <a:ea typeface="Arial Unicode MS" charset="-128"/>
                <a:cs typeface="+mn-cs"/>
              </a:defRPr>
            </a:lvl7pPr>
            <a:lvl8pPr marL="3200400" algn="l" defTabSz="914400" rtl="0" eaLnBrk="1" latinLnBrk="0" hangingPunct="1">
              <a:defRPr kern="1200">
                <a:solidFill>
                  <a:schemeClr val="tx1"/>
                </a:solidFill>
                <a:latin typeface="Arial" panose="020B0604020202020204" pitchFamily="34" charset="0"/>
                <a:ea typeface="Arial Unicode MS" charset="-128"/>
                <a:cs typeface="+mn-cs"/>
              </a:defRPr>
            </a:lvl8pPr>
            <a:lvl9pPr marL="3657600" algn="l" defTabSz="914400" rtl="0" eaLnBrk="1" latinLnBrk="0" hangingPunct="1">
              <a:defRPr kern="1200">
                <a:solidFill>
                  <a:schemeClr val="tx1"/>
                </a:solidFill>
                <a:latin typeface="Arial" panose="020B0604020202020204" pitchFamily="34" charset="0"/>
                <a:ea typeface="Arial Unicode MS" charset="-128"/>
                <a:cs typeface="+mn-cs"/>
              </a:defRPr>
            </a:lvl9pPr>
          </a:lstStyle>
          <a:p>
            <a:endParaRPr lang="en-US" dirty="0">
              <a:highlight>
                <a:srgbClr val="FFFF00"/>
              </a:highlight>
            </a:endParaRPr>
          </a:p>
        </p:txBody>
      </p:sp>
      <p:sp>
        <p:nvSpPr>
          <p:cNvPr id="45" name="Freeform 52">
            <a:extLst>
              <a:ext uri="{FF2B5EF4-FFF2-40B4-BE49-F238E27FC236}">
                <a16:creationId xmlns:a16="http://schemas.microsoft.com/office/drawing/2014/main" id="{C4533BC0-C825-4D60-9737-42C58410F106}"/>
              </a:ext>
            </a:extLst>
          </p:cNvPr>
          <p:cNvSpPr>
            <a:spLocks noChangeArrowheads="1"/>
          </p:cNvSpPr>
          <p:nvPr/>
        </p:nvSpPr>
        <p:spPr bwMode="auto">
          <a:xfrm>
            <a:off x="10342418" y="1316727"/>
            <a:ext cx="510009" cy="824021"/>
          </a:xfrm>
          <a:custGeom>
            <a:avLst/>
            <a:gdLst>
              <a:gd name="T0" fmla="*/ 44713051 w 980"/>
              <a:gd name="T1" fmla="*/ 99733383 h 1639"/>
              <a:gd name="T2" fmla="*/ 44713051 w 980"/>
              <a:gd name="T3" fmla="*/ 99733383 h 1639"/>
              <a:gd name="T4" fmla="*/ 77051313 w 980"/>
              <a:gd name="T5" fmla="*/ 64809053 h 1639"/>
              <a:gd name="T6" fmla="*/ 54636515 w 980"/>
              <a:gd name="T7" fmla="*/ 27423794 h 1639"/>
              <a:gd name="T8" fmla="*/ 24866446 w 980"/>
              <a:gd name="T9" fmla="*/ 49807982 h 1639"/>
              <a:gd name="T10" fmla="*/ 0 w 980"/>
              <a:gd name="T11" fmla="*/ 39846515 h 1639"/>
              <a:gd name="T12" fmla="*/ 54636515 w 980"/>
              <a:gd name="T13" fmla="*/ 0 h 1639"/>
              <a:gd name="T14" fmla="*/ 101918084 w 980"/>
              <a:gd name="T15" fmla="*/ 24962538 h 1639"/>
              <a:gd name="T16" fmla="*/ 101918084 w 980"/>
              <a:gd name="T17" fmla="*/ 74770845 h 1639"/>
              <a:gd name="T18" fmla="*/ 72148340 w 980"/>
              <a:gd name="T19" fmla="*/ 109694849 h 1639"/>
              <a:gd name="T20" fmla="*/ 69579822 w 980"/>
              <a:gd name="T21" fmla="*/ 132079362 h 1639"/>
              <a:gd name="T22" fmla="*/ 39693209 w 980"/>
              <a:gd name="T23" fmla="*/ 132079362 h 1639"/>
              <a:gd name="T24" fmla="*/ 44713051 w 980"/>
              <a:gd name="T25" fmla="*/ 99733383 h 1639"/>
              <a:gd name="T26" fmla="*/ 74599664 w 980"/>
              <a:gd name="T27" fmla="*/ 172042972 h 1639"/>
              <a:gd name="T28" fmla="*/ 74599664 w 980"/>
              <a:gd name="T29" fmla="*/ 172042972 h 1639"/>
              <a:gd name="T30" fmla="*/ 54636515 w 980"/>
              <a:gd name="T31" fmla="*/ 191966229 h 1639"/>
              <a:gd name="T32" fmla="*/ 34789911 w 980"/>
              <a:gd name="T33" fmla="*/ 172042972 h 1639"/>
              <a:gd name="T34" fmla="*/ 54636515 w 980"/>
              <a:gd name="T35" fmla="*/ 152119714 h 1639"/>
              <a:gd name="T36" fmla="*/ 74599664 w 980"/>
              <a:gd name="T37" fmla="*/ 172042972 h 16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80" h="1639">
                <a:moveTo>
                  <a:pt x="383" y="851"/>
                </a:moveTo>
                <a:lnTo>
                  <a:pt x="383" y="851"/>
                </a:lnTo>
                <a:cubicBezTo>
                  <a:pt x="447" y="724"/>
                  <a:pt x="575" y="660"/>
                  <a:pt x="660" y="553"/>
                </a:cubicBezTo>
                <a:cubicBezTo>
                  <a:pt x="724" y="446"/>
                  <a:pt x="681" y="234"/>
                  <a:pt x="468" y="234"/>
                </a:cubicBezTo>
                <a:cubicBezTo>
                  <a:pt x="319" y="234"/>
                  <a:pt x="255" y="340"/>
                  <a:pt x="213" y="425"/>
                </a:cubicBezTo>
                <a:cubicBezTo>
                  <a:pt x="0" y="340"/>
                  <a:pt x="0" y="340"/>
                  <a:pt x="0" y="340"/>
                </a:cubicBezTo>
                <a:cubicBezTo>
                  <a:pt x="43" y="149"/>
                  <a:pt x="213" y="0"/>
                  <a:pt x="468" y="0"/>
                </a:cubicBezTo>
                <a:cubicBezTo>
                  <a:pt x="660" y="0"/>
                  <a:pt x="809" y="85"/>
                  <a:pt x="873" y="213"/>
                </a:cubicBezTo>
                <a:cubicBezTo>
                  <a:pt x="936" y="298"/>
                  <a:pt x="979" y="489"/>
                  <a:pt x="873" y="638"/>
                </a:cubicBezTo>
                <a:cubicBezTo>
                  <a:pt x="766" y="787"/>
                  <a:pt x="681" y="830"/>
                  <a:pt x="618" y="936"/>
                </a:cubicBezTo>
                <a:cubicBezTo>
                  <a:pt x="596" y="957"/>
                  <a:pt x="596" y="1000"/>
                  <a:pt x="596" y="1127"/>
                </a:cubicBezTo>
                <a:cubicBezTo>
                  <a:pt x="340" y="1127"/>
                  <a:pt x="340" y="1127"/>
                  <a:pt x="340" y="1127"/>
                </a:cubicBezTo>
                <a:cubicBezTo>
                  <a:pt x="340" y="1064"/>
                  <a:pt x="340" y="936"/>
                  <a:pt x="383" y="851"/>
                </a:cubicBezTo>
                <a:close/>
                <a:moveTo>
                  <a:pt x="639" y="1468"/>
                </a:moveTo>
                <a:lnTo>
                  <a:pt x="639" y="1468"/>
                </a:lnTo>
                <a:cubicBezTo>
                  <a:pt x="639" y="1575"/>
                  <a:pt x="554" y="1638"/>
                  <a:pt x="468" y="1638"/>
                </a:cubicBezTo>
                <a:cubicBezTo>
                  <a:pt x="362" y="1638"/>
                  <a:pt x="298" y="1575"/>
                  <a:pt x="298" y="1468"/>
                </a:cubicBezTo>
                <a:cubicBezTo>
                  <a:pt x="298" y="1383"/>
                  <a:pt x="362" y="1298"/>
                  <a:pt x="468" y="1298"/>
                </a:cubicBezTo>
                <a:cubicBezTo>
                  <a:pt x="554" y="1298"/>
                  <a:pt x="639" y="1383"/>
                  <a:pt x="639" y="1468"/>
                </a:cubicBezTo>
                <a:close/>
              </a:path>
            </a:pathLst>
          </a:custGeom>
          <a:solidFill>
            <a:srgbClr val="FFFF00"/>
          </a:solidFill>
          <a:ln>
            <a:noFill/>
          </a:ln>
          <a:effec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5pPr>
            <a:lvl6pPr marL="2286000" algn="l" defTabSz="914400" rtl="0" eaLnBrk="1" latinLnBrk="0" hangingPunct="1">
              <a:defRPr kern="1200">
                <a:solidFill>
                  <a:schemeClr val="tx1"/>
                </a:solidFill>
                <a:latin typeface="Arial" panose="020B0604020202020204" pitchFamily="34" charset="0"/>
                <a:ea typeface="Arial Unicode MS" charset="-128"/>
                <a:cs typeface="+mn-cs"/>
              </a:defRPr>
            </a:lvl6pPr>
            <a:lvl7pPr marL="2743200" algn="l" defTabSz="914400" rtl="0" eaLnBrk="1" latinLnBrk="0" hangingPunct="1">
              <a:defRPr kern="1200">
                <a:solidFill>
                  <a:schemeClr val="tx1"/>
                </a:solidFill>
                <a:latin typeface="Arial" panose="020B0604020202020204" pitchFamily="34" charset="0"/>
                <a:ea typeface="Arial Unicode MS" charset="-128"/>
                <a:cs typeface="+mn-cs"/>
              </a:defRPr>
            </a:lvl7pPr>
            <a:lvl8pPr marL="3200400" algn="l" defTabSz="914400" rtl="0" eaLnBrk="1" latinLnBrk="0" hangingPunct="1">
              <a:defRPr kern="1200">
                <a:solidFill>
                  <a:schemeClr val="tx1"/>
                </a:solidFill>
                <a:latin typeface="Arial" panose="020B0604020202020204" pitchFamily="34" charset="0"/>
                <a:ea typeface="Arial Unicode MS" charset="-128"/>
                <a:cs typeface="+mn-cs"/>
              </a:defRPr>
            </a:lvl8pPr>
            <a:lvl9pPr marL="3657600" algn="l" defTabSz="914400" rtl="0" eaLnBrk="1" latinLnBrk="0" hangingPunct="1">
              <a:defRPr kern="1200">
                <a:solidFill>
                  <a:schemeClr val="tx1"/>
                </a:solidFill>
                <a:latin typeface="Arial" panose="020B0604020202020204" pitchFamily="34" charset="0"/>
                <a:ea typeface="Arial Unicode MS" charset="-128"/>
                <a:cs typeface="+mn-cs"/>
              </a:defRPr>
            </a:lvl9pPr>
          </a:lstStyle>
          <a:p>
            <a:endParaRPr lang="en-US" b="1" dirty="0"/>
          </a:p>
        </p:txBody>
      </p:sp>
      <p:sp>
        <p:nvSpPr>
          <p:cNvPr id="47" name="Google Shape;761;p33">
            <a:extLst>
              <a:ext uri="{FF2B5EF4-FFF2-40B4-BE49-F238E27FC236}">
                <a16:creationId xmlns:a16="http://schemas.microsoft.com/office/drawing/2014/main" id="{01461D57-3A75-4ABB-A6A4-9B99A31AC96E}"/>
              </a:ext>
            </a:extLst>
          </p:cNvPr>
          <p:cNvSpPr txBox="1"/>
          <p:nvPr/>
        </p:nvSpPr>
        <p:spPr>
          <a:xfrm>
            <a:off x="7726940" y="4180632"/>
            <a:ext cx="1589741"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Open Sans"/>
              <a:buNone/>
            </a:pPr>
            <a:r>
              <a:rPr lang="tr-TR" sz="1500" b="1" i="0" u="none" dirty="0">
                <a:solidFill>
                  <a:schemeClr val="dk1"/>
                </a:solidFill>
                <a:latin typeface="Open Sans"/>
                <a:ea typeface="Open Sans"/>
                <a:cs typeface="Open Sans"/>
                <a:sym typeface="Open Sans"/>
              </a:rPr>
              <a:t>Enflasyon Düzeltmesi Uygulanacak Dönem</a:t>
            </a:r>
            <a:endParaRPr b="1" dirty="0"/>
          </a:p>
        </p:txBody>
      </p:sp>
      <p:pic>
        <p:nvPicPr>
          <p:cNvPr id="1026" name="Picture 2" descr="Loading - Discord Emoji">
            <a:extLst>
              <a:ext uri="{FF2B5EF4-FFF2-40B4-BE49-F238E27FC236}">
                <a16:creationId xmlns:a16="http://schemas.microsoft.com/office/drawing/2014/main" id="{A4BAED86-C32E-46EA-8E08-80288F645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8899" y="4464816"/>
            <a:ext cx="1061427" cy="1061427"/>
          </a:xfrm>
          <a:prstGeom prst="rect">
            <a:avLst/>
          </a:prstGeom>
          <a:noFill/>
          <a:extLst>
            <a:ext uri="{909E8E84-426E-40DD-AFC4-6F175D3DCCD1}">
              <a14:hiddenFill xmlns:a14="http://schemas.microsoft.com/office/drawing/2010/main">
                <a:solidFill>
                  <a:srgbClr val="FFFFFF"/>
                </a:solidFill>
              </a14:hiddenFill>
            </a:ext>
          </a:extLst>
        </p:spPr>
      </p:pic>
      <p:sp>
        <p:nvSpPr>
          <p:cNvPr id="49" name="Freeform 47">
            <a:extLst>
              <a:ext uri="{FF2B5EF4-FFF2-40B4-BE49-F238E27FC236}">
                <a16:creationId xmlns:a16="http://schemas.microsoft.com/office/drawing/2014/main" id="{FF6892CE-8E58-4CA8-8150-E851A5BF71FD}"/>
              </a:ext>
            </a:extLst>
          </p:cNvPr>
          <p:cNvSpPr>
            <a:spLocks noChangeArrowheads="1"/>
          </p:cNvSpPr>
          <p:nvPr/>
        </p:nvSpPr>
        <p:spPr bwMode="auto">
          <a:xfrm>
            <a:off x="3587750" y="1376186"/>
            <a:ext cx="877467" cy="778761"/>
          </a:xfrm>
          <a:custGeom>
            <a:avLst/>
            <a:gdLst>
              <a:gd name="T0" fmla="*/ 66997695 w 1810"/>
              <a:gd name="T1" fmla="*/ 29979275 h 1811"/>
              <a:gd name="T2" fmla="*/ 66997695 w 1810"/>
              <a:gd name="T3" fmla="*/ 29979275 h 1811"/>
              <a:gd name="T4" fmla="*/ 52122216 w 1810"/>
              <a:gd name="T5" fmla="*/ 15047468 h 1811"/>
              <a:gd name="T6" fmla="*/ 106665851 w 1810"/>
              <a:gd name="T7" fmla="*/ 0 h 1811"/>
              <a:gd name="T8" fmla="*/ 208603987 w 1810"/>
              <a:gd name="T9" fmla="*/ 99776382 h 1811"/>
              <a:gd name="T10" fmla="*/ 193728509 w 1810"/>
              <a:gd name="T11" fmla="*/ 157188146 h 1811"/>
              <a:gd name="T12" fmla="*/ 178737588 w 1810"/>
              <a:gd name="T13" fmla="*/ 142140678 h 1811"/>
              <a:gd name="T14" fmla="*/ 188769910 w 1810"/>
              <a:gd name="T15" fmla="*/ 99776382 h 1811"/>
              <a:gd name="T16" fmla="*/ 106665851 w 1810"/>
              <a:gd name="T17" fmla="*/ 20024737 h 1811"/>
              <a:gd name="T18" fmla="*/ 66997695 w 1810"/>
              <a:gd name="T19" fmla="*/ 29979275 h 1811"/>
              <a:gd name="T20" fmla="*/ 166398971 w 1810"/>
              <a:gd name="T21" fmla="*/ 74890036 h 1811"/>
              <a:gd name="T22" fmla="*/ 166398971 w 1810"/>
              <a:gd name="T23" fmla="*/ 74890036 h 1811"/>
              <a:gd name="T24" fmla="*/ 151523492 w 1810"/>
              <a:gd name="T25" fmla="*/ 62389033 h 1811"/>
              <a:gd name="T26" fmla="*/ 124078511 w 1810"/>
              <a:gd name="T27" fmla="*/ 87391040 h 1811"/>
              <a:gd name="T28" fmla="*/ 138953989 w 1810"/>
              <a:gd name="T29" fmla="*/ 102207186 h 1811"/>
              <a:gd name="T30" fmla="*/ 166398971 w 1810"/>
              <a:gd name="T31" fmla="*/ 74890036 h 1811"/>
              <a:gd name="T32" fmla="*/ 186233048 w 1810"/>
              <a:gd name="T33" fmla="*/ 209507302 h 1811"/>
              <a:gd name="T34" fmla="*/ 186233048 w 1810"/>
              <a:gd name="T35" fmla="*/ 209507302 h 1811"/>
              <a:gd name="T36" fmla="*/ 163862110 w 1810"/>
              <a:gd name="T37" fmla="*/ 184620956 h 1811"/>
              <a:gd name="T38" fmla="*/ 106665851 w 1810"/>
              <a:gd name="T39" fmla="*/ 201983568 h 1811"/>
              <a:gd name="T40" fmla="*/ 7380018 w 1810"/>
              <a:gd name="T41" fmla="*/ 99776382 h 1811"/>
              <a:gd name="T42" fmla="*/ 22255817 w 1810"/>
              <a:gd name="T43" fmla="*/ 44911082 h 1811"/>
              <a:gd name="T44" fmla="*/ 0 w 1810"/>
              <a:gd name="T45" fmla="*/ 22455541 h 1811"/>
              <a:gd name="T46" fmla="*/ 14760356 w 1810"/>
              <a:gd name="T47" fmla="*/ 7523734 h 1811"/>
              <a:gd name="T48" fmla="*/ 201108527 w 1810"/>
              <a:gd name="T49" fmla="*/ 194575495 h 1811"/>
              <a:gd name="T50" fmla="*/ 186233048 w 1810"/>
              <a:gd name="T51" fmla="*/ 209507302 h 1811"/>
              <a:gd name="T52" fmla="*/ 148986311 w 1810"/>
              <a:gd name="T53" fmla="*/ 169573488 h 1811"/>
              <a:gd name="T54" fmla="*/ 148986311 w 1810"/>
              <a:gd name="T55" fmla="*/ 169573488 h 1811"/>
              <a:gd name="T56" fmla="*/ 109318155 w 1810"/>
              <a:gd name="T57" fmla="*/ 132186461 h 1811"/>
              <a:gd name="T58" fmla="*/ 94327233 w 1810"/>
              <a:gd name="T59" fmla="*/ 147233929 h 1811"/>
              <a:gd name="T60" fmla="*/ 49585355 w 1810"/>
              <a:gd name="T61" fmla="*/ 104869312 h 1811"/>
              <a:gd name="T62" fmla="*/ 64460834 w 1810"/>
              <a:gd name="T63" fmla="*/ 89821844 h 1811"/>
              <a:gd name="T64" fmla="*/ 94327233 w 1810"/>
              <a:gd name="T65" fmla="*/ 119685458 h 1811"/>
              <a:gd name="T66" fmla="*/ 94327233 w 1810"/>
              <a:gd name="T67" fmla="*/ 117254654 h 1811"/>
              <a:gd name="T68" fmla="*/ 37131295 w 1810"/>
              <a:gd name="T69" fmla="*/ 59842568 h 1811"/>
              <a:gd name="T70" fmla="*/ 27214096 w 1810"/>
              <a:gd name="T71" fmla="*/ 99776382 h 1811"/>
              <a:gd name="T72" fmla="*/ 106665851 w 1810"/>
              <a:gd name="T73" fmla="*/ 182074491 h 1811"/>
              <a:gd name="T74" fmla="*/ 148986311 w 1810"/>
              <a:gd name="T75" fmla="*/ 169573488 h 18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10" h="1811">
                <a:moveTo>
                  <a:pt x="581" y="259"/>
                </a:moveTo>
                <a:lnTo>
                  <a:pt x="581" y="259"/>
                </a:lnTo>
                <a:cubicBezTo>
                  <a:pt x="452" y="130"/>
                  <a:pt x="452" y="130"/>
                  <a:pt x="452" y="130"/>
                </a:cubicBezTo>
                <a:cubicBezTo>
                  <a:pt x="581" y="44"/>
                  <a:pt x="753" y="0"/>
                  <a:pt x="925" y="0"/>
                </a:cubicBezTo>
                <a:cubicBezTo>
                  <a:pt x="1421" y="0"/>
                  <a:pt x="1809" y="388"/>
                  <a:pt x="1809" y="862"/>
                </a:cubicBezTo>
                <a:cubicBezTo>
                  <a:pt x="1809" y="1056"/>
                  <a:pt x="1766" y="1207"/>
                  <a:pt x="1680" y="1358"/>
                </a:cubicBezTo>
                <a:cubicBezTo>
                  <a:pt x="1550" y="1228"/>
                  <a:pt x="1550" y="1228"/>
                  <a:pt x="1550" y="1228"/>
                </a:cubicBezTo>
                <a:cubicBezTo>
                  <a:pt x="1594" y="1121"/>
                  <a:pt x="1637" y="992"/>
                  <a:pt x="1637" y="862"/>
                </a:cubicBezTo>
                <a:cubicBezTo>
                  <a:pt x="1637" y="475"/>
                  <a:pt x="1314" y="173"/>
                  <a:pt x="925" y="173"/>
                </a:cubicBezTo>
                <a:cubicBezTo>
                  <a:pt x="797" y="173"/>
                  <a:pt x="689" y="194"/>
                  <a:pt x="581" y="259"/>
                </a:cubicBezTo>
                <a:close/>
                <a:moveTo>
                  <a:pt x="1443" y="647"/>
                </a:moveTo>
                <a:lnTo>
                  <a:pt x="1443" y="647"/>
                </a:lnTo>
                <a:cubicBezTo>
                  <a:pt x="1314" y="539"/>
                  <a:pt x="1314" y="539"/>
                  <a:pt x="1314" y="539"/>
                </a:cubicBezTo>
                <a:cubicBezTo>
                  <a:pt x="1076" y="755"/>
                  <a:pt x="1076" y="755"/>
                  <a:pt x="1076" y="755"/>
                </a:cubicBezTo>
                <a:cubicBezTo>
                  <a:pt x="1205" y="883"/>
                  <a:pt x="1205" y="883"/>
                  <a:pt x="1205" y="883"/>
                </a:cubicBezTo>
                <a:lnTo>
                  <a:pt x="1443" y="647"/>
                </a:lnTo>
                <a:close/>
                <a:moveTo>
                  <a:pt x="1615" y="1810"/>
                </a:moveTo>
                <a:lnTo>
                  <a:pt x="1615" y="1810"/>
                </a:lnTo>
                <a:cubicBezTo>
                  <a:pt x="1421" y="1595"/>
                  <a:pt x="1421" y="1595"/>
                  <a:pt x="1421" y="1595"/>
                </a:cubicBezTo>
                <a:cubicBezTo>
                  <a:pt x="1292" y="1703"/>
                  <a:pt x="1120" y="1745"/>
                  <a:pt x="925" y="1745"/>
                </a:cubicBezTo>
                <a:cubicBezTo>
                  <a:pt x="452" y="1745"/>
                  <a:pt x="64" y="1358"/>
                  <a:pt x="64" y="862"/>
                </a:cubicBezTo>
                <a:cubicBezTo>
                  <a:pt x="64" y="690"/>
                  <a:pt x="107" y="517"/>
                  <a:pt x="193" y="388"/>
                </a:cubicBezTo>
                <a:cubicBezTo>
                  <a:pt x="0" y="194"/>
                  <a:pt x="0" y="194"/>
                  <a:pt x="0" y="194"/>
                </a:cubicBezTo>
                <a:cubicBezTo>
                  <a:pt x="128" y="65"/>
                  <a:pt x="128" y="65"/>
                  <a:pt x="128" y="65"/>
                </a:cubicBezTo>
                <a:cubicBezTo>
                  <a:pt x="1744" y="1681"/>
                  <a:pt x="1744" y="1681"/>
                  <a:pt x="1744" y="1681"/>
                </a:cubicBezTo>
                <a:lnTo>
                  <a:pt x="1615" y="1810"/>
                </a:lnTo>
                <a:close/>
                <a:moveTo>
                  <a:pt x="1292" y="1465"/>
                </a:moveTo>
                <a:lnTo>
                  <a:pt x="1292" y="1465"/>
                </a:lnTo>
                <a:cubicBezTo>
                  <a:pt x="948" y="1142"/>
                  <a:pt x="948" y="1142"/>
                  <a:pt x="948" y="1142"/>
                </a:cubicBezTo>
                <a:cubicBezTo>
                  <a:pt x="818" y="1272"/>
                  <a:pt x="818" y="1272"/>
                  <a:pt x="818" y="1272"/>
                </a:cubicBezTo>
                <a:cubicBezTo>
                  <a:pt x="430" y="906"/>
                  <a:pt x="430" y="906"/>
                  <a:pt x="430" y="906"/>
                </a:cubicBezTo>
                <a:cubicBezTo>
                  <a:pt x="559" y="776"/>
                  <a:pt x="559" y="776"/>
                  <a:pt x="559" y="776"/>
                </a:cubicBezTo>
                <a:cubicBezTo>
                  <a:pt x="818" y="1034"/>
                  <a:pt x="818" y="1034"/>
                  <a:pt x="818" y="1034"/>
                </a:cubicBezTo>
                <a:cubicBezTo>
                  <a:pt x="818" y="1013"/>
                  <a:pt x="818" y="1013"/>
                  <a:pt x="818" y="1013"/>
                </a:cubicBezTo>
                <a:cubicBezTo>
                  <a:pt x="322" y="517"/>
                  <a:pt x="322" y="517"/>
                  <a:pt x="322" y="517"/>
                </a:cubicBezTo>
                <a:cubicBezTo>
                  <a:pt x="279" y="625"/>
                  <a:pt x="236" y="733"/>
                  <a:pt x="236" y="862"/>
                </a:cubicBezTo>
                <a:cubicBezTo>
                  <a:pt x="236" y="1250"/>
                  <a:pt x="538" y="1573"/>
                  <a:pt x="925" y="1573"/>
                </a:cubicBezTo>
                <a:cubicBezTo>
                  <a:pt x="1076" y="1573"/>
                  <a:pt x="1184" y="1530"/>
                  <a:pt x="1292" y="1465"/>
                </a:cubicBezTo>
                <a:close/>
              </a:path>
            </a:pathLst>
          </a:custGeom>
          <a:solidFill>
            <a:srgbClr val="FF0000"/>
          </a:solidFill>
          <a:ln>
            <a:noFill/>
          </a:ln>
          <a:effec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5pPr>
            <a:lvl6pPr marL="2286000" algn="l" defTabSz="914400" rtl="0" eaLnBrk="1" latinLnBrk="0" hangingPunct="1">
              <a:defRPr kern="1200">
                <a:solidFill>
                  <a:schemeClr val="tx1"/>
                </a:solidFill>
                <a:latin typeface="Arial" panose="020B0604020202020204" pitchFamily="34" charset="0"/>
                <a:ea typeface="Arial Unicode MS" charset="-128"/>
                <a:cs typeface="+mn-cs"/>
              </a:defRPr>
            </a:lvl6pPr>
            <a:lvl7pPr marL="2743200" algn="l" defTabSz="914400" rtl="0" eaLnBrk="1" latinLnBrk="0" hangingPunct="1">
              <a:defRPr kern="1200">
                <a:solidFill>
                  <a:schemeClr val="tx1"/>
                </a:solidFill>
                <a:latin typeface="Arial" panose="020B0604020202020204" pitchFamily="34" charset="0"/>
                <a:ea typeface="Arial Unicode MS" charset="-128"/>
                <a:cs typeface="+mn-cs"/>
              </a:defRPr>
            </a:lvl7pPr>
            <a:lvl8pPr marL="3200400" algn="l" defTabSz="914400" rtl="0" eaLnBrk="1" latinLnBrk="0" hangingPunct="1">
              <a:defRPr kern="1200">
                <a:solidFill>
                  <a:schemeClr val="tx1"/>
                </a:solidFill>
                <a:latin typeface="Arial" panose="020B0604020202020204" pitchFamily="34" charset="0"/>
                <a:ea typeface="Arial Unicode MS" charset="-128"/>
                <a:cs typeface="+mn-cs"/>
              </a:defRPr>
            </a:lvl8pPr>
            <a:lvl9pPr marL="3657600" algn="l" defTabSz="914400" rtl="0" eaLnBrk="1" latinLnBrk="0" hangingPunct="1">
              <a:defRPr kern="1200">
                <a:solidFill>
                  <a:schemeClr val="tx1"/>
                </a:solidFill>
                <a:latin typeface="Arial" panose="020B0604020202020204" pitchFamily="34" charset="0"/>
                <a:ea typeface="Arial Unicode MS" charset="-128"/>
                <a:cs typeface="+mn-cs"/>
              </a:defRPr>
            </a:lvl9pPr>
          </a:lstStyle>
          <a:p>
            <a:endParaRPr lang="en-US"/>
          </a:p>
        </p:txBody>
      </p:sp>
      <p:sp>
        <p:nvSpPr>
          <p:cNvPr id="50" name="Freeform 47">
            <a:extLst>
              <a:ext uri="{FF2B5EF4-FFF2-40B4-BE49-F238E27FC236}">
                <a16:creationId xmlns:a16="http://schemas.microsoft.com/office/drawing/2014/main" id="{5E7B228D-96BA-4264-924F-0528E35B4CB8}"/>
              </a:ext>
            </a:extLst>
          </p:cNvPr>
          <p:cNvSpPr>
            <a:spLocks noChangeArrowheads="1"/>
          </p:cNvSpPr>
          <p:nvPr/>
        </p:nvSpPr>
        <p:spPr bwMode="auto">
          <a:xfrm>
            <a:off x="5763569" y="1376186"/>
            <a:ext cx="877467" cy="778761"/>
          </a:xfrm>
          <a:custGeom>
            <a:avLst/>
            <a:gdLst>
              <a:gd name="T0" fmla="*/ 66997695 w 1810"/>
              <a:gd name="T1" fmla="*/ 29979275 h 1811"/>
              <a:gd name="T2" fmla="*/ 66997695 w 1810"/>
              <a:gd name="T3" fmla="*/ 29979275 h 1811"/>
              <a:gd name="T4" fmla="*/ 52122216 w 1810"/>
              <a:gd name="T5" fmla="*/ 15047468 h 1811"/>
              <a:gd name="T6" fmla="*/ 106665851 w 1810"/>
              <a:gd name="T7" fmla="*/ 0 h 1811"/>
              <a:gd name="T8" fmla="*/ 208603987 w 1810"/>
              <a:gd name="T9" fmla="*/ 99776382 h 1811"/>
              <a:gd name="T10" fmla="*/ 193728509 w 1810"/>
              <a:gd name="T11" fmla="*/ 157188146 h 1811"/>
              <a:gd name="T12" fmla="*/ 178737588 w 1810"/>
              <a:gd name="T13" fmla="*/ 142140678 h 1811"/>
              <a:gd name="T14" fmla="*/ 188769910 w 1810"/>
              <a:gd name="T15" fmla="*/ 99776382 h 1811"/>
              <a:gd name="T16" fmla="*/ 106665851 w 1810"/>
              <a:gd name="T17" fmla="*/ 20024737 h 1811"/>
              <a:gd name="T18" fmla="*/ 66997695 w 1810"/>
              <a:gd name="T19" fmla="*/ 29979275 h 1811"/>
              <a:gd name="T20" fmla="*/ 166398971 w 1810"/>
              <a:gd name="T21" fmla="*/ 74890036 h 1811"/>
              <a:gd name="T22" fmla="*/ 166398971 w 1810"/>
              <a:gd name="T23" fmla="*/ 74890036 h 1811"/>
              <a:gd name="T24" fmla="*/ 151523492 w 1810"/>
              <a:gd name="T25" fmla="*/ 62389033 h 1811"/>
              <a:gd name="T26" fmla="*/ 124078511 w 1810"/>
              <a:gd name="T27" fmla="*/ 87391040 h 1811"/>
              <a:gd name="T28" fmla="*/ 138953989 w 1810"/>
              <a:gd name="T29" fmla="*/ 102207186 h 1811"/>
              <a:gd name="T30" fmla="*/ 166398971 w 1810"/>
              <a:gd name="T31" fmla="*/ 74890036 h 1811"/>
              <a:gd name="T32" fmla="*/ 186233048 w 1810"/>
              <a:gd name="T33" fmla="*/ 209507302 h 1811"/>
              <a:gd name="T34" fmla="*/ 186233048 w 1810"/>
              <a:gd name="T35" fmla="*/ 209507302 h 1811"/>
              <a:gd name="T36" fmla="*/ 163862110 w 1810"/>
              <a:gd name="T37" fmla="*/ 184620956 h 1811"/>
              <a:gd name="T38" fmla="*/ 106665851 w 1810"/>
              <a:gd name="T39" fmla="*/ 201983568 h 1811"/>
              <a:gd name="T40" fmla="*/ 7380018 w 1810"/>
              <a:gd name="T41" fmla="*/ 99776382 h 1811"/>
              <a:gd name="T42" fmla="*/ 22255817 w 1810"/>
              <a:gd name="T43" fmla="*/ 44911082 h 1811"/>
              <a:gd name="T44" fmla="*/ 0 w 1810"/>
              <a:gd name="T45" fmla="*/ 22455541 h 1811"/>
              <a:gd name="T46" fmla="*/ 14760356 w 1810"/>
              <a:gd name="T47" fmla="*/ 7523734 h 1811"/>
              <a:gd name="T48" fmla="*/ 201108527 w 1810"/>
              <a:gd name="T49" fmla="*/ 194575495 h 1811"/>
              <a:gd name="T50" fmla="*/ 186233048 w 1810"/>
              <a:gd name="T51" fmla="*/ 209507302 h 1811"/>
              <a:gd name="T52" fmla="*/ 148986311 w 1810"/>
              <a:gd name="T53" fmla="*/ 169573488 h 1811"/>
              <a:gd name="T54" fmla="*/ 148986311 w 1810"/>
              <a:gd name="T55" fmla="*/ 169573488 h 1811"/>
              <a:gd name="T56" fmla="*/ 109318155 w 1810"/>
              <a:gd name="T57" fmla="*/ 132186461 h 1811"/>
              <a:gd name="T58" fmla="*/ 94327233 w 1810"/>
              <a:gd name="T59" fmla="*/ 147233929 h 1811"/>
              <a:gd name="T60" fmla="*/ 49585355 w 1810"/>
              <a:gd name="T61" fmla="*/ 104869312 h 1811"/>
              <a:gd name="T62" fmla="*/ 64460834 w 1810"/>
              <a:gd name="T63" fmla="*/ 89821844 h 1811"/>
              <a:gd name="T64" fmla="*/ 94327233 w 1810"/>
              <a:gd name="T65" fmla="*/ 119685458 h 1811"/>
              <a:gd name="T66" fmla="*/ 94327233 w 1810"/>
              <a:gd name="T67" fmla="*/ 117254654 h 1811"/>
              <a:gd name="T68" fmla="*/ 37131295 w 1810"/>
              <a:gd name="T69" fmla="*/ 59842568 h 1811"/>
              <a:gd name="T70" fmla="*/ 27214096 w 1810"/>
              <a:gd name="T71" fmla="*/ 99776382 h 1811"/>
              <a:gd name="T72" fmla="*/ 106665851 w 1810"/>
              <a:gd name="T73" fmla="*/ 182074491 h 1811"/>
              <a:gd name="T74" fmla="*/ 148986311 w 1810"/>
              <a:gd name="T75" fmla="*/ 169573488 h 18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10" h="1811">
                <a:moveTo>
                  <a:pt x="581" y="259"/>
                </a:moveTo>
                <a:lnTo>
                  <a:pt x="581" y="259"/>
                </a:lnTo>
                <a:cubicBezTo>
                  <a:pt x="452" y="130"/>
                  <a:pt x="452" y="130"/>
                  <a:pt x="452" y="130"/>
                </a:cubicBezTo>
                <a:cubicBezTo>
                  <a:pt x="581" y="44"/>
                  <a:pt x="753" y="0"/>
                  <a:pt x="925" y="0"/>
                </a:cubicBezTo>
                <a:cubicBezTo>
                  <a:pt x="1421" y="0"/>
                  <a:pt x="1809" y="388"/>
                  <a:pt x="1809" y="862"/>
                </a:cubicBezTo>
                <a:cubicBezTo>
                  <a:pt x="1809" y="1056"/>
                  <a:pt x="1766" y="1207"/>
                  <a:pt x="1680" y="1358"/>
                </a:cubicBezTo>
                <a:cubicBezTo>
                  <a:pt x="1550" y="1228"/>
                  <a:pt x="1550" y="1228"/>
                  <a:pt x="1550" y="1228"/>
                </a:cubicBezTo>
                <a:cubicBezTo>
                  <a:pt x="1594" y="1121"/>
                  <a:pt x="1637" y="992"/>
                  <a:pt x="1637" y="862"/>
                </a:cubicBezTo>
                <a:cubicBezTo>
                  <a:pt x="1637" y="475"/>
                  <a:pt x="1314" y="173"/>
                  <a:pt x="925" y="173"/>
                </a:cubicBezTo>
                <a:cubicBezTo>
                  <a:pt x="797" y="173"/>
                  <a:pt x="689" y="194"/>
                  <a:pt x="581" y="259"/>
                </a:cubicBezTo>
                <a:close/>
                <a:moveTo>
                  <a:pt x="1443" y="647"/>
                </a:moveTo>
                <a:lnTo>
                  <a:pt x="1443" y="647"/>
                </a:lnTo>
                <a:cubicBezTo>
                  <a:pt x="1314" y="539"/>
                  <a:pt x="1314" y="539"/>
                  <a:pt x="1314" y="539"/>
                </a:cubicBezTo>
                <a:cubicBezTo>
                  <a:pt x="1076" y="755"/>
                  <a:pt x="1076" y="755"/>
                  <a:pt x="1076" y="755"/>
                </a:cubicBezTo>
                <a:cubicBezTo>
                  <a:pt x="1205" y="883"/>
                  <a:pt x="1205" y="883"/>
                  <a:pt x="1205" y="883"/>
                </a:cubicBezTo>
                <a:lnTo>
                  <a:pt x="1443" y="647"/>
                </a:lnTo>
                <a:close/>
                <a:moveTo>
                  <a:pt x="1615" y="1810"/>
                </a:moveTo>
                <a:lnTo>
                  <a:pt x="1615" y="1810"/>
                </a:lnTo>
                <a:cubicBezTo>
                  <a:pt x="1421" y="1595"/>
                  <a:pt x="1421" y="1595"/>
                  <a:pt x="1421" y="1595"/>
                </a:cubicBezTo>
                <a:cubicBezTo>
                  <a:pt x="1292" y="1703"/>
                  <a:pt x="1120" y="1745"/>
                  <a:pt x="925" y="1745"/>
                </a:cubicBezTo>
                <a:cubicBezTo>
                  <a:pt x="452" y="1745"/>
                  <a:pt x="64" y="1358"/>
                  <a:pt x="64" y="862"/>
                </a:cubicBezTo>
                <a:cubicBezTo>
                  <a:pt x="64" y="690"/>
                  <a:pt x="107" y="517"/>
                  <a:pt x="193" y="388"/>
                </a:cubicBezTo>
                <a:cubicBezTo>
                  <a:pt x="0" y="194"/>
                  <a:pt x="0" y="194"/>
                  <a:pt x="0" y="194"/>
                </a:cubicBezTo>
                <a:cubicBezTo>
                  <a:pt x="128" y="65"/>
                  <a:pt x="128" y="65"/>
                  <a:pt x="128" y="65"/>
                </a:cubicBezTo>
                <a:cubicBezTo>
                  <a:pt x="1744" y="1681"/>
                  <a:pt x="1744" y="1681"/>
                  <a:pt x="1744" y="1681"/>
                </a:cubicBezTo>
                <a:lnTo>
                  <a:pt x="1615" y="1810"/>
                </a:lnTo>
                <a:close/>
                <a:moveTo>
                  <a:pt x="1292" y="1465"/>
                </a:moveTo>
                <a:lnTo>
                  <a:pt x="1292" y="1465"/>
                </a:lnTo>
                <a:cubicBezTo>
                  <a:pt x="948" y="1142"/>
                  <a:pt x="948" y="1142"/>
                  <a:pt x="948" y="1142"/>
                </a:cubicBezTo>
                <a:cubicBezTo>
                  <a:pt x="818" y="1272"/>
                  <a:pt x="818" y="1272"/>
                  <a:pt x="818" y="1272"/>
                </a:cubicBezTo>
                <a:cubicBezTo>
                  <a:pt x="430" y="906"/>
                  <a:pt x="430" y="906"/>
                  <a:pt x="430" y="906"/>
                </a:cubicBezTo>
                <a:cubicBezTo>
                  <a:pt x="559" y="776"/>
                  <a:pt x="559" y="776"/>
                  <a:pt x="559" y="776"/>
                </a:cubicBezTo>
                <a:cubicBezTo>
                  <a:pt x="818" y="1034"/>
                  <a:pt x="818" y="1034"/>
                  <a:pt x="818" y="1034"/>
                </a:cubicBezTo>
                <a:cubicBezTo>
                  <a:pt x="818" y="1013"/>
                  <a:pt x="818" y="1013"/>
                  <a:pt x="818" y="1013"/>
                </a:cubicBezTo>
                <a:cubicBezTo>
                  <a:pt x="322" y="517"/>
                  <a:pt x="322" y="517"/>
                  <a:pt x="322" y="517"/>
                </a:cubicBezTo>
                <a:cubicBezTo>
                  <a:pt x="279" y="625"/>
                  <a:pt x="236" y="733"/>
                  <a:pt x="236" y="862"/>
                </a:cubicBezTo>
                <a:cubicBezTo>
                  <a:pt x="236" y="1250"/>
                  <a:pt x="538" y="1573"/>
                  <a:pt x="925" y="1573"/>
                </a:cubicBezTo>
                <a:cubicBezTo>
                  <a:pt x="1076" y="1573"/>
                  <a:pt x="1184" y="1530"/>
                  <a:pt x="1292" y="1465"/>
                </a:cubicBezTo>
                <a:close/>
              </a:path>
            </a:pathLst>
          </a:custGeom>
          <a:solidFill>
            <a:srgbClr val="FF0000"/>
          </a:solidFill>
          <a:ln>
            <a:noFill/>
          </a:ln>
          <a:effectLst/>
        </p:spPr>
        <p:txBody>
          <a:bodyPr wrap="none" anchor="ctr"/>
          <a:ls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charset="-128"/>
                <a:cs typeface="+mn-cs"/>
              </a:defRPr>
            </a:lvl5pPr>
            <a:lvl6pPr marL="2286000" algn="l" defTabSz="914400" rtl="0" eaLnBrk="1" latinLnBrk="0" hangingPunct="1">
              <a:defRPr kern="1200">
                <a:solidFill>
                  <a:schemeClr val="tx1"/>
                </a:solidFill>
                <a:latin typeface="Arial" panose="020B0604020202020204" pitchFamily="34" charset="0"/>
                <a:ea typeface="Arial Unicode MS" charset="-128"/>
                <a:cs typeface="+mn-cs"/>
              </a:defRPr>
            </a:lvl6pPr>
            <a:lvl7pPr marL="2743200" algn="l" defTabSz="914400" rtl="0" eaLnBrk="1" latinLnBrk="0" hangingPunct="1">
              <a:defRPr kern="1200">
                <a:solidFill>
                  <a:schemeClr val="tx1"/>
                </a:solidFill>
                <a:latin typeface="Arial" panose="020B0604020202020204" pitchFamily="34" charset="0"/>
                <a:ea typeface="Arial Unicode MS" charset="-128"/>
                <a:cs typeface="+mn-cs"/>
              </a:defRPr>
            </a:lvl7pPr>
            <a:lvl8pPr marL="3200400" algn="l" defTabSz="914400" rtl="0" eaLnBrk="1" latinLnBrk="0" hangingPunct="1">
              <a:defRPr kern="1200">
                <a:solidFill>
                  <a:schemeClr val="tx1"/>
                </a:solidFill>
                <a:latin typeface="Arial" panose="020B0604020202020204" pitchFamily="34" charset="0"/>
                <a:ea typeface="Arial Unicode MS" charset="-128"/>
                <a:cs typeface="+mn-cs"/>
              </a:defRPr>
            </a:lvl8pPr>
            <a:lvl9pPr marL="3657600" algn="l" defTabSz="914400" rtl="0" eaLnBrk="1" latinLnBrk="0" hangingPunct="1">
              <a:defRPr kern="1200">
                <a:solidFill>
                  <a:schemeClr val="tx1"/>
                </a:solidFill>
                <a:latin typeface="Arial" panose="020B0604020202020204" pitchFamily="34" charset="0"/>
                <a:ea typeface="Arial Unicode MS" charset="-128"/>
                <a:cs typeface="+mn-cs"/>
              </a:defRPr>
            </a:lvl9pPr>
          </a:lstStyle>
          <a:p>
            <a:endParaRPr lang="en-US"/>
          </a:p>
        </p:txBody>
      </p:sp>
    </p:spTree>
    <p:extLst>
      <p:ext uri="{BB962C8B-B14F-4D97-AF65-F5344CB8AC3E}">
        <p14:creationId xmlns:p14="http://schemas.microsoft.com/office/powerpoint/2010/main" val="2458799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31"/>
          <p:cNvPicPr preferRelativeResize="0"/>
          <p:nvPr/>
        </p:nvPicPr>
        <p:blipFill rotWithShape="1">
          <a:blip r:embed="rId3">
            <a:alphaModFix/>
          </a:blip>
          <a:srcRect/>
          <a:stretch/>
        </p:blipFill>
        <p:spPr>
          <a:xfrm>
            <a:off x="348344" y="445294"/>
            <a:ext cx="11117036" cy="5967412"/>
          </a:xfrm>
          <a:prstGeom prst="rect">
            <a:avLst/>
          </a:prstGeom>
          <a:noFill/>
          <a:ln>
            <a:noFill/>
          </a:ln>
        </p:spPr>
      </p:pic>
      <p:sp>
        <p:nvSpPr>
          <p:cNvPr id="395" name="Google Shape;395;p31"/>
          <p:cNvSpPr txBox="1"/>
          <p:nvPr/>
        </p:nvSpPr>
        <p:spPr>
          <a:xfrm>
            <a:off x="589565" y="1226665"/>
            <a:ext cx="6971546" cy="411708"/>
          </a:xfrm>
          <a:prstGeom prst="rect">
            <a:avLst/>
          </a:prstGeom>
          <a:noFill/>
          <a:ln>
            <a:noFill/>
          </a:ln>
        </p:spPr>
        <p:txBody>
          <a:bodyPr spcFirstLastPara="1" wrap="square" lIns="91425" tIns="45700" rIns="91425" bIns="45700" anchor="t" anchorCtr="0">
            <a:noAutofit/>
          </a:bodyPr>
          <a:lstStyle/>
          <a:p>
            <a:pPr algn="ctr"/>
            <a:r>
              <a:rPr lang="tr-TR" altLang="en-US" sz="2400" b="1" dirty="0">
                <a:latin typeface="Open Sans Semibold" panose="020B0606030504020204" pitchFamily="34" charset="0"/>
                <a:ea typeface="Open Sans Semibold" panose="020B0606030504020204" pitchFamily="34" charset="0"/>
                <a:cs typeface="Open Sans Semibold" panose="020B0606030504020204" pitchFamily="34" charset="0"/>
              </a:rPr>
              <a:t>Enflasyon düzenlenmemiş bir vergidir. </a:t>
            </a:r>
          </a:p>
          <a:p>
            <a:pPr algn="ctr"/>
            <a:r>
              <a:rPr lang="tr-TR" altLang="en-US" sz="24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a:t>
            </a:r>
            <a:r>
              <a:rPr lang="tr-TR" altLang="en-US" sz="20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ilton</a:t>
            </a:r>
            <a:r>
              <a:rPr lang="tr-TR" altLang="en-US" sz="2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tr-TR" altLang="en-US" sz="20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Friedman</a:t>
            </a:r>
            <a:endParaRPr lang="en-US" altLang="en-US" sz="2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9" name="Google Shape;395;p31">
            <a:extLst>
              <a:ext uri="{FF2B5EF4-FFF2-40B4-BE49-F238E27FC236}">
                <a16:creationId xmlns:a16="http://schemas.microsoft.com/office/drawing/2014/main" id="{4328C448-FF57-4084-B3FE-E58A74E11681}"/>
              </a:ext>
            </a:extLst>
          </p:cNvPr>
          <p:cNvSpPr txBox="1"/>
          <p:nvPr/>
        </p:nvSpPr>
        <p:spPr>
          <a:xfrm>
            <a:off x="1093694" y="4900179"/>
            <a:ext cx="7404847" cy="889101"/>
          </a:xfrm>
          <a:prstGeom prst="rect">
            <a:avLst/>
          </a:prstGeom>
          <a:noFill/>
          <a:ln>
            <a:noFill/>
          </a:ln>
        </p:spPr>
        <p:txBody>
          <a:bodyPr spcFirstLastPara="1" wrap="square" lIns="91425" tIns="45700" rIns="91425" bIns="45700" anchor="t" anchorCtr="0">
            <a:noAutofit/>
          </a:bodyPr>
          <a:lstStyle/>
          <a:p>
            <a:pPr algn="ctr">
              <a:lnSpc>
                <a:spcPct val="107000"/>
              </a:lnSpc>
            </a:pPr>
            <a:r>
              <a:rPr lang="tr-TR" sz="2400" b="1" i="1" dirty="0">
                <a:effectLst/>
                <a:latin typeface="Calibri" panose="020F0502020204030204" pitchFamily="34" charset="0"/>
                <a:ea typeface="Calibri" panose="020F0502020204030204" pitchFamily="34" charset="0"/>
                <a:cs typeface="Arial" panose="020B0604020202020204" pitchFamily="34" charset="0"/>
              </a:rPr>
              <a:t>Enflasyon, saçınız varken 5 dolar ödediğiniz 10 dolarlık </a:t>
            </a:r>
          </a:p>
          <a:p>
            <a:pPr algn="ctr">
              <a:lnSpc>
                <a:spcPct val="107000"/>
              </a:lnSpc>
            </a:pPr>
            <a:r>
              <a:rPr lang="tr-TR" sz="2400" b="1" i="1" dirty="0">
                <a:effectLst/>
                <a:latin typeface="Calibri" panose="020F0502020204030204" pitchFamily="34" charset="0"/>
                <a:ea typeface="Calibri" panose="020F0502020204030204" pitchFamily="34" charset="0"/>
                <a:cs typeface="Arial" panose="020B0604020202020204" pitchFamily="34" charset="0"/>
              </a:rPr>
              <a:t>saç kesimi için 15 dolar ödemektir.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tr-TR" sz="1800" b="1"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tr-TR" sz="2400" b="1"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Sam Ewing</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Metin kutusu 11">
            <a:extLst>
              <a:ext uri="{FF2B5EF4-FFF2-40B4-BE49-F238E27FC236}">
                <a16:creationId xmlns:a16="http://schemas.microsoft.com/office/drawing/2014/main" id="{EDC226E9-7D97-4A65-82FA-5EC10BDB2EAC}"/>
              </a:ext>
            </a:extLst>
          </p:cNvPr>
          <p:cNvSpPr txBox="1"/>
          <p:nvPr/>
        </p:nvSpPr>
        <p:spPr>
          <a:xfrm>
            <a:off x="726621" y="3124891"/>
            <a:ext cx="7698922" cy="1015663"/>
          </a:xfrm>
          <a:prstGeom prst="rect">
            <a:avLst/>
          </a:prstGeom>
          <a:noFill/>
        </p:spPr>
        <p:txBody>
          <a:bodyPr wrap="square">
            <a:spAutoFit/>
          </a:bodyPr>
          <a:lstStyle/>
          <a:p>
            <a:pPr algn="ctr"/>
            <a:r>
              <a:rPr lang="en-US" sz="2000" b="1" i="0" dirty="0" err="1">
                <a:effectLst/>
                <a:latin typeface="Arial" panose="020B0604020202020204" pitchFamily="34" charset="0"/>
                <a:cs typeface="Arial" panose="020B0604020202020204" pitchFamily="34" charset="0"/>
              </a:rPr>
              <a:t>Enflasyon</a:t>
            </a:r>
            <a:r>
              <a:rPr lang="en-US" sz="2000" b="1" i="0" dirty="0">
                <a:effectLst/>
                <a:latin typeface="Arial" panose="020B0604020202020204" pitchFamily="34" charset="0"/>
                <a:cs typeface="Arial" panose="020B0604020202020204" pitchFamily="34" charset="0"/>
              </a:rPr>
              <a:t>, </a:t>
            </a:r>
            <a:r>
              <a:rPr lang="en-US" sz="2000" b="1" i="0" dirty="0" err="1">
                <a:effectLst/>
                <a:latin typeface="Arial" panose="020B0604020202020204" pitchFamily="34" charset="0"/>
                <a:cs typeface="Arial" panose="020B0604020202020204" pitchFamily="34" charset="0"/>
              </a:rPr>
              <a:t>servet</a:t>
            </a:r>
            <a:r>
              <a:rPr lang="en-US" sz="2000" b="1" i="0" dirty="0">
                <a:effectLst/>
                <a:latin typeface="Arial" panose="020B0604020202020204" pitchFamily="34" charset="0"/>
                <a:cs typeface="Arial" panose="020B0604020202020204" pitchFamily="34" charset="0"/>
              </a:rPr>
              <a:t> </a:t>
            </a:r>
            <a:r>
              <a:rPr lang="en-US" sz="2000" b="1" i="0" dirty="0" err="1">
                <a:effectLst/>
                <a:latin typeface="Arial" panose="020B0604020202020204" pitchFamily="34" charset="0"/>
                <a:cs typeface="Arial" panose="020B0604020202020204" pitchFamily="34" charset="0"/>
              </a:rPr>
              <a:t>transferi</a:t>
            </a:r>
            <a:r>
              <a:rPr lang="en-US" sz="2000" b="1" i="0" dirty="0">
                <a:effectLst/>
                <a:latin typeface="Arial" panose="020B0604020202020204" pitchFamily="34" charset="0"/>
                <a:cs typeface="Arial" panose="020B0604020202020204" pitchFamily="34" charset="0"/>
              </a:rPr>
              <a:t> </a:t>
            </a:r>
            <a:r>
              <a:rPr lang="en-US" sz="2000" b="1" i="0" dirty="0" err="1">
                <a:effectLst/>
                <a:latin typeface="Arial" panose="020B0604020202020204" pitchFamily="34" charset="0"/>
                <a:cs typeface="Arial" panose="020B0604020202020204" pitchFamily="34" charset="0"/>
              </a:rPr>
              <a:t>yapar</a:t>
            </a:r>
            <a:r>
              <a:rPr lang="en-US" sz="2000" b="1" i="0" dirty="0">
                <a:effectLst/>
                <a:latin typeface="Arial" panose="020B0604020202020204" pitchFamily="34" charset="0"/>
                <a:cs typeface="Arial" panose="020B0604020202020204" pitchFamily="34" charset="0"/>
              </a:rPr>
              <a:t>, </a:t>
            </a:r>
            <a:r>
              <a:rPr lang="en-US" sz="2000" b="1" i="0" dirty="0" err="1">
                <a:effectLst/>
                <a:latin typeface="Arial" panose="020B0604020202020204" pitchFamily="34" charset="0"/>
                <a:cs typeface="Arial" panose="020B0604020202020204" pitchFamily="34" charset="0"/>
              </a:rPr>
              <a:t>birçok</a:t>
            </a:r>
            <a:r>
              <a:rPr lang="en-US" sz="2000" b="1" i="0" dirty="0">
                <a:effectLst/>
                <a:latin typeface="Arial" panose="020B0604020202020204" pitchFamily="34" charset="0"/>
                <a:cs typeface="Arial" panose="020B0604020202020204" pitchFamily="34" charset="0"/>
              </a:rPr>
              <a:t> </a:t>
            </a:r>
            <a:r>
              <a:rPr lang="en-US" sz="2000" b="1" i="0" dirty="0" err="1">
                <a:effectLst/>
                <a:latin typeface="Arial" panose="020B0604020202020204" pitchFamily="34" charset="0"/>
                <a:cs typeface="Arial" panose="020B0604020202020204" pitchFamily="34" charset="0"/>
              </a:rPr>
              <a:t>kişi</a:t>
            </a:r>
            <a:r>
              <a:rPr lang="en-US" sz="2000" b="1" i="0" dirty="0">
                <a:effectLst/>
                <a:latin typeface="Arial" panose="020B0604020202020204" pitchFamily="34" charset="0"/>
                <a:cs typeface="Arial" panose="020B0604020202020204" pitchFamily="34" charset="0"/>
              </a:rPr>
              <a:t> </a:t>
            </a:r>
            <a:r>
              <a:rPr lang="en-US" sz="2000" b="1" i="0" dirty="0" err="1">
                <a:effectLst/>
                <a:latin typeface="Arial" panose="020B0604020202020204" pitchFamily="34" charset="0"/>
                <a:cs typeface="Arial" panose="020B0604020202020204" pitchFamily="34" charset="0"/>
              </a:rPr>
              <a:t>bu</a:t>
            </a:r>
            <a:r>
              <a:rPr lang="en-US" sz="2000" b="1" i="0" dirty="0">
                <a:effectLst/>
                <a:latin typeface="Arial" panose="020B0604020202020204" pitchFamily="34" charset="0"/>
                <a:cs typeface="Arial" panose="020B0604020202020204" pitchFamily="34" charset="0"/>
              </a:rPr>
              <a:t> </a:t>
            </a:r>
            <a:r>
              <a:rPr lang="en-US" sz="2000" b="1" i="0" dirty="0" err="1">
                <a:effectLst/>
                <a:latin typeface="Arial" panose="020B0604020202020204" pitchFamily="34" charset="0"/>
                <a:cs typeface="Arial" panose="020B0604020202020204" pitchFamily="34" charset="0"/>
              </a:rPr>
              <a:t>transferin</a:t>
            </a:r>
            <a:r>
              <a:rPr lang="en-US" sz="2000" b="1" i="0" dirty="0">
                <a:effectLst/>
                <a:latin typeface="Arial" panose="020B0604020202020204" pitchFamily="34" charset="0"/>
                <a:cs typeface="Arial" panose="020B0604020202020204" pitchFamily="34" charset="0"/>
              </a:rPr>
              <a:t> </a:t>
            </a:r>
            <a:r>
              <a:rPr lang="en-US" sz="2000" b="1" i="0" dirty="0" err="1">
                <a:effectLst/>
                <a:latin typeface="Arial" panose="020B0604020202020204" pitchFamily="34" charset="0"/>
                <a:cs typeface="Arial" panose="020B0604020202020204" pitchFamily="34" charset="0"/>
              </a:rPr>
              <a:t>gerçekleştiğinin</a:t>
            </a:r>
            <a:r>
              <a:rPr lang="en-US" sz="2000" b="1" i="0" dirty="0">
                <a:effectLst/>
                <a:latin typeface="Arial" panose="020B0604020202020204" pitchFamily="34" charset="0"/>
                <a:cs typeface="Arial" panose="020B0604020202020204" pitchFamily="34" charset="0"/>
              </a:rPr>
              <a:t> </a:t>
            </a:r>
            <a:r>
              <a:rPr lang="en-US" sz="2000" b="1" i="0" dirty="0" err="1">
                <a:effectLst/>
                <a:latin typeface="Arial" panose="020B0604020202020204" pitchFamily="34" charset="0"/>
                <a:cs typeface="Arial" panose="020B0604020202020204" pitchFamily="34" charset="0"/>
              </a:rPr>
              <a:t>farkında</a:t>
            </a:r>
            <a:r>
              <a:rPr lang="en-US" sz="2000" b="1" i="0" dirty="0">
                <a:effectLst/>
                <a:latin typeface="Arial" panose="020B0604020202020204" pitchFamily="34" charset="0"/>
                <a:cs typeface="Arial" panose="020B0604020202020204" pitchFamily="34" charset="0"/>
              </a:rPr>
              <a:t> bile </a:t>
            </a:r>
            <a:r>
              <a:rPr lang="en-US" sz="2000" b="1" i="0" dirty="0" err="1">
                <a:effectLst/>
                <a:latin typeface="Arial" panose="020B0604020202020204" pitchFamily="34" charset="0"/>
                <a:cs typeface="Arial" panose="020B0604020202020204" pitchFamily="34" charset="0"/>
              </a:rPr>
              <a:t>değil</a:t>
            </a:r>
            <a:r>
              <a:rPr lang="en-US" sz="2000" b="1" i="0" dirty="0">
                <a:effectLst/>
                <a:latin typeface="Arial" panose="020B0604020202020204" pitchFamily="34" charset="0"/>
                <a:cs typeface="Arial" panose="020B0604020202020204" pitchFamily="34" charset="0"/>
              </a:rPr>
              <a:t>.</a:t>
            </a:r>
            <a:endParaRPr lang="tr-TR" sz="2000" b="1" i="0" dirty="0">
              <a:effectLst/>
              <a:latin typeface="Arial" panose="020B0604020202020204" pitchFamily="34" charset="0"/>
              <a:cs typeface="Arial" panose="020B0604020202020204" pitchFamily="34" charset="0"/>
            </a:endParaRPr>
          </a:p>
          <a:p>
            <a:pPr algn="ctr"/>
            <a:r>
              <a:rPr lang="tr-TR" sz="2000" b="1" dirty="0" err="1">
                <a:solidFill>
                  <a:schemeClr val="bg1"/>
                </a:solidFill>
                <a:latin typeface="Arial" panose="020B0604020202020204" pitchFamily="34" charset="0"/>
                <a:cs typeface="Arial" panose="020B0604020202020204" pitchFamily="34" charset="0"/>
              </a:rPr>
              <a:t>Warren</a:t>
            </a:r>
            <a:r>
              <a:rPr lang="tr-TR" sz="2000" b="1" dirty="0">
                <a:solidFill>
                  <a:schemeClr val="bg1"/>
                </a:solidFill>
                <a:latin typeface="Arial" panose="020B0604020202020204" pitchFamily="34" charset="0"/>
                <a:cs typeface="Arial" panose="020B0604020202020204" pitchFamily="34" charset="0"/>
              </a:rPr>
              <a:t> </a:t>
            </a:r>
            <a:r>
              <a:rPr lang="tr-TR" sz="2000" b="1" dirty="0" err="1">
                <a:solidFill>
                  <a:schemeClr val="bg1"/>
                </a:solidFill>
                <a:latin typeface="Arial" panose="020B0604020202020204" pitchFamily="34" charset="0"/>
                <a:cs typeface="Arial" panose="020B0604020202020204" pitchFamily="34" charset="0"/>
              </a:rPr>
              <a:t>Buffet</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09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965554-8D24-724F-9EA4-9A1F4BEEE042}"/>
              </a:ext>
            </a:extLst>
          </p:cNvPr>
          <p:cNvSpPr/>
          <p:nvPr/>
        </p:nvSpPr>
        <p:spPr>
          <a:xfrm>
            <a:off x="33263" y="1674379"/>
            <a:ext cx="3176325" cy="3323987"/>
          </a:xfrm>
          <a:prstGeom prst="rect">
            <a:avLst/>
          </a:prstGeom>
        </p:spPr>
        <p:txBody>
          <a:bodyPr wrap="square">
            <a:spAutoFit/>
          </a:bodyPr>
          <a:lstStyle/>
          <a:p>
            <a:pPr algn="ctr"/>
            <a:r>
              <a:rPr lang="tr-TR" sz="3500" b="1" dirty="0">
                <a:solidFill>
                  <a:srgbClr val="FF0000"/>
                </a:solidFill>
                <a:latin typeface="Montserrat" panose="02000505000000020004" pitchFamily="2" charset="77"/>
              </a:rPr>
              <a:t>24.11.2023 Tarihinde Yayımlanan Tebliğ Taslağı Kapsamı</a:t>
            </a:r>
            <a:endParaRPr lang="en-US" sz="3500" b="1" dirty="0">
              <a:solidFill>
                <a:srgbClr val="FF0000"/>
              </a:solidFill>
              <a:latin typeface="Montserrat" panose="02000505000000020004" pitchFamily="2" charset="77"/>
            </a:endParaRPr>
          </a:p>
        </p:txBody>
      </p:sp>
      <p:pic>
        <p:nvPicPr>
          <p:cNvPr id="2" name="Resim 1">
            <a:extLst>
              <a:ext uri="{FF2B5EF4-FFF2-40B4-BE49-F238E27FC236}">
                <a16:creationId xmlns:a16="http://schemas.microsoft.com/office/drawing/2014/main" id="{A70B57D2-2FCF-437E-85A1-F7ADB93354CE}"/>
              </a:ext>
            </a:extLst>
          </p:cNvPr>
          <p:cNvPicPr>
            <a:picLocks noChangeAspect="1"/>
          </p:cNvPicPr>
          <p:nvPr/>
        </p:nvPicPr>
        <p:blipFill>
          <a:blip r:embed="rId3"/>
          <a:stretch>
            <a:fillRect/>
          </a:stretch>
        </p:blipFill>
        <p:spPr>
          <a:xfrm>
            <a:off x="3317070" y="140767"/>
            <a:ext cx="4297981" cy="1688034"/>
          </a:xfrm>
          <a:prstGeom prst="rect">
            <a:avLst/>
          </a:prstGeom>
        </p:spPr>
      </p:pic>
      <p:pic>
        <p:nvPicPr>
          <p:cNvPr id="15" name="Resim 14">
            <a:extLst>
              <a:ext uri="{FF2B5EF4-FFF2-40B4-BE49-F238E27FC236}">
                <a16:creationId xmlns:a16="http://schemas.microsoft.com/office/drawing/2014/main" id="{C9B885A8-4E03-47AD-A693-FCA8E3FBCBAB}"/>
              </a:ext>
            </a:extLst>
          </p:cNvPr>
          <p:cNvPicPr>
            <a:picLocks noChangeAspect="1"/>
          </p:cNvPicPr>
          <p:nvPr/>
        </p:nvPicPr>
        <p:blipFill>
          <a:blip r:embed="rId3"/>
          <a:stretch>
            <a:fillRect/>
          </a:stretch>
        </p:blipFill>
        <p:spPr>
          <a:xfrm>
            <a:off x="7765111" y="140768"/>
            <a:ext cx="4297981" cy="1688034"/>
          </a:xfrm>
          <a:prstGeom prst="rect">
            <a:avLst/>
          </a:prstGeom>
        </p:spPr>
      </p:pic>
      <p:pic>
        <p:nvPicPr>
          <p:cNvPr id="18" name="Resim 17">
            <a:extLst>
              <a:ext uri="{FF2B5EF4-FFF2-40B4-BE49-F238E27FC236}">
                <a16:creationId xmlns:a16="http://schemas.microsoft.com/office/drawing/2014/main" id="{FEE5923C-FA44-4B9D-9EF9-D5FF0D08767C}"/>
              </a:ext>
            </a:extLst>
          </p:cNvPr>
          <p:cNvPicPr>
            <a:picLocks noChangeAspect="1"/>
          </p:cNvPicPr>
          <p:nvPr/>
        </p:nvPicPr>
        <p:blipFill>
          <a:blip r:embed="rId3"/>
          <a:stretch>
            <a:fillRect/>
          </a:stretch>
        </p:blipFill>
        <p:spPr>
          <a:xfrm>
            <a:off x="3317069" y="2011285"/>
            <a:ext cx="4297981" cy="1688034"/>
          </a:xfrm>
          <a:prstGeom prst="rect">
            <a:avLst/>
          </a:prstGeom>
          <a:solidFill>
            <a:schemeClr val="accent2">
              <a:lumMod val="60000"/>
              <a:lumOff val="40000"/>
            </a:schemeClr>
          </a:solidFill>
        </p:spPr>
      </p:pic>
      <p:pic>
        <p:nvPicPr>
          <p:cNvPr id="19" name="Resim 18">
            <a:extLst>
              <a:ext uri="{FF2B5EF4-FFF2-40B4-BE49-F238E27FC236}">
                <a16:creationId xmlns:a16="http://schemas.microsoft.com/office/drawing/2014/main" id="{51DC8308-7E33-41FD-98EB-F2C6344EB519}"/>
              </a:ext>
            </a:extLst>
          </p:cNvPr>
          <p:cNvPicPr>
            <a:picLocks noChangeAspect="1"/>
          </p:cNvPicPr>
          <p:nvPr/>
        </p:nvPicPr>
        <p:blipFill>
          <a:blip r:embed="rId3"/>
          <a:stretch>
            <a:fillRect/>
          </a:stretch>
        </p:blipFill>
        <p:spPr>
          <a:xfrm>
            <a:off x="7765111" y="2028470"/>
            <a:ext cx="4297981" cy="1688034"/>
          </a:xfrm>
          <a:prstGeom prst="rect">
            <a:avLst/>
          </a:prstGeom>
        </p:spPr>
      </p:pic>
      <p:pic>
        <p:nvPicPr>
          <p:cNvPr id="20" name="Resim 19">
            <a:extLst>
              <a:ext uri="{FF2B5EF4-FFF2-40B4-BE49-F238E27FC236}">
                <a16:creationId xmlns:a16="http://schemas.microsoft.com/office/drawing/2014/main" id="{1E54012C-F8E5-4098-BD63-2F5CAB00165C}"/>
              </a:ext>
            </a:extLst>
          </p:cNvPr>
          <p:cNvPicPr>
            <a:picLocks noChangeAspect="1"/>
          </p:cNvPicPr>
          <p:nvPr/>
        </p:nvPicPr>
        <p:blipFill>
          <a:blip r:embed="rId3"/>
          <a:stretch>
            <a:fillRect/>
          </a:stretch>
        </p:blipFill>
        <p:spPr>
          <a:xfrm>
            <a:off x="3326098" y="3921300"/>
            <a:ext cx="4297981" cy="1688034"/>
          </a:xfrm>
          <a:prstGeom prst="rect">
            <a:avLst/>
          </a:prstGeom>
        </p:spPr>
      </p:pic>
      <p:pic>
        <p:nvPicPr>
          <p:cNvPr id="22" name="Resim 21">
            <a:extLst>
              <a:ext uri="{FF2B5EF4-FFF2-40B4-BE49-F238E27FC236}">
                <a16:creationId xmlns:a16="http://schemas.microsoft.com/office/drawing/2014/main" id="{609013FA-9D4B-4278-BE7B-DAD660229B95}"/>
              </a:ext>
            </a:extLst>
          </p:cNvPr>
          <p:cNvPicPr>
            <a:picLocks noChangeAspect="1"/>
          </p:cNvPicPr>
          <p:nvPr/>
        </p:nvPicPr>
        <p:blipFill>
          <a:blip r:embed="rId3"/>
          <a:stretch>
            <a:fillRect/>
          </a:stretch>
        </p:blipFill>
        <p:spPr>
          <a:xfrm>
            <a:off x="7765111" y="3943483"/>
            <a:ext cx="4297981" cy="1639714"/>
          </a:xfrm>
          <a:prstGeom prst="rect">
            <a:avLst/>
          </a:prstGeom>
        </p:spPr>
      </p:pic>
      <p:sp>
        <p:nvSpPr>
          <p:cNvPr id="27" name="Rectangle 49">
            <a:extLst>
              <a:ext uri="{FF2B5EF4-FFF2-40B4-BE49-F238E27FC236}">
                <a16:creationId xmlns:a16="http://schemas.microsoft.com/office/drawing/2014/main" id="{7CFECD86-9AF8-4BF1-8456-A5E188F4D1FA}"/>
              </a:ext>
            </a:extLst>
          </p:cNvPr>
          <p:cNvSpPr>
            <a:spLocks noChangeArrowheads="1"/>
          </p:cNvSpPr>
          <p:nvPr/>
        </p:nvSpPr>
        <p:spPr bwMode="auto">
          <a:xfrm>
            <a:off x="3377064" y="1274803"/>
            <a:ext cx="586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FF0000"/>
                </a:solidFill>
                <a:latin typeface="Montserrat" panose="02000505000000020004" pitchFamily="2" charset="77"/>
              </a:rPr>
              <a:t>01</a:t>
            </a:r>
            <a:endParaRPr lang="en-US" altLang="en-US" sz="1800" b="1" dirty="0">
              <a:solidFill>
                <a:srgbClr val="FF0000"/>
              </a:solidFill>
              <a:latin typeface="Montserrat" panose="02000505000000020004" pitchFamily="2" charset="77"/>
            </a:endParaRPr>
          </a:p>
        </p:txBody>
      </p:sp>
      <p:sp>
        <p:nvSpPr>
          <p:cNvPr id="29" name="Rectangle 49">
            <a:extLst>
              <a:ext uri="{FF2B5EF4-FFF2-40B4-BE49-F238E27FC236}">
                <a16:creationId xmlns:a16="http://schemas.microsoft.com/office/drawing/2014/main" id="{717B0480-8B0A-449D-82D6-00B3DEAD7FDC}"/>
              </a:ext>
            </a:extLst>
          </p:cNvPr>
          <p:cNvSpPr>
            <a:spLocks noChangeArrowheads="1"/>
          </p:cNvSpPr>
          <p:nvPr/>
        </p:nvSpPr>
        <p:spPr bwMode="auto">
          <a:xfrm>
            <a:off x="3377064" y="3162506"/>
            <a:ext cx="586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FF0000"/>
                </a:solidFill>
                <a:latin typeface="Montserrat" panose="02000505000000020004" pitchFamily="2" charset="77"/>
              </a:rPr>
              <a:t>0</a:t>
            </a:r>
            <a:r>
              <a:rPr lang="tr-TR" altLang="en-US" sz="3600" b="1" dirty="0">
                <a:solidFill>
                  <a:srgbClr val="FF0000"/>
                </a:solidFill>
                <a:latin typeface="Montserrat" panose="02000505000000020004" pitchFamily="2" charset="77"/>
              </a:rPr>
              <a:t>3</a:t>
            </a:r>
            <a:endParaRPr lang="en-US" altLang="en-US" sz="1800" b="1" dirty="0">
              <a:solidFill>
                <a:srgbClr val="FF0000"/>
              </a:solidFill>
              <a:latin typeface="Montserrat" panose="02000505000000020004" pitchFamily="2" charset="77"/>
            </a:endParaRPr>
          </a:p>
        </p:txBody>
      </p:sp>
      <p:sp>
        <p:nvSpPr>
          <p:cNvPr id="30" name="Rectangle 49">
            <a:extLst>
              <a:ext uri="{FF2B5EF4-FFF2-40B4-BE49-F238E27FC236}">
                <a16:creationId xmlns:a16="http://schemas.microsoft.com/office/drawing/2014/main" id="{29166A99-1A20-4DC7-A178-FC96BF8694DD}"/>
              </a:ext>
            </a:extLst>
          </p:cNvPr>
          <p:cNvSpPr>
            <a:spLocks noChangeArrowheads="1"/>
          </p:cNvSpPr>
          <p:nvPr/>
        </p:nvSpPr>
        <p:spPr bwMode="auto">
          <a:xfrm>
            <a:off x="3361957" y="5043189"/>
            <a:ext cx="586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FF0000"/>
                </a:solidFill>
                <a:latin typeface="Montserrat" panose="02000505000000020004" pitchFamily="2" charset="77"/>
              </a:rPr>
              <a:t>0</a:t>
            </a:r>
            <a:r>
              <a:rPr lang="tr-TR" altLang="en-US" sz="3600" b="1" dirty="0">
                <a:solidFill>
                  <a:srgbClr val="FF0000"/>
                </a:solidFill>
                <a:latin typeface="Montserrat" panose="02000505000000020004" pitchFamily="2" charset="77"/>
              </a:rPr>
              <a:t>5</a:t>
            </a:r>
            <a:endParaRPr lang="en-US" altLang="en-US" sz="1800" b="1" dirty="0">
              <a:solidFill>
                <a:srgbClr val="FF0000"/>
              </a:solidFill>
              <a:latin typeface="Montserrat" panose="02000505000000020004" pitchFamily="2" charset="77"/>
            </a:endParaRPr>
          </a:p>
        </p:txBody>
      </p:sp>
      <p:sp>
        <p:nvSpPr>
          <p:cNvPr id="31" name="Rectangle 49">
            <a:extLst>
              <a:ext uri="{FF2B5EF4-FFF2-40B4-BE49-F238E27FC236}">
                <a16:creationId xmlns:a16="http://schemas.microsoft.com/office/drawing/2014/main" id="{DB3E65A1-4ADE-40E9-8705-61320091236A}"/>
              </a:ext>
            </a:extLst>
          </p:cNvPr>
          <p:cNvSpPr>
            <a:spLocks noChangeArrowheads="1"/>
          </p:cNvSpPr>
          <p:nvPr/>
        </p:nvSpPr>
        <p:spPr bwMode="auto">
          <a:xfrm>
            <a:off x="7832522" y="1274803"/>
            <a:ext cx="586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FF0000"/>
                </a:solidFill>
                <a:latin typeface="Montserrat" panose="02000505000000020004" pitchFamily="2" charset="77"/>
              </a:rPr>
              <a:t>0</a:t>
            </a:r>
            <a:r>
              <a:rPr lang="tr-TR" altLang="en-US" sz="3600" b="1" dirty="0">
                <a:solidFill>
                  <a:srgbClr val="FF0000"/>
                </a:solidFill>
                <a:latin typeface="Montserrat" panose="02000505000000020004" pitchFamily="2" charset="77"/>
              </a:rPr>
              <a:t>2</a:t>
            </a:r>
            <a:endParaRPr lang="en-US" altLang="en-US" sz="1800" b="1" dirty="0">
              <a:solidFill>
                <a:srgbClr val="FF0000"/>
              </a:solidFill>
              <a:latin typeface="Montserrat" panose="02000505000000020004" pitchFamily="2" charset="77"/>
            </a:endParaRPr>
          </a:p>
        </p:txBody>
      </p:sp>
      <p:sp>
        <p:nvSpPr>
          <p:cNvPr id="32" name="Rectangle 49">
            <a:extLst>
              <a:ext uri="{FF2B5EF4-FFF2-40B4-BE49-F238E27FC236}">
                <a16:creationId xmlns:a16="http://schemas.microsoft.com/office/drawing/2014/main" id="{65E56625-09A2-41F3-82FD-AD02AB8315AB}"/>
              </a:ext>
            </a:extLst>
          </p:cNvPr>
          <p:cNvSpPr>
            <a:spLocks noChangeArrowheads="1"/>
          </p:cNvSpPr>
          <p:nvPr/>
        </p:nvSpPr>
        <p:spPr bwMode="auto">
          <a:xfrm>
            <a:off x="7832521" y="3174046"/>
            <a:ext cx="6839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FF0000"/>
                </a:solidFill>
                <a:latin typeface="Montserrat" panose="02000505000000020004" pitchFamily="2" charset="77"/>
              </a:rPr>
              <a:t>0</a:t>
            </a:r>
            <a:r>
              <a:rPr lang="tr-TR" altLang="en-US" sz="3600" b="1" dirty="0">
                <a:solidFill>
                  <a:srgbClr val="FF0000"/>
                </a:solidFill>
                <a:latin typeface="Montserrat" panose="02000505000000020004" pitchFamily="2" charset="77"/>
              </a:rPr>
              <a:t>4</a:t>
            </a:r>
            <a:endParaRPr lang="en-US" altLang="en-US" sz="1800" b="1" dirty="0">
              <a:solidFill>
                <a:srgbClr val="FF0000"/>
              </a:solidFill>
              <a:latin typeface="Montserrat" panose="02000505000000020004" pitchFamily="2" charset="77"/>
            </a:endParaRPr>
          </a:p>
        </p:txBody>
      </p:sp>
      <p:sp>
        <p:nvSpPr>
          <p:cNvPr id="33" name="Rectangle 49">
            <a:extLst>
              <a:ext uri="{FF2B5EF4-FFF2-40B4-BE49-F238E27FC236}">
                <a16:creationId xmlns:a16="http://schemas.microsoft.com/office/drawing/2014/main" id="{F6F6E229-C6A8-4FBD-9E07-0652A2509E72}"/>
              </a:ext>
            </a:extLst>
          </p:cNvPr>
          <p:cNvSpPr>
            <a:spLocks noChangeArrowheads="1"/>
          </p:cNvSpPr>
          <p:nvPr/>
        </p:nvSpPr>
        <p:spPr bwMode="auto">
          <a:xfrm>
            <a:off x="7816077" y="5083908"/>
            <a:ext cx="6839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FF0000"/>
                </a:solidFill>
                <a:latin typeface="Montserrat" panose="02000505000000020004" pitchFamily="2" charset="77"/>
              </a:rPr>
              <a:t>0</a:t>
            </a:r>
            <a:r>
              <a:rPr lang="tr-TR" altLang="en-US" sz="3600" b="1" dirty="0">
                <a:solidFill>
                  <a:srgbClr val="FF0000"/>
                </a:solidFill>
                <a:latin typeface="Montserrat" panose="02000505000000020004" pitchFamily="2" charset="77"/>
              </a:rPr>
              <a:t>6</a:t>
            </a:r>
            <a:endParaRPr lang="en-US" altLang="en-US" sz="1800" b="1" dirty="0">
              <a:solidFill>
                <a:srgbClr val="FF0000"/>
              </a:solidFill>
              <a:latin typeface="Montserrat" panose="02000505000000020004" pitchFamily="2" charset="77"/>
            </a:endParaRPr>
          </a:p>
        </p:txBody>
      </p:sp>
      <p:sp>
        <p:nvSpPr>
          <p:cNvPr id="34" name="Metin kutusu 33">
            <a:extLst>
              <a:ext uri="{FF2B5EF4-FFF2-40B4-BE49-F238E27FC236}">
                <a16:creationId xmlns:a16="http://schemas.microsoft.com/office/drawing/2014/main" id="{270C1B1C-3FAE-4C91-AC11-4C25DD01691E}"/>
              </a:ext>
            </a:extLst>
          </p:cNvPr>
          <p:cNvSpPr txBox="1"/>
          <p:nvPr/>
        </p:nvSpPr>
        <p:spPr>
          <a:xfrm>
            <a:off x="3963334" y="798820"/>
            <a:ext cx="3109818" cy="369332"/>
          </a:xfrm>
          <a:prstGeom prst="rect">
            <a:avLst/>
          </a:prstGeom>
          <a:noFill/>
        </p:spPr>
        <p:txBody>
          <a:bodyPr wrap="square" rtlCol="0">
            <a:spAutoFit/>
          </a:bodyPr>
          <a:lstStyle/>
          <a:p>
            <a:pPr algn="ctr"/>
            <a:r>
              <a:rPr lang="tr-TR" dirty="0"/>
              <a:t>Başlangıç Hükümleri</a:t>
            </a:r>
            <a:endParaRPr lang="en-US" dirty="0"/>
          </a:p>
        </p:txBody>
      </p:sp>
      <p:sp>
        <p:nvSpPr>
          <p:cNvPr id="35" name="Metin kutusu 34">
            <a:extLst>
              <a:ext uri="{FF2B5EF4-FFF2-40B4-BE49-F238E27FC236}">
                <a16:creationId xmlns:a16="http://schemas.microsoft.com/office/drawing/2014/main" id="{DD9F86F4-1B50-4362-9916-294E85236380}"/>
              </a:ext>
            </a:extLst>
          </p:cNvPr>
          <p:cNvSpPr txBox="1"/>
          <p:nvPr/>
        </p:nvSpPr>
        <p:spPr>
          <a:xfrm>
            <a:off x="3963334" y="2588540"/>
            <a:ext cx="3235325" cy="646331"/>
          </a:xfrm>
          <a:prstGeom prst="rect">
            <a:avLst/>
          </a:prstGeom>
          <a:noFill/>
        </p:spPr>
        <p:txBody>
          <a:bodyPr wrap="square" rtlCol="0">
            <a:spAutoFit/>
          </a:bodyPr>
          <a:lstStyle/>
          <a:p>
            <a:pPr algn="ctr"/>
            <a:r>
              <a:rPr lang="tr-TR" dirty="0"/>
              <a:t>2023 Hesap Dönemi Sonuna Ait Bilançonun Düzeltilmesi</a:t>
            </a:r>
            <a:endParaRPr lang="en-US" dirty="0"/>
          </a:p>
        </p:txBody>
      </p:sp>
      <p:sp>
        <p:nvSpPr>
          <p:cNvPr id="36" name="Metin kutusu 35">
            <a:extLst>
              <a:ext uri="{FF2B5EF4-FFF2-40B4-BE49-F238E27FC236}">
                <a16:creationId xmlns:a16="http://schemas.microsoft.com/office/drawing/2014/main" id="{840D5249-46DB-48FD-8A98-F87D787AB5C1}"/>
              </a:ext>
            </a:extLst>
          </p:cNvPr>
          <p:cNvSpPr txBox="1"/>
          <p:nvPr/>
        </p:nvSpPr>
        <p:spPr>
          <a:xfrm>
            <a:off x="8318582" y="624888"/>
            <a:ext cx="3387726" cy="646331"/>
          </a:xfrm>
          <a:prstGeom prst="rect">
            <a:avLst/>
          </a:prstGeom>
          <a:noFill/>
        </p:spPr>
        <p:txBody>
          <a:bodyPr wrap="square" rtlCol="0">
            <a:spAutoFit/>
          </a:bodyPr>
          <a:lstStyle/>
          <a:p>
            <a:pPr algn="ctr"/>
            <a:r>
              <a:rPr lang="tr-TR" dirty="0"/>
              <a:t>Enflasyon Muhasebesinin Mahiyeti ve Genel Esasları</a:t>
            </a:r>
            <a:endParaRPr lang="en-US" dirty="0"/>
          </a:p>
        </p:txBody>
      </p:sp>
      <p:sp>
        <p:nvSpPr>
          <p:cNvPr id="37" name="Metin kutusu 36">
            <a:extLst>
              <a:ext uri="{FF2B5EF4-FFF2-40B4-BE49-F238E27FC236}">
                <a16:creationId xmlns:a16="http://schemas.microsoft.com/office/drawing/2014/main" id="{C8F2FBED-B812-49A4-99C8-D59031A41DC0}"/>
              </a:ext>
            </a:extLst>
          </p:cNvPr>
          <p:cNvSpPr txBox="1"/>
          <p:nvPr/>
        </p:nvSpPr>
        <p:spPr>
          <a:xfrm>
            <a:off x="3541059" y="4266337"/>
            <a:ext cx="4133986" cy="923330"/>
          </a:xfrm>
          <a:prstGeom prst="rect">
            <a:avLst/>
          </a:prstGeom>
          <a:noFill/>
        </p:spPr>
        <p:txBody>
          <a:bodyPr wrap="square" rtlCol="0">
            <a:spAutoFit/>
          </a:bodyPr>
          <a:lstStyle/>
          <a:p>
            <a:pPr algn="ctr"/>
            <a:r>
              <a:rPr lang="tr-TR" dirty="0"/>
              <a:t>Münhasıran Sürekli Olarak İşlenmiş Altın, Gümüş Alım-Satımı ve İmali ile İştigal Eden Mükelleflerde Enflasyon Düzeltmesi</a:t>
            </a:r>
          </a:p>
        </p:txBody>
      </p:sp>
      <p:sp>
        <p:nvSpPr>
          <p:cNvPr id="38" name="Metin kutusu 37">
            <a:extLst>
              <a:ext uri="{FF2B5EF4-FFF2-40B4-BE49-F238E27FC236}">
                <a16:creationId xmlns:a16="http://schemas.microsoft.com/office/drawing/2014/main" id="{11E6EFA8-DDD4-4FA2-8036-54829D068DB1}"/>
              </a:ext>
            </a:extLst>
          </p:cNvPr>
          <p:cNvSpPr txBox="1"/>
          <p:nvPr/>
        </p:nvSpPr>
        <p:spPr>
          <a:xfrm>
            <a:off x="9059870" y="4543336"/>
            <a:ext cx="1905149" cy="369332"/>
          </a:xfrm>
          <a:prstGeom prst="rect">
            <a:avLst/>
          </a:prstGeom>
          <a:noFill/>
        </p:spPr>
        <p:txBody>
          <a:bodyPr wrap="square" rtlCol="0">
            <a:spAutoFit/>
          </a:bodyPr>
          <a:lstStyle/>
          <a:p>
            <a:pPr algn="ctr"/>
            <a:r>
              <a:rPr lang="tr-TR" dirty="0"/>
              <a:t>Diğer Hususlar</a:t>
            </a:r>
            <a:endParaRPr lang="en-US" dirty="0"/>
          </a:p>
        </p:txBody>
      </p:sp>
      <p:sp>
        <p:nvSpPr>
          <p:cNvPr id="40" name="Metin kutusu 39">
            <a:extLst>
              <a:ext uri="{FF2B5EF4-FFF2-40B4-BE49-F238E27FC236}">
                <a16:creationId xmlns:a16="http://schemas.microsoft.com/office/drawing/2014/main" id="{FEAEBDE1-A8A0-4B00-BC63-3D90604DC1ED}"/>
              </a:ext>
            </a:extLst>
          </p:cNvPr>
          <p:cNvSpPr txBox="1"/>
          <p:nvPr/>
        </p:nvSpPr>
        <p:spPr>
          <a:xfrm>
            <a:off x="8516470" y="2483187"/>
            <a:ext cx="3235325" cy="923330"/>
          </a:xfrm>
          <a:prstGeom prst="rect">
            <a:avLst/>
          </a:prstGeom>
          <a:noFill/>
        </p:spPr>
        <p:txBody>
          <a:bodyPr wrap="square" rtlCol="0">
            <a:spAutoFit/>
          </a:bodyPr>
          <a:lstStyle/>
          <a:p>
            <a:pPr algn="ctr"/>
            <a:r>
              <a:rPr lang="tr-TR" dirty="0"/>
              <a:t>2024 Hesap Dönemi ve Sonraki Dönemlerde Enflasyon Düzeltmesi İşlemleri</a:t>
            </a:r>
            <a:endParaRPr lang="en-US" dirty="0"/>
          </a:p>
        </p:txBody>
      </p:sp>
      <p:pic>
        <p:nvPicPr>
          <p:cNvPr id="41" name="Resim 40">
            <a:extLst>
              <a:ext uri="{FF2B5EF4-FFF2-40B4-BE49-F238E27FC236}">
                <a16:creationId xmlns:a16="http://schemas.microsoft.com/office/drawing/2014/main" id="{5B780E19-3A3B-45AB-AD73-207B15FB6654}"/>
              </a:ext>
            </a:extLst>
          </p:cNvPr>
          <p:cNvPicPr>
            <a:picLocks noChangeAspect="1"/>
          </p:cNvPicPr>
          <p:nvPr/>
        </p:nvPicPr>
        <p:blipFill>
          <a:blip r:embed="rId3"/>
          <a:stretch>
            <a:fillRect/>
          </a:stretch>
        </p:blipFill>
        <p:spPr>
          <a:xfrm>
            <a:off x="3317070" y="5728447"/>
            <a:ext cx="2241588" cy="938547"/>
          </a:xfrm>
          <a:prstGeom prst="rect">
            <a:avLst/>
          </a:prstGeom>
        </p:spPr>
      </p:pic>
      <p:pic>
        <p:nvPicPr>
          <p:cNvPr id="42" name="Resim 41">
            <a:extLst>
              <a:ext uri="{FF2B5EF4-FFF2-40B4-BE49-F238E27FC236}">
                <a16:creationId xmlns:a16="http://schemas.microsoft.com/office/drawing/2014/main" id="{0FE575A2-8066-4817-A851-36FA27D23552}"/>
              </a:ext>
            </a:extLst>
          </p:cNvPr>
          <p:cNvPicPr>
            <a:picLocks noChangeAspect="1"/>
          </p:cNvPicPr>
          <p:nvPr/>
        </p:nvPicPr>
        <p:blipFill>
          <a:blip r:embed="rId3"/>
          <a:stretch>
            <a:fillRect/>
          </a:stretch>
        </p:blipFill>
        <p:spPr>
          <a:xfrm>
            <a:off x="5671604" y="5715175"/>
            <a:ext cx="2722273" cy="938547"/>
          </a:xfrm>
          <a:prstGeom prst="rect">
            <a:avLst/>
          </a:prstGeom>
        </p:spPr>
      </p:pic>
      <p:sp>
        <p:nvSpPr>
          <p:cNvPr id="43" name="Metin kutusu 42">
            <a:extLst>
              <a:ext uri="{FF2B5EF4-FFF2-40B4-BE49-F238E27FC236}">
                <a16:creationId xmlns:a16="http://schemas.microsoft.com/office/drawing/2014/main" id="{93C54DA2-3135-4C01-BB26-1DA7F7B3A48F}"/>
              </a:ext>
            </a:extLst>
          </p:cNvPr>
          <p:cNvSpPr txBox="1"/>
          <p:nvPr/>
        </p:nvSpPr>
        <p:spPr>
          <a:xfrm>
            <a:off x="3485289" y="5874514"/>
            <a:ext cx="1905149" cy="369332"/>
          </a:xfrm>
          <a:prstGeom prst="rect">
            <a:avLst/>
          </a:prstGeom>
          <a:noFill/>
        </p:spPr>
        <p:txBody>
          <a:bodyPr wrap="square" rtlCol="0">
            <a:spAutoFit/>
          </a:bodyPr>
          <a:lstStyle/>
          <a:p>
            <a:pPr algn="ctr"/>
            <a:r>
              <a:rPr lang="tr-TR" dirty="0"/>
              <a:t>Parasal Kıymetler</a:t>
            </a:r>
            <a:endParaRPr lang="en-US" dirty="0"/>
          </a:p>
        </p:txBody>
      </p:sp>
      <p:pic>
        <p:nvPicPr>
          <p:cNvPr id="44" name="Resim 43">
            <a:extLst>
              <a:ext uri="{FF2B5EF4-FFF2-40B4-BE49-F238E27FC236}">
                <a16:creationId xmlns:a16="http://schemas.microsoft.com/office/drawing/2014/main" id="{4A902EE3-6FCE-4C67-9666-5EBD219C4062}"/>
              </a:ext>
            </a:extLst>
          </p:cNvPr>
          <p:cNvPicPr>
            <a:picLocks noChangeAspect="1"/>
          </p:cNvPicPr>
          <p:nvPr/>
        </p:nvPicPr>
        <p:blipFill>
          <a:blip r:embed="rId3"/>
          <a:stretch>
            <a:fillRect/>
          </a:stretch>
        </p:blipFill>
        <p:spPr>
          <a:xfrm>
            <a:off x="8544554" y="5728447"/>
            <a:ext cx="3518538" cy="940823"/>
          </a:xfrm>
          <a:prstGeom prst="rect">
            <a:avLst/>
          </a:prstGeom>
        </p:spPr>
      </p:pic>
      <p:sp>
        <p:nvSpPr>
          <p:cNvPr id="45" name="Metin kutusu 44">
            <a:extLst>
              <a:ext uri="{FF2B5EF4-FFF2-40B4-BE49-F238E27FC236}">
                <a16:creationId xmlns:a16="http://schemas.microsoft.com/office/drawing/2014/main" id="{E6518BAD-F9CC-44CE-BD43-303D21C64164}"/>
              </a:ext>
            </a:extLst>
          </p:cNvPr>
          <p:cNvSpPr txBox="1"/>
          <p:nvPr/>
        </p:nvSpPr>
        <p:spPr>
          <a:xfrm>
            <a:off x="5691171" y="5874514"/>
            <a:ext cx="2727621" cy="369332"/>
          </a:xfrm>
          <a:prstGeom prst="rect">
            <a:avLst/>
          </a:prstGeom>
          <a:noFill/>
        </p:spPr>
        <p:txBody>
          <a:bodyPr wrap="square" rtlCol="0">
            <a:spAutoFit/>
          </a:bodyPr>
          <a:lstStyle/>
          <a:p>
            <a:pPr algn="ctr"/>
            <a:r>
              <a:rPr lang="tr-TR" dirty="0"/>
              <a:t>Parasal Olmayan Kıymetler</a:t>
            </a:r>
            <a:endParaRPr lang="en-US" dirty="0"/>
          </a:p>
        </p:txBody>
      </p:sp>
      <p:sp>
        <p:nvSpPr>
          <p:cNvPr id="46" name="Metin kutusu 45">
            <a:extLst>
              <a:ext uri="{FF2B5EF4-FFF2-40B4-BE49-F238E27FC236}">
                <a16:creationId xmlns:a16="http://schemas.microsoft.com/office/drawing/2014/main" id="{044B8B84-1388-4998-A0B2-319ED162C2B3}"/>
              </a:ext>
            </a:extLst>
          </p:cNvPr>
          <p:cNvSpPr txBox="1"/>
          <p:nvPr/>
        </p:nvSpPr>
        <p:spPr>
          <a:xfrm>
            <a:off x="8591413" y="5874514"/>
            <a:ext cx="3328214" cy="369332"/>
          </a:xfrm>
          <a:prstGeom prst="rect">
            <a:avLst/>
          </a:prstGeom>
          <a:noFill/>
        </p:spPr>
        <p:txBody>
          <a:bodyPr wrap="square" rtlCol="0">
            <a:spAutoFit/>
          </a:bodyPr>
          <a:lstStyle/>
          <a:p>
            <a:pPr algn="ctr"/>
            <a:r>
              <a:rPr lang="tr-TR" dirty="0"/>
              <a:t>ROFM İhtiva Edebilen Kıymetler</a:t>
            </a:r>
            <a:endParaRPr lang="en-US" dirty="0"/>
          </a:p>
        </p:txBody>
      </p:sp>
      <p:sp>
        <p:nvSpPr>
          <p:cNvPr id="28" name="Rectangle 49">
            <a:extLst>
              <a:ext uri="{FF2B5EF4-FFF2-40B4-BE49-F238E27FC236}">
                <a16:creationId xmlns:a16="http://schemas.microsoft.com/office/drawing/2014/main" id="{306FFCDF-6AFB-48EB-8C9A-0C4D8BC3D15C}"/>
              </a:ext>
            </a:extLst>
          </p:cNvPr>
          <p:cNvSpPr>
            <a:spLocks noChangeArrowheads="1"/>
          </p:cNvSpPr>
          <p:nvPr/>
        </p:nvSpPr>
        <p:spPr bwMode="auto">
          <a:xfrm>
            <a:off x="4143577" y="6209070"/>
            <a:ext cx="8873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2000" b="1" dirty="0">
                <a:solidFill>
                  <a:srgbClr val="FF0000"/>
                </a:solidFill>
                <a:latin typeface="Montserrat" panose="02000505000000020004" pitchFamily="2" charset="77"/>
              </a:rPr>
              <a:t>EK: 1</a:t>
            </a:r>
            <a:endParaRPr lang="en-US" altLang="en-US" sz="2000" b="1" dirty="0">
              <a:solidFill>
                <a:srgbClr val="FF0000"/>
              </a:solidFill>
              <a:latin typeface="Montserrat" panose="02000505000000020004" pitchFamily="2" charset="77"/>
            </a:endParaRPr>
          </a:p>
        </p:txBody>
      </p:sp>
      <p:sp>
        <p:nvSpPr>
          <p:cNvPr id="39" name="Rectangle 49">
            <a:extLst>
              <a:ext uri="{FF2B5EF4-FFF2-40B4-BE49-F238E27FC236}">
                <a16:creationId xmlns:a16="http://schemas.microsoft.com/office/drawing/2014/main" id="{783D314A-CBF1-4A22-9CC3-3761DD4A908F}"/>
              </a:ext>
            </a:extLst>
          </p:cNvPr>
          <p:cNvSpPr>
            <a:spLocks noChangeArrowheads="1"/>
          </p:cNvSpPr>
          <p:nvPr/>
        </p:nvSpPr>
        <p:spPr bwMode="auto">
          <a:xfrm>
            <a:off x="6665317" y="6243846"/>
            <a:ext cx="8873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2000" b="1" dirty="0">
                <a:solidFill>
                  <a:srgbClr val="FF0000"/>
                </a:solidFill>
                <a:latin typeface="Montserrat" panose="02000505000000020004" pitchFamily="2" charset="77"/>
              </a:rPr>
              <a:t>EK: 2</a:t>
            </a:r>
            <a:endParaRPr lang="en-US" altLang="en-US" sz="2000" b="1" dirty="0">
              <a:solidFill>
                <a:srgbClr val="FF0000"/>
              </a:solidFill>
              <a:latin typeface="Montserrat" panose="02000505000000020004" pitchFamily="2" charset="77"/>
            </a:endParaRPr>
          </a:p>
        </p:txBody>
      </p:sp>
      <p:sp>
        <p:nvSpPr>
          <p:cNvPr id="47" name="Rectangle 49">
            <a:extLst>
              <a:ext uri="{FF2B5EF4-FFF2-40B4-BE49-F238E27FC236}">
                <a16:creationId xmlns:a16="http://schemas.microsoft.com/office/drawing/2014/main" id="{EB8CB9E9-A498-4A10-93A9-503D6B6E6F4D}"/>
              </a:ext>
            </a:extLst>
          </p:cNvPr>
          <p:cNvSpPr>
            <a:spLocks noChangeArrowheads="1"/>
          </p:cNvSpPr>
          <p:nvPr/>
        </p:nvSpPr>
        <p:spPr bwMode="auto">
          <a:xfrm>
            <a:off x="9928617" y="6233112"/>
            <a:ext cx="8873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en-US" sz="2000" b="1" dirty="0">
                <a:solidFill>
                  <a:srgbClr val="FF0000"/>
                </a:solidFill>
                <a:latin typeface="Montserrat" panose="02000505000000020004" pitchFamily="2" charset="77"/>
              </a:rPr>
              <a:t>EK: 3</a:t>
            </a:r>
            <a:endParaRPr lang="en-US" altLang="en-US" sz="2000" b="1" dirty="0">
              <a:solidFill>
                <a:srgbClr val="FF0000"/>
              </a:solidFill>
              <a:latin typeface="Montserrat" panose="02000505000000020004" pitchFamily="2" charset="77"/>
            </a:endParaRPr>
          </a:p>
        </p:txBody>
      </p:sp>
    </p:spTree>
    <p:extLst>
      <p:ext uri="{BB962C8B-B14F-4D97-AF65-F5344CB8AC3E}">
        <p14:creationId xmlns:p14="http://schemas.microsoft.com/office/powerpoint/2010/main" val="36569778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3671</TotalTime>
  <Words>5608</Words>
  <Application>Microsoft Office PowerPoint</Application>
  <PresentationFormat>Geniş ekran</PresentationFormat>
  <Paragraphs>1101</Paragraphs>
  <Slides>80</Slides>
  <Notes>48</Notes>
  <HiddenSlides>2</HiddenSlides>
  <MMClips>0</MMClips>
  <ScaleCrop>false</ScaleCrop>
  <HeadingPairs>
    <vt:vector size="6" baseType="variant">
      <vt:variant>
        <vt:lpstr>Kullanılan Yazı Tipleri</vt:lpstr>
      </vt:variant>
      <vt:variant>
        <vt:i4>16</vt:i4>
      </vt:variant>
      <vt:variant>
        <vt:lpstr>Tema</vt:lpstr>
      </vt:variant>
      <vt:variant>
        <vt:i4>1</vt:i4>
      </vt:variant>
      <vt:variant>
        <vt:lpstr>Slayt Başlıkları</vt:lpstr>
      </vt:variant>
      <vt:variant>
        <vt:i4>80</vt:i4>
      </vt:variant>
    </vt:vector>
  </HeadingPairs>
  <TitlesOfParts>
    <vt:vector size="97" baseType="lpstr">
      <vt:lpstr>Arial</vt:lpstr>
      <vt:lpstr>Arial Tur</vt:lpstr>
      <vt:lpstr>Calibri</vt:lpstr>
      <vt:lpstr>Calibri  </vt:lpstr>
      <vt:lpstr>Calibri gövde</vt:lpstr>
      <vt:lpstr>Calibri Light</vt:lpstr>
      <vt:lpstr>Montserrat</vt:lpstr>
      <vt:lpstr>Montserrat ExtraBold</vt:lpstr>
      <vt:lpstr>Montserrat Semi-Bold Bold</vt:lpstr>
      <vt:lpstr>Open Sans</vt:lpstr>
      <vt:lpstr>Open Sans Semibold</vt:lpstr>
      <vt:lpstr>Open Sans Semibold</vt:lpstr>
      <vt:lpstr>Roboto</vt:lpstr>
      <vt:lpstr>Symbol</vt:lpstr>
      <vt:lpstr>Times New Roman</vt:lpstr>
      <vt:lpstr>Wingdings</vt:lpstr>
      <vt:lpstr>Office Teması</vt:lpstr>
      <vt:lpstr>KAPSAM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Tapkan</dc:creator>
  <cp:lastModifiedBy>Fatih Tapkan</cp:lastModifiedBy>
  <cp:revision>346</cp:revision>
  <dcterms:created xsi:type="dcterms:W3CDTF">2023-10-19T12:09:21Z</dcterms:created>
  <dcterms:modified xsi:type="dcterms:W3CDTF">2023-12-13T07:07:53Z</dcterms:modified>
</cp:coreProperties>
</file>