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0" r:id="rId2"/>
    <p:sldId id="283" r:id="rId3"/>
    <p:sldId id="281" r:id="rId4"/>
    <p:sldId id="282" r:id="rId5"/>
    <p:sldId id="287" r:id="rId6"/>
    <p:sldId id="289" r:id="rId7"/>
    <p:sldId id="288" r:id="rId8"/>
    <p:sldId id="290" r:id="rId9"/>
    <p:sldId id="291" r:id="rId10"/>
    <p:sldId id="292" r:id="rId11"/>
    <p:sldId id="297" r:id="rId12"/>
    <p:sldId id="296" r:id="rId13"/>
    <p:sldId id="293" r:id="rId14"/>
    <p:sldId id="294" r:id="rId15"/>
    <p:sldId id="295" r:id="rId16"/>
    <p:sldId id="298" r:id="rId17"/>
    <p:sldId id="299" r:id="rId18"/>
    <p:sldId id="300" r:id="rId19"/>
    <p:sldId id="301" r:id="rId20"/>
    <p:sldId id="302"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4660"/>
  </p:normalViewPr>
  <p:slideViewPr>
    <p:cSldViewPr>
      <p:cViewPr varScale="1">
        <p:scale>
          <a:sx n="83" d="100"/>
          <a:sy n="83" d="100"/>
        </p:scale>
        <p:origin x="1483"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19314" y="596019"/>
            <a:ext cx="7510506" cy="3213982"/>
          </a:xfrm>
        </p:spPr>
        <p:txBody>
          <a:bodyPr anchor="b">
            <a:normAutofit/>
          </a:bodyPr>
          <a:lstStyle>
            <a:lvl1pPr algn="ctr">
              <a:defRPr sz="4000">
                <a:effectLst>
                  <a:glow rad="38100">
                    <a:schemeClr val="bg1">
                      <a:lumMod val="65000"/>
                      <a:lumOff val="35000"/>
                      <a:alpha val="50000"/>
                    </a:schemeClr>
                  </a:glow>
                  <a:outerShdw blurRad="28575" dist="31750" dir="13200000" algn="tl" rotWithShape="0">
                    <a:srgbClr val="000000">
                      <a:alpha val="25000"/>
                    </a:srgb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819314" y="3886200"/>
            <a:ext cx="7510506" cy="2219108"/>
          </a:xfrm>
        </p:spPr>
        <p:txBody>
          <a:bodyPr anchor="t">
            <a:normAutofit/>
          </a:bodyPr>
          <a:lstStyle>
            <a:lvl1pPr marL="0" indent="0" algn="ctr">
              <a:buNone/>
              <a:defRPr sz="1800">
                <a:gradFill flip="none" rotWithShape="1">
                  <a:gsLst>
                    <a:gs pos="0">
                      <a:schemeClr val="tx1"/>
                    </a:gs>
                    <a:gs pos="100000">
                      <a:schemeClr val="tx1">
                        <a:lumMod val="75000"/>
                      </a:schemeClr>
                    </a:gs>
                  </a:gsLst>
                  <a:lin ang="0" scaled="1"/>
                  <a:tileRect/>
                </a:gra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27063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917677" y="4377485"/>
            <a:ext cx="7413007" cy="907505"/>
          </a:xfrm>
        </p:spPr>
        <p:txBody>
          <a:bodyPr anchor="b">
            <a:normAutofit/>
          </a:bodyPr>
          <a:lstStyle>
            <a:lvl1pPr algn="l">
              <a:defRPr sz="20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917678" y="996188"/>
            <a:ext cx="7301427" cy="298112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7677" y="5284990"/>
            <a:ext cx="7413007" cy="81707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5.10.2022</a:t>
            </a:fld>
            <a:endParaRPr lang="tr-TR"/>
          </a:p>
        </p:txBody>
      </p:sp>
      <p:sp>
        <p:nvSpPr>
          <p:cNvPr id="6" name="Footer Placeholder 5"/>
          <p:cNvSpPr>
            <a:spLocks noGrp="1"/>
          </p:cNvSpPr>
          <p:nvPr>
            <p:ph type="ftr" sz="quarter" idx="11"/>
          </p:nvPr>
        </p:nvSpPr>
        <p:spPr>
          <a:xfrm>
            <a:off x="917678" y="6181344"/>
            <a:ext cx="5337278" cy="365125"/>
          </a:xfrm>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43932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18347" y="596018"/>
            <a:ext cx="7511474" cy="3137782"/>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818347" y="4343400"/>
            <a:ext cx="7511474" cy="1758660"/>
          </a:xfrm>
        </p:spPr>
        <p:txBody>
          <a:bodyPr anchor="ctr">
            <a:normAutofit/>
          </a:bodyPr>
          <a:lstStyle>
            <a:lvl1pPr marL="0" indent="0" algn="l">
              <a:buNone/>
              <a:defRPr sz="1800">
                <a:gradFill flip="none" rotWithShape="1">
                  <a:gsLst>
                    <a:gs pos="0">
                      <a:schemeClr val="tx1"/>
                    </a:gs>
                    <a:gs pos="100000">
                      <a:schemeClr val="tx1">
                        <a:lumMod val="75000"/>
                      </a:schemeClr>
                    </a:gs>
                  </a:gsLst>
                  <a:lin ang="5400000" scaled="0"/>
                  <a:tileRect/>
                </a:gra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55532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583818" y="860276"/>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accent1"/>
                </a:solidFill>
              </a:rPr>
              <a:t>“</a:t>
            </a:r>
          </a:p>
        </p:txBody>
      </p:sp>
      <p:sp>
        <p:nvSpPr>
          <p:cNvPr id="15" name="TextBox 14"/>
          <p:cNvSpPr txBox="1"/>
          <p:nvPr/>
        </p:nvSpPr>
        <p:spPr>
          <a:xfrm>
            <a:off x="7888822" y="29859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accent1"/>
                </a:solidFill>
              </a:rPr>
              <a:t>”</a:t>
            </a:r>
          </a:p>
        </p:txBody>
      </p:sp>
      <p:sp>
        <p:nvSpPr>
          <p:cNvPr id="2" name="Title 1"/>
          <p:cNvSpPr>
            <a:spLocks noGrp="1"/>
          </p:cNvSpPr>
          <p:nvPr>
            <p:ph type="title"/>
          </p:nvPr>
        </p:nvSpPr>
        <p:spPr>
          <a:xfrm>
            <a:off x="1084942" y="596018"/>
            <a:ext cx="6974115" cy="3044079"/>
          </a:xfrm>
        </p:spPr>
        <p:txBody>
          <a:bodyPr anchor="ctr">
            <a:normAutofit/>
          </a:bodyPr>
          <a:lstStyle>
            <a:lvl1pPr algn="l">
              <a:defRPr sz="2800" b="0" cap="all">
                <a:gradFill flip="none" rotWithShape="1">
                  <a:gsLst>
                    <a:gs pos="0">
                      <a:schemeClr val="tx1"/>
                    </a:gs>
                    <a:gs pos="100000">
                      <a:schemeClr val="tx1">
                        <a:lumMod val="75000"/>
                      </a:schemeClr>
                    </a:gs>
                  </a:gsLst>
                  <a:lin ang="5400000" scaled="0"/>
                  <a:tileRect/>
                </a:gra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256436" y="3650606"/>
            <a:ext cx="6631128" cy="381000"/>
          </a:xfrm>
        </p:spPr>
        <p:txBody>
          <a:bodyPr anchor="ctr">
            <a:normAutofit/>
          </a:bodyPr>
          <a:lstStyle>
            <a:lvl1pPr marL="0" indent="0">
              <a:buFontTx/>
              <a:buNone/>
              <a:defRPr sz="1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818347" y="4641206"/>
            <a:ext cx="7511473" cy="1447800"/>
          </a:xfrm>
        </p:spPr>
        <p:txBody>
          <a:bodyPr anchor="ctr">
            <a:normAutofit/>
          </a:bodyPr>
          <a:lstStyle>
            <a:lvl1pPr marL="0" indent="0" algn="l">
              <a:buNone/>
              <a:defRPr sz="1800">
                <a:gradFill flip="none" rotWithShape="1">
                  <a:gsLst>
                    <a:gs pos="0">
                      <a:schemeClr val="tx1"/>
                    </a:gs>
                    <a:gs pos="100000">
                      <a:schemeClr val="tx1">
                        <a:lumMod val="75000"/>
                      </a:schemeClr>
                    </a:gs>
                  </a:gsLst>
                  <a:lin ang="0" scaled="1"/>
                  <a:tileRect/>
                </a:gra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97014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18347" y="3603566"/>
            <a:ext cx="7512338" cy="14688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821015" y="5072366"/>
            <a:ext cx="7512339" cy="1029694"/>
          </a:xfrm>
        </p:spPr>
        <p:txBody>
          <a:bodyPr anchor="t">
            <a:normAutofit/>
          </a:bodyPr>
          <a:lstStyle>
            <a:lvl1pPr marL="0" indent="0" algn="l">
              <a:buNone/>
              <a:defRPr sz="1800">
                <a:gradFill flip="none" rotWithShape="1">
                  <a:gsLst>
                    <a:gs pos="0">
                      <a:schemeClr val="tx1"/>
                    </a:gs>
                    <a:gs pos="100000">
                      <a:schemeClr val="tx1">
                        <a:lumMod val="75000"/>
                      </a:schemeClr>
                    </a:gs>
                  </a:gsLst>
                  <a:lin ang="5400000" scaled="0"/>
                  <a:tileRect/>
                </a:gra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27270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extBox 12"/>
          <p:cNvSpPr txBox="1"/>
          <p:nvPr/>
        </p:nvSpPr>
        <p:spPr>
          <a:xfrm>
            <a:off x="583818" y="75385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accent1"/>
                </a:solidFill>
              </a:rPr>
              <a:t>“</a:t>
            </a:r>
          </a:p>
        </p:txBody>
      </p:sp>
      <p:sp>
        <p:nvSpPr>
          <p:cNvPr id="16" name="TextBox 15"/>
          <p:cNvSpPr txBox="1"/>
          <p:nvPr/>
        </p:nvSpPr>
        <p:spPr>
          <a:xfrm>
            <a:off x="7887556" y="2879498"/>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accent1"/>
                </a:solidFill>
              </a:rPr>
              <a:t>”</a:t>
            </a:r>
          </a:p>
        </p:txBody>
      </p:sp>
      <p:sp>
        <p:nvSpPr>
          <p:cNvPr id="2" name="Title 1"/>
          <p:cNvSpPr>
            <a:spLocks noGrp="1"/>
          </p:cNvSpPr>
          <p:nvPr>
            <p:ph type="title"/>
          </p:nvPr>
        </p:nvSpPr>
        <p:spPr>
          <a:xfrm>
            <a:off x="1084942" y="596018"/>
            <a:ext cx="6974115" cy="2844369"/>
          </a:xfrm>
        </p:spPr>
        <p:txBody>
          <a:bodyPr anchor="ctr">
            <a:normAutofit/>
          </a:bodyPr>
          <a:lstStyle>
            <a:lvl1pPr algn="l">
              <a:defRPr sz="2800" b="0" cap="all">
                <a:gradFill flip="none" rotWithShape="1">
                  <a:gsLst>
                    <a:gs pos="0">
                      <a:schemeClr val="tx1"/>
                    </a:gs>
                    <a:gs pos="100000">
                      <a:schemeClr val="tx1">
                        <a:lumMod val="75000"/>
                      </a:schemeClr>
                    </a:gs>
                  </a:gsLst>
                  <a:lin ang="5400000" scaled="0"/>
                  <a:tileRect/>
                </a:gra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818347" y="3886200"/>
            <a:ext cx="7512338" cy="1053662"/>
          </a:xfrm>
        </p:spPr>
        <p:txBody>
          <a:bodyPr vert="horz" lIns="91440" tIns="45720" rIns="91440" bIns="45720" rtlCol="0" anchor="b">
            <a:normAutofit/>
          </a:bodyPr>
          <a:lstStyle>
            <a:lvl1pPr>
              <a:buNone/>
              <a:defRPr lang="en-US" sz="2000" b="0" cap="all" dirty="0">
                <a:ln w="3175" cmpd="sng">
                  <a:noFill/>
                </a:ln>
                <a:gradFill flip="none" rotWithShape="1">
                  <a:gsLst>
                    <a:gs pos="0">
                      <a:schemeClr val="tx1"/>
                    </a:gs>
                    <a:gs pos="100000">
                      <a:schemeClr val="tx1">
                        <a:lumMod val="75000"/>
                      </a:schemeClr>
                    </a:gs>
                  </a:gsLst>
                  <a:lin ang="0" scaled="1"/>
                  <a:tileRect/>
                </a:gradFill>
                <a:effectLst>
                  <a:glow rad="38100">
                    <a:schemeClr val="bg1">
                      <a:lumMod val="65000"/>
                      <a:lumOff val="35000"/>
                      <a:alpha val="40000"/>
                    </a:schemeClr>
                  </a:glow>
                  <a:outerShdw blurRad="28575" dist="38100" dir="14040000" algn="tl" rotWithShape="0">
                    <a:srgbClr val="000000">
                      <a:alpha val="25000"/>
                    </a:srgbClr>
                  </a:outerShdw>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818347" y="4939862"/>
            <a:ext cx="7512338" cy="1162198"/>
          </a:xfrm>
        </p:spPr>
        <p:txBody>
          <a:bodyPr anchor="t">
            <a:normAutofit/>
          </a:bodyPr>
          <a:lstStyle>
            <a:lvl1pPr marL="0" indent="0" algn="l">
              <a:buNone/>
              <a:defRPr sz="1600">
                <a:gradFill flip="none" rotWithShape="1">
                  <a:gsLst>
                    <a:gs pos="0">
                      <a:schemeClr val="tx1"/>
                    </a:gs>
                    <a:gs pos="100000">
                      <a:schemeClr val="tx1">
                        <a:lumMod val="75000"/>
                      </a:schemeClr>
                    </a:gs>
                  </a:gsLst>
                  <a:lin ang="5400000" scaled="0"/>
                  <a:tileRect/>
                </a:gra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31209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818346" y="596018"/>
            <a:ext cx="7511473" cy="2756783"/>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818346" y="3682941"/>
            <a:ext cx="7511473" cy="1049283"/>
          </a:xfrm>
        </p:spPr>
        <p:txBody>
          <a:bodyPr vert="horz" lIns="91440" tIns="45720" rIns="91440" bIns="45720" rtlCol="0" anchor="b">
            <a:normAutofit/>
          </a:bodyPr>
          <a:lstStyle>
            <a:lvl1pPr>
              <a:buNone/>
              <a:defRPr lang="en-US" sz="2400" b="0" cap="all" dirty="0">
                <a:ln w="3175" cmpd="sng">
                  <a:noFill/>
                </a:ln>
                <a:gradFill flip="none" rotWithShape="1">
                  <a:gsLst>
                    <a:gs pos="0">
                      <a:schemeClr val="tx1"/>
                    </a:gs>
                    <a:gs pos="100000">
                      <a:schemeClr val="tx1">
                        <a:lumMod val="75000"/>
                      </a:schemeClr>
                    </a:gs>
                  </a:gsLst>
                  <a:lin ang="5400000" scaled="0"/>
                  <a:tileRect/>
                </a:gradFill>
                <a:effectLst>
                  <a:glow rad="38100">
                    <a:schemeClr val="bg1">
                      <a:lumMod val="65000"/>
                      <a:lumOff val="35000"/>
                      <a:alpha val="40000"/>
                    </a:schemeClr>
                  </a:glow>
                  <a:outerShdw blurRad="28575" dist="38100" dir="14040000" algn="tl" rotWithShape="0">
                    <a:srgbClr val="000000">
                      <a:alpha val="25000"/>
                    </a:srgbClr>
                  </a:outerShdw>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818347" y="4732224"/>
            <a:ext cx="7511472" cy="1369836"/>
          </a:xfrm>
        </p:spPr>
        <p:txBody>
          <a:bodyPr anchor="t">
            <a:normAutofit/>
          </a:bodyPr>
          <a:lstStyle>
            <a:lvl1pPr marL="0" indent="0" algn="l">
              <a:buNone/>
              <a:defRPr sz="1600">
                <a:gradFill flip="none" rotWithShape="1">
                  <a:gsLst>
                    <a:gs pos="0">
                      <a:schemeClr val="tx1"/>
                    </a:gs>
                    <a:gs pos="100000">
                      <a:schemeClr val="tx1">
                        <a:lumMod val="75000"/>
                      </a:schemeClr>
                    </a:gs>
                  </a:gsLst>
                  <a:lin ang="5400000" scaled="0"/>
                  <a:tileRect/>
                </a:gra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54028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7" name="Title 1"/>
          <p:cNvSpPr>
            <a:spLocks noGrp="1"/>
          </p:cNvSpPr>
          <p:nvPr>
            <p:ph type="title"/>
          </p:nvPr>
        </p:nvSpPr>
        <p:spPr>
          <a:xfrm>
            <a:off x="818347" y="596018"/>
            <a:ext cx="7511473" cy="1312480"/>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08346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1708" y="596018"/>
            <a:ext cx="1778112" cy="550604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18347" y="596018"/>
            <a:ext cx="5624137" cy="5506042"/>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73146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4695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19314" y="3270698"/>
            <a:ext cx="7510506" cy="1823305"/>
          </a:xfrm>
        </p:spPr>
        <p:txBody>
          <a:bodyPr anchor="b">
            <a:normAutofit/>
          </a:bodyPr>
          <a:lstStyle>
            <a:lvl1pPr algn="r">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819314" y="5103810"/>
            <a:ext cx="7510506" cy="998250"/>
          </a:xfrm>
        </p:spPr>
        <p:txBody>
          <a:bodyPr anchor="t">
            <a:normAutofit/>
          </a:bodyPr>
          <a:lstStyle>
            <a:lvl1pPr marL="0" indent="0" algn="r">
              <a:buNone/>
              <a:defRPr sz="1800">
                <a:gradFill flip="none" rotWithShape="1">
                  <a:gsLst>
                    <a:gs pos="0">
                      <a:schemeClr val="tx1"/>
                    </a:gs>
                    <a:gs pos="100000">
                      <a:schemeClr val="tx1">
                        <a:lumMod val="75000"/>
                      </a:schemeClr>
                    </a:gs>
                  </a:gsLst>
                  <a:lin ang="5400000" scaled="0"/>
                  <a:tileRect/>
                </a:gra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44092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18347" y="2060898"/>
            <a:ext cx="3685073" cy="4031331"/>
          </a:xfrm>
        </p:spPr>
        <p:txBody>
          <a:bodyPr>
            <a:normAutofit/>
          </a:bodyPr>
          <a:lstStyle>
            <a:lvl1pPr>
              <a:defRPr sz="16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0580" y="2060898"/>
            <a:ext cx="3689239" cy="4031330"/>
          </a:xfrm>
        </p:spPr>
        <p:txBody>
          <a:bodyPr>
            <a:normAutofit/>
          </a:bodyPr>
          <a:lstStyle>
            <a:lvl1pPr>
              <a:defRPr sz="16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5.10.2022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91375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6306" y="2060898"/>
            <a:ext cx="3397113" cy="733596"/>
          </a:xfrm>
        </p:spPr>
        <p:txBody>
          <a:bodyPr anchor="b">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18347" y="2786027"/>
            <a:ext cx="3685073" cy="3316033"/>
          </a:xfrm>
        </p:spPr>
        <p:txBody>
          <a:bodyPr anchor="t">
            <a:normAutofit/>
          </a:bodyPr>
          <a:lstStyle>
            <a:lvl1pPr>
              <a:defRPr sz="16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910150" y="2060898"/>
            <a:ext cx="3419670" cy="725129"/>
          </a:xfrm>
        </p:spPr>
        <p:txBody>
          <a:bodyPr anchor="b">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65" y="2786027"/>
            <a:ext cx="3701520" cy="3316033"/>
          </a:xfrm>
        </p:spPr>
        <p:txBody>
          <a:bodyPr anchor="t">
            <a:normAutofit/>
          </a:bodyPr>
          <a:lstStyle>
            <a:lvl1pPr>
              <a:defRPr sz="16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5.10.2022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90180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6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5.10.2022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305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5.10.2022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48831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18347" y="1754928"/>
            <a:ext cx="2729523" cy="1371600"/>
          </a:xfrm>
        </p:spPr>
        <p:txBody>
          <a:bodyPr anchor="b">
            <a:normAutofit/>
          </a:bodyPr>
          <a:lstStyle>
            <a:lvl1pPr algn="l">
              <a:defRPr sz="2200" b="0"/>
            </a:lvl1pPr>
          </a:lstStyle>
          <a:p>
            <a:r>
              <a:rPr lang="tr-TR" smtClean="0"/>
              <a:t>Asıl başlık stili için tıklatın</a:t>
            </a:r>
            <a:endParaRPr lang="en-US" dirty="0"/>
          </a:p>
        </p:txBody>
      </p:sp>
      <p:sp>
        <p:nvSpPr>
          <p:cNvPr id="3" name="Content Placeholder 2"/>
          <p:cNvSpPr>
            <a:spLocks noGrp="1"/>
          </p:cNvSpPr>
          <p:nvPr>
            <p:ph idx="1"/>
          </p:nvPr>
        </p:nvSpPr>
        <p:spPr>
          <a:xfrm>
            <a:off x="3828856" y="596018"/>
            <a:ext cx="4500964" cy="5506041"/>
          </a:xfrm>
        </p:spPr>
        <p:txBody>
          <a:bodyPr anchor="ctr">
            <a:normAutofit/>
          </a:bodyPr>
          <a:lstStyle>
            <a:lvl1pPr>
              <a:defRPr sz="1800"/>
            </a:lvl1pPr>
            <a:lvl2pPr>
              <a:defRPr sz="1600"/>
            </a:lvl2pPr>
            <a:lvl3pPr>
              <a:defRPr sz="1400"/>
            </a:lvl3pPr>
            <a:lvl4pPr>
              <a:defRPr sz="1200"/>
            </a:lvl4pPr>
            <a:lvl5pPr>
              <a:defRPr sz="1100"/>
            </a:lvl5pPr>
            <a:lvl6pPr>
              <a:defRPr sz="1100"/>
            </a:lvl6pPr>
            <a:lvl7pPr>
              <a:defRPr sz="1100"/>
            </a:lvl7pPr>
            <a:lvl8pPr>
              <a:defRPr sz="1100"/>
            </a:lvl8pPr>
            <a:lvl9pPr>
              <a:defRPr sz="11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18347" y="3126528"/>
            <a:ext cx="2729523" cy="182880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5.10.2022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330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18347" y="1898269"/>
            <a:ext cx="4423803" cy="1371600"/>
          </a:xfrm>
        </p:spPr>
        <p:txBody>
          <a:bodyPr anchor="b">
            <a:normAutofit/>
          </a:bodyPr>
          <a:lstStyle>
            <a:lvl1pPr algn="l">
              <a:defRPr sz="24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5515442" y="-18288"/>
            <a:ext cx="2500062" cy="6903720"/>
          </a:xfrm>
          <a:ln w="38100">
            <a:gradFill flip="none" rotWithShape="1">
              <a:gsLst>
                <a:gs pos="0">
                  <a:schemeClr val="bg2"/>
                </a:gs>
                <a:gs pos="100000">
                  <a:schemeClr val="bg2">
                    <a:lumMod val="75000"/>
                  </a:schemeClr>
                </a:gs>
              </a:gsLst>
              <a:lin ang="5400000" scaled="0"/>
              <a:tileRect/>
            </a:gradFill>
          </a:ln>
          <a:effectLst>
            <a:innerShdw blurRad="57150" dist="38100" dir="1080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17318" y="3269869"/>
            <a:ext cx="4423803" cy="182880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523649" y="6181344"/>
            <a:ext cx="718502" cy="365125"/>
          </a:xfrm>
        </p:spPr>
        <p:txBody>
          <a:bodyPr/>
          <a:lstStyle/>
          <a:p>
            <a:fld id="{D9F75050-0E15-4C5B-92B0-66D068882F1F}" type="datetimeFigureOut">
              <a:rPr lang="tr-TR" smtClean="0"/>
              <a:pPr/>
              <a:t>5.10.2022</a:t>
            </a:fld>
            <a:endParaRPr lang="tr-TR"/>
          </a:p>
        </p:txBody>
      </p:sp>
      <p:sp>
        <p:nvSpPr>
          <p:cNvPr id="6" name="Footer Placeholder 5"/>
          <p:cNvSpPr>
            <a:spLocks noGrp="1"/>
          </p:cNvSpPr>
          <p:nvPr>
            <p:ph type="ftr" sz="quarter" idx="11"/>
          </p:nvPr>
        </p:nvSpPr>
        <p:spPr>
          <a:xfrm>
            <a:off x="818348" y="6181344"/>
            <a:ext cx="3705300" cy="365125"/>
          </a:xfrm>
        </p:spPr>
        <p:txBody>
          <a:bodyPr/>
          <a:lstStyle/>
          <a:p>
            <a:endParaRPr lang="tr-TR"/>
          </a:p>
        </p:txBody>
      </p:sp>
      <p:sp>
        <p:nvSpPr>
          <p:cNvPr id="7" name="Slide Number Placeholder 6"/>
          <p:cNvSpPr>
            <a:spLocks noGrp="1"/>
          </p:cNvSpPr>
          <p:nvPr>
            <p:ph type="sldNum" sz="quarter" idx="12"/>
          </p:nvPr>
        </p:nvSpPr>
        <p:spPr>
          <a:xfrm>
            <a:off x="8024262" y="6181344"/>
            <a:ext cx="305186" cy="329250"/>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9489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8347" y="596018"/>
            <a:ext cx="7511473" cy="131248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18348" y="2060898"/>
            <a:ext cx="7511472" cy="4041162"/>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551708" y="6178260"/>
            <a:ext cx="1287464" cy="365125"/>
          </a:xfrm>
          <a:prstGeom prst="rect">
            <a:avLst/>
          </a:prstGeom>
        </p:spPr>
        <p:txBody>
          <a:bodyPr vert="horz" lIns="91440" tIns="45720" rIns="91440" bIns="45720" rtlCol="0" anchor="ctr"/>
          <a:lstStyle>
            <a:lvl1pPr algn="r">
              <a:defRPr sz="800" b="1" i="0">
                <a:solidFill>
                  <a:schemeClr val="tx1">
                    <a:lumMod val="75000"/>
                  </a:schemeClr>
                </a:solidFill>
                <a:effectLst>
                  <a:outerShdw blurRad="50800" dist="38100" dir="2700000" algn="tl" rotWithShape="0">
                    <a:srgbClr val="000000">
                      <a:alpha val="43000"/>
                    </a:srgbClr>
                  </a:outerShdw>
                </a:effectLst>
                <a:latin typeface="+mn-lt"/>
              </a:defRPr>
            </a:lvl1pPr>
          </a:lstStyle>
          <a:p>
            <a:fld id="{D9F75050-0E15-4C5B-92B0-66D068882F1F}" type="datetimeFigureOut">
              <a:rPr lang="tr-TR" smtClean="0"/>
              <a:pPr/>
              <a:t>5.10.2022</a:t>
            </a:fld>
            <a:endParaRPr lang="tr-TR"/>
          </a:p>
        </p:txBody>
      </p:sp>
      <p:sp>
        <p:nvSpPr>
          <p:cNvPr id="5" name="Footer Placeholder 4"/>
          <p:cNvSpPr>
            <a:spLocks noGrp="1"/>
          </p:cNvSpPr>
          <p:nvPr>
            <p:ph type="ftr" sz="quarter" idx="3"/>
          </p:nvPr>
        </p:nvSpPr>
        <p:spPr>
          <a:xfrm>
            <a:off x="818347" y="6178260"/>
            <a:ext cx="5624137" cy="365125"/>
          </a:xfrm>
          <a:prstGeom prst="rect">
            <a:avLst/>
          </a:prstGeom>
        </p:spPr>
        <p:txBody>
          <a:bodyPr vert="horz" lIns="91440" tIns="45720" rIns="91440" bIns="45720" rtlCol="0" anchor="ctr"/>
          <a:lstStyle>
            <a:lvl1pPr algn="l">
              <a:defRPr sz="800" b="1" i="0">
                <a:solidFill>
                  <a:schemeClr val="tx1">
                    <a:lumMod val="75000"/>
                  </a:schemeClr>
                </a:solidFill>
                <a:effectLst>
                  <a:outerShdw blurRad="50800" dist="38100" dir="2700000" algn="tl" rotWithShape="0">
                    <a:srgbClr val="000000">
                      <a:alpha val="43000"/>
                    </a:srgbClr>
                  </a:outerShdw>
                </a:effectLst>
                <a:latin typeface="+mn-lt"/>
              </a:defRPr>
            </a:lvl1pPr>
          </a:lstStyle>
          <a:p>
            <a:endParaRPr lang="tr-TR"/>
          </a:p>
        </p:txBody>
      </p:sp>
      <p:sp>
        <p:nvSpPr>
          <p:cNvPr id="6" name="Slide Number Placeholder 5"/>
          <p:cNvSpPr>
            <a:spLocks noGrp="1"/>
          </p:cNvSpPr>
          <p:nvPr>
            <p:ph type="sldNum" sz="quarter" idx="4"/>
          </p:nvPr>
        </p:nvSpPr>
        <p:spPr>
          <a:xfrm>
            <a:off x="7917202" y="6178260"/>
            <a:ext cx="413483" cy="365125"/>
          </a:xfrm>
          <a:prstGeom prst="rect">
            <a:avLst/>
          </a:prstGeom>
        </p:spPr>
        <p:txBody>
          <a:bodyPr vert="horz" lIns="91440" tIns="45720" rIns="91440" bIns="45720" rtlCol="0" anchor="ctr"/>
          <a:lstStyle>
            <a:lvl1pPr algn="r">
              <a:defRPr sz="800" b="1" i="0">
                <a:solidFill>
                  <a:schemeClr val="tx1">
                    <a:lumMod val="75000"/>
                  </a:schemeClr>
                </a:solidFill>
                <a:effectLst>
                  <a:outerShdw blurRad="50800" dist="38100" dir="2700000" algn="tl" rotWithShape="0">
                    <a:srgbClr val="000000">
                      <a:alpha val="43000"/>
                    </a:srgbClr>
                  </a:outerShdw>
                </a:effectLst>
                <a:latin typeface="+mn-lt"/>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99536016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2800" kern="1200" cap="all">
          <a:ln w="3175" cmpd="sng">
            <a:noFill/>
          </a:ln>
          <a:gradFill flip="none" rotWithShape="1">
            <a:gsLst>
              <a:gs pos="0">
                <a:schemeClr val="tx1"/>
              </a:gs>
              <a:gs pos="100000">
                <a:schemeClr val="tx1">
                  <a:lumMod val="75000"/>
                </a:schemeClr>
              </a:gs>
            </a:gsLst>
            <a:lin ang="5400000" scaled="0"/>
            <a:tileRect/>
          </a:gradFill>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130000"/>
        <a:buFont typeface="Arial"/>
        <a:buChar char="•"/>
        <a:defRPr sz="1800" kern="1200" cap="small">
          <a:gradFill flip="none" rotWithShape="1">
            <a:gsLst>
              <a:gs pos="0">
                <a:schemeClr val="tx1"/>
              </a:gs>
              <a:gs pos="100000">
                <a:schemeClr val="tx1">
                  <a:lumMod val="75000"/>
                </a:schemeClr>
              </a:gs>
            </a:gsLst>
            <a:lin ang="5400000" scaled="0"/>
            <a:tileRect/>
          </a:gra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130000"/>
        <a:buFont typeface="Arial"/>
        <a:buChar char="•"/>
        <a:defRPr sz="1600" kern="1200" cap="small">
          <a:gradFill flip="none" rotWithShape="1">
            <a:gsLst>
              <a:gs pos="0">
                <a:schemeClr val="tx1"/>
              </a:gs>
              <a:gs pos="100000">
                <a:schemeClr val="tx1">
                  <a:lumMod val="75000"/>
                </a:schemeClr>
              </a:gs>
            </a:gsLst>
            <a:lin ang="5400000" scaled="0"/>
            <a:tileRect/>
          </a:gra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130000"/>
        <a:buFont typeface="Arial"/>
        <a:buChar char="•"/>
        <a:defRPr sz="1400" kern="1200" cap="small">
          <a:gradFill flip="none" rotWithShape="1">
            <a:gsLst>
              <a:gs pos="0">
                <a:schemeClr val="tx1"/>
              </a:gs>
              <a:gs pos="100000">
                <a:schemeClr val="tx1">
                  <a:lumMod val="75000"/>
                </a:schemeClr>
              </a:gs>
            </a:gsLst>
            <a:lin ang="5400000" scaled="0"/>
            <a:tileRect/>
          </a:gra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130000"/>
        <a:buFont typeface="Arial"/>
        <a:buChar char="•"/>
        <a:defRPr sz="1400" kern="1200" cap="small">
          <a:gradFill flip="none" rotWithShape="1">
            <a:gsLst>
              <a:gs pos="0">
                <a:schemeClr val="tx1"/>
              </a:gs>
              <a:gs pos="100000">
                <a:schemeClr val="tx1">
                  <a:lumMod val="75000"/>
                </a:schemeClr>
              </a:gs>
            </a:gsLst>
            <a:lin ang="5400000" scaled="0"/>
            <a:tileRect/>
          </a:gra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130000"/>
        <a:buFont typeface="Arial"/>
        <a:buChar char="•"/>
        <a:defRPr sz="1200" kern="1200" cap="small">
          <a:gradFill flip="none" rotWithShape="1">
            <a:gsLst>
              <a:gs pos="0">
                <a:schemeClr val="tx1"/>
              </a:gs>
              <a:gs pos="100000">
                <a:schemeClr val="tx1">
                  <a:lumMod val="75000"/>
                </a:schemeClr>
              </a:gs>
            </a:gsLst>
            <a:lin ang="5400000" scaled="0"/>
            <a:tileRect/>
          </a:gra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130000"/>
        <a:buFont typeface="Arial"/>
        <a:buChar char="•"/>
        <a:defRPr sz="1100" kern="1200" cap="small">
          <a:gradFill flip="none" rotWithShape="1">
            <a:gsLst>
              <a:gs pos="0">
                <a:schemeClr val="tx1"/>
              </a:gs>
              <a:gs pos="100000">
                <a:schemeClr val="tx1">
                  <a:lumMod val="75000"/>
                </a:schemeClr>
              </a:gs>
            </a:gsLst>
            <a:lin ang="5400000" scaled="0"/>
            <a:tileRect/>
          </a:gra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130000"/>
        <a:buFont typeface="Arial"/>
        <a:buChar char="•"/>
        <a:defRPr sz="1100" kern="1200" cap="small">
          <a:gradFill flip="none" rotWithShape="1">
            <a:gsLst>
              <a:gs pos="0">
                <a:schemeClr val="tx1"/>
              </a:gs>
              <a:gs pos="100000">
                <a:schemeClr val="tx1">
                  <a:lumMod val="75000"/>
                </a:schemeClr>
              </a:gs>
            </a:gsLst>
            <a:lin ang="5400000" scaled="0"/>
            <a:tileRect/>
          </a:gra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130000"/>
        <a:buFont typeface="Arial"/>
        <a:buChar char="•"/>
        <a:defRPr sz="1100" kern="1200" cap="small">
          <a:gradFill flip="none" rotWithShape="1">
            <a:gsLst>
              <a:gs pos="0">
                <a:schemeClr val="tx1"/>
              </a:gs>
              <a:gs pos="100000">
                <a:schemeClr val="tx1">
                  <a:lumMod val="75000"/>
                </a:schemeClr>
              </a:gs>
            </a:gsLst>
            <a:lin ang="5400000" scaled="0"/>
            <a:tileRect/>
          </a:gra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100000"/>
        <a:buFont typeface="Arial"/>
        <a:buChar char="•"/>
        <a:defRPr sz="1100" kern="1200" cap="small">
          <a:gradFill flip="none" rotWithShape="1">
            <a:gsLst>
              <a:gs pos="0">
                <a:schemeClr val="tx1"/>
              </a:gs>
              <a:gs pos="100000">
                <a:schemeClr val="tx1">
                  <a:lumMod val="75000"/>
                </a:schemeClr>
              </a:gs>
            </a:gsLst>
            <a:lin ang="5400000" scaled="0"/>
            <a:tileRect/>
          </a:gradFill>
          <a:effectLst>
            <a:glow rad="38100">
              <a:schemeClr val="bg1">
                <a:lumMod val="50000"/>
                <a:lumOff val="50000"/>
                <a:alpha val="20000"/>
              </a:schemeClr>
            </a:glow>
            <a:outerShdw blurRad="44450" dist="12700" dir="13860000" algn="tl" rotWithShape="0">
              <a:srgbClr val="000000">
                <a:alpha val="20000"/>
              </a:srgb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04780" y="1052736"/>
            <a:ext cx="7510506" cy="3213982"/>
          </a:xfrm>
        </p:spPr>
        <p:txBody>
          <a:bodyPr>
            <a:normAutofit/>
          </a:bodyPr>
          <a:lstStyle/>
          <a:p>
            <a:r>
              <a:rPr lang="tr-TR" sz="4800" b="1" dirty="0" smtClean="0"/>
              <a:t>SOSYAL GÜVENLİK DENETİMİNDE CEZALARDAN KAÇINMA YOLLARI</a:t>
            </a:r>
            <a:endParaRPr lang="tr-TR" sz="4800" b="1" dirty="0"/>
          </a:p>
        </p:txBody>
      </p:sp>
      <p:sp>
        <p:nvSpPr>
          <p:cNvPr id="3" name="Alt Başlık 2"/>
          <p:cNvSpPr>
            <a:spLocks noGrp="1"/>
          </p:cNvSpPr>
          <p:nvPr>
            <p:ph type="subTitle" idx="1"/>
          </p:nvPr>
        </p:nvSpPr>
        <p:spPr>
          <a:xfrm>
            <a:off x="1043608" y="4437112"/>
            <a:ext cx="7510506" cy="2219108"/>
          </a:xfrm>
        </p:spPr>
        <p:txBody>
          <a:bodyPr>
            <a:normAutofit/>
          </a:bodyPr>
          <a:lstStyle/>
          <a:p>
            <a:r>
              <a:rPr lang="tr-TR" sz="2400" b="1" i="1" u="sng" dirty="0" smtClean="0">
                <a:solidFill>
                  <a:srgbClr val="00B0F0"/>
                </a:solidFill>
              </a:rPr>
              <a:t>SOSYAL GÜVENLİK DENETMENİ </a:t>
            </a:r>
          </a:p>
          <a:p>
            <a:r>
              <a:rPr lang="tr-TR" sz="2400" b="1" i="1" u="sng" dirty="0" smtClean="0">
                <a:solidFill>
                  <a:srgbClr val="00B0F0"/>
                </a:solidFill>
              </a:rPr>
              <a:t>MEHMET </a:t>
            </a:r>
            <a:r>
              <a:rPr lang="tr-TR" sz="2400" b="1" i="1" u="sng" dirty="0" smtClean="0">
                <a:solidFill>
                  <a:srgbClr val="00B0F0"/>
                </a:solidFill>
              </a:rPr>
              <a:t>UĞUR YAVUZ</a:t>
            </a:r>
          </a:p>
          <a:p>
            <a:r>
              <a:rPr lang="tr-TR" sz="2400" b="1" i="1" u="sng" dirty="0" smtClean="0">
                <a:solidFill>
                  <a:srgbClr val="00B0F0"/>
                </a:solidFill>
              </a:rPr>
              <a:t>ÇANAKKALE ÇALIŞMA VE İŞ KURUMU İL MÜDÜRÜ</a:t>
            </a:r>
            <a:endParaRPr lang="tr-TR" sz="2400" b="1" i="1" u="sng" dirty="0">
              <a:solidFill>
                <a:srgbClr val="00B0F0"/>
              </a:solidFill>
            </a:endParaRPr>
          </a:p>
        </p:txBody>
      </p:sp>
      <p:pic>
        <p:nvPicPr>
          <p:cNvPr id="4" name="Resim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28716" y="335425"/>
            <a:ext cx="1152128" cy="1434621"/>
          </a:xfrm>
          <a:prstGeom prst="rect">
            <a:avLst/>
          </a:prstGeom>
        </p:spPr>
      </p:pic>
    </p:spTree>
    <p:extLst>
      <p:ext uri="{BB962C8B-B14F-4D97-AF65-F5344CB8AC3E}">
        <p14:creationId xmlns:p14="http://schemas.microsoft.com/office/powerpoint/2010/main" val="3139157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40905" y="1628800"/>
            <a:ext cx="7686684" cy="1895476"/>
          </a:xfrm>
        </p:spPr>
        <p:txBody>
          <a:bodyPr>
            <a:noAutofit/>
          </a:bodyPr>
          <a:lstStyle/>
          <a:p>
            <a:pPr lvl="0"/>
            <a:r>
              <a:rPr lang="tr-TR" sz="2800" b="1" dirty="0" smtClean="0">
                <a:solidFill>
                  <a:srgbClr val="FFFF00"/>
                </a:solidFill>
              </a:rPr>
              <a:t>İş </a:t>
            </a:r>
            <a:r>
              <a:rPr lang="tr-TR" sz="2800" b="1" dirty="0" err="1" smtClean="0">
                <a:solidFill>
                  <a:srgbClr val="FFFF00"/>
                </a:solidFill>
              </a:rPr>
              <a:t>YeRİ</a:t>
            </a:r>
            <a:r>
              <a:rPr lang="tr-TR" sz="2800" b="1" dirty="0" smtClean="0">
                <a:solidFill>
                  <a:srgbClr val="FFFF00"/>
                </a:solidFill>
              </a:rPr>
              <a:t> Bildirgesi </a:t>
            </a:r>
            <a:endParaRPr lang="tr-TR" sz="2800" b="1" dirty="0">
              <a:solidFill>
                <a:srgbClr val="FFFF00"/>
              </a:solidFill>
            </a:endParaRPr>
          </a:p>
          <a:p>
            <a:pPr lvl="0" algn="l"/>
            <a:r>
              <a:rPr lang="tr-TR" dirty="0" err="1"/>
              <a:t>Isyeri</a:t>
            </a:r>
            <a:r>
              <a:rPr lang="tr-TR" dirty="0"/>
              <a:t> kavramı</a:t>
            </a:r>
          </a:p>
          <a:p>
            <a:pPr lvl="0" algn="l"/>
            <a:r>
              <a:rPr lang="tr-TR" dirty="0"/>
              <a:t>5510 sayılı Kanununun 11 inci maddesinde </a:t>
            </a:r>
            <a:r>
              <a:rPr lang="tr-TR" dirty="0" smtClean="0"/>
              <a:t>yer alan tanımlamaya göre; </a:t>
            </a:r>
            <a:r>
              <a:rPr lang="tr-TR" dirty="0"/>
              <a:t>sigortalı sayılanların maddî olan ve olmayan unsurlar ile </a:t>
            </a:r>
            <a:r>
              <a:rPr lang="tr-TR" dirty="0" smtClean="0"/>
              <a:t>birlikte islerini </a:t>
            </a:r>
            <a:r>
              <a:rPr lang="tr-TR" dirty="0"/>
              <a:t>yaptıkları </a:t>
            </a:r>
            <a:r>
              <a:rPr lang="tr-TR" dirty="0" smtClean="0"/>
              <a:t>yerler </a:t>
            </a:r>
            <a:r>
              <a:rPr lang="tr-TR" sz="2000" dirty="0" err="1"/>
              <a:t>isyeri</a:t>
            </a:r>
            <a:r>
              <a:rPr lang="tr-TR" sz="2000" dirty="0"/>
              <a:t> </a:t>
            </a:r>
            <a:r>
              <a:rPr lang="tr-TR" sz="2000" dirty="0" smtClean="0"/>
              <a:t>olarak nitelendirilir.</a:t>
            </a:r>
            <a:endParaRPr lang="tr-TR" sz="2000" dirty="0">
              <a:solidFill>
                <a:schemeClr val="tx1"/>
              </a:solidFill>
              <a:effectLst>
                <a:glow rad="38100">
                  <a:schemeClr val="bg1">
                    <a:lumMod val="50000"/>
                    <a:lumOff val="50000"/>
                    <a:alpha val="20000"/>
                  </a:schemeClr>
                </a:glow>
              </a:effectLst>
            </a:endParaRPr>
          </a:p>
        </p:txBody>
      </p:sp>
      <p:sp>
        <p:nvSpPr>
          <p:cNvPr id="4" name="2 Alt Başlık"/>
          <p:cNvSpPr txBox="1">
            <a:spLocks/>
          </p:cNvSpPr>
          <p:nvPr/>
        </p:nvSpPr>
        <p:spPr>
          <a:xfrm>
            <a:off x="740905" y="4077072"/>
            <a:ext cx="7686684" cy="1895476"/>
          </a:xfrm>
          <a:prstGeom prst="rect">
            <a:avLst/>
          </a:prstGeom>
        </p:spPr>
        <p:txBody>
          <a:bodyPr vert="horz" lIns="91440" tIns="45720" rIns="91440" bIns="45720" rtlCol="0">
            <a:noAutofit/>
          </a:bodyPr>
          <a:lstStyle/>
          <a:p>
            <a:r>
              <a:rPr lang="tr-TR" sz="1400" dirty="0"/>
              <a:t>5510 sayılı Kanunun 11 inci maddesinin üçüncü fıkrasında yer alan düzenlemeye</a:t>
            </a:r>
          </a:p>
          <a:p>
            <a:r>
              <a:rPr lang="tr-TR" sz="1400" dirty="0"/>
              <a:t>istinaden </a:t>
            </a:r>
            <a:r>
              <a:rPr lang="tr-TR" sz="1400" dirty="0" err="1"/>
              <a:t>isverenler</a:t>
            </a:r>
            <a:r>
              <a:rPr lang="tr-TR" sz="1400" dirty="0"/>
              <a:t>, </a:t>
            </a:r>
            <a:r>
              <a:rPr lang="tr-TR" sz="1400" dirty="0" err="1"/>
              <a:t>örnegi</a:t>
            </a:r>
            <a:r>
              <a:rPr lang="tr-TR" sz="1400" dirty="0"/>
              <a:t> Kurumca hazırlanacak </a:t>
            </a:r>
            <a:r>
              <a:rPr lang="tr-TR" sz="1400" dirty="0" err="1"/>
              <a:t>isyeri</a:t>
            </a:r>
            <a:r>
              <a:rPr lang="tr-TR" sz="1400" dirty="0"/>
              <a:t> bildirgesini en geç sigortalı</a:t>
            </a:r>
          </a:p>
          <a:p>
            <a:r>
              <a:rPr lang="tr-TR" sz="1400" dirty="0" err="1"/>
              <a:t>çalıstırmaya</a:t>
            </a:r>
            <a:r>
              <a:rPr lang="tr-TR" sz="1400" dirty="0"/>
              <a:t> </a:t>
            </a:r>
            <a:r>
              <a:rPr lang="tr-TR" sz="1400" dirty="0" err="1"/>
              <a:t>basladıgı</a:t>
            </a:r>
            <a:r>
              <a:rPr lang="tr-TR" sz="1400" dirty="0"/>
              <a:t> tarihte, Kuruma vermekle yükümlü </a:t>
            </a:r>
            <a:r>
              <a:rPr lang="tr-TR" sz="1400" dirty="0" err="1"/>
              <a:t>tutulmuslardır</a:t>
            </a:r>
            <a:r>
              <a:rPr lang="tr-TR" sz="1400" dirty="0"/>
              <a:t>..</a:t>
            </a:r>
            <a:endParaRPr kumimoji="0" lang="tr-TR" sz="1400" b="0" i="1" u="none" strike="noStrike" kern="120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1931607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40905" y="1628800"/>
            <a:ext cx="7686684" cy="1895476"/>
          </a:xfrm>
        </p:spPr>
        <p:txBody>
          <a:bodyPr>
            <a:noAutofit/>
          </a:bodyPr>
          <a:lstStyle/>
          <a:p>
            <a:pPr algn="l"/>
            <a:r>
              <a:rPr lang="tr-TR" sz="2000" b="1" dirty="0" smtClean="0">
                <a:solidFill>
                  <a:srgbClr val="FFFF00"/>
                </a:solidFill>
              </a:rPr>
              <a:t>İŞ YERİ BİLDİRGESİNİ; Kanunda </a:t>
            </a:r>
            <a:r>
              <a:rPr lang="tr-TR" sz="2000" b="1" dirty="0">
                <a:solidFill>
                  <a:srgbClr val="FFFF00"/>
                </a:solidFill>
              </a:rPr>
              <a:t>belirtilen süre içinde ya da Kurumca belirlenen şekle ve </a:t>
            </a:r>
            <a:r>
              <a:rPr lang="tr-TR" sz="2000" b="1" dirty="0" err="1">
                <a:solidFill>
                  <a:srgbClr val="FFFF00"/>
                </a:solidFill>
              </a:rPr>
              <a:t>usûle</a:t>
            </a:r>
            <a:r>
              <a:rPr lang="tr-TR" sz="2000" b="1" dirty="0">
                <a:solidFill>
                  <a:srgbClr val="FFFF00"/>
                </a:solidFill>
              </a:rPr>
              <a:t> uygun </a:t>
            </a:r>
            <a:r>
              <a:rPr lang="tr-TR" sz="2000" b="1" dirty="0" smtClean="0">
                <a:solidFill>
                  <a:srgbClr val="FFFF00"/>
                </a:solidFill>
              </a:rPr>
              <a:t>vermeyenler hakkında:</a:t>
            </a:r>
            <a:endParaRPr lang="tr-TR" sz="2000" b="1" dirty="0">
              <a:solidFill>
                <a:srgbClr val="FFFF00"/>
              </a:solidFill>
            </a:endParaRPr>
          </a:p>
          <a:p>
            <a:pPr algn="l"/>
            <a:r>
              <a:rPr lang="tr-TR" sz="2000" b="1" dirty="0">
                <a:solidFill>
                  <a:srgbClr val="FFFF00"/>
                </a:solidFill>
              </a:rPr>
              <a:t>1) Kamu idareleri ile bilânço esasına göre defter tutmak zorunda olanlar için </a:t>
            </a:r>
            <a:r>
              <a:rPr lang="tr-TR" sz="2000" b="1" dirty="0" smtClean="0">
                <a:solidFill>
                  <a:srgbClr val="FFFF00"/>
                </a:solidFill>
              </a:rPr>
              <a:t>asgari ücretin </a:t>
            </a:r>
            <a:r>
              <a:rPr lang="tr-TR" sz="2000" b="1" dirty="0">
                <a:solidFill>
                  <a:srgbClr val="FFFF00"/>
                </a:solidFill>
              </a:rPr>
              <a:t>üç katı tutarında,</a:t>
            </a:r>
          </a:p>
          <a:p>
            <a:pPr algn="l"/>
            <a:r>
              <a:rPr lang="tr-TR" sz="2000" b="1" dirty="0">
                <a:solidFill>
                  <a:srgbClr val="FFFF00"/>
                </a:solidFill>
              </a:rPr>
              <a:t>2) Diğer defterleri tutmak zorunda olanlar için asgari ücretin iki katı tutarında,</a:t>
            </a:r>
          </a:p>
          <a:p>
            <a:pPr algn="l"/>
            <a:r>
              <a:rPr lang="tr-TR" sz="2000" b="1" dirty="0">
                <a:solidFill>
                  <a:srgbClr val="FFFF00"/>
                </a:solidFill>
              </a:rPr>
              <a:t>3) Defter tutmakla yükümlü olmayanlar için bir aylık asgari ücret tutarında,</a:t>
            </a:r>
          </a:p>
          <a:p>
            <a:pPr algn="l"/>
            <a:r>
              <a:rPr lang="tr-TR" dirty="0" smtClean="0"/>
              <a:t>-işyeri bildirgesinin </a:t>
            </a:r>
            <a:r>
              <a:rPr lang="tr-TR" dirty="0"/>
              <a:t>yasal verilme suresinin son </a:t>
            </a:r>
            <a:r>
              <a:rPr lang="tr-TR" dirty="0" err="1"/>
              <a:t>gununde</a:t>
            </a:r>
            <a:r>
              <a:rPr lang="tr-TR" dirty="0"/>
              <a:t> </a:t>
            </a:r>
            <a:r>
              <a:rPr lang="tr-TR" dirty="0" err="1"/>
              <a:t>gecerli</a:t>
            </a:r>
            <a:r>
              <a:rPr lang="tr-TR" dirty="0"/>
              <a:t> olan asgari </a:t>
            </a:r>
            <a:r>
              <a:rPr lang="tr-TR" dirty="0" err="1"/>
              <a:t>ucret</a:t>
            </a:r>
            <a:r>
              <a:rPr lang="tr-TR" dirty="0"/>
              <a:t> </a:t>
            </a:r>
            <a:r>
              <a:rPr lang="tr-TR" dirty="0" smtClean="0"/>
              <a:t>üzerinden- </a:t>
            </a:r>
            <a:r>
              <a:rPr lang="tr-TR" sz="2000" b="1" dirty="0" smtClean="0">
                <a:solidFill>
                  <a:srgbClr val="FFFF00"/>
                </a:solidFill>
              </a:rPr>
              <a:t>idari </a:t>
            </a:r>
            <a:r>
              <a:rPr lang="tr-TR" sz="2000" b="1" dirty="0">
                <a:solidFill>
                  <a:srgbClr val="FFFF00"/>
                </a:solidFill>
              </a:rPr>
              <a:t>para cezası uygulanır.”</a:t>
            </a:r>
          </a:p>
          <a:p>
            <a:pPr algn="l"/>
            <a:r>
              <a:rPr lang="tr-TR" sz="2000" b="1" dirty="0" smtClean="0">
                <a:solidFill>
                  <a:srgbClr val="FFFF00"/>
                </a:solidFill>
              </a:rPr>
              <a:t> </a:t>
            </a:r>
            <a:endParaRPr lang="tr-TR" sz="2000" dirty="0">
              <a:solidFill>
                <a:schemeClr val="tx1"/>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3121493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40905" y="1628800"/>
            <a:ext cx="7686684" cy="1895476"/>
          </a:xfrm>
        </p:spPr>
        <p:txBody>
          <a:bodyPr>
            <a:noAutofit/>
          </a:bodyPr>
          <a:lstStyle/>
          <a:p>
            <a:pPr lvl="0"/>
            <a:r>
              <a:rPr lang="tr-TR" sz="2800" b="1" dirty="0">
                <a:solidFill>
                  <a:srgbClr val="FFFF00"/>
                </a:solidFill>
              </a:rPr>
              <a:t>Sigortalı İşe Giriş Bildirgesi </a:t>
            </a:r>
          </a:p>
          <a:p>
            <a:pPr lvl="0" algn="l"/>
            <a:r>
              <a:rPr lang="tr-TR" dirty="0"/>
              <a:t>Kanunun 4 üncü maddesinin birinci fıkrasının (a) bendi kapsamında hizmet akdine tabi sigortalı sayılanlar, çalışmaya, mesleki eğitime veya staja başladıkları tarihten en geç bir gün önce (İnşaat, balıkçılık ve tarım işyerlerinde işe başlatılacakların sigortalı işe giriş bildirgesinin işverenleri tarafından en geç sigortalıların çalışmaya başladığı gün) “Sigortalı İşe Giriş Bildirgesi” (EK-7) ile işverenleri tarafından Kuruma bildirilecektir</a:t>
            </a:r>
            <a:r>
              <a:rPr lang="tr-TR" sz="2000" dirty="0"/>
              <a:t>.</a:t>
            </a:r>
            <a:endParaRPr lang="tr-TR" sz="2000" dirty="0">
              <a:solidFill>
                <a:schemeClr val="tx1"/>
              </a:solidFill>
              <a:effectLst>
                <a:glow rad="38100">
                  <a:schemeClr val="bg1">
                    <a:lumMod val="50000"/>
                    <a:lumOff val="50000"/>
                    <a:alpha val="20000"/>
                  </a:schemeClr>
                </a:glow>
              </a:effectLst>
            </a:endParaRPr>
          </a:p>
        </p:txBody>
      </p:sp>
      <p:sp>
        <p:nvSpPr>
          <p:cNvPr id="4" name="2 Alt Başlık"/>
          <p:cNvSpPr txBox="1">
            <a:spLocks/>
          </p:cNvSpPr>
          <p:nvPr/>
        </p:nvSpPr>
        <p:spPr>
          <a:xfrm>
            <a:off x="740905" y="4077072"/>
            <a:ext cx="7686684" cy="1895476"/>
          </a:xfrm>
          <a:prstGeom prst="rect">
            <a:avLst/>
          </a:prstGeom>
        </p:spPr>
        <p:txBody>
          <a:bodyPr vert="horz" lIns="91440" tIns="45720" rIns="91440" bIns="45720" rtlCol="0">
            <a:noAutofit/>
          </a:bodyPr>
          <a:lstStyle/>
          <a:p>
            <a:r>
              <a:rPr lang="tr-TR" sz="1400" dirty="0"/>
              <a:t>5510 sayılı Kanunun 4 uncu maddesinin birinci fıkrasının (a) bendine tabi sigortalılara</a:t>
            </a:r>
          </a:p>
          <a:p>
            <a:r>
              <a:rPr lang="tr-TR" sz="1400" dirty="0"/>
              <a:t>ilişkin sigortalı işe giriş bildirgesinin, sigortalıların </a:t>
            </a:r>
            <a:r>
              <a:rPr lang="tr-TR" sz="1400" dirty="0" err="1"/>
              <a:t>calıştığı</a:t>
            </a:r>
            <a:r>
              <a:rPr lang="tr-TR" sz="1400" dirty="0"/>
              <a:t> işyerinin faaliyet konusu ile tescil</a:t>
            </a:r>
          </a:p>
          <a:p>
            <a:r>
              <a:rPr lang="tr-TR" sz="1400" dirty="0"/>
              <a:t>istihdam durumu dikkate alınarak, Kanunun 8 inci maddesinde belirtilen sureler </a:t>
            </a:r>
            <a:r>
              <a:rPr lang="tr-TR" sz="1400" dirty="0" err="1"/>
              <a:t>icinde</a:t>
            </a:r>
            <a:endParaRPr lang="tr-TR" sz="1400" dirty="0"/>
          </a:p>
          <a:p>
            <a:r>
              <a:rPr lang="tr-TR" sz="1400" dirty="0"/>
              <a:t>Kuruma verilmemesi halinde uygulanacak olan idari para cezaları, 5510 sayılı Kanunun </a:t>
            </a:r>
            <a:r>
              <a:rPr lang="tr-TR" sz="1400" dirty="0" smtClean="0"/>
              <a:t>102 </a:t>
            </a:r>
            <a:r>
              <a:rPr lang="tr-TR" sz="1400" dirty="0" err="1" smtClean="0"/>
              <a:t>nci</a:t>
            </a:r>
            <a:r>
              <a:rPr lang="tr-TR" sz="1400" dirty="0" smtClean="0"/>
              <a:t> </a:t>
            </a:r>
            <a:r>
              <a:rPr lang="tr-TR" sz="1400" dirty="0"/>
              <a:t>maddesinin birinci fıkrasının (a) bendinde </a:t>
            </a:r>
            <a:r>
              <a:rPr lang="tr-TR" sz="1400" dirty="0" err="1"/>
              <a:t>acıklanmıştır</a:t>
            </a:r>
            <a:r>
              <a:rPr lang="tr-TR" sz="1400" dirty="0"/>
              <a:t>.</a:t>
            </a:r>
            <a:endParaRPr kumimoji="0" lang="tr-TR" sz="1400" b="0" i="1" u="none" strike="noStrike" kern="120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10727702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40905" y="1628800"/>
            <a:ext cx="7686684" cy="1895476"/>
          </a:xfrm>
        </p:spPr>
        <p:txBody>
          <a:bodyPr>
            <a:noAutofit/>
          </a:bodyPr>
          <a:lstStyle/>
          <a:p>
            <a:pPr algn="l"/>
            <a:r>
              <a:rPr lang="tr-TR" sz="2000" b="1" dirty="0" smtClean="0">
                <a:solidFill>
                  <a:srgbClr val="FFFF00"/>
                </a:solidFill>
              </a:rPr>
              <a:t>İŞE GİRİŞ BİLDİRGESİNİ; bu Kanunda </a:t>
            </a:r>
            <a:r>
              <a:rPr lang="tr-TR" sz="2000" b="1" dirty="0">
                <a:solidFill>
                  <a:srgbClr val="FFFF00"/>
                </a:solidFill>
              </a:rPr>
              <a:t>belirtilen süre içinde ya da Kurumca belirlenen şekle ve </a:t>
            </a:r>
            <a:r>
              <a:rPr lang="tr-TR" sz="2000" b="1" dirty="0" err="1">
                <a:solidFill>
                  <a:srgbClr val="FFFF00"/>
                </a:solidFill>
              </a:rPr>
              <a:t>usûle</a:t>
            </a:r>
            <a:r>
              <a:rPr lang="tr-TR" sz="2000" b="1" dirty="0">
                <a:solidFill>
                  <a:srgbClr val="FFFF00"/>
                </a:solidFill>
              </a:rPr>
              <a:t> uygun </a:t>
            </a:r>
            <a:r>
              <a:rPr lang="tr-TR" sz="2000" b="1" dirty="0" smtClean="0">
                <a:solidFill>
                  <a:srgbClr val="FFFF00"/>
                </a:solidFill>
              </a:rPr>
              <a:t>vermeyenler veya </a:t>
            </a:r>
            <a:r>
              <a:rPr lang="tr-TR" sz="2000" b="1" dirty="0">
                <a:solidFill>
                  <a:srgbClr val="FFFF00"/>
                </a:solidFill>
              </a:rPr>
              <a:t>Kurumca internet, elektronik veya benzeri ortamda göndermekle zorunlu </a:t>
            </a:r>
            <a:r>
              <a:rPr lang="tr-TR" sz="2000" b="1" dirty="0" smtClean="0">
                <a:solidFill>
                  <a:srgbClr val="FFFF00"/>
                </a:solidFill>
              </a:rPr>
              <a:t>tutulduğu hâlde </a:t>
            </a:r>
            <a:r>
              <a:rPr lang="tr-TR" sz="2000" b="1" dirty="0">
                <a:solidFill>
                  <a:srgbClr val="FFFF00"/>
                </a:solidFill>
              </a:rPr>
              <a:t>anılan ortamda göndermeyenler hakkında her bir sigortalı için </a:t>
            </a:r>
            <a:r>
              <a:rPr lang="tr-TR" sz="2000" b="1" u="sng" dirty="0">
                <a:solidFill>
                  <a:srgbClr val="FFFF00"/>
                </a:solidFill>
              </a:rPr>
              <a:t>asgari ücret </a:t>
            </a:r>
            <a:r>
              <a:rPr lang="tr-TR" sz="2000" b="1" u="sng" dirty="0" smtClean="0">
                <a:solidFill>
                  <a:srgbClr val="FFFF00"/>
                </a:solidFill>
              </a:rPr>
              <a:t>tutarında </a:t>
            </a:r>
            <a:r>
              <a:rPr lang="tr-TR" sz="2000" b="1" dirty="0" smtClean="0">
                <a:solidFill>
                  <a:srgbClr val="FFFF00"/>
                </a:solidFill>
              </a:rPr>
              <a:t>idari </a:t>
            </a:r>
            <a:r>
              <a:rPr lang="tr-TR" sz="2000" b="1" dirty="0">
                <a:solidFill>
                  <a:srgbClr val="FFFF00"/>
                </a:solidFill>
              </a:rPr>
              <a:t>para </a:t>
            </a:r>
            <a:r>
              <a:rPr lang="tr-TR" sz="2000" b="1" dirty="0" smtClean="0">
                <a:solidFill>
                  <a:srgbClr val="FFFF00"/>
                </a:solidFill>
              </a:rPr>
              <a:t>cezası UYGULANIR</a:t>
            </a:r>
            <a:endParaRPr lang="tr-TR" sz="2000" dirty="0">
              <a:solidFill>
                <a:schemeClr val="tx1"/>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95025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4" name="2 Alt Başlık"/>
          <p:cNvSpPr txBox="1">
            <a:spLocks/>
          </p:cNvSpPr>
          <p:nvPr/>
        </p:nvSpPr>
        <p:spPr>
          <a:xfrm>
            <a:off x="727538" y="1412776"/>
            <a:ext cx="7686684" cy="1895476"/>
          </a:xfrm>
          <a:prstGeom prst="rect">
            <a:avLst/>
          </a:prstGeom>
        </p:spPr>
        <p:txBody>
          <a:bodyPr vert="horz" lIns="91440" tIns="45720" rIns="91440" bIns="45720" rtlCol="0">
            <a:noAutofit/>
          </a:bodyPr>
          <a:lstStyle/>
          <a:p>
            <a:r>
              <a:rPr lang="tr-TR" sz="2400" b="1" dirty="0">
                <a:solidFill>
                  <a:srgbClr val="FFFF00"/>
                </a:solidFill>
              </a:rPr>
              <a:t>İŞE GİRİŞ </a:t>
            </a:r>
            <a:r>
              <a:rPr lang="tr-TR" sz="2400" b="1" dirty="0" smtClean="0">
                <a:solidFill>
                  <a:srgbClr val="FFFF00"/>
                </a:solidFill>
              </a:rPr>
              <a:t>BİLDİRGESİNİN </a:t>
            </a:r>
            <a:r>
              <a:rPr lang="tr-TR" sz="2400" dirty="0" smtClean="0"/>
              <a:t>VERİLMEDİĞİNİN, MAHKEME KARARINDAN VEYA KURUMUN DENETİM VE KONTROLLE GÖREVLİ MEMURLARINCA YAPILAN TESPİTLERDEN YA DA DİĞER KAMU İDARELERİNİN DENETİM ELEMANLARININ KENDİ MEVZUATLARI GEREĞİNCE YAPACAKLARI SORUŞTURMA, DENETİM VE İNCELEMELERDEN VEYA BANKALAR, DÖNER SERMAYELİ KURULUŞLAR, KAMU İDARELERİ İLE KANUNLA KURULAN KURUM VE KURULUŞLARDAN ALINAN BİLGİ VE BELGELERDEN ANLAŞILMASI</a:t>
            </a:r>
          </a:p>
          <a:p>
            <a:r>
              <a:rPr lang="tr-TR" sz="2400" dirty="0" smtClean="0"/>
              <a:t>HALİNDE BİLDİRGEYİ VERMEKLE YÜKÜMLÜ OLANLAR HAKKINDA HER BİR SİGORTALI İÇİN </a:t>
            </a:r>
            <a:r>
              <a:rPr lang="tr-TR" sz="2400" b="1" u="sng" dirty="0" smtClean="0">
                <a:solidFill>
                  <a:srgbClr val="FFFF00"/>
                </a:solidFill>
              </a:rPr>
              <a:t>ASGARİ ÜCRETİN İKİ KATI</a:t>
            </a:r>
            <a:r>
              <a:rPr lang="tr-TR" sz="2400" dirty="0" smtClean="0">
                <a:solidFill>
                  <a:srgbClr val="FFFF00"/>
                </a:solidFill>
              </a:rPr>
              <a:t> </a:t>
            </a:r>
            <a:r>
              <a:rPr lang="tr-TR" sz="2400" dirty="0" smtClean="0"/>
              <a:t>TUTARINDA İDARİ PARA CEZASI UYGULANIR.</a:t>
            </a:r>
            <a:endParaRPr lang="tr-TR" sz="2400" dirty="0">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1744238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4" name="2 Alt Başlık"/>
          <p:cNvSpPr txBox="1">
            <a:spLocks/>
          </p:cNvSpPr>
          <p:nvPr/>
        </p:nvSpPr>
        <p:spPr>
          <a:xfrm>
            <a:off x="740905" y="1497703"/>
            <a:ext cx="7686684" cy="1895476"/>
          </a:xfrm>
          <a:prstGeom prst="rect">
            <a:avLst/>
          </a:prstGeom>
        </p:spPr>
        <p:txBody>
          <a:bodyPr vert="horz" lIns="91440" tIns="45720" rIns="91440" bIns="45720" rtlCol="0">
            <a:noAutofit/>
          </a:bodyPr>
          <a:lstStyle/>
          <a:p>
            <a:r>
              <a:rPr lang="tr-TR" sz="2000" b="1" dirty="0">
                <a:solidFill>
                  <a:srgbClr val="FFFF00"/>
                </a:solidFill>
              </a:rPr>
              <a:t>İŞE GİRİŞ </a:t>
            </a:r>
            <a:r>
              <a:rPr lang="tr-TR" sz="2000" b="1" dirty="0" smtClean="0">
                <a:solidFill>
                  <a:srgbClr val="FFFF00"/>
                </a:solidFill>
              </a:rPr>
              <a:t>BİLDİRGESİNİN </a:t>
            </a:r>
            <a:r>
              <a:rPr lang="tr-TR" sz="2000" dirty="0" smtClean="0"/>
              <a:t>VERİLMEDİĞİNİN</a:t>
            </a:r>
            <a:r>
              <a:rPr lang="tr-TR" sz="2000" dirty="0"/>
              <a:t>, </a:t>
            </a:r>
            <a:r>
              <a:rPr lang="tr-TR" sz="2000" dirty="0" smtClean="0"/>
              <a:t>İŞYERİ ESAS ALINMAK SURETİYLE BİLDİRGENİN VERİLMEDİĞİNE İLİŞKİN; MAHKEMENİN KARAR</a:t>
            </a:r>
          </a:p>
          <a:p>
            <a:r>
              <a:rPr lang="tr-TR" sz="2000" dirty="0" smtClean="0"/>
              <a:t>TARİHİNDEN, KURUMUN DENETİM VE KONTROLLE GÖREVLİ MEMURLARININ TESPİT TARİHİNDEN, DİĞER KAMU KURUM VE KURULUŞLARININ DENETİM ELEMANLARININ RAPOR TARİHİNDEN, BANKALAR, DÖNER SERMAYELİ KURULUŞLAR, KAMU İDARELERİ İLE KANUNLA KURULAN KURUM VE KURULUŞLARDAN ALINAN BİLGİ VEYA BELGELERİN KURUMA İNTİKAL TARİHİNDEN İTİBAREN BİR YIL İÇİNDE BU BENDİN (2) NUMARALI ALT BENDİNDE SAYILAN DURUMLARDAN BİRİYLE TEKRAR BİLDİRGE VERİLMEDİĞİNİN ANLAŞILMASI HALİNDE, BİLDİRGEYİ VERMEKLE YÜKÜMLÜ OLANLAR HAKKINDA BU DEFA HER BİR SİGORTALI İÇİN </a:t>
            </a:r>
            <a:r>
              <a:rPr lang="tr-TR" sz="2000" b="1" u="sng" dirty="0" smtClean="0">
                <a:solidFill>
                  <a:srgbClr val="FFFF00"/>
                </a:solidFill>
              </a:rPr>
              <a:t>ASGARİ ÜCRETİN BEŞ</a:t>
            </a:r>
          </a:p>
          <a:p>
            <a:r>
              <a:rPr lang="tr-TR" sz="2000" b="1" u="sng" dirty="0" smtClean="0">
                <a:solidFill>
                  <a:srgbClr val="FFFF00"/>
                </a:solidFill>
              </a:rPr>
              <a:t>KATI TUTARINDA</a:t>
            </a:r>
            <a:r>
              <a:rPr lang="tr-TR" sz="2000" dirty="0" smtClean="0"/>
              <a:t> İDARİ PARA CEZASI UYGULANIR.”</a:t>
            </a:r>
            <a:endParaRPr lang="tr-TR" sz="2000" dirty="0">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722950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40905" y="1628800"/>
            <a:ext cx="7686684" cy="1895476"/>
          </a:xfrm>
        </p:spPr>
        <p:txBody>
          <a:bodyPr>
            <a:noAutofit/>
          </a:bodyPr>
          <a:lstStyle/>
          <a:p>
            <a:pPr algn="l"/>
            <a:r>
              <a:rPr lang="tr-TR" sz="2000" b="1" dirty="0">
                <a:solidFill>
                  <a:srgbClr val="FFFF00"/>
                </a:solidFill>
              </a:rPr>
              <a:t>5510 sayılı Kanunun 4 üncü maddesinin birinci fıkrasının (a) </a:t>
            </a:r>
            <a:r>
              <a:rPr lang="tr-TR" sz="2000" b="1" dirty="0" smtClean="0">
                <a:solidFill>
                  <a:srgbClr val="FFFF00"/>
                </a:solidFill>
              </a:rPr>
              <a:t>bendi kapsamında </a:t>
            </a:r>
            <a:r>
              <a:rPr lang="tr-TR" sz="2000" b="1" dirty="0">
                <a:solidFill>
                  <a:srgbClr val="FFFF00"/>
                </a:solidFill>
              </a:rPr>
              <a:t>sigortalı sayılan </a:t>
            </a:r>
            <a:r>
              <a:rPr lang="tr-TR" sz="2000" b="1" dirty="0" smtClean="0">
                <a:solidFill>
                  <a:srgbClr val="FFFF00"/>
                </a:solidFill>
              </a:rPr>
              <a:t>kişileri bildirmekle </a:t>
            </a:r>
            <a:r>
              <a:rPr lang="tr-TR" sz="2000" b="1" dirty="0">
                <a:solidFill>
                  <a:srgbClr val="FFFF00"/>
                </a:solidFill>
              </a:rPr>
              <a:t>yükümlü </a:t>
            </a:r>
            <a:r>
              <a:rPr lang="tr-TR" sz="2000" b="1" dirty="0" smtClean="0">
                <a:solidFill>
                  <a:srgbClr val="FFFF00"/>
                </a:solidFill>
              </a:rPr>
              <a:t>olanlar tarafından, düzenlenecek </a:t>
            </a:r>
            <a:r>
              <a:rPr lang="tr-TR" sz="2000" b="1" dirty="0">
                <a:solidFill>
                  <a:srgbClr val="FFFF00"/>
                </a:solidFill>
              </a:rPr>
              <a:t>muhtasar prim ve </a:t>
            </a:r>
            <a:r>
              <a:rPr lang="tr-TR" sz="2000" b="1" dirty="0" smtClean="0">
                <a:solidFill>
                  <a:srgbClr val="FFFF00"/>
                </a:solidFill>
              </a:rPr>
              <a:t>hizmet Beyannamesinin</a:t>
            </a:r>
            <a:r>
              <a:rPr lang="tr-TR" sz="2000" b="1" dirty="0">
                <a:solidFill>
                  <a:srgbClr val="FFFF00"/>
                </a:solidFill>
              </a:rPr>
              <a:t>, </a:t>
            </a:r>
            <a:r>
              <a:rPr lang="tr-TR" sz="2000" b="1" dirty="0" smtClean="0">
                <a:solidFill>
                  <a:srgbClr val="FFFF00"/>
                </a:solidFill>
              </a:rPr>
              <a:t>Muhtasar </a:t>
            </a:r>
            <a:r>
              <a:rPr lang="tr-TR" sz="2000" b="1" dirty="0">
                <a:solidFill>
                  <a:srgbClr val="FFFF00"/>
                </a:solidFill>
              </a:rPr>
              <a:t>ve Prim Hizmet Beyannamesi Genel Tebliğinde </a:t>
            </a:r>
            <a:r>
              <a:rPr lang="tr-TR" sz="2000" b="1" dirty="0" smtClean="0">
                <a:solidFill>
                  <a:srgbClr val="FFFF00"/>
                </a:solidFill>
              </a:rPr>
              <a:t>belirtilen süreler </a:t>
            </a:r>
            <a:r>
              <a:rPr lang="tr-TR" sz="2000" b="1" dirty="0">
                <a:solidFill>
                  <a:srgbClr val="FFFF00"/>
                </a:solidFill>
              </a:rPr>
              <a:t>ile usul ve esaslar çerçevesinde verilmemesi halinde 5510 sayılı Kanunun 102 </a:t>
            </a:r>
            <a:r>
              <a:rPr lang="tr-TR" sz="2000" b="1" dirty="0" err="1">
                <a:solidFill>
                  <a:srgbClr val="FFFF00"/>
                </a:solidFill>
              </a:rPr>
              <a:t>nci</a:t>
            </a:r>
            <a:r>
              <a:rPr lang="tr-TR" sz="2000" b="1" dirty="0">
                <a:solidFill>
                  <a:srgbClr val="FFFF00"/>
                </a:solidFill>
              </a:rPr>
              <a:t> maddesinin birinci fıkrasının (m) </a:t>
            </a:r>
            <a:r>
              <a:rPr lang="tr-TR" sz="2000" b="1" dirty="0" smtClean="0">
                <a:solidFill>
                  <a:srgbClr val="FFFF00"/>
                </a:solidFill>
              </a:rPr>
              <a:t>bendine göre idari para cezası uygulanır</a:t>
            </a:r>
            <a:endParaRPr lang="tr-TR" sz="2000" dirty="0">
              <a:solidFill>
                <a:schemeClr val="tx1"/>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11122814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40905" y="1628800"/>
            <a:ext cx="7686684" cy="1895476"/>
          </a:xfrm>
        </p:spPr>
        <p:txBody>
          <a:bodyPr>
            <a:noAutofit/>
          </a:bodyPr>
          <a:lstStyle/>
          <a:p>
            <a:pPr algn="l"/>
            <a:r>
              <a:rPr lang="tr-TR" sz="2000" b="1" u="sng" dirty="0">
                <a:solidFill>
                  <a:srgbClr val="00B0F0"/>
                </a:solidFill>
              </a:rPr>
              <a:t>Sigortalıların, prime esas kazançlarının veya hizmetlerinin bildirilmediği</a:t>
            </a:r>
            <a:r>
              <a:rPr lang="tr-TR" sz="2000" b="1" u="sng" dirty="0" smtClean="0">
                <a:solidFill>
                  <a:srgbClr val="00B0F0"/>
                </a:solidFill>
              </a:rPr>
              <a:t>, eksik </a:t>
            </a:r>
            <a:r>
              <a:rPr lang="tr-TR" sz="2000" b="1" u="sng" dirty="0">
                <a:solidFill>
                  <a:srgbClr val="00B0F0"/>
                </a:solidFill>
              </a:rPr>
              <a:t>ya da geç bildirildiği asıl nitelikteki muhtasar ve prim hizmet </a:t>
            </a:r>
            <a:r>
              <a:rPr lang="tr-TR" sz="2000" b="1" u="sng" dirty="0" smtClean="0">
                <a:solidFill>
                  <a:srgbClr val="00B0F0"/>
                </a:solidFill>
              </a:rPr>
              <a:t>beyannameleri </a:t>
            </a:r>
          </a:p>
          <a:p>
            <a:pPr algn="l"/>
            <a:r>
              <a:rPr lang="tr-TR" sz="2000" b="1" dirty="0" smtClean="0">
                <a:solidFill>
                  <a:srgbClr val="FFFF00"/>
                </a:solidFill>
              </a:rPr>
              <a:t>Her </a:t>
            </a:r>
            <a:r>
              <a:rPr lang="tr-TR" sz="2000" b="1" dirty="0">
                <a:solidFill>
                  <a:srgbClr val="FFFF00"/>
                </a:solidFill>
              </a:rPr>
              <a:t>bir işyeri bazında olmak üzere; sigortalıların prime esas kazanç ve </a:t>
            </a:r>
            <a:r>
              <a:rPr lang="tr-TR" sz="2000" b="1" dirty="0" smtClean="0">
                <a:solidFill>
                  <a:srgbClr val="FFFF00"/>
                </a:solidFill>
              </a:rPr>
              <a:t>hizmetlerine ilişkin </a:t>
            </a:r>
            <a:r>
              <a:rPr lang="tr-TR" sz="2000" b="1" dirty="0">
                <a:solidFill>
                  <a:srgbClr val="FFFF00"/>
                </a:solidFill>
              </a:rPr>
              <a:t>kısmının yasal süresi içinde beyanname ile bildirilmemesi halinde yasal süresi </a:t>
            </a:r>
            <a:r>
              <a:rPr lang="tr-TR" sz="2000" b="1" dirty="0" smtClean="0">
                <a:solidFill>
                  <a:srgbClr val="FFFF00"/>
                </a:solidFill>
              </a:rPr>
              <a:t>dışında verilen </a:t>
            </a:r>
            <a:r>
              <a:rPr lang="tr-TR" sz="2000" b="1" dirty="0">
                <a:solidFill>
                  <a:srgbClr val="FFFF00"/>
                </a:solidFill>
              </a:rPr>
              <a:t>ilk beyanname asıl nitelikte beyannameyi ihtiva etmektedir.</a:t>
            </a:r>
          </a:p>
          <a:p>
            <a:pPr algn="l"/>
            <a:r>
              <a:rPr lang="tr-TR" sz="2000" b="1" dirty="0">
                <a:solidFill>
                  <a:srgbClr val="FFFF00"/>
                </a:solidFill>
              </a:rPr>
              <a:t>Bu doğrultuda, </a:t>
            </a:r>
            <a:r>
              <a:rPr lang="tr-TR" sz="2000" b="1" dirty="0" smtClean="0">
                <a:solidFill>
                  <a:srgbClr val="FFFF00"/>
                </a:solidFill>
              </a:rPr>
              <a:t>verilmesi gereken </a:t>
            </a:r>
            <a:r>
              <a:rPr lang="tr-TR" sz="2000" b="1" dirty="0">
                <a:solidFill>
                  <a:srgbClr val="FFFF00"/>
                </a:solidFill>
              </a:rPr>
              <a:t>beyannamedeki sigortalıların, prime esas kazançlarının veya </a:t>
            </a:r>
            <a:r>
              <a:rPr lang="tr-TR" sz="2000" b="1" dirty="0" smtClean="0">
                <a:solidFill>
                  <a:srgbClr val="FFFF00"/>
                </a:solidFill>
              </a:rPr>
              <a:t>hizmetlerinin bildirilmediği</a:t>
            </a:r>
            <a:r>
              <a:rPr lang="tr-TR" sz="2000" b="1" dirty="0">
                <a:solidFill>
                  <a:srgbClr val="FFFF00"/>
                </a:solidFill>
              </a:rPr>
              <a:t>, eksik ya da geç bildirildiği anlaşılan her bir işyeri için; beyannamenin </a:t>
            </a:r>
            <a:r>
              <a:rPr lang="tr-TR" sz="2000" b="1" dirty="0" smtClean="0">
                <a:solidFill>
                  <a:srgbClr val="FFFF00"/>
                </a:solidFill>
              </a:rPr>
              <a:t>asıl olması </a:t>
            </a:r>
            <a:r>
              <a:rPr lang="tr-TR" sz="2000" b="1" dirty="0">
                <a:solidFill>
                  <a:srgbClr val="FFFF00"/>
                </a:solidFill>
              </a:rPr>
              <a:t>hâlinde, aylık asgari ücretin iki katını geçmemek kaydıyla beyannamede kayıtlı sigortalı sayısı başına, aylık asgari ücretin beşte biri tutarında idari para cezası uygulanacaktır.</a:t>
            </a:r>
            <a:endParaRPr lang="tr-TR" sz="2000" dirty="0">
              <a:solidFill>
                <a:schemeClr val="tx1"/>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1429643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40905" y="1628800"/>
            <a:ext cx="7686684" cy="1895476"/>
          </a:xfrm>
        </p:spPr>
        <p:txBody>
          <a:bodyPr>
            <a:noAutofit/>
          </a:bodyPr>
          <a:lstStyle/>
          <a:p>
            <a:pPr algn="l"/>
            <a:r>
              <a:rPr lang="tr-TR" sz="2000" b="1" u="sng" dirty="0">
                <a:solidFill>
                  <a:srgbClr val="00B0F0"/>
                </a:solidFill>
              </a:rPr>
              <a:t>Sigortalıların, prime esas kazançlarının veya hizmetlerinin bildirilmediği</a:t>
            </a:r>
            <a:r>
              <a:rPr lang="tr-TR" sz="2000" b="1" u="sng" dirty="0" smtClean="0">
                <a:solidFill>
                  <a:srgbClr val="00B0F0"/>
                </a:solidFill>
              </a:rPr>
              <a:t>, eksik </a:t>
            </a:r>
            <a:r>
              <a:rPr lang="tr-TR" sz="2000" b="1" u="sng" dirty="0">
                <a:solidFill>
                  <a:srgbClr val="00B0F0"/>
                </a:solidFill>
              </a:rPr>
              <a:t>ya da geç bildirildiği </a:t>
            </a:r>
            <a:r>
              <a:rPr lang="tr-TR" sz="2000" b="1" u="sng" dirty="0" smtClean="0">
                <a:solidFill>
                  <a:srgbClr val="00B0F0"/>
                </a:solidFill>
              </a:rPr>
              <a:t>ek nitelikteki </a:t>
            </a:r>
            <a:r>
              <a:rPr lang="tr-TR" sz="2000" b="1" u="sng" dirty="0">
                <a:solidFill>
                  <a:srgbClr val="00B0F0"/>
                </a:solidFill>
              </a:rPr>
              <a:t>muhtasar ve prim hizmet </a:t>
            </a:r>
            <a:r>
              <a:rPr lang="tr-TR" sz="2000" b="1" u="sng" dirty="0" smtClean="0">
                <a:solidFill>
                  <a:srgbClr val="00B0F0"/>
                </a:solidFill>
              </a:rPr>
              <a:t>beyannameleri </a:t>
            </a:r>
          </a:p>
          <a:p>
            <a:pPr algn="l"/>
            <a:r>
              <a:rPr lang="tr-TR" sz="2000" b="1" dirty="0">
                <a:solidFill>
                  <a:srgbClr val="FFFF00"/>
                </a:solidFill>
              </a:rPr>
              <a:t>Her bir işyeri bazında olmak üzere, yasal süresi içinde veya dışında verilen </a:t>
            </a:r>
            <a:r>
              <a:rPr lang="tr-TR" sz="2000" b="1" dirty="0" smtClean="0">
                <a:solidFill>
                  <a:srgbClr val="FFFF00"/>
                </a:solidFill>
              </a:rPr>
              <a:t>asıl beyannameden </a:t>
            </a:r>
            <a:r>
              <a:rPr lang="tr-TR" sz="2000" b="1" dirty="0">
                <a:solidFill>
                  <a:srgbClr val="FFFF00"/>
                </a:solidFill>
              </a:rPr>
              <a:t>sonra, sigortalıların prim ödeme gün sayısı ve/veya prime esas kazanç </a:t>
            </a:r>
            <a:r>
              <a:rPr lang="tr-TR" sz="2000" b="1" dirty="0" smtClean="0">
                <a:solidFill>
                  <a:srgbClr val="FFFF00"/>
                </a:solidFill>
              </a:rPr>
              <a:t>tutarını artıran </a:t>
            </a:r>
            <a:r>
              <a:rPr lang="tr-TR" sz="2000" b="1" dirty="0">
                <a:solidFill>
                  <a:srgbClr val="FFFF00"/>
                </a:solidFill>
              </a:rPr>
              <a:t>ya da </a:t>
            </a:r>
            <a:r>
              <a:rPr lang="tr-TR" sz="2000" b="1" dirty="0" smtClean="0">
                <a:solidFill>
                  <a:srgbClr val="FFFF00"/>
                </a:solidFill>
              </a:rPr>
              <a:t>asıl beyannamede </a:t>
            </a:r>
            <a:r>
              <a:rPr lang="tr-TR" sz="2000" b="1" dirty="0">
                <a:solidFill>
                  <a:srgbClr val="FFFF00"/>
                </a:solidFill>
              </a:rPr>
              <a:t>belirtilen sigortalılar dışında </a:t>
            </a:r>
            <a:r>
              <a:rPr lang="tr-TR" sz="2000" b="1" dirty="0" smtClean="0">
                <a:solidFill>
                  <a:srgbClr val="FFFF00"/>
                </a:solidFill>
              </a:rPr>
              <a:t>yeni sigortalı/sigortalılar ilave eden </a:t>
            </a:r>
            <a:r>
              <a:rPr lang="tr-TR" sz="2000" b="1" dirty="0">
                <a:solidFill>
                  <a:srgbClr val="FFFF00"/>
                </a:solidFill>
              </a:rPr>
              <a:t>beyanname ek nitelikte beyannameyi ihtiva etmektedir.</a:t>
            </a:r>
          </a:p>
          <a:p>
            <a:pPr algn="l"/>
            <a:r>
              <a:rPr lang="tr-TR" sz="2000" b="1" dirty="0">
                <a:solidFill>
                  <a:srgbClr val="FFFF00"/>
                </a:solidFill>
              </a:rPr>
              <a:t>Bu doğrultuda, </a:t>
            </a:r>
            <a:r>
              <a:rPr lang="tr-TR" sz="2000" b="1" dirty="0" smtClean="0">
                <a:solidFill>
                  <a:srgbClr val="FFFF00"/>
                </a:solidFill>
              </a:rPr>
              <a:t>verilmesi gereken </a:t>
            </a:r>
            <a:r>
              <a:rPr lang="tr-TR" sz="2000" b="1" dirty="0">
                <a:solidFill>
                  <a:srgbClr val="FFFF00"/>
                </a:solidFill>
              </a:rPr>
              <a:t>beyannamedeki sigortalıların, prime esas kazançlarının veya </a:t>
            </a:r>
            <a:r>
              <a:rPr lang="tr-TR" sz="2000" b="1" dirty="0" smtClean="0">
                <a:solidFill>
                  <a:srgbClr val="FFFF00"/>
                </a:solidFill>
              </a:rPr>
              <a:t>hizmetlerinin bildirilmediği</a:t>
            </a:r>
            <a:r>
              <a:rPr lang="tr-TR" sz="2000" b="1" dirty="0">
                <a:solidFill>
                  <a:srgbClr val="FFFF00"/>
                </a:solidFill>
              </a:rPr>
              <a:t>, eksik ya da geç bildirildiği anlaşılan her bir işyeri için; beyannamenin </a:t>
            </a:r>
            <a:r>
              <a:rPr lang="tr-TR" sz="2000" b="1" dirty="0" smtClean="0">
                <a:solidFill>
                  <a:srgbClr val="FFFF00"/>
                </a:solidFill>
              </a:rPr>
              <a:t>ek olması </a:t>
            </a:r>
            <a:r>
              <a:rPr lang="tr-TR" sz="2000" b="1" dirty="0">
                <a:solidFill>
                  <a:srgbClr val="FFFF00"/>
                </a:solidFill>
              </a:rPr>
              <a:t>hâlinde, aylık asgari ücretin iki katını geçmemek kaydıyla beyannamede </a:t>
            </a:r>
            <a:r>
              <a:rPr lang="tr-TR" sz="2000" b="1" dirty="0" smtClean="0">
                <a:solidFill>
                  <a:srgbClr val="FFFF00"/>
                </a:solidFill>
              </a:rPr>
              <a:t>kayıtlı sigortalı </a:t>
            </a:r>
            <a:r>
              <a:rPr lang="tr-TR" sz="2000" b="1" dirty="0">
                <a:solidFill>
                  <a:srgbClr val="FFFF00"/>
                </a:solidFill>
              </a:rPr>
              <a:t>sayısı başına, aylık asgari ücretin </a:t>
            </a:r>
            <a:r>
              <a:rPr lang="tr-TR" sz="2000" b="1" u="sng" dirty="0">
                <a:solidFill>
                  <a:srgbClr val="FFFF00"/>
                </a:solidFill>
              </a:rPr>
              <a:t>sekizde biri</a:t>
            </a:r>
            <a:r>
              <a:rPr lang="tr-TR" sz="2000" b="1" dirty="0">
                <a:solidFill>
                  <a:srgbClr val="FFFF00"/>
                </a:solidFill>
              </a:rPr>
              <a:t> tutarında idari para cezası</a:t>
            </a:r>
            <a:endParaRPr lang="tr-TR" sz="2000" dirty="0">
              <a:solidFill>
                <a:schemeClr val="tx1"/>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1502357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40905" y="1628800"/>
            <a:ext cx="7686684" cy="1895476"/>
          </a:xfrm>
        </p:spPr>
        <p:txBody>
          <a:bodyPr>
            <a:noAutofit/>
          </a:bodyPr>
          <a:lstStyle/>
          <a:p>
            <a:pPr algn="l"/>
            <a:r>
              <a:rPr lang="tr-TR" sz="2000" b="1" u="sng" dirty="0">
                <a:solidFill>
                  <a:srgbClr val="00B0F0"/>
                </a:solidFill>
              </a:rPr>
              <a:t>Eksik günlere ilişkin bilgi ve belgelerin kuruma verilmemesi veya </a:t>
            </a:r>
            <a:r>
              <a:rPr lang="tr-TR" sz="2000" b="1" u="sng" dirty="0" smtClean="0">
                <a:solidFill>
                  <a:srgbClr val="00B0F0"/>
                </a:solidFill>
              </a:rPr>
              <a:t>söz konusu </a:t>
            </a:r>
            <a:r>
              <a:rPr lang="tr-TR" sz="2000" b="1" u="sng" dirty="0">
                <a:solidFill>
                  <a:srgbClr val="00B0F0"/>
                </a:solidFill>
              </a:rPr>
              <a:t>belgelerin kurumca geçerli sayılmaması üzerine düzenlenecek olan muhtasar </a:t>
            </a:r>
            <a:r>
              <a:rPr lang="tr-TR" sz="2000" b="1" u="sng" dirty="0" smtClean="0">
                <a:solidFill>
                  <a:srgbClr val="00B0F0"/>
                </a:solidFill>
              </a:rPr>
              <a:t>ve prim </a:t>
            </a:r>
            <a:r>
              <a:rPr lang="tr-TR" sz="2000" b="1" u="sng" dirty="0">
                <a:solidFill>
                  <a:srgbClr val="00B0F0"/>
                </a:solidFill>
              </a:rPr>
              <a:t>hizmet </a:t>
            </a:r>
            <a:r>
              <a:rPr lang="tr-TR" sz="2000" b="1" u="sng" dirty="0" smtClean="0">
                <a:solidFill>
                  <a:srgbClr val="00B0F0"/>
                </a:solidFill>
              </a:rPr>
              <a:t>beyannameleri</a:t>
            </a:r>
          </a:p>
          <a:p>
            <a:pPr algn="l"/>
            <a:r>
              <a:rPr lang="tr-TR" sz="2000" b="1" dirty="0">
                <a:solidFill>
                  <a:srgbClr val="FFFF00"/>
                </a:solidFill>
              </a:rPr>
              <a:t>Sigortalıların otuz günden az çalıştığını gösteren bilgi </a:t>
            </a:r>
            <a:r>
              <a:rPr lang="tr-TR" sz="2000" b="1" dirty="0" smtClean="0">
                <a:solidFill>
                  <a:srgbClr val="FFFF00"/>
                </a:solidFill>
              </a:rPr>
              <a:t>ve belgelerin </a:t>
            </a:r>
            <a:r>
              <a:rPr lang="tr-TR" sz="2000" b="1" dirty="0">
                <a:solidFill>
                  <a:srgbClr val="FFFF00"/>
                </a:solidFill>
              </a:rPr>
              <a:t>aylık prim </a:t>
            </a:r>
            <a:r>
              <a:rPr lang="tr-TR" sz="2000" b="1" dirty="0" smtClean="0">
                <a:solidFill>
                  <a:srgbClr val="FFFF00"/>
                </a:solidFill>
              </a:rPr>
              <a:t>ve hizmet </a:t>
            </a:r>
            <a:r>
              <a:rPr lang="tr-TR" sz="2000" b="1" dirty="0">
                <a:solidFill>
                  <a:srgbClr val="FFFF00"/>
                </a:solidFill>
              </a:rPr>
              <a:t>belgesinin veya muhtasar ve prim hizmet beyannamesinin verilmesi gereken </a:t>
            </a:r>
            <a:r>
              <a:rPr lang="tr-TR" sz="2000" b="1" dirty="0" smtClean="0">
                <a:solidFill>
                  <a:srgbClr val="FFFF00"/>
                </a:solidFill>
              </a:rPr>
              <a:t>süre içinde verilmemesi veya </a:t>
            </a:r>
            <a:r>
              <a:rPr lang="tr-TR" sz="2000" b="1" dirty="0">
                <a:solidFill>
                  <a:srgbClr val="FFFF00"/>
                </a:solidFill>
              </a:rPr>
              <a:t>verilen bilgi ve belgelerin geçerli sayılmaması halinde, otuz </a:t>
            </a:r>
            <a:r>
              <a:rPr lang="tr-TR" sz="2000" b="1" dirty="0" smtClean="0">
                <a:solidFill>
                  <a:srgbClr val="FFFF00"/>
                </a:solidFill>
              </a:rPr>
              <a:t>günden az </a:t>
            </a:r>
            <a:r>
              <a:rPr lang="tr-TR" sz="2000" b="1" dirty="0">
                <a:solidFill>
                  <a:srgbClr val="FFFF00"/>
                </a:solidFill>
              </a:rPr>
              <a:t>bildirilen sürelere ait aylık prim ve hizmet belgesi veya muhtasar ve prim </a:t>
            </a:r>
            <a:r>
              <a:rPr lang="tr-TR" sz="2000" b="1" dirty="0" smtClean="0">
                <a:solidFill>
                  <a:srgbClr val="FFFF00"/>
                </a:solidFill>
              </a:rPr>
              <a:t>hizmet beyannamesi </a:t>
            </a:r>
            <a:r>
              <a:rPr lang="tr-TR" sz="2000" b="1" dirty="0">
                <a:solidFill>
                  <a:srgbClr val="FFFF00"/>
                </a:solidFill>
              </a:rPr>
              <a:t>Kurumca </a:t>
            </a:r>
            <a:r>
              <a:rPr lang="tr-TR" sz="2000" b="1" dirty="0" err="1">
                <a:solidFill>
                  <a:srgbClr val="FFFF00"/>
                </a:solidFill>
              </a:rPr>
              <a:t>re’sen</a:t>
            </a:r>
            <a:r>
              <a:rPr lang="tr-TR" sz="2000" b="1" dirty="0">
                <a:solidFill>
                  <a:srgbClr val="FFFF00"/>
                </a:solidFill>
              </a:rPr>
              <a:t> düzenlenir ve muhteviyatı primler, bu Kanun hükümlerine </a:t>
            </a:r>
            <a:r>
              <a:rPr lang="tr-TR" sz="2000" b="1" dirty="0" smtClean="0">
                <a:solidFill>
                  <a:srgbClr val="FFFF00"/>
                </a:solidFill>
              </a:rPr>
              <a:t>göre tahsil </a:t>
            </a:r>
            <a:r>
              <a:rPr lang="tr-TR" sz="2000" b="1" dirty="0">
                <a:solidFill>
                  <a:srgbClr val="FFFF00"/>
                </a:solidFill>
              </a:rPr>
              <a:t>olunur.</a:t>
            </a:r>
          </a:p>
          <a:p>
            <a:pPr algn="l"/>
            <a:r>
              <a:rPr lang="tr-TR" sz="2000" b="1" dirty="0" smtClean="0">
                <a:solidFill>
                  <a:srgbClr val="FFFF00"/>
                </a:solidFill>
              </a:rPr>
              <a:t>“</a:t>
            </a:r>
            <a:r>
              <a:rPr lang="tr-TR" sz="2000" b="1" dirty="0">
                <a:solidFill>
                  <a:srgbClr val="FFFF00"/>
                </a:solidFill>
              </a:rPr>
              <a:t>Ek belgenin 86 </a:t>
            </a:r>
            <a:r>
              <a:rPr lang="tr-TR" sz="2000" b="1" dirty="0" err="1">
                <a:solidFill>
                  <a:srgbClr val="FFFF00"/>
                </a:solidFill>
              </a:rPr>
              <a:t>ncı</a:t>
            </a:r>
            <a:r>
              <a:rPr lang="tr-TR" sz="2000" b="1" dirty="0">
                <a:solidFill>
                  <a:srgbClr val="FFFF00"/>
                </a:solidFill>
              </a:rPr>
              <a:t> maddenin beşinci fıkrasına istinaden Kurumca </a:t>
            </a:r>
            <a:r>
              <a:rPr lang="tr-TR" sz="2000" b="1" dirty="0" err="1" smtClean="0">
                <a:solidFill>
                  <a:srgbClr val="FFFF00"/>
                </a:solidFill>
              </a:rPr>
              <a:t>re’sen</a:t>
            </a:r>
            <a:r>
              <a:rPr lang="tr-TR" sz="2000" b="1" dirty="0" smtClean="0">
                <a:solidFill>
                  <a:srgbClr val="FFFF00"/>
                </a:solidFill>
              </a:rPr>
              <a:t> düzenlenmesi </a:t>
            </a:r>
            <a:r>
              <a:rPr lang="tr-TR" sz="2000" b="1" dirty="0">
                <a:solidFill>
                  <a:srgbClr val="FFFF00"/>
                </a:solidFill>
              </a:rPr>
              <a:t>durumunda, aylık asgari ücretin iki </a:t>
            </a:r>
            <a:r>
              <a:rPr lang="tr-TR" sz="2000" b="1" dirty="0" smtClean="0">
                <a:solidFill>
                  <a:srgbClr val="FFFF00"/>
                </a:solidFill>
              </a:rPr>
              <a:t>katını geçmemek </a:t>
            </a:r>
            <a:r>
              <a:rPr lang="tr-TR" sz="2000" b="1" dirty="0">
                <a:solidFill>
                  <a:srgbClr val="FFFF00"/>
                </a:solidFill>
              </a:rPr>
              <a:t>kaydıyla her bir </a:t>
            </a:r>
            <a:r>
              <a:rPr lang="tr-TR" sz="2000" b="1" dirty="0" smtClean="0">
                <a:solidFill>
                  <a:srgbClr val="FFFF00"/>
                </a:solidFill>
              </a:rPr>
              <a:t>ek belgede </a:t>
            </a:r>
            <a:r>
              <a:rPr lang="tr-TR" sz="2000" b="1" dirty="0">
                <a:solidFill>
                  <a:srgbClr val="FFFF00"/>
                </a:solidFill>
              </a:rPr>
              <a:t>kayıtlı sigortalı sayısı başına, aylık asgari ücretin yarısı tutarında idari para cezası uygulanır.” (Kurumca istenilen </a:t>
            </a:r>
            <a:r>
              <a:rPr lang="tr-TR" sz="2000" b="1" dirty="0" smtClean="0">
                <a:solidFill>
                  <a:srgbClr val="FFFF00"/>
                </a:solidFill>
              </a:rPr>
              <a:t>beyannamenin tebellüğ </a:t>
            </a:r>
            <a:r>
              <a:rPr lang="tr-TR" sz="2000" b="1" dirty="0">
                <a:solidFill>
                  <a:srgbClr val="FFFF00"/>
                </a:solidFill>
              </a:rPr>
              <a:t>edildiği tarihten itibaren bir ay içerisinde verilmesi </a:t>
            </a:r>
            <a:r>
              <a:rPr lang="tr-TR" sz="2000" b="1" dirty="0" smtClean="0">
                <a:solidFill>
                  <a:srgbClr val="FFFF00"/>
                </a:solidFill>
              </a:rPr>
              <a:t>halinde 1/8 uygulanır)</a:t>
            </a:r>
            <a:endParaRPr lang="tr-TR" sz="2000" dirty="0">
              <a:solidFill>
                <a:schemeClr val="tx1"/>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300408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40905" y="1628800"/>
            <a:ext cx="7686684" cy="1895476"/>
          </a:xfrm>
        </p:spPr>
        <p:txBody>
          <a:bodyPr>
            <a:noAutofit/>
          </a:bodyPr>
          <a:lstStyle/>
          <a:p>
            <a:r>
              <a:rPr lang="tr-TR" sz="2000" b="1" dirty="0">
                <a:solidFill>
                  <a:srgbClr val="FFFF00"/>
                </a:solidFill>
              </a:rPr>
              <a:t>Hizmet akdine tabi </a:t>
            </a:r>
            <a:r>
              <a:rPr lang="tr-TR" sz="2000" b="1" dirty="0" smtClean="0">
                <a:solidFill>
                  <a:srgbClr val="FFFF00"/>
                </a:solidFill>
              </a:rPr>
              <a:t>çalışanların Sigortalı sayılması</a:t>
            </a:r>
            <a:endParaRPr lang="tr-TR" sz="2000" b="1" dirty="0">
              <a:solidFill>
                <a:srgbClr val="FFFF00"/>
              </a:solidFill>
            </a:endParaRPr>
          </a:p>
          <a:p>
            <a:pPr algn="l"/>
            <a:r>
              <a:rPr lang="tr-TR" sz="2000" dirty="0"/>
              <a:t>Kanunun 4 üncü maddesinin birinci fıkrasının (a) bendine göre sigortalı sayılabilmek için sigortalının işverenle arasında Kanunun 3 üncü maddesinde tanımlanan hizmet akdi bağının bulunması, işveren veya işveren vekili ya da alt işveren tarafından işe alınıp, hizmet akdine tabi çalıştırılması gerekmektedir</a:t>
            </a:r>
            <a:endParaRPr lang="tr-TR" sz="2000" dirty="0">
              <a:solidFill>
                <a:schemeClr val="tx1"/>
              </a:solidFill>
              <a:effectLst>
                <a:glow rad="38100">
                  <a:schemeClr val="bg1">
                    <a:lumMod val="50000"/>
                    <a:lumOff val="50000"/>
                    <a:alpha val="20000"/>
                  </a:schemeClr>
                </a:glow>
              </a:effectLst>
            </a:endParaRPr>
          </a:p>
        </p:txBody>
      </p:sp>
      <p:sp>
        <p:nvSpPr>
          <p:cNvPr id="4" name="2 Alt Başlık"/>
          <p:cNvSpPr txBox="1">
            <a:spLocks/>
          </p:cNvSpPr>
          <p:nvPr/>
        </p:nvSpPr>
        <p:spPr>
          <a:xfrm>
            <a:off x="899592" y="3861048"/>
            <a:ext cx="7686684" cy="1895476"/>
          </a:xfrm>
          <a:prstGeom prst="rect">
            <a:avLst/>
          </a:prstGeom>
        </p:spPr>
        <p:txBody>
          <a:bodyPr vert="horz" lIns="91440" tIns="45720" rIns="91440" bIns="45720" rtlCol="0">
            <a:noAutofit/>
          </a:bodyPr>
          <a:lstStyle/>
          <a:p>
            <a:r>
              <a:rPr lang="tr-TR" sz="2400" b="1" dirty="0">
                <a:solidFill>
                  <a:srgbClr val="FFFF00"/>
                </a:solidFill>
              </a:rPr>
              <a:t>Sigortalılığın Başlangıcı</a:t>
            </a:r>
            <a:r>
              <a:rPr lang="tr-TR" sz="2400" b="1" dirty="0"/>
              <a:t> </a:t>
            </a:r>
            <a:endParaRPr lang="tr-TR" sz="2400" dirty="0"/>
          </a:p>
          <a:p>
            <a:r>
              <a:rPr lang="tr-TR" sz="2400" dirty="0"/>
              <a:t>Kanunun 4 üncü maddesinin birinci fıkrasının (a) bendi kapsamında sigortalı sayılanların sigortalılıkları, çalışmaya, mesleki eğitime, staja, kursa veya </a:t>
            </a:r>
            <a:r>
              <a:rPr lang="tr-TR" sz="2400" dirty="0" err="1"/>
              <a:t>bursiyer</a:t>
            </a:r>
            <a:r>
              <a:rPr lang="tr-TR" sz="2400" dirty="0"/>
              <a:t> olarak göreve </a:t>
            </a:r>
            <a:r>
              <a:rPr lang="tr-TR" sz="2400" b="1" dirty="0"/>
              <a:t>(Değişik, 1/9/2016 tarihli ve 2016/20 sayılı Genelge) </a:t>
            </a:r>
            <a:r>
              <a:rPr lang="tr-TR" sz="2400" dirty="0"/>
              <a:t>başladıkları tarihten itibaren başlar </a:t>
            </a:r>
            <a:endParaRPr lang="tr-TR" sz="2400" dirty="0">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24649028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98047" y="27678"/>
            <a:ext cx="7772400" cy="1470025"/>
          </a:xfrm>
        </p:spPr>
        <p:txBody>
          <a:bodyPr>
            <a:normAutofit/>
          </a:bodyPr>
          <a:lstStyle/>
          <a:p>
            <a:r>
              <a:rPr lang="tr-TR" sz="2800" b="1" dirty="0">
                <a:solidFill>
                  <a:srgbClr val="00B0F0"/>
                </a:solidFill>
                <a:effectLst>
                  <a:outerShdw blurRad="38100" dist="38100" dir="2700000" algn="tl">
                    <a:srgbClr val="000000">
                      <a:alpha val="43137"/>
                    </a:srgbClr>
                  </a:outerShdw>
                </a:effectLst>
              </a:rPr>
              <a:t>Sigortalı Hizmet Kazandırma </a:t>
            </a:r>
            <a:r>
              <a:rPr lang="tr-TR" sz="2800" b="1" dirty="0" smtClean="0">
                <a:solidFill>
                  <a:srgbClr val="00B0F0"/>
                </a:solidFill>
                <a:effectLst>
                  <a:outerShdw blurRad="38100" dist="38100" dir="2700000" algn="tl">
                    <a:srgbClr val="000000">
                      <a:alpha val="43137"/>
                    </a:srgbClr>
                  </a:outerShdw>
                </a:effectLst>
              </a:rPr>
              <a:t/>
            </a:r>
            <a:br>
              <a:rPr lang="tr-TR" sz="2800" b="1" dirty="0" smtClean="0">
                <a:solidFill>
                  <a:srgbClr val="00B0F0"/>
                </a:solidFill>
                <a:effectLst>
                  <a:outerShdw blurRad="38100" dist="38100" dir="2700000" algn="tl">
                    <a:srgbClr val="000000">
                      <a:alpha val="43137"/>
                    </a:srgbClr>
                  </a:outerShdw>
                </a:effectLst>
              </a:rPr>
            </a:br>
            <a:r>
              <a:rPr lang="tr-TR" sz="2800" b="1" dirty="0" smtClean="0">
                <a:solidFill>
                  <a:srgbClr val="00B0F0"/>
                </a:solidFill>
                <a:effectLst>
                  <a:outerShdw blurRad="38100" dist="38100" dir="2700000" algn="tl">
                    <a:srgbClr val="000000">
                      <a:alpha val="43137"/>
                    </a:srgbClr>
                  </a:outerShdw>
                </a:effectLst>
              </a:rPr>
              <a:t>Bilgi </a:t>
            </a:r>
            <a:r>
              <a:rPr lang="tr-TR" sz="2800" b="1" dirty="0">
                <a:solidFill>
                  <a:srgbClr val="00B0F0"/>
                </a:solidFill>
                <a:effectLst>
                  <a:outerShdw blurRad="38100" dist="38100" dir="2700000" algn="tl">
                    <a:srgbClr val="000000">
                      <a:alpha val="43137"/>
                    </a:srgbClr>
                  </a:outerShdw>
                </a:effectLst>
              </a:rPr>
              <a:t>ve Belgeleri</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40905" y="1628800"/>
            <a:ext cx="7686684" cy="1895476"/>
          </a:xfrm>
        </p:spPr>
        <p:txBody>
          <a:bodyPr>
            <a:noAutofit/>
          </a:bodyPr>
          <a:lstStyle/>
          <a:p>
            <a:pPr algn="l"/>
            <a:r>
              <a:rPr lang="tr-TR" sz="2000" b="1" u="sng" dirty="0">
                <a:solidFill>
                  <a:srgbClr val="00B0F0"/>
                </a:solidFill>
              </a:rPr>
              <a:t>Mahkeme kararı, veya denetim ve kontrol ile </a:t>
            </a:r>
            <a:r>
              <a:rPr lang="tr-TR" sz="2000" b="1" u="sng" dirty="0" smtClean="0">
                <a:solidFill>
                  <a:srgbClr val="00B0F0"/>
                </a:solidFill>
              </a:rPr>
              <a:t>görevlendirilmiş memurlarca </a:t>
            </a:r>
            <a:r>
              <a:rPr lang="tr-TR" sz="2000" b="1" u="sng" dirty="0">
                <a:solidFill>
                  <a:srgbClr val="00B0F0"/>
                </a:solidFill>
              </a:rPr>
              <a:t>yapılan tespitler ya da resmi kurum ve kuruluşlardan alınan </a:t>
            </a:r>
            <a:r>
              <a:rPr lang="tr-TR" sz="2000" b="1" u="sng" dirty="0" smtClean="0">
                <a:solidFill>
                  <a:srgbClr val="00B0F0"/>
                </a:solidFill>
              </a:rPr>
              <a:t>yazılar üzerine </a:t>
            </a:r>
            <a:r>
              <a:rPr lang="tr-TR" sz="2000" b="1" u="sng" dirty="0">
                <a:solidFill>
                  <a:srgbClr val="00B0F0"/>
                </a:solidFill>
              </a:rPr>
              <a:t>hizmetleri ve kazançları </a:t>
            </a:r>
            <a:r>
              <a:rPr lang="tr-TR" sz="2000" b="1" u="sng" dirty="0" smtClean="0">
                <a:solidFill>
                  <a:srgbClr val="00B0F0"/>
                </a:solidFill>
              </a:rPr>
              <a:t>Kuruma bildirilmediği </a:t>
            </a:r>
            <a:r>
              <a:rPr lang="tr-TR" sz="2000" b="1" u="sng" dirty="0">
                <a:solidFill>
                  <a:srgbClr val="00B0F0"/>
                </a:solidFill>
              </a:rPr>
              <a:t>veya eksik bildirildiği ya </a:t>
            </a:r>
            <a:r>
              <a:rPr lang="tr-TR" sz="2000" b="1" u="sng" dirty="0" smtClean="0">
                <a:solidFill>
                  <a:srgbClr val="00B0F0"/>
                </a:solidFill>
              </a:rPr>
              <a:t>da sadece </a:t>
            </a:r>
            <a:r>
              <a:rPr lang="tr-TR" sz="2000" b="1" u="sng" dirty="0">
                <a:solidFill>
                  <a:srgbClr val="00B0F0"/>
                </a:solidFill>
              </a:rPr>
              <a:t>hizmetlerinin Kuruma eksik bildirildiği anlaşılan sigortalılarla ilgili </a:t>
            </a:r>
            <a:r>
              <a:rPr lang="tr-TR" sz="2000" b="1" u="sng" dirty="0" smtClean="0">
                <a:solidFill>
                  <a:srgbClr val="00B0F0"/>
                </a:solidFill>
              </a:rPr>
              <a:t>düzenlenen muhtasar </a:t>
            </a:r>
            <a:r>
              <a:rPr lang="tr-TR" sz="2000" b="1" u="sng" dirty="0">
                <a:solidFill>
                  <a:srgbClr val="00B0F0"/>
                </a:solidFill>
              </a:rPr>
              <a:t>ve prim hizmet </a:t>
            </a:r>
            <a:r>
              <a:rPr lang="tr-TR" sz="2000" b="1" u="sng" dirty="0" smtClean="0">
                <a:solidFill>
                  <a:srgbClr val="00B0F0"/>
                </a:solidFill>
              </a:rPr>
              <a:t>beyannameleri</a:t>
            </a:r>
          </a:p>
          <a:p>
            <a:pPr algn="l"/>
            <a:r>
              <a:rPr lang="tr-TR" sz="1600" b="1" dirty="0">
                <a:solidFill>
                  <a:srgbClr val="FFFF00"/>
                </a:solidFill>
              </a:rPr>
              <a:t>beyannamenin asıl veya ek nitelikte olup olmadığı</a:t>
            </a:r>
            <a:r>
              <a:rPr lang="tr-TR" sz="1600" b="1" dirty="0" smtClean="0">
                <a:solidFill>
                  <a:srgbClr val="FFFF00"/>
                </a:solidFill>
              </a:rPr>
              <a:t>, işverence </a:t>
            </a:r>
            <a:r>
              <a:rPr lang="tr-TR" sz="1600" b="1" dirty="0">
                <a:solidFill>
                  <a:srgbClr val="FFFF00"/>
                </a:solidFill>
              </a:rPr>
              <a:t>düzenlenip düzenlenmediği dikkate alınmaksızın, </a:t>
            </a:r>
            <a:r>
              <a:rPr lang="tr-TR" sz="1600" b="1" dirty="0" smtClean="0">
                <a:solidFill>
                  <a:srgbClr val="FFFF00"/>
                </a:solidFill>
              </a:rPr>
              <a:t>aylık beyannamedeki </a:t>
            </a:r>
            <a:r>
              <a:rPr lang="tr-TR" sz="1600" b="1" dirty="0">
                <a:solidFill>
                  <a:srgbClr val="FFFF00"/>
                </a:solidFill>
              </a:rPr>
              <a:t>her </a:t>
            </a:r>
            <a:r>
              <a:rPr lang="tr-TR" sz="1600" b="1" dirty="0" smtClean="0">
                <a:solidFill>
                  <a:srgbClr val="FFFF00"/>
                </a:solidFill>
              </a:rPr>
              <a:t>bir işyeri </a:t>
            </a:r>
            <a:r>
              <a:rPr lang="tr-TR" sz="1600" b="1" dirty="0">
                <a:solidFill>
                  <a:srgbClr val="FFFF00"/>
                </a:solidFill>
              </a:rPr>
              <a:t>için,</a:t>
            </a:r>
          </a:p>
          <a:p>
            <a:pPr algn="l"/>
            <a:r>
              <a:rPr lang="tr-TR" sz="1600" b="1" dirty="0">
                <a:solidFill>
                  <a:srgbClr val="FFFF00"/>
                </a:solidFill>
              </a:rPr>
              <a:t>a) Kamu idareleri ile 213 sayılı Vergi Usul Kanunu uyarınca bilanço esasına </a:t>
            </a:r>
            <a:r>
              <a:rPr lang="tr-TR" sz="1600" b="1" dirty="0" smtClean="0">
                <a:solidFill>
                  <a:srgbClr val="FFFF00"/>
                </a:solidFill>
              </a:rPr>
              <a:t>göre defter </a:t>
            </a:r>
            <a:r>
              <a:rPr lang="tr-TR" sz="1600" b="1" dirty="0">
                <a:solidFill>
                  <a:srgbClr val="FFFF00"/>
                </a:solidFill>
              </a:rPr>
              <a:t>tutmak zorunda olanlar hakkında asgari ücretin üç katını geçmemek üzere </a:t>
            </a:r>
            <a:r>
              <a:rPr lang="tr-TR" sz="1600" b="1" dirty="0" smtClean="0">
                <a:solidFill>
                  <a:srgbClr val="FFFF00"/>
                </a:solidFill>
              </a:rPr>
              <a:t>sigortalı başına </a:t>
            </a:r>
            <a:r>
              <a:rPr lang="tr-TR" sz="1600" b="1" dirty="0">
                <a:solidFill>
                  <a:srgbClr val="FFFF00"/>
                </a:solidFill>
              </a:rPr>
              <a:t>aylık asgari ücret tutarında,</a:t>
            </a:r>
          </a:p>
          <a:p>
            <a:pPr algn="l"/>
            <a:r>
              <a:rPr lang="tr-TR" sz="1600" b="1" dirty="0">
                <a:solidFill>
                  <a:srgbClr val="FFFF00"/>
                </a:solidFill>
              </a:rPr>
              <a:t>b) Diğer defterleri tutmak zorunda olanlar hakkında asgari ücretin iki katını </a:t>
            </a:r>
            <a:r>
              <a:rPr lang="tr-TR" sz="1600" b="1" dirty="0" smtClean="0">
                <a:solidFill>
                  <a:srgbClr val="FFFF00"/>
                </a:solidFill>
              </a:rPr>
              <a:t>geçmemek üzere </a:t>
            </a:r>
            <a:r>
              <a:rPr lang="tr-TR" sz="1600" b="1" dirty="0">
                <a:solidFill>
                  <a:srgbClr val="FFFF00"/>
                </a:solidFill>
              </a:rPr>
              <a:t>sigortalı başına yarım asgari ücret tutarında,</a:t>
            </a:r>
          </a:p>
          <a:p>
            <a:pPr algn="l"/>
            <a:r>
              <a:rPr lang="tr-TR" sz="1600" b="1" dirty="0">
                <a:solidFill>
                  <a:srgbClr val="FFFF00"/>
                </a:solidFill>
              </a:rPr>
              <a:t>c) Defter tutmakla yükümlü olmayanlar hakkında aylık asgari ücreti geçmemek </a:t>
            </a:r>
            <a:r>
              <a:rPr lang="tr-TR" sz="1600" b="1" dirty="0" smtClean="0">
                <a:solidFill>
                  <a:srgbClr val="FFFF00"/>
                </a:solidFill>
              </a:rPr>
              <a:t>üzere sigortalı </a:t>
            </a:r>
            <a:r>
              <a:rPr lang="tr-TR" sz="1600" b="1" dirty="0">
                <a:solidFill>
                  <a:srgbClr val="FFFF00"/>
                </a:solidFill>
              </a:rPr>
              <a:t>başına asgari ücretin üçte biri tutarında</a:t>
            </a:r>
            <a:r>
              <a:rPr lang="tr-TR" sz="1600" b="1" dirty="0" smtClean="0">
                <a:solidFill>
                  <a:srgbClr val="FFFF00"/>
                </a:solidFill>
              </a:rPr>
              <a:t>, idari </a:t>
            </a:r>
            <a:r>
              <a:rPr lang="tr-TR" sz="1600" b="1" dirty="0">
                <a:solidFill>
                  <a:srgbClr val="FFFF00"/>
                </a:solidFill>
              </a:rPr>
              <a:t>para cezası uygulanır.”</a:t>
            </a:r>
            <a:endParaRPr lang="tr-TR" sz="1600" dirty="0">
              <a:solidFill>
                <a:schemeClr val="tx1"/>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2777136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40905" y="116632"/>
            <a:ext cx="7772400" cy="732999"/>
          </a:xfrm>
        </p:spPr>
        <p:txBody>
          <a:bodyPr>
            <a:normAutofit/>
          </a:bodyPr>
          <a:lstStyle/>
          <a:p>
            <a:r>
              <a:rPr lang="tr-TR" sz="2800" b="1" dirty="0">
                <a:solidFill>
                  <a:srgbClr val="00B0F0"/>
                </a:solidFill>
                <a:effectLst>
                  <a:outerShdw blurRad="38100" dist="38100" dir="2700000" algn="tl">
                    <a:srgbClr val="000000">
                      <a:alpha val="43137"/>
                    </a:srgbClr>
                  </a:outerShdw>
                </a:effectLst>
              </a:rPr>
              <a:t>Fiilen Tespit</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83762" y="849630"/>
            <a:ext cx="8180725" cy="5819729"/>
          </a:xfrm>
        </p:spPr>
        <p:txBody>
          <a:bodyPr>
            <a:noAutofit/>
          </a:bodyPr>
          <a:lstStyle/>
          <a:p>
            <a:pPr algn="l"/>
            <a:r>
              <a:rPr lang="tr-TR" sz="2000" b="1" dirty="0">
                <a:solidFill>
                  <a:srgbClr val="FFFF00"/>
                </a:solidFill>
              </a:rPr>
              <a:t>Genel anlamda fiilen tespit, Kanun uygulamasında yetkili denetim </a:t>
            </a:r>
            <a:r>
              <a:rPr lang="tr-TR" sz="2000" b="1" dirty="0" smtClean="0">
                <a:solidFill>
                  <a:srgbClr val="FFFF00"/>
                </a:solidFill>
              </a:rPr>
              <a:t>elemanlarının işyerinde </a:t>
            </a:r>
            <a:r>
              <a:rPr lang="tr-TR" sz="2000" b="1" dirty="0">
                <a:solidFill>
                  <a:srgbClr val="FFFF00"/>
                </a:solidFill>
              </a:rPr>
              <a:t>yaptıkları denetimler sırasında, işyeri ve çalışanları hakkında tespit ettikleri bilgilerdir</a:t>
            </a:r>
            <a:r>
              <a:rPr lang="tr-TR" sz="2000" b="1" dirty="0" smtClean="0">
                <a:solidFill>
                  <a:srgbClr val="FFFF00"/>
                </a:solidFill>
              </a:rPr>
              <a:t>.</a:t>
            </a:r>
          </a:p>
          <a:p>
            <a:pPr algn="l"/>
            <a:r>
              <a:rPr lang="tr-TR" sz="2000" dirty="0"/>
              <a:t>Çalışan yönünden fiili tespit, yetkili denetim elemanlarınca, Kanuna göre sigortalı </a:t>
            </a:r>
            <a:r>
              <a:rPr lang="tr-TR" sz="2000" dirty="0" smtClean="0"/>
              <a:t>olması gereken </a:t>
            </a:r>
            <a:r>
              <a:rPr lang="tr-TR" sz="2000" dirty="0"/>
              <a:t>kişinin işyerinde çalıştığının görülmesi, işyerinden ayrılmış veya izinli, raporlu, </a:t>
            </a:r>
            <a:r>
              <a:rPr lang="tr-TR" sz="2000" dirty="0" smtClean="0"/>
              <a:t>görevli olması </a:t>
            </a:r>
            <a:r>
              <a:rPr lang="tr-TR" sz="2000" dirty="0"/>
              <a:t>gibi çeşitli nedenlerle denetim anında işyerinde bulunmayan sigortalılar açısından </a:t>
            </a:r>
            <a:r>
              <a:rPr lang="tr-TR" sz="2000" dirty="0" smtClean="0"/>
              <a:t>fiili tespit </a:t>
            </a:r>
            <a:r>
              <a:rPr lang="tr-TR" sz="2000" dirty="0"/>
              <a:t>ise bordro tanıklarının dinlenmesi veya civar incelemesi sonrasında sigortalı </a:t>
            </a:r>
            <a:r>
              <a:rPr lang="tr-TR" sz="2000" dirty="0" smtClean="0"/>
              <a:t>olması gereken </a:t>
            </a:r>
            <a:r>
              <a:rPr lang="tr-TR" sz="2000" dirty="0"/>
              <a:t>kişinin işyerinde çalıştığının anlaşılmasıdır</a:t>
            </a:r>
            <a:r>
              <a:rPr lang="tr-TR" sz="2000" dirty="0" smtClean="0"/>
              <a:t>.</a:t>
            </a:r>
          </a:p>
          <a:p>
            <a:pPr algn="l"/>
            <a:r>
              <a:rPr lang="tr-TR" sz="2000" b="1" dirty="0">
                <a:solidFill>
                  <a:srgbClr val="FFFF00"/>
                </a:solidFill>
                <a:effectLst>
                  <a:glow rad="38100">
                    <a:schemeClr val="bg1">
                      <a:lumMod val="50000"/>
                      <a:lumOff val="50000"/>
                      <a:alpha val="20000"/>
                    </a:schemeClr>
                  </a:glow>
                </a:effectLst>
              </a:rPr>
              <a:t>Kanun gereğince, çalışmaları fiilen tespit edilenlere, irade fesadı halleri (hata, hile, tehdit</a:t>
            </a:r>
            <a:r>
              <a:rPr lang="tr-TR" sz="2000" b="1" dirty="0" smtClean="0">
                <a:solidFill>
                  <a:srgbClr val="FFFF00"/>
                </a:solidFill>
                <a:effectLst>
                  <a:glow rad="38100">
                    <a:schemeClr val="bg1">
                      <a:lumMod val="50000"/>
                      <a:lumOff val="50000"/>
                      <a:alpha val="20000"/>
                    </a:schemeClr>
                  </a:glow>
                </a:effectLst>
              </a:rPr>
              <a:t>) hariç </a:t>
            </a:r>
            <a:r>
              <a:rPr lang="tr-TR" sz="2000" b="1" dirty="0">
                <a:solidFill>
                  <a:srgbClr val="FFFF00"/>
                </a:solidFill>
                <a:effectLst>
                  <a:glow rad="38100">
                    <a:schemeClr val="bg1">
                      <a:lumMod val="50000"/>
                      <a:lumOff val="50000"/>
                      <a:alpha val="20000"/>
                    </a:schemeClr>
                  </a:glow>
                </a:effectLst>
              </a:rPr>
              <a:t>başkaca bir delile veya tespite gerek kalmadan hizmet kazandırılır.</a:t>
            </a:r>
            <a:endParaRPr lang="tr-TR" sz="2000" b="1" dirty="0">
              <a:solidFill>
                <a:srgbClr val="FFFF00"/>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504746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40905" y="116632"/>
            <a:ext cx="7772400" cy="732999"/>
          </a:xfrm>
        </p:spPr>
        <p:txBody>
          <a:bodyPr>
            <a:normAutofit/>
          </a:bodyPr>
          <a:lstStyle/>
          <a:p>
            <a:r>
              <a:rPr lang="tr-TR" sz="2800" b="1" dirty="0">
                <a:solidFill>
                  <a:srgbClr val="00B0F0"/>
                </a:solidFill>
                <a:effectLst>
                  <a:outerShdw blurRad="38100" dist="38100" dir="2700000" algn="tl">
                    <a:srgbClr val="000000">
                      <a:alpha val="43137"/>
                    </a:srgbClr>
                  </a:outerShdw>
                </a:effectLst>
              </a:rPr>
              <a:t>Fiilen Tespit</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83762" y="849630"/>
            <a:ext cx="8180725" cy="5819729"/>
          </a:xfrm>
        </p:spPr>
        <p:txBody>
          <a:bodyPr>
            <a:noAutofit/>
          </a:bodyPr>
          <a:lstStyle/>
          <a:p>
            <a:pPr algn="l"/>
            <a:r>
              <a:rPr lang="tr-TR" sz="2000" b="1" dirty="0">
                <a:solidFill>
                  <a:srgbClr val="FFFF00"/>
                </a:solidFill>
              </a:rPr>
              <a:t>İşyerinde fiilen çalıştıkları tespit edilenlerden işyeri kayıt ve belgelerinde ver </a:t>
            </a:r>
            <a:r>
              <a:rPr lang="tr-TR" sz="2000" b="1" dirty="0" smtClean="0">
                <a:solidFill>
                  <a:srgbClr val="FFFF00"/>
                </a:solidFill>
              </a:rPr>
              <a:t>verilmeyen veya </a:t>
            </a:r>
            <a:r>
              <a:rPr lang="tr-TR" sz="2000" b="1" dirty="0">
                <a:solidFill>
                  <a:srgbClr val="FFFF00"/>
                </a:solidFill>
              </a:rPr>
              <a:t>kuruma bildirilmeyenlerin veya eksik bildirilenlerin en fazla tespitin yapıldığı </a:t>
            </a:r>
            <a:r>
              <a:rPr lang="tr-TR" sz="2000" b="1" dirty="0" smtClean="0">
                <a:solidFill>
                  <a:srgbClr val="FFFF00"/>
                </a:solidFill>
              </a:rPr>
              <a:t>tarihten geriye </a:t>
            </a:r>
            <a:r>
              <a:rPr lang="tr-TR" sz="2000" b="1" dirty="0">
                <a:solidFill>
                  <a:srgbClr val="FFFF00"/>
                </a:solidFill>
              </a:rPr>
              <a:t>yönelik bir yıllık süreye ilişkin kısmı dikkate alınır</a:t>
            </a:r>
            <a:r>
              <a:rPr lang="tr-TR" sz="2000" b="1" dirty="0" smtClean="0">
                <a:solidFill>
                  <a:srgbClr val="FFFF00"/>
                </a:solidFill>
              </a:rPr>
              <a:t>.</a:t>
            </a:r>
          </a:p>
          <a:p>
            <a:pPr algn="l"/>
            <a:r>
              <a:rPr lang="tr-TR" sz="2000" dirty="0"/>
              <a:t>Şikayet dilekçesinde isim/isimleri bulunanların fiilen çalıştıklarının tespiti ve </a:t>
            </a:r>
            <a:r>
              <a:rPr lang="tr-TR" sz="2000" dirty="0" smtClean="0"/>
              <a:t>iddiaların karşılanması </a:t>
            </a:r>
            <a:r>
              <a:rPr lang="tr-TR" sz="2000" dirty="0"/>
              <a:t>halinde, tespit edilen bilgilere göre sigortalılıkları sağlanacağından, ayrıca </a:t>
            </a:r>
            <a:r>
              <a:rPr lang="tr-TR" sz="2000" dirty="0" smtClean="0"/>
              <a:t>kayıt incelemesi</a:t>
            </a:r>
            <a:r>
              <a:rPr lang="tr-TR" sz="2000" dirty="0"/>
              <a:t>, civar incelemesi yapılmasına, kamu kurum ve kuruluşlarından bilgi ve belge </a:t>
            </a:r>
            <a:r>
              <a:rPr lang="tr-TR" sz="2000" dirty="0" smtClean="0"/>
              <a:t>temin edilmesine </a:t>
            </a:r>
            <a:r>
              <a:rPr lang="tr-TR" sz="2000" dirty="0"/>
              <a:t>gerek bulunmamaktadır.</a:t>
            </a:r>
            <a:endParaRPr lang="tr-TR" sz="2000" dirty="0" smtClean="0"/>
          </a:p>
          <a:p>
            <a:pPr algn="l"/>
            <a:r>
              <a:rPr lang="tr-TR" sz="2000" b="1" dirty="0">
                <a:solidFill>
                  <a:srgbClr val="FFFF00"/>
                </a:solidFill>
                <a:effectLst>
                  <a:glow rad="38100">
                    <a:schemeClr val="bg1">
                      <a:lumMod val="50000"/>
                      <a:lumOff val="50000"/>
                      <a:alpha val="20000"/>
                    </a:schemeClr>
                  </a:glow>
                </a:effectLst>
              </a:rPr>
              <a:t>Fiilen çalışmasına rağmen Kuruma bildirilmediğini beyan eden çalışanın, </a:t>
            </a:r>
            <a:r>
              <a:rPr lang="tr-TR" sz="2000" b="1" dirty="0" smtClean="0">
                <a:solidFill>
                  <a:srgbClr val="FFFF00"/>
                </a:solidFill>
                <a:effectLst>
                  <a:glow rad="38100">
                    <a:schemeClr val="bg1">
                      <a:lumMod val="50000"/>
                      <a:lumOff val="50000"/>
                      <a:alpha val="20000"/>
                    </a:schemeClr>
                  </a:glow>
                </a:effectLst>
              </a:rPr>
              <a:t>kontrol saatinde </a:t>
            </a:r>
            <a:r>
              <a:rPr lang="tr-TR" sz="2000" b="1" dirty="0">
                <a:solidFill>
                  <a:srgbClr val="FFFF00"/>
                </a:solidFill>
                <a:effectLst>
                  <a:glow rad="38100">
                    <a:schemeClr val="bg1">
                      <a:lumMod val="50000"/>
                      <a:lumOff val="50000"/>
                      <a:alpha val="20000"/>
                    </a:schemeClr>
                  </a:glow>
                </a:effectLst>
              </a:rPr>
              <a:t>işyerinde görülmemekle beraber diğer çalışanlardan uygun sorgulama yöntemi </a:t>
            </a:r>
            <a:r>
              <a:rPr lang="tr-TR" sz="2000" b="1" dirty="0" smtClean="0">
                <a:solidFill>
                  <a:srgbClr val="FFFF00"/>
                </a:solidFill>
                <a:effectLst>
                  <a:glow rad="38100">
                    <a:schemeClr val="bg1">
                      <a:lumMod val="50000"/>
                      <a:lumOff val="50000"/>
                      <a:alpha val="20000"/>
                    </a:schemeClr>
                  </a:glow>
                </a:effectLst>
              </a:rPr>
              <a:t>ile çalışmaya </a:t>
            </a:r>
            <a:r>
              <a:rPr lang="tr-TR" sz="2000" b="1" dirty="0">
                <a:solidFill>
                  <a:srgbClr val="FFFF00"/>
                </a:solidFill>
                <a:effectLst>
                  <a:glow rad="38100">
                    <a:schemeClr val="bg1">
                      <a:lumMod val="50000"/>
                      <a:lumOff val="50000"/>
                      <a:alpha val="20000"/>
                    </a:schemeClr>
                  </a:glow>
                </a:effectLst>
              </a:rPr>
              <a:t>devam ettiği, ancak, izinli, görevli veya sair nedenle işyerinde </a:t>
            </a:r>
            <a:r>
              <a:rPr lang="tr-TR" sz="2000" b="1" dirty="0" smtClean="0">
                <a:solidFill>
                  <a:srgbClr val="FFFF00"/>
                </a:solidFill>
                <a:effectLst>
                  <a:glow rad="38100">
                    <a:schemeClr val="bg1">
                      <a:lumMod val="50000"/>
                      <a:lumOff val="50000"/>
                      <a:alpha val="20000"/>
                    </a:schemeClr>
                  </a:glow>
                </a:effectLst>
              </a:rPr>
              <a:t>bulunmadığının öğrenilmesi </a:t>
            </a:r>
            <a:r>
              <a:rPr lang="tr-TR" sz="2000" b="1" dirty="0">
                <a:solidFill>
                  <a:srgbClr val="FFFF00"/>
                </a:solidFill>
                <a:effectLst>
                  <a:glow rad="38100">
                    <a:schemeClr val="bg1">
                      <a:lumMod val="50000"/>
                      <a:lumOff val="50000"/>
                      <a:alpha val="20000"/>
                    </a:schemeClr>
                  </a:glow>
                </a:effectLst>
              </a:rPr>
              <a:t>ve düzenlenen tutanaklarla ilgilinin iddiasının </a:t>
            </a:r>
            <a:r>
              <a:rPr lang="tr-TR" sz="2000" b="1" dirty="0" smtClean="0">
                <a:solidFill>
                  <a:srgbClr val="FFFF00"/>
                </a:solidFill>
                <a:effectLst>
                  <a:glow rad="38100">
                    <a:schemeClr val="bg1">
                      <a:lumMod val="50000"/>
                      <a:lumOff val="50000"/>
                      <a:alpha val="20000"/>
                    </a:schemeClr>
                  </a:glow>
                </a:effectLst>
              </a:rPr>
              <a:t> karşılanabileceğinin anlaşılması halinde</a:t>
            </a:r>
            <a:r>
              <a:rPr lang="tr-TR" sz="2000" b="1" dirty="0">
                <a:solidFill>
                  <a:srgbClr val="FFFF00"/>
                </a:solidFill>
                <a:effectLst>
                  <a:glow rad="38100">
                    <a:schemeClr val="bg1">
                      <a:lumMod val="50000"/>
                      <a:lumOff val="50000"/>
                      <a:alpha val="20000"/>
                    </a:schemeClr>
                  </a:glow>
                </a:effectLst>
              </a:rPr>
              <a:t>, bu öğrenme fiilen tespit kapsamında </a:t>
            </a:r>
            <a:r>
              <a:rPr lang="tr-TR" sz="2000" b="1" dirty="0" smtClean="0">
                <a:solidFill>
                  <a:srgbClr val="FFFF00"/>
                </a:solidFill>
                <a:effectLst>
                  <a:glow rad="38100">
                    <a:schemeClr val="bg1">
                      <a:lumMod val="50000"/>
                      <a:lumOff val="50000"/>
                      <a:alpha val="20000"/>
                    </a:schemeClr>
                  </a:glow>
                </a:effectLst>
              </a:rPr>
              <a:t>değerlendirilir.</a:t>
            </a:r>
            <a:endParaRPr lang="tr-TR" sz="2000" b="1" dirty="0">
              <a:solidFill>
                <a:srgbClr val="FFFF00"/>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2304755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40905" y="116632"/>
            <a:ext cx="7772400" cy="732999"/>
          </a:xfrm>
        </p:spPr>
        <p:txBody>
          <a:bodyPr>
            <a:normAutofit/>
          </a:bodyPr>
          <a:lstStyle/>
          <a:p>
            <a:r>
              <a:rPr lang="tr-TR" sz="2800" b="1" dirty="0">
                <a:solidFill>
                  <a:srgbClr val="00B0F0"/>
                </a:solidFill>
                <a:effectLst>
                  <a:outerShdw blurRad="38100" dist="38100" dir="2700000" algn="tl">
                    <a:srgbClr val="000000">
                      <a:alpha val="43137"/>
                    </a:srgbClr>
                  </a:outerShdw>
                </a:effectLst>
              </a:rPr>
              <a:t>İşyeri </a:t>
            </a:r>
            <a:r>
              <a:rPr lang="tr-TR" sz="2800" b="1" dirty="0" smtClean="0">
                <a:solidFill>
                  <a:srgbClr val="00B0F0"/>
                </a:solidFill>
                <a:effectLst>
                  <a:outerShdw blurRad="38100" dist="38100" dir="2700000" algn="tl">
                    <a:srgbClr val="000000">
                      <a:alpha val="43137"/>
                    </a:srgbClr>
                  </a:outerShdw>
                </a:effectLst>
              </a:rPr>
              <a:t>Kayıtlarından </a:t>
            </a:r>
            <a:r>
              <a:rPr lang="tr-TR" sz="2800" b="1" dirty="0">
                <a:solidFill>
                  <a:srgbClr val="00B0F0"/>
                </a:solidFill>
                <a:effectLst>
                  <a:outerShdw blurRad="38100" dist="38100" dir="2700000" algn="tl">
                    <a:srgbClr val="000000">
                      <a:alpha val="43137"/>
                    </a:srgbClr>
                  </a:outerShdw>
                </a:effectLst>
              </a:rPr>
              <a:t>Tespit</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83762" y="849630"/>
            <a:ext cx="8180725" cy="5819729"/>
          </a:xfrm>
        </p:spPr>
        <p:txBody>
          <a:bodyPr>
            <a:noAutofit/>
          </a:bodyPr>
          <a:lstStyle/>
          <a:p>
            <a:pPr algn="l"/>
            <a:r>
              <a:rPr lang="tr-TR" sz="2000" b="1" dirty="0">
                <a:solidFill>
                  <a:srgbClr val="FFFF00"/>
                </a:solidFill>
              </a:rPr>
              <a:t>Çalışanların isimlerinin bildirildiği ihbar veya şikayet dilekçelerinde iddia </a:t>
            </a:r>
            <a:r>
              <a:rPr lang="tr-TR" sz="2000" b="1" dirty="0" smtClean="0">
                <a:solidFill>
                  <a:srgbClr val="FFFF00"/>
                </a:solidFill>
              </a:rPr>
              <a:t>edilen çalışmaları </a:t>
            </a:r>
            <a:r>
              <a:rPr lang="tr-TR" sz="2000" b="1" dirty="0">
                <a:solidFill>
                  <a:srgbClr val="FFFF00"/>
                </a:solidFill>
              </a:rPr>
              <a:t>fiilen saptanamayan veya denetim sonucu belirlenemeyenlerin çalışma gün </a:t>
            </a:r>
            <a:r>
              <a:rPr lang="tr-TR" sz="2000" b="1" dirty="0" smtClean="0">
                <a:solidFill>
                  <a:srgbClr val="FFFF00"/>
                </a:solidFill>
              </a:rPr>
              <a:t>ve kazançlarının </a:t>
            </a:r>
            <a:r>
              <a:rPr lang="tr-TR" sz="2000" b="1" dirty="0">
                <a:solidFill>
                  <a:srgbClr val="FFFF00"/>
                </a:solidFill>
              </a:rPr>
              <a:t>tespiti amacıyla işyeri defter ve dayanağı belgelerinin incelenmesi yoluna gidilir</a:t>
            </a:r>
            <a:r>
              <a:rPr lang="tr-TR" sz="2000" b="1" dirty="0" smtClean="0">
                <a:solidFill>
                  <a:srgbClr val="FFFF00"/>
                </a:solidFill>
              </a:rPr>
              <a:t>. </a:t>
            </a:r>
          </a:p>
          <a:p>
            <a:pPr algn="l"/>
            <a:r>
              <a:rPr lang="tr-TR" sz="2000" dirty="0" smtClean="0"/>
              <a:t>İşyeri </a:t>
            </a:r>
            <a:r>
              <a:rPr lang="tr-TR" sz="2000" dirty="0"/>
              <a:t>kayıtları, işverenler tarafından bir kanun gereği tutulması zorunlu olan defterler </a:t>
            </a:r>
            <a:r>
              <a:rPr lang="tr-TR" sz="2000" dirty="0" smtClean="0"/>
              <a:t>ve dayanağı </a:t>
            </a:r>
            <a:r>
              <a:rPr lang="tr-TR" sz="2000" dirty="0"/>
              <a:t>belgeler, deftere tabi olmayanlar için ise, kayıt niteliğinde olmak üzere </a:t>
            </a:r>
            <a:r>
              <a:rPr lang="tr-TR" sz="2000" dirty="0" smtClean="0"/>
              <a:t>düzenlemek zorunda </a:t>
            </a:r>
            <a:r>
              <a:rPr lang="tr-TR" sz="2000" dirty="0"/>
              <a:t>oldukları ücret ödeme bordrolarıdır.</a:t>
            </a:r>
          </a:p>
          <a:p>
            <a:pPr algn="l"/>
            <a:r>
              <a:rPr lang="tr-TR" sz="2000" b="1" dirty="0" smtClean="0">
                <a:solidFill>
                  <a:srgbClr val="FFFF00"/>
                </a:solidFill>
                <a:effectLst>
                  <a:glow rad="38100">
                    <a:schemeClr val="bg1">
                      <a:lumMod val="50000"/>
                      <a:lumOff val="50000"/>
                      <a:alpha val="20000"/>
                    </a:schemeClr>
                  </a:glow>
                </a:effectLst>
              </a:rPr>
              <a:t>İşverenin </a:t>
            </a:r>
            <a:r>
              <a:rPr lang="tr-TR" sz="2000" b="1" dirty="0">
                <a:solidFill>
                  <a:srgbClr val="FFFF00"/>
                </a:solidFill>
                <a:effectLst>
                  <a:glow rad="38100">
                    <a:schemeClr val="bg1">
                      <a:lumMod val="50000"/>
                      <a:lumOff val="50000"/>
                      <a:alpha val="20000"/>
                    </a:schemeClr>
                  </a:glow>
                </a:effectLst>
              </a:rPr>
              <a:t>tutmak zorunda olduğu defter ve belgelerden, bir Kanun gereğince </a:t>
            </a:r>
            <a:r>
              <a:rPr lang="tr-TR" sz="2000" b="1" dirty="0" smtClean="0">
                <a:solidFill>
                  <a:srgbClr val="FFFF00"/>
                </a:solidFill>
                <a:effectLst>
                  <a:glow rad="38100">
                    <a:schemeClr val="bg1">
                      <a:lumMod val="50000"/>
                      <a:lumOff val="50000"/>
                      <a:alpha val="20000"/>
                    </a:schemeClr>
                  </a:glow>
                </a:effectLst>
              </a:rPr>
              <a:t>tutmak zorunda </a:t>
            </a:r>
            <a:r>
              <a:rPr lang="tr-TR" sz="2000" b="1" dirty="0">
                <a:solidFill>
                  <a:srgbClr val="FFFF00"/>
                </a:solidFill>
                <a:effectLst>
                  <a:glow rad="38100">
                    <a:schemeClr val="bg1">
                      <a:lumMod val="50000"/>
                      <a:lumOff val="50000"/>
                      <a:alpha val="20000"/>
                    </a:schemeClr>
                  </a:glow>
                </a:effectLst>
              </a:rPr>
              <a:t>olduğu defter ve belgelerin (Türk Ticaret Kanunu, Vergi Usul Kanunu, İlgili </a:t>
            </a:r>
            <a:r>
              <a:rPr lang="tr-TR" sz="2000" b="1" dirty="0" smtClean="0">
                <a:solidFill>
                  <a:srgbClr val="FFFF00"/>
                </a:solidFill>
                <a:effectLst>
                  <a:glow rad="38100">
                    <a:schemeClr val="bg1">
                      <a:lumMod val="50000"/>
                      <a:lumOff val="50000"/>
                      <a:alpha val="20000"/>
                    </a:schemeClr>
                  </a:glow>
                </a:effectLst>
              </a:rPr>
              <a:t>Diğer Kanunlar </a:t>
            </a:r>
            <a:r>
              <a:rPr lang="tr-TR" sz="2000" b="1" dirty="0">
                <a:solidFill>
                  <a:srgbClr val="FFFF00"/>
                </a:solidFill>
                <a:effectLst>
                  <a:glow rad="38100">
                    <a:schemeClr val="bg1">
                      <a:lumMod val="50000"/>
                      <a:lumOff val="50000"/>
                      <a:alpha val="20000"/>
                    </a:schemeClr>
                  </a:glow>
                </a:effectLst>
              </a:rPr>
              <a:t>ve Sosyal Sigortalar İşlemleri Yönetmeliği) anlaşılması gerekmektedir.</a:t>
            </a:r>
            <a:endParaRPr lang="tr-TR" sz="2000" b="1" dirty="0">
              <a:solidFill>
                <a:srgbClr val="FFFF00"/>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760741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40905" y="116632"/>
            <a:ext cx="7772400" cy="732999"/>
          </a:xfrm>
        </p:spPr>
        <p:txBody>
          <a:bodyPr>
            <a:normAutofit/>
          </a:bodyPr>
          <a:lstStyle/>
          <a:p>
            <a:r>
              <a:rPr lang="tr-TR" sz="2800" b="1" dirty="0">
                <a:solidFill>
                  <a:srgbClr val="00B0F0"/>
                </a:solidFill>
                <a:effectLst>
                  <a:outerShdw blurRad="38100" dist="38100" dir="2700000" algn="tl">
                    <a:srgbClr val="000000">
                      <a:alpha val="43137"/>
                    </a:srgbClr>
                  </a:outerShdw>
                </a:effectLst>
              </a:rPr>
              <a:t>İşyeri </a:t>
            </a:r>
            <a:r>
              <a:rPr lang="tr-TR" sz="2800" b="1" dirty="0" smtClean="0">
                <a:solidFill>
                  <a:srgbClr val="00B0F0"/>
                </a:solidFill>
                <a:effectLst>
                  <a:outerShdw blurRad="38100" dist="38100" dir="2700000" algn="tl">
                    <a:srgbClr val="000000">
                      <a:alpha val="43137"/>
                    </a:srgbClr>
                  </a:outerShdw>
                </a:effectLst>
              </a:rPr>
              <a:t>Kayıtlarından </a:t>
            </a:r>
            <a:r>
              <a:rPr lang="tr-TR" sz="2800" b="1" dirty="0">
                <a:solidFill>
                  <a:srgbClr val="00B0F0"/>
                </a:solidFill>
                <a:effectLst>
                  <a:outerShdw blurRad="38100" dist="38100" dir="2700000" algn="tl">
                    <a:srgbClr val="000000">
                      <a:alpha val="43137"/>
                    </a:srgbClr>
                  </a:outerShdw>
                </a:effectLst>
              </a:rPr>
              <a:t>Tespit</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83762" y="849630"/>
            <a:ext cx="8180725" cy="5819729"/>
          </a:xfrm>
        </p:spPr>
        <p:txBody>
          <a:bodyPr>
            <a:noAutofit/>
          </a:bodyPr>
          <a:lstStyle/>
          <a:p>
            <a:pPr algn="l"/>
            <a:r>
              <a:rPr lang="tr-TR" sz="2000" b="1" dirty="0">
                <a:solidFill>
                  <a:srgbClr val="FFFF00"/>
                </a:solidFill>
              </a:rPr>
              <a:t>Çalışmaları işyeri kayıtlarındaki her türlü bilgiden tespit edilenlere, başka bir delile </a:t>
            </a:r>
            <a:r>
              <a:rPr lang="tr-TR" sz="2000" b="1" dirty="0" smtClean="0">
                <a:solidFill>
                  <a:srgbClr val="FFFF00"/>
                </a:solidFill>
              </a:rPr>
              <a:t>veya tespite </a:t>
            </a:r>
            <a:r>
              <a:rPr lang="tr-TR" sz="2000" b="1" dirty="0">
                <a:solidFill>
                  <a:srgbClr val="FFFF00"/>
                </a:solidFill>
              </a:rPr>
              <a:t>gerek kalmadan (çalışmaya dayanmayan sigortalılık, sigortalılık niteliği bulunmama vb</a:t>
            </a:r>
            <a:r>
              <a:rPr lang="tr-TR" sz="2000" b="1" dirty="0" smtClean="0">
                <a:solidFill>
                  <a:srgbClr val="FFFF00"/>
                </a:solidFill>
              </a:rPr>
              <a:t>. durumlar </a:t>
            </a:r>
            <a:r>
              <a:rPr lang="tr-TR" sz="2000" b="1" dirty="0">
                <a:solidFill>
                  <a:srgbClr val="FFFF00"/>
                </a:solidFill>
              </a:rPr>
              <a:t>hariç) hizmet kazandırılır</a:t>
            </a:r>
            <a:r>
              <a:rPr lang="tr-TR" sz="2000" b="1" dirty="0" smtClean="0">
                <a:solidFill>
                  <a:srgbClr val="FFFF00"/>
                </a:solidFill>
              </a:rPr>
              <a:t>. İlgili </a:t>
            </a:r>
            <a:r>
              <a:rPr lang="tr-TR" sz="2000" b="1" dirty="0">
                <a:solidFill>
                  <a:srgbClr val="FFFF00"/>
                </a:solidFill>
              </a:rPr>
              <a:t>kanun/kanunlar gereğince düzenlenmesi veya alınması zorunlu bulunan defter </a:t>
            </a:r>
            <a:r>
              <a:rPr lang="tr-TR" sz="2000" b="1" dirty="0" smtClean="0">
                <a:solidFill>
                  <a:srgbClr val="FFFF00"/>
                </a:solidFill>
              </a:rPr>
              <a:t>veya belge </a:t>
            </a:r>
            <a:r>
              <a:rPr lang="tr-TR" sz="2000" b="1" dirty="0">
                <a:solidFill>
                  <a:srgbClr val="FFFF00"/>
                </a:solidFill>
              </a:rPr>
              <a:t>ile </a:t>
            </a:r>
            <a:r>
              <a:rPr lang="tr-TR" sz="2000" b="1" dirty="0" err="1">
                <a:solidFill>
                  <a:srgbClr val="FFFF00"/>
                </a:solidFill>
              </a:rPr>
              <a:t>delillendirilemeyen</a:t>
            </a:r>
            <a:r>
              <a:rPr lang="tr-TR" sz="2000" b="1" dirty="0">
                <a:solidFill>
                  <a:srgbClr val="FFFF00"/>
                </a:solidFill>
              </a:rPr>
              <a:t> çalışmanın, işyeri kayıtlarından tespit kapsamında kabul </a:t>
            </a:r>
            <a:r>
              <a:rPr lang="tr-TR" sz="2000" b="1" dirty="0" smtClean="0">
                <a:solidFill>
                  <a:srgbClr val="FFFF00"/>
                </a:solidFill>
              </a:rPr>
              <a:t>edilmesi mümkün </a:t>
            </a:r>
            <a:r>
              <a:rPr lang="tr-TR" sz="2000" b="1" dirty="0">
                <a:solidFill>
                  <a:srgbClr val="FFFF00"/>
                </a:solidFill>
              </a:rPr>
              <a:t>değildir</a:t>
            </a:r>
            <a:r>
              <a:rPr lang="tr-TR" sz="2000" b="1" dirty="0" smtClean="0">
                <a:solidFill>
                  <a:srgbClr val="FFFF00"/>
                </a:solidFill>
              </a:rPr>
              <a:t>.</a:t>
            </a:r>
          </a:p>
          <a:p>
            <a:pPr algn="l"/>
            <a:r>
              <a:rPr lang="tr-TR" sz="2000" dirty="0"/>
              <a:t>Bir kanun gereğince düzenlenen ve kayıt kavramı içerisinde bulunan belgelerde </a:t>
            </a:r>
            <a:r>
              <a:rPr lang="tr-TR" sz="2000" dirty="0" smtClean="0"/>
              <a:t>yazılı bilgilerden </a:t>
            </a:r>
            <a:r>
              <a:rPr lang="tr-TR" sz="2000" dirty="0"/>
              <a:t>çalışma olgusunun tespiti mümkün olup, bu anlamda delil niteliğindedir.</a:t>
            </a:r>
          </a:p>
          <a:p>
            <a:pPr algn="l"/>
            <a:r>
              <a:rPr lang="tr-TR" sz="2000" dirty="0"/>
              <a:t>İbraname, bonservis, senet, sözleşme, şartname, mahsup fişi, banka kayıtları</a:t>
            </a:r>
            <a:r>
              <a:rPr lang="tr-TR" sz="2000" dirty="0" smtClean="0"/>
              <a:t>, vekaletname</a:t>
            </a:r>
            <a:r>
              <a:rPr lang="tr-TR" sz="2000" dirty="0"/>
              <a:t>, imza sirküleri gibi belgeler, işverenin yasal defter ve dayanağı belge </a:t>
            </a:r>
            <a:r>
              <a:rPr lang="tr-TR" sz="2000" dirty="0" smtClean="0"/>
              <a:t>niteliğinde bulunmadığından</a:t>
            </a:r>
            <a:r>
              <a:rPr lang="tr-TR" sz="2000" dirty="0"/>
              <a:t>, işyeri kayıtları kapsamında sayılması mümkün değildir. Ancak </a:t>
            </a:r>
            <a:r>
              <a:rPr lang="tr-TR" sz="2000" dirty="0" smtClean="0"/>
              <a:t>anılan belgelerin </a:t>
            </a:r>
            <a:r>
              <a:rPr lang="tr-TR" sz="2000" dirty="0"/>
              <a:t>çalışma olgusunun ortaya konulmasında delil olarak değerlendirilmesi mümkündür</a:t>
            </a:r>
            <a:r>
              <a:rPr lang="tr-TR" sz="2000" dirty="0" smtClean="0"/>
              <a:t>.</a:t>
            </a:r>
            <a:endParaRPr lang="tr-TR" sz="2000" b="1" dirty="0">
              <a:solidFill>
                <a:srgbClr val="FFFF00"/>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2997748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40905" y="116632"/>
            <a:ext cx="7772400" cy="732999"/>
          </a:xfrm>
        </p:spPr>
        <p:txBody>
          <a:bodyPr>
            <a:normAutofit/>
          </a:bodyPr>
          <a:lstStyle/>
          <a:p>
            <a:r>
              <a:rPr lang="tr-TR" sz="2800" b="1" dirty="0">
                <a:solidFill>
                  <a:srgbClr val="00B0F0"/>
                </a:solidFill>
                <a:effectLst>
                  <a:outerShdw blurRad="38100" dist="38100" dir="2700000" algn="tl">
                    <a:srgbClr val="000000">
                      <a:alpha val="43137"/>
                    </a:srgbClr>
                  </a:outerShdw>
                </a:effectLst>
              </a:rPr>
              <a:t>İşyeri </a:t>
            </a:r>
            <a:r>
              <a:rPr lang="tr-TR" sz="2800" b="1" dirty="0" smtClean="0">
                <a:solidFill>
                  <a:srgbClr val="00B0F0"/>
                </a:solidFill>
                <a:effectLst>
                  <a:outerShdw blurRad="38100" dist="38100" dir="2700000" algn="tl">
                    <a:srgbClr val="000000">
                      <a:alpha val="43137"/>
                    </a:srgbClr>
                  </a:outerShdw>
                </a:effectLst>
              </a:rPr>
              <a:t>Kayıtlarından </a:t>
            </a:r>
            <a:r>
              <a:rPr lang="tr-TR" sz="2800" b="1" dirty="0">
                <a:solidFill>
                  <a:srgbClr val="00B0F0"/>
                </a:solidFill>
                <a:effectLst>
                  <a:outerShdw blurRad="38100" dist="38100" dir="2700000" algn="tl">
                    <a:srgbClr val="000000">
                      <a:alpha val="43137"/>
                    </a:srgbClr>
                  </a:outerShdw>
                </a:effectLst>
              </a:rPr>
              <a:t>Tespit</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83762" y="849630"/>
            <a:ext cx="8180725" cy="5819729"/>
          </a:xfrm>
        </p:spPr>
        <p:txBody>
          <a:bodyPr>
            <a:noAutofit/>
          </a:bodyPr>
          <a:lstStyle/>
          <a:p>
            <a:pPr algn="l"/>
            <a:r>
              <a:rPr lang="tr-TR" sz="2000" b="1" dirty="0">
                <a:solidFill>
                  <a:srgbClr val="FFFF00"/>
                </a:solidFill>
              </a:rPr>
              <a:t>İşyeri kayıtlarının incelenmesinde, ücret tediye bordrosu veya ücret ödeme </a:t>
            </a:r>
            <a:r>
              <a:rPr lang="tr-TR" sz="2000" b="1" dirty="0" smtClean="0">
                <a:solidFill>
                  <a:srgbClr val="FFFF00"/>
                </a:solidFill>
              </a:rPr>
              <a:t>makbuzu bulunup </a:t>
            </a:r>
            <a:r>
              <a:rPr lang="tr-TR" sz="2000" b="1" dirty="0">
                <a:solidFill>
                  <a:srgbClr val="FFFF00"/>
                </a:solidFill>
              </a:rPr>
              <a:t>bulunmadığı ile bu belgelerdeki bilgilerin bir yasa gereği tutulan deftere </a:t>
            </a:r>
            <a:r>
              <a:rPr lang="tr-TR" sz="2000" b="1" dirty="0" smtClean="0">
                <a:solidFill>
                  <a:srgbClr val="FFFF00"/>
                </a:solidFill>
              </a:rPr>
              <a:t>kaydedilip kaydedilmediği </a:t>
            </a:r>
            <a:r>
              <a:rPr lang="tr-TR" sz="2000" b="1" dirty="0">
                <a:solidFill>
                  <a:srgbClr val="FFFF00"/>
                </a:solidFill>
              </a:rPr>
              <a:t>ile yetinilmez, ayrıca her yasal belgedeki bilgi de çalışmanın kanıtı sayılır. </a:t>
            </a:r>
            <a:r>
              <a:rPr lang="tr-TR" sz="2000" b="1" dirty="0" smtClean="0">
                <a:solidFill>
                  <a:srgbClr val="FFFF00"/>
                </a:solidFill>
              </a:rPr>
              <a:t>Bu bağlamda</a:t>
            </a:r>
            <a:r>
              <a:rPr lang="tr-TR" sz="2000" b="1" dirty="0">
                <a:solidFill>
                  <a:srgbClr val="FFFF00"/>
                </a:solidFill>
              </a:rPr>
              <a:t>; şikayet veya ihbar üzerine yapılan incelemede şikayetçinin veya </a:t>
            </a:r>
            <a:r>
              <a:rPr lang="tr-TR" sz="2000" b="1" dirty="0" smtClean="0">
                <a:solidFill>
                  <a:srgbClr val="FFFF00"/>
                </a:solidFill>
              </a:rPr>
              <a:t>sigortasız çalıştırıldığı </a:t>
            </a:r>
            <a:r>
              <a:rPr lang="tr-TR" sz="2000" b="1" dirty="0">
                <a:solidFill>
                  <a:srgbClr val="FFFF00"/>
                </a:solidFill>
              </a:rPr>
              <a:t>ihbar edilenin isim veya imzasının fatura, sevk irsaliyesi, posta alındıları </a:t>
            </a:r>
            <a:r>
              <a:rPr lang="tr-TR" sz="2000" b="1" dirty="0" err="1">
                <a:solidFill>
                  <a:srgbClr val="FFFF00"/>
                </a:solidFill>
              </a:rPr>
              <a:t>v.s</a:t>
            </a:r>
            <a:r>
              <a:rPr lang="tr-TR" sz="2000" b="1" dirty="0" smtClean="0">
                <a:solidFill>
                  <a:srgbClr val="FFFF00"/>
                </a:solidFill>
              </a:rPr>
              <a:t>. belgelerde </a:t>
            </a:r>
            <a:r>
              <a:rPr lang="tr-TR" sz="2000" b="1" dirty="0">
                <a:solidFill>
                  <a:srgbClr val="FFFF00"/>
                </a:solidFill>
              </a:rPr>
              <a:t>görülmesi durumunda bu durum çalışmanın delili (fiili karinesi) sayılacak, </a:t>
            </a:r>
            <a:r>
              <a:rPr lang="tr-TR" sz="2000" b="1" dirty="0" smtClean="0">
                <a:solidFill>
                  <a:srgbClr val="FFFF00"/>
                </a:solidFill>
              </a:rPr>
              <a:t>bu karinenin </a:t>
            </a:r>
            <a:r>
              <a:rPr lang="tr-TR" sz="2000" b="1" dirty="0">
                <a:solidFill>
                  <a:srgbClr val="FFFF00"/>
                </a:solidFill>
              </a:rPr>
              <a:t>aksini işveren ispatlamak yükümlülüğünde ve ispatlanamaması halinde, imzaların </a:t>
            </a:r>
            <a:r>
              <a:rPr lang="tr-TR" sz="2000" b="1" dirty="0" smtClean="0">
                <a:solidFill>
                  <a:srgbClr val="FFFF00"/>
                </a:solidFill>
              </a:rPr>
              <a:t>veya isimlerin </a:t>
            </a:r>
            <a:r>
              <a:rPr lang="tr-TR" sz="2000" b="1" dirty="0">
                <a:solidFill>
                  <a:srgbClr val="FFFF00"/>
                </a:solidFill>
              </a:rPr>
              <a:t>belirlendiği gün sayısına göre değil, aksine bir tespit olmadığı sürece şikayet </a:t>
            </a:r>
            <a:r>
              <a:rPr lang="tr-TR" sz="2000" b="1" dirty="0" smtClean="0">
                <a:solidFill>
                  <a:srgbClr val="FFFF00"/>
                </a:solidFill>
              </a:rPr>
              <a:t>edilen dönem </a:t>
            </a:r>
            <a:r>
              <a:rPr lang="tr-TR" sz="2000" b="1" dirty="0">
                <a:solidFill>
                  <a:srgbClr val="FFFF00"/>
                </a:solidFill>
              </a:rPr>
              <a:t>(dönemin bir yılı aşması durumunda her yıl açısından belge ile </a:t>
            </a:r>
            <a:r>
              <a:rPr lang="tr-TR" sz="2000" b="1" dirty="0" err="1">
                <a:solidFill>
                  <a:srgbClr val="FFFF00"/>
                </a:solidFill>
              </a:rPr>
              <a:t>delillendirme</a:t>
            </a:r>
            <a:r>
              <a:rPr lang="tr-TR" sz="2000" b="1" dirty="0">
                <a:solidFill>
                  <a:srgbClr val="FFFF00"/>
                </a:solidFill>
              </a:rPr>
              <a:t> şartı aranır</a:t>
            </a:r>
            <a:r>
              <a:rPr lang="tr-TR" sz="2000" b="1" dirty="0" smtClean="0">
                <a:solidFill>
                  <a:srgbClr val="FFFF00"/>
                </a:solidFill>
              </a:rPr>
              <a:t>, aksi </a:t>
            </a:r>
            <a:r>
              <a:rPr lang="tr-TR" sz="2000" b="1" dirty="0">
                <a:solidFill>
                  <a:srgbClr val="FFFF00"/>
                </a:solidFill>
              </a:rPr>
              <a:t>halde aynı yıl sonuna kadar hizmet verilmekle yetinilecektir) içerisinde çalışmanın </a:t>
            </a:r>
            <a:r>
              <a:rPr lang="tr-TR" sz="2000" b="1" dirty="0" smtClean="0">
                <a:solidFill>
                  <a:srgbClr val="FFFF00"/>
                </a:solidFill>
              </a:rPr>
              <a:t>aralıksız ve </a:t>
            </a:r>
            <a:r>
              <a:rPr lang="tr-TR" sz="2000" b="1" dirty="0">
                <a:solidFill>
                  <a:srgbClr val="FFFF00"/>
                </a:solidFill>
              </a:rPr>
              <a:t>sürekli geçtiğinin kabulü ile (gerek görülmesi halinde ifadelerle teyit edilerek) </a:t>
            </a:r>
            <a:r>
              <a:rPr lang="tr-TR" sz="2000" b="1" dirty="0" smtClean="0">
                <a:solidFill>
                  <a:srgbClr val="FFFF00"/>
                </a:solidFill>
              </a:rPr>
              <a:t>hizmet kazandırılması </a:t>
            </a:r>
            <a:r>
              <a:rPr lang="tr-TR" sz="2000" b="1" dirty="0">
                <a:solidFill>
                  <a:srgbClr val="FFFF00"/>
                </a:solidFill>
              </a:rPr>
              <a:t>yoluna gidilir</a:t>
            </a:r>
            <a:r>
              <a:rPr lang="tr-TR" sz="2000" b="1" dirty="0" smtClean="0">
                <a:solidFill>
                  <a:srgbClr val="FFFF00"/>
                </a:solidFill>
                <a:effectLst>
                  <a:glow rad="38100">
                    <a:schemeClr val="bg1">
                      <a:lumMod val="50000"/>
                      <a:lumOff val="50000"/>
                      <a:alpha val="20000"/>
                    </a:schemeClr>
                  </a:glow>
                </a:effectLst>
              </a:rPr>
              <a:t>.</a:t>
            </a:r>
            <a:endParaRPr lang="tr-TR" sz="2000" b="1" dirty="0">
              <a:solidFill>
                <a:srgbClr val="FFFF00"/>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2754680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40905" y="116632"/>
            <a:ext cx="7772400" cy="732999"/>
          </a:xfrm>
        </p:spPr>
        <p:txBody>
          <a:bodyPr>
            <a:normAutofit fontScale="90000"/>
          </a:bodyPr>
          <a:lstStyle/>
          <a:p>
            <a:r>
              <a:rPr lang="tr-TR" sz="2800" b="1" dirty="0">
                <a:solidFill>
                  <a:srgbClr val="00B0F0"/>
                </a:solidFill>
                <a:effectLst>
                  <a:outerShdw blurRad="38100" dist="38100" dir="2700000" algn="tl">
                    <a:srgbClr val="000000">
                      <a:alpha val="43137"/>
                    </a:srgbClr>
                  </a:outerShdw>
                </a:effectLst>
              </a:rPr>
              <a:t>Kamu </a:t>
            </a:r>
            <a:r>
              <a:rPr lang="tr-TR" sz="2800" b="1" dirty="0" smtClean="0">
                <a:solidFill>
                  <a:srgbClr val="00B0F0"/>
                </a:solidFill>
                <a:effectLst>
                  <a:outerShdw blurRad="38100" dist="38100" dir="2700000" algn="tl">
                    <a:srgbClr val="000000">
                      <a:alpha val="43137"/>
                    </a:srgbClr>
                  </a:outerShdw>
                </a:effectLst>
              </a:rPr>
              <a:t>Kuruluşları Tarafından </a:t>
            </a:r>
            <a:r>
              <a:rPr lang="tr-TR" sz="2800" b="1" dirty="0">
                <a:solidFill>
                  <a:srgbClr val="00B0F0"/>
                </a:solidFill>
                <a:effectLst>
                  <a:outerShdw blurRad="38100" dist="38100" dir="2700000" algn="tl">
                    <a:srgbClr val="000000">
                      <a:alpha val="43137"/>
                    </a:srgbClr>
                  </a:outerShdw>
                </a:effectLst>
              </a:rPr>
              <a:t>Düzenlenen Belge ve Alınan </a:t>
            </a:r>
            <a:r>
              <a:rPr lang="tr-TR" sz="2800" b="1" dirty="0" smtClean="0">
                <a:solidFill>
                  <a:srgbClr val="00B0F0"/>
                </a:solidFill>
                <a:effectLst>
                  <a:outerShdw blurRad="38100" dist="38100" dir="2700000" algn="tl">
                    <a:srgbClr val="000000">
                      <a:alpha val="43137"/>
                    </a:srgbClr>
                  </a:outerShdw>
                </a:effectLst>
              </a:rPr>
              <a:t>Bilgilerden </a:t>
            </a:r>
            <a:r>
              <a:rPr lang="tr-TR" sz="2800" b="1" dirty="0">
                <a:solidFill>
                  <a:srgbClr val="00B0F0"/>
                </a:solidFill>
                <a:effectLst>
                  <a:outerShdw blurRad="38100" dist="38100" dir="2700000" algn="tl">
                    <a:srgbClr val="000000">
                      <a:alpha val="43137"/>
                    </a:srgbClr>
                  </a:outerShdw>
                </a:effectLst>
              </a:rPr>
              <a:t>Tespit</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83762" y="849630"/>
            <a:ext cx="8180725" cy="5819729"/>
          </a:xfrm>
        </p:spPr>
        <p:txBody>
          <a:bodyPr>
            <a:noAutofit/>
          </a:bodyPr>
          <a:lstStyle/>
          <a:p>
            <a:pPr algn="l"/>
            <a:r>
              <a:rPr lang="tr-TR" sz="2000" b="1" dirty="0">
                <a:solidFill>
                  <a:srgbClr val="FFFF00"/>
                </a:solidFill>
              </a:rPr>
              <a:t>Kanun gereğince, başka bir delile veya tespite gerek kalmadan </a:t>
            </a:r>
            <a:r>
              <a:rPr lang="tr-TR" sz="2000" b="1" dirty="0" smtClean="0">
                <a:solidFill>
                  <a:srgbClr val="FFFF00"/>
                </a:solidFill>
              </a:rPr>
              <a:t>hizmet kazandırılabilmesini </a:t>
            </a:r>
            <a:r>
              <a:rPr lang="tr-TR" sz="2000" b="1" dirty="0">
                <a:solidFill>
                  <a:srgbClr val="FFFF00"/>
                </a:solidFill>
              </a:rPr>
              <a:t>mümkün kılan bir diğer husus da, kamu kuruluşları tarafından </a:t>
            </a:r>
            <a:r>
              <a:rPr lang="tr-TR" sz="2000" b="1" dirty="0" smtClean="0">
                <a:solidFill>
                  <a:srgbClr val="FFFF00"/>
                </a:solidFill>
              </a:rPr>
              <a:t>düzenlenen belge </a:t>
            </a:r>
            <a:r>
              <a:rPr lang="tr-TR" sz="2000" b="1" dirty="0">
                <a:solidFill>
                  <a:srgbClr val="FFFF00"/>
                </a:solidFill>
              </a:rPr>
              <a:t>veya alınan bilgilerden çalışma olgusunun tespit edilmesidir.</a:t>
            </a:r>
            <a:endParaRPr lang="tr-TR" sz="2000" b="1" dirty="0" smtClean="0">
              <a:solidFill>
                <a:srgbClr val="FFFF00"/>
              </a:solidFill>
            </a:endParaRPr>
          </a:p>
          <a:p>
            <a:pPr algn="l"/>
            <a:r>
              <a:rPr lang="tr-TR" sz="2000" dirty="0" smtClean="0"/>
              <a:t>Trafik </a:t>
            </a:r>
            <a:r>
              <a:rPr lang="tr-TR" sz="2000" dirty="0"/>
              <a:t>kazası tespit tutanakları, vergi denetim elemanları tutanakları, kolluk </a:t>
            </a:r>
            <a:r>
              <a:rPr lang="tr-TR" sz="2000" dirty="0" smtClean="0"/>
              <a:t>kuvvetleri (</a:t>
            </a:r>
            <a:r>
              <a:rPr lang="tr-TR" sz="2000" dirty="0"/>
              <a:t>polis-jandarma) tarafından düzenlenen tutanaklar ile ihale makamları tarafından </a:t>
            </a:r>
            <a:r>
              <a:rPr lang="tr-TR" sz="2000" dirty="0" smtClean="0"/>
              <a:t>düzenlenen imza </a:t>
            </a:r>
            <a:r>
              <a:rPr lang="tr-TR" sz="2000" dirty="0"/>
              <a:t>föyleri, puantaj kayıtları, çalışanların her birinin işyerine girmesinde kullanılan </a:t>
            </a:r>
            <a:r>
              <a:rPr lang="tr-TR" sz="2000" dirty="0" smtClean="0"/>
              <a:t>kimlik belgeleri</a:t>
            </a:r>
            <a:r>
              <a:rPr lang="tr-TR" sz="2000" dirty="0"/>
              <a:t>, varsa çalışanlar için tutulmuş </a:t>
            </a:r>
            <a:r>
              <a:rPr lang="tr-TR" sz="2000" dirty="0" smtClean="0"/>
              <a:t>dosyadaki </a:t>
            </a:r>
            <a:r>
              <a:rPr lang="tr-TR" sz="2000" dirty="0"/>
              <a:t>bilgiler, liman reisliklerince düzenlenen </a:t>
            </a:r>
            <a:r>
              <a:rPr lang="tr-TR" sz="2000" dirty="0" smtClean="0"/>
              <a:t>gemi çalışanları </a:t>
            </a:r>
            <a:r>
              <a:rPr lang="tr-TR" sz="2000" dirty="0"/>
              <a:t>listeleri vb. bu kapsamda sayılabilir. Kamu kuruluşlarında görevli olan ve </a:t>
            </a:r>
            <a:r>
              <a:rPr lang="tr-TR" sz="2000" dirty="0" smtClean="0"/>
              <a:t>verilen görev </a:t>
            </a:r>
            <a:r>
              <a:rPr lang="tr-TR" sz="2000" dirty="0"/>
              <a:t>gereğince düzenlenen tüm belgeler de, kamu kuruluşlarınca düzenlenen </a:t>
            </a:r>
            <a:r>
              <a:rPr lang="tr-TR" sz="2000" dirty="0" smtClean="0"/>
              <a:t>belge niteliğindedir</a:t>
            </a:r>
            <a:r>
              <a:rPr lang="tr-TR" sz="2000" dirty="0"/>
              <a:t>. Bu bağlamda, İş Müfettişlerince düzenlenen tutanaklar ve raporlar da </a:t>
            </a:r>
            <a:r>
              <a:rPr lang="tr-TR" sz="2000" dirty="0" smtClean="0"/>
              <a:t>aynı nitelikte </a:t>
            </a:r>
            <a:r>
              <a:rPr lang="tr-TR" sz="2000" dirty="0"/>
              <a:t>sayılmak suretiyle, çalıştığı tespit edilenlere hizmet kazandırılması gerekmektedir</a:t>
            </a:r>
            <a:endParaRPr lang="tr-TR" sz="2000" b="1" dirty="0">
              <a:solidFill>
                <a:srgbClr val="FFFF00"/>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3251713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40905" y="116632"/>
            <a:ext cx="7772400" cy="732999"/>
          </a:xfrm>
        </p:spPr>
        <p:txBody>
          <a:bodyPr>
            <a:normAutofit fontScale="90000"/>
          </a:bodyPr>
          <a:lstStyle/>
          <a:p>
            <a:r>
              <a:rPr lang="tr-TR" sz="2800" b="1" dirty="0">
                <a:solidFill>
                  <a:srgbClr val="00B0F0"/>
                </a:solidFill>
                <a:effectLst>
                  <a:outerShdw blurRad="38100" dist="38100" dir="2700000" algn="tl">
                    <a:srgbClr val="000000">
                      <a:alpha val="43137"/>
                    </a:srgbClr>
                  </a:outerShdw>
                </a:effectLst>
              </a:rPr>
              <a:t>Kamu </a:t>
            </a:r>
            <a:r>
              <a:rPr lang="tr-TR" sz="2800" b="1" dirty="0" smtClean="0">
                <a:solidFill>
                  <a:srgbClr val="00B0F0"/>
                </a:solidFill>
                <a:effectLst>
                  <a:outerShdw blurRad="38100" dist="38100" dir="2700000" algn="tl">
                    <a:srgbClr val="000000">
                      <a:alpha val="43137"/>
                    </a:srgbClr>
                  </a:outerShdw>
                </a:effectLst>
              </a:rPr>
              <a:t>Kuruluşları Tarafından </a:t>
            </a:r>
            <a:r>
              <a:rPr lang="tr-TR" sz="2800" b="1" dirty="0">
                <a:solidFill>
                  <a:srgbClr val="00B0F0"/>
                </a:solidFill>
                <a:effectLst>
                  <a:outerShdw blurRad="38100" dist="38100" dir="2700000" algn="tl">
                    <a:srgbClr val="000000">
                      <a:alpha val="43137"/>
                    </a:srgbClr>
                  </a:outerShdw>
                </a:effectLst>
              </a:rPr>
              <a:t>Düzenlenen Belge ve Alınan </a:t>
            </a:r>
            <a:r>
              <a:rPr lang="tr-TR" sz="2800" b="1" dirty="0" smtClean="0">
                <a:solidFill>
                  <a:srgbClr val="00B0F0"/>
                </a:solidFill>
                <a:effectLst>
                  <a:outerShdw blurRad="38100" dist="38100" dir="2700000" algn="tl">
                    <a:srgbClr val="000000">
                      <a:alpha val="43137"/>
                    </a:srgbClr>
                  </a:outerShdw>
                </a:effectLst>
              </a:rPr>
              <a:t>Bilgilerden </a:t>
            </a:r>
            <a:r>
              <a:rPr lang="tr-TR" sz="2800" b="1" dirty="0">
                <a:solidFill>
                  <a:srgbClr val="00B0F0"/>
                </a:solidFill>
                <a:effectLst>
                  <a:outerShdw blurRad="38100" dist="38100" dir="2700000" algn="tl">
                    <a:srgbClr val="000000">
                      <a:alpha val="43137"/>
                    </a:srgbClr>
                  </a:outerShdw>
                </a:effectLst>
              </a:rPr>
              <a:t>Tespit</a:t>
            </a:r>
            <a:endParaRPr lang="tr-TR" sz="2800" b="1" dirty="0">
              <a:solidFill>
                <a:srgbClr val="00B0F0"/>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783762" y="849630"/>
            <a:ext cx="8180725" cy="5819729"/>
          </a:xfrm>
        </p:spPr>
        <p:txBody>
          <a:bodyPr>
            <a:noAutofit/>
          </a:bodyPr>
          <a:lstStyle/>
          <a:p>
            <a:pPr algn="l"/>
            <a:r>
              <a:rPr lang="tr-TR" sz="1500" b="1" dirty="0">
                <a:solidFill>
                  <a:srgbClr val="FFFF00"/>
                </a:solidFill>
              </a:rPr>
              <a:t>- İhale konusu işlerde, çalışanlarla ilgili olarak ihale makamından alınan bilgiler:</a:t>
            </a:r>
          </a:p>
          <a:p>
            <a:pPr algn="l"/>
            <a:r>
              <a:rPr lang="tr-TR" sz="1500" b="1" dirty="0">
                <a:solidFill>
                  <a:srgbClr val="FFFF00"/>
                </a:solidFill>
              </a:rPr>
              <a:t>-Milli Eğitim Bakanlığının ilgili il/ilçe Milli Eğitim Müdürlüklerine bağlı özel okullar</a:t>
            </a:r>
            <a:r>
              <a:rPr lang="tr-TR" sz="1500" b="1" dirty="0" smtClean="0">
                <a:solidFill>
                  <a:srgbClr val="FFFF00"/>
                </a:solidFill>
              </a:rPr>
              <a:t>, dershaneler </a:t>
            </a:r>
            <a:r>
              <a:rPr lang="tr-TR" sz="1500" b="1" dirty="0">
                <a:solidFill>
                  <a:srgbClr val="FFFF00"/>
                </a:solidFill>
              </a:rPr>
              <a:t>ve sürücü kursu çalışanları için temin edilen bilgiler (Sözleşmeler aynı kapsamdadır</a:t>
            </a:r>
            <a:r>
              <a:rPr lang="tr-TR" sz="1500" b="1" dirty="0" smtClean="0">
                <a:solidFill>
                  <a:srgbClr val="FFFF00"/>
                </a:solidFill>
              </a:rPr>
              <a:t>. Belirtilen </a:t>
            </a:r>
            <a:r>
              <a:rPr lang="tr-TR" sz="1500" b="1" dirty="0">
                <a:solidFill>
                  <a:srgbClr val="FFFF00"/>
                </a:solidFill>
              </a:rPr>
              <a:t>faaliyette bulunanlar büro personeli hariç diğer çalışanlarla çalışma süresi ve </a:t>
            </a:r>
            <a:r>
              <a:rPr lang="tr-TR" sz="1500" b="1" dirty="0" smtClean="0">
                <a:solidFill>
                  <a:srgbClr val="FFFF00"/>
                </a:solidFill>
              </a:rPr>
              <a:t>ücretini kapsayacak </a:t>
            </a:r>
            <a:r>
              <a:rPr lang="tr-TR" sz="1500" b="1" dirty="0">
                <a:solidFill>
                  <a:srgbClr val="FFFF00"/>
                </a:solidFill>
              </a:rPr>
              <a:t>şekilde yaptıkları sözleşmeleri ilgili resmi kuruma göndermek ve sözleşme </a:t>
            </a:r>
            <a:r>
              <a:rPr lang="tr-TR" sz="1500" b="1" dirty="0" smtClean="0">
                <a:solidFill>
                  <a:srgbClr val="FFFF00"/>
                </a:solidFill>
              </a:rPr>
              <a:t>süresinde işten </a:t>
            </a:r>
            <a:r>
              <a:rPr lang="tr-TR" sz="1500" b="1" dirty="0">
                <a:solidFill>
                  <a:srgbClr val="FFFF00"/>
                </a:solidFill>
              </a:rPr>
              <a:t>ayrılanları bildirmek zorundadırlar. Ayrıca, çalıştırılanlarla düzenlenmiş </a:t>
            </a:r>
            <a:r>
              <a:rPr lang="tr-TR" sz="1500" b="1" dirty="0" smtClean="0">
                <a:solidFill>
                  <a:srgbClr val="FFFF00"/>
                </a:solidFill>
              </a:rPr>
              <a:t>sözleşmelerin doğruyu </a:t>
            </a:r>
            <a:r>
              <a:rPr lang="tr-TR" sz="1500" b="1" dirty="0">
                <a:solidFill>
                  <a:srgbClr val="FFFF00"/>
                </a:solidFill>
              </a:rPr>
              <a:t>yansıtıp yansıtmadığı ilgili kamu kurumunca denetlenmektedir.),</a:t>
            </a:r>
          </a:p>
          <a:p>
            <a:pPr algn="l"/>
            <a:r>
              <a:rPr lang="tr-TR" sz="1500" b="1" dirty="0">
                <a:solidFill>
                  <a:srgbClr val="FFFF00"/>
                </a:solidFill>
              </a:rPr>
              <a:t>-Kamu bankalarınca, ihale konusu işte çalışanlar hakkındaki bildirimler,</a:t>
            </a:r>
          </a:p>
          <a:p>
            <a:pPr algn="l"/>
            <a:r>
              <a:rPr lang="tr-TR" sz="1500" b="1" dirty="0">
                <a:solidFill>
                  <a:srgbClr val="FFFF00"/>
                </a:solidFill>
              </a:rPr>
              <a:t>-Türkiye Futbol Federasyonundan temin edilen profesyonel futbolcularla ilgili </a:t>
            </a:r>
            <a:r>
              <a:rPr lang="tr-TR" sz="1500" b="1" dirty="0" smtClean="0">
                <a:solidFill>
                  <a:srgbClr val="FFFF00"/>
                </a:solidFill>
              </a:rPr>
              <a:t>bilgiler (</a:t>
            </a:r>
            <a:r>
              <a:rPr lang="tr-TR" sz="1500" b="1" dirty="0">
                <a:solidFill>
                  <a:srgbClr val="FFFF00"/>
                </a:solidFill>
              </a:rPr>
              <a:t>Profesyonel futbol şubesi bulunan kulüpler, futbol takımında görev alacak futbolcularla süresi</a:t>
            </a:r>
            <a:r>
              <a:rPr lang="tr-TR" sz="1500" b="1" dirty="0" smtClean="0">
                <a:solidFill>
                  <a:srgbClr val="FFFF00"/>
                </a:solidFill>
              </a:rPr>
              <a:t>, aylığı </a:t>
            </a:r>
            <a:r>
              <a:rPr lang="tr-TR" sz="1500" b="1" dirty="0">
                <a:solidFill>
                  <a:srgbClr val="FFFF00"/>
                </a:solidFill>
              </a:rPr>
              <a:t>ve transfer ücreti bilgilerini taşıyacak şekilde düzenledikleri sözleşmeleri </a:t>
            </a:r>
            <a:r>
              <a:rPr lang="tr-TR" sz="1500" b="1" dirty="0" smtClean="0">
                <a:solidFill>
                  <a:srgbClr val="FFFF00"/>
                </a:solidFill>
              </a:rPr>
              <a:t>Futbol Federasyonuna </a:t>
            </a:r>
            <a:r>
              <a:rPr lang="tr-TR" sz="1500" b="1" dirty="0">
                <a:solidFill>
                  <a:srgbClr val="FFFF00"/>
                </a:solidFill>
              </a:rPr>
              <a:t>göndermekte, Futbol Federasyonu da sözleşme yapılan futbolcunun </a:t>
            </a:r>
            <a:r>
              <a:rPr lang="tr-TR" sz="1500" b="1" dirty="0" smtClean="0">
                <a:solidFill>
                  <a:srgbClr val="FFFF00"/>
                </a:solidFill>
              </a:rPr>
              <a:t>sözleşmeyi gönderen </a:t>
            </a:r>
            <a:r>
              <a:rPr lang="tr-TR" sz="1500" b="1" dirty="0">
                <a:solidFill>
                  <a:srgbClr val="FFFF00"/>
                </a:solidFill>
              </a:rPr>
              <a:t>kulüpte profesyonel futbolcu olarak görev yapmasını </a:t>
            </a:r>
            <a:r>
              <a:rPr lang="tr-TR" sz="1500" b="1" dirty="0" err="1">
                <a:solidFill>
                  <a:srgbClr val="FFFF00"/>
                </a:solidFill>
              </a:rPr>
              <a:t>teminen</a:t>
            </a:r>
            <a:r>
              <a:rPr lang="tr-TR" sz="1500" b="1" dirty="0">
                <a:solidFill>
                  <a:srgbClr val="FFFF00"/>
                </a:solidFill>
              </a:rPr>
              <a:t> </a:t>
            </a:r>
            <a:r>
              <a:rPr lang="tr-TR" sz="1500" b="1" dirty="0" smtClean="0">
                <a:solidFill>
                  <a:srgbClr val="FFFF00"/>
                </a:solidFill>
              </a:rPr>
              <a:t>lisans </a:t>
            </a:r>
            <a:r>
              <a:rPr lang="tr-TR" sz="1500" b="1" dirty="0" err="1" smtClean="0">
                <a:solidFill>
                  <a:srgbClr val="FFFF00"/>
                </a:solidFill>
              </a:rPr>
              <a:t>vermektedir.Kulüple</a:t>
            </a:r>
            <a:r>
              <a:rPr lang="tr-TR" sz="1500" b="1" dirty="0" smtClean="0">
                <a:solidFill>
                  <a:srgbClr val="FFFF00"/>
                </a:solidFill>
              </a:rPr>
              <a:t> </a:t>
            </a:r>
            <a:r>
              <a:rPr lang="tr-TR" sz="1500" b="1" dirty="0">
                <a:solidFill>
                  <a:srgbClr val="FFFF00"/>
                </a:solidFill>
              </a:rPr>
              <a:t>herhangi bir şekilde ilişiği kesilen profesyonel futbolcunun durumu </a:t>
            </a:r>
            <a:r>
              <a:rPr lang="tr-TR" sz="1500" b="1" dirty="0" smtClean="0">
                <a:solidFill>
                  <a:srgbClr val="FFFF00"/>
                </a:solidFill>
              </a:rPr>
              <a:t>Futbol Federasyonuna </a:t>
            </a:r>
            <a:r>
              <a:rPr lang="tr-TR" sz="1500" b="1" dirty="0">
                <a:solidFill>
                  <a:srgbClr val="FFFF00"/>
                </a:solidFill>
              </a:rPr>
              <a:t>bildirilmektedir. Bu anlamda, profesyonel futbolcu sözleşmeleri </a:t>
            </a:r>
            <a:r>
              <a:rPr lang="tr-TR" sz="1500" b="1" dirty="0" smtClean="0">
                <a:solidFill>
                  <a:srgbClr val="FFFF00"/>
                </a:solidFill>
              </a:rPr>
              <a:t>kulüpten sözleşme </a:t>
            </a:r>
            <a:r>
              <a:rPr lang="tr-TR" sz="1500" b="1" dirty="0">
                <a:solidFill>
                  <a:srgbClr val="FFFF00"/>
                </a:solidFill>
              </a:rPr>
              <a:t>süresinde ayrılıp ayrılmadığı bilgisi de temin edilerek çalışıldığının kabul </a:t>
            </a:r>
            <a:r>
              <a:rPr lang="tr-TR" sz="1500" b="1" dirty="0" smtClean="0">
                <a:solidFill>
                  <a:srgbClr val="FFFF00"/>
                </a:solidFill>
              </a:rPr>
              <a:t>edilmesi gerekmektedir</a:t>
            </a:r>
            <a:r>
              <a:rPr lang="tr-TR" sz="1500" b="1" dirty="0">
                <a:solidFill>
                  <a:srgbClr val="FFFF00"/>
                </a:solidFill>
              </a:rPr>
              <a:t>. Açıklanan bilgiler, Futbol Federasyonundan temin edilebileceği gibi, </a:t>
            </a:r>
            <a:r>
              <a:rPr lang="tr-TR" sz="1500" b="1" dirty="0" smtClean="0">
                <a:solidFill>
                  <a:srgbClr val="FFFF00"/>
                </a:solidFill>
              </a:rPr>
              <a:t>futbol kulübünde </a:t>
            </a:r>
            <a:r>
              <a:rPr lang="tr-TR" sz="1500" b="1" dirty="0">
                <a:solidFill>
                  <a:srgbClr val="FFFF00"/>
                </a:solidFill>
              </a:rPr>
              <a:t>bulunan ve Futbol Federasyonunca onaylı sözleşme ve lisans belgelerinden de </a:t>
            </a:r>
            <a:r>
              <a:rPr lang="tr-TR" sz="1500" b="1" dirty="0" smtClean="0">
                <a:solidFill>
                  <a:srgbClr val="FFFF00"/>
                </a:solidFill>
              </a:rPr>
              <a:t>tespit edilebilir</a:t>
            </a:r>
            <a:r>
              <a:rPr lang="tr-TR" sz="1500" b="1" dirty="0">
                <a:solidFill>
                  <a:srgbClr val="FFFF00"/>
                </a:solidFill>
              </a:rPr>
              <a:t>.),</a:t>
            </a:r>
          </a:p>
          <a:p>
            <a:pPr algn="l"/>
            <a:r>
              <a:rPr lang="tr-TR" sz="1500" b="1" dirty="0">
                <a:solidFill>
                  <a:srgbClr val="FFFF00"/>
                </a:solidFill>
              </a:rPr>
              <a:t>-Diğer kamu kurum ve kuruluşlarından bu kapsamda alınan bilgi ve belgeler, olarak sayılabilir.</a:t>
            </a:r>
            <a:endParaRPr lang="tr-TR" sz="1500" b="1" dirty="0">
              <a:solidFill>
                <a:srgbClr val="FFFF00"/>
              </a:solidFill>
              <a:effectLst>
                <a:glow rad="38100">
                  <a:schemeClr val="bg1">
                    <a:lumMod val="50000"/>
                    <a:lumOff val="50000"/>
                    <a:alpha val="20000"/>
                  </a:schemeClr>
                </a:glow>
              </a:effectLst>
            </a:endParaRPr>
          </a:p>
        </p:txBody>
      </p:sp>
    </p:spTree>
    <p:extLst>
      <p:ext uri="{BB962C8B-B14F-4D97-AF65-F5344CB8AC3E}">
        <p14:creationId xmlns:p14="http://schemas.microsoft.com/office/powerpoint/2010/main" val="7002013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ğ Gözü">
  <a:themeElements>
    <a:clrScheme name="Ağ Gözü">
      <a:dk1>
        <a:sysClr val="windowText" lastClr="000000"/>
      </a:dk1>
      <a:lt1>
        <a:sysClr val="window" lastClr="FFFFFF"/>
      </a:lt1>
      <a:dk2>
        <a:srgbClr val="363D46"/>
      </a:dk2>
      <a:lt2>
        <a:srgbClr val="EBEBEB"/>
      </a:lt2>
      <a:accent1>
        <a:srgbClr val="6F6F6F"/>
      </a:accent1>
      <a:accent2>
        <a:srgbClr val="BFBFA5"/>
      </a:accent2>
      <a:accent3>
        <a:srgbClr val="DCD084"/>
      </a:accent3>
      <a:accent4>
        <a:srgbClr val="E7BF5F"/>
      </a:accent4>
      <a:accent5>
        <a:srgbClr val="E9A039"/>
      </a:accent5>
      <a:accent6>
        <a:srgbClr val="CF7133"/>
      </a:accent6>
      <a:hlink>
        <a:srgbClr val="F28943"/>
      </a:hlink>
      <a:folHlink>
        <a:srgbClr val="F1B76C"/>
      </a:folHlink>
    </a:clrScheme>
    <a:fontScheme name="Ağ Gözü">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ğ Gözü">
      <a:fillStyleLst>
        <a:solidFill>
          <a:schemeClr val="phClr"/>
        </a:solidFill>
        <a:gradFill rotWithShape="1">
          <a:gsLst>
            <a:gs pos="0">
              <a:schemeClr val="phClr">
                <a:tint val="60000"/>
                <a:lumMod val="110000"/>
              </a:schemeClr>
            </a:gs>
            <a:gs pos="100000">
              <a:schemeClr val="phClr">
                <a:tint val="82000"/>
              </a:schemeClr>
            </a:gs>
          </a:gsLst>
          <a:lin ang="5400000" scaled="0"/>
        </a:gradFill>
        <a:gradFill rotWithShape="1">
          <a:gsLst>
            <a:gs pos="0">
              <a:schemeClr val="phClr">
                <a:tint val="96000"/>
                <a:lumMod val="104000"/>
              </a:schemeClr>
            </a:gs>
            <a:gs pos="100000">
              <a:schemeClr val="phClr">
                <a:shade val="84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50800" dist="25400" dir="13500000">
              <a:srgbClr val="000000">
                <a:alpha val="55000"/>
              </a:srgbClr>
            </a:innerShdw>
          </a:effectLst>
        </a:effectStyle>
        <a:effectStyle>
          <a:effectLst>
            <a:outerShdw blurRad="50800" dist="38100" dir="5400000" rotWithShape="0">
              <a:srgbClr val="000000">
                <a:alpha val="60000"/>
              </a:srgbClr>
            </a:outerShdw>
          </a:effectLst>
          <a:scene3d>
            <a:camera prst="orthographicFront">
              <a:rot lat="0" lon="0" rev="0"/>
            </a:camera>
            <a:lightRig rig="threePt" dir="tl"/>
          </a:scene3d>
          <a:sp3d>
            <a:bevelT w="25400" h="25400" prst="slope"/>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28000"/>
                <a:satMod val="94000"/>
                <a:lumMod val="20000"/>
              </a:schemeClr>
              <a:schemeClr val="phClr">
                <a:tint val="94000"/>
                <a:shade val="84000"/>
                <a:satMod val="148000"/>
                <a:lumMod val="114000"/>
              </a:schemeClr>
            </a:duotone>
          </a:blip>
          <a:stretch/>
        </a:blipFill>
      </a:bgFillStyleLst>
    </a:fmtScheme>
  </a:themeElements>
  <a:objectDefaults/>
  <a:extraClrSchemeLst/>
  <a:extLst>
    <a:ext uri="{05A4C25C-085E-4340-85A3-A5531E510DB2}">
      <thm15:themeFamily xmlns:thm15="http://schemas.microsoft.com/office/thememl/2012/main" name="Mesh" id="{789EC3FE-34FD-429C-9918-760025E6C145}" vid="{B8BE45C0-8141-4D58-8C71-A009BC26FBBB}"/>
    </a:ext>
  </a:extLst>
</a:theme>
</file>

<file path=docProps/app.xml><?xml version="1.0" encoding="utf-8"?>
<Properties xmlns="http://schemas.openxmlformats.org/officeDocument/2006/extended-properties" xmlns:vt="http://schemas.openxmlformats.org/officeDocument/2006/docPropsVTypes">
  <Template/>
  <TotalTime>654</TotalTime>
  <Words>2260</Words>
  <Application>Microsoft Office PowerPoint</Application>
  <PresentationFormat>Ekran Gösterisi (4:3)</PresentationFormat>
  <Paragraphs>86</Paragraphs>
  <Slides>20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20</vt:i4>
      </vt:variant>
    </vt:vector>
  </HeadingPairs>
  <TitlesOfParts>
    <vt:vector size="23" baseType="lpstr">
      <vt:lpstr>Arial</vt:lpstr>
      <vt:lpstr>Century Gothic</vt:lpstr>
      <vt:lpstr>Ağ Gözü</vt:lpstr>
      <vt:lpstr>SOSYAL GÜVENLİK DENETİMİNDE CEZALARDAN KAÇINMA YOLLARI</vt:lpstr>
      <vt:lpstr>Sigortalı Hizmet Kazandırma  Bilgi ve Belgeleri</vt:lpstr>
      <vt:lpstr>Fiilen Tespit</vt:lpstr>
      <vt:lpstr>Fiilen Tespit</vt:lpstr>
      <vt:lpstr>İşyeri Kayıtlarından Tespit</vt:lpstr>
      <vt:lpstr>İşyeri Kayıtlarından Tespit</vt:lpstr>
      <vt:lpstr>İşyeri Kayıtlarından Tespit</vt:lpstr>
      <vt:lpstr>Kamu Kuruluşları Tarafından Düzenlenen Belge ve Alınan Bilgilerden Tespit</vt:lpstr>
      <vt:lpstr>Kamu Kuruluşları Tarafından Düzenlenen Belge ve Alınan Bilgilerden Tespit</vt:lpstr>
      <vt:lpstr>Sigortalı Hizmet Kazandırma  Bilgi ve Belgeleri</vt:lpstr>
      <vt:lpstr>Sigortalı Hizmet Kazandırma  Bilgi ve Belgeleri</vt:lpstr>
      <vt:lpstr>Sigortalı Hizmet Kazandırma  Bilgi ve Belgeleri</vt:lpstr>
      <vt:lpstr>Sigortalı Hizmet Kazandırma  Bilgi ve Belgeleri</vt:lpstr>
      <vt:lpstr>Sigortalı Hizmet Kazandırma  Bilgi ve Belgeleri</vt:lpstr>
      <vt:lpstr>Sigortalı Hizmet Kazandırma  Bilgi ve Belgeleri</vt:lpstr>
      <vt:lpstr>Sigortalı Hizmet Kazandırma  Bilgi ve Belgeleri</vt:lpstr>
      <vt:lpstr>Sigortalı Hizmet Kazandırma  Bilgi ve Belgeleri</vt:lpstr>
      <vt:lpstr>Sigortalı Hizmet Kazandırma  Bilgi ve Belgeleri</vt:lpstr>
      <vt:lpstr>Sigortalı Hizmet Kazandırma  Bilgi ve Belgeleri</vt:lpstr>
      <vt:lpstr>Sigortalı Hizmet Kazandırma  Bilgi ve Belgeleri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ÜCRET</dc:title>
  <dc:creator>HP</dc:creator>
  <cp:lastModifiedBy>Mehmet Uğur YAVUZ</cp:lastModifiedBy>
  <cp:revision>39</cp:revision>
  <dcterms:created xsi:type="dcterms:W3CDTF">2021-11-21T12:47:37Z</dcterms:created>
  <dcterms:modified xsi:type="dcterms:W3CDTF">2022-10-05T14:30:18Z</dcterms:modified>
</cp:coreProperties>
</file>