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2" r:id="rId2"/>
    <p:sldId id="615" r:id="rId3"/>
    <p:sldId id="264" r:id="rId4"/>
    <p:sldId id="616" r:id="rId5"/>
    <p:sldId id="617" r:id="rId6"/>
    <p:sldId id="544" r:id="rId7"/>
    <p:sldId id="591" r:id="rId8"/>
    <p:sldId id="619" r:id="rId9"/>
    <p:sldId id="618" r:id="rId10"/>
    <p:sldId id="620" r:id="rId11"/>
    <p:sldId id="621" r:id="rId12"/>
    <p:sldId id="622" r:id="rId13"/>
    <p:sldId id="623" r:id="rId14"/>
    <p:sldId id="624" r:id="rId15"/>
    <p:sldId id="597" r:id="rId1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ZLEM ULUS" initials="OU" lastIdx="1" clrIdx="0">
    <p:extLst>
      <p:ext uri="{19B8F6BF-5375-455C-9EA6-DF929625EA0E}">
        <p15:presenceInfo xmlns:p15="http://schemas.microsoft.com/office/powerpoint/2012/main" userId="S-1-5-21-1202660629-1993962763-839522115-394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4E1"/>
    <a:srgbClr val="E7EBF1"/>
    <a:srgbClr val="99CCFF"/>
    <a:srgbClr val="692A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504" autoAdjust="0"/>
    <p:restoredTop sz="94683" autoAdjust="0"/>
  </p:normalViewPr>
  <p:slideViewPr>
    <p:cSldViewPr snapToGrid="0">
      <p:cViewPr varScale="1">
        <p:scale>
          <a:sx n="90" d="100"/>
          <a:sy n="90" d="100"/>
        </p:scale>
        <p:origin x="19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C4A3CCC-62C2-4FD5-93F4-1ECE117E0BA1}" type="datetime1">
              <a:rPr lang="tr-TR" smtClean="0"/>
              <a:t>29.01.2022</a:t>
            </a:fld>
            <a:endParaRPr lang="tr-T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CA90BA2-9D06-4156-960F-55BC0C7BC89F}" type="slidenum">
              <a:rPr lang="tr-TR" smtClean="0"/>
              <a:pPr/>
              <a:t>‹#›</a:t>
            </a:fld>
            <a:endParaRPr lang="tr-TR"/>
          </a:p>
        </p:txBody>
      </p:sp>
    </p:spTree>
    <p:extLst>
      <p:ext uri="{BB962C8B-B14F-4D97-AF65-F5344CB8AC3E}">
        <p14:creationId xmlns:p14="http://schemas.microsoft.com/office/powerpoint/2010/main" val="285835308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atin typeface="Arial" charset="0"/>
              </a:defRPr>
            </a:lvl1pPr>
          </a:lstStyle>
          <a:p>
            <a:pPr>
              <a:defRPr/>
            </a:pPr>
            <a:fld id="{B3689ED4-E972-4B5C-8CF5-A8B709004589}" type="datetime1">
              <a:rPr lang="tr-TR" smtClean="0"/>
              <a:t>29.01.2022</a:t>
            </a:fld>
            <a:endParaRPr lang="tr-TR"/>
          </a:p>
        </p:txBody>
      </p:sp>
      <p:sp>
        <p:nvSpPr>
          <p:cNvPr id="4" name="3 Slayt Görüntüsü Yer Tutucusu"/>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tr-TR"/>
          </a:p>
        </p:txBody>
      </p:sp>
      <p:sp>
        <p:nvSpPr>
          <p:cNvPr id="7" name="6 Slayt Numarası Yer Tutucusu"/>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smtClean="0">
                <a:latin typeface="Arial" charset="0"/>
              </a:defRPr>
            </a:lvl1pPr>
          </a:lstStyle>
          <a:p>
            <a:pPr>
              <a:defRPr/>
            </a:pPr>
            <a:fld id="{9624D952-9429-49B2-B1B8-CF8574F6E65A}" type="slidenum">
              <a:rPr lang="tr-TR"/>
              <a:pPr>
                <a:defRPr/>
              </a:pPr>
              <a:t>‹#›</a:t>
            </a:fld>
            <a:endParaRPr lang="tr-TR"/>
          </a:p>
        </p:txBody>
      </p:sp>
    </p:spTree>
    <p:extLst>
      <p:ext uri="{BB962C8B-B14F-4D97-AF65-F5344CB8AC3E}">
        <p14:creationId xmlns:p14="http://schemas.microsoft.com/office/powerpoint/2010/main" val="4119278781"/>
      </p:ext>
    </p:extLst>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5" name="Veri Yer Tutucusu 4">
            <a:extLst>
              <a:ext uri="{FF2B5EF4-FFF2-40B4-BE49-F238E27FC236}">
                <a16:creationId xmlns:a16="http://schemas.microsoft.com/office/drawing/2014/main" id="{3DDFBD0A-FDB5-4932-ADA2-3FEB62FCC57B}"/>
              </a:ext>
            </a:extLst>
          </p:cNvPr>
          <p:cNvSpPr>
            <a:spLocks noGrp="1"/>
          </p:cNvSpPr>
          <p:nvPr>
            <p:ph type="dt" idx="1"/>
          </p:nvPr>
        </p:nvSpPr>
        <p:spPr/>
        <p:txBody>
          <a:bodyPr/>
          <a:lstStyle/>
          <a:p>
            <a:pPr>
              <a:defRPr/>
            </a:pPr>
            <a:fld id="{F713F6DB-164C-434A-BBCE-CDC24C0A1D4B}" type="datetime1">
              <a:rPr lang="tr-TR" smtClean="0"/>
              <a:t>29.01.2022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Başlık Slaydı">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ahLst/>
            <a:cxnLst>
              <a:cxn ang="0">
                <a:pos x="0" y="0"/>
              </a:cxn>
              <a:cxn ang="0">
                <a:pos x="19" y="279"/>
              </a:cxn>
              <a:cxn ang="0">
                <a:pos x="1824" y="739"/>
              </a:cxn>
              <a:cxn ang="0">
                <a:pos x="3946" y="695"/>
              </a:cxn>
              <a:cxn ang="0">
                <a:pos x="5731" y="297"/>
              </a:cxn>
              <a:cxn ang="0">
                <a:pos x="5722" y="153"/>
              </a:cxn>
              <a:cxn ang="0">
                <a:pos x="0" y="0"/>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a:effectLst/>
        </p:spPr>
        <p:txBody>
          <a:bodyPr/>
          <a:lstStyle/>
          <a:p>
            <a:pPr>
              <a:defRPr/>
            </a:pPr>
            <a:endParaRPr lang="tr-TR">
              <a:latin typeface="Arial" charset="0"/>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w="9525">
                <a:noFill/>
                <a:miter lim="800000"/>
                <a:headEnd/>
                <a:tailEnd/>
              </a:ln>
              <a:effectLst/>
            </p:spPr>
            <p:txBody>
              <a:bodyPr wrap="none" anchor="ctr"/>
              <a:lstStyle/>
              <a:p>
                <a:pPr>
                  <a:defRPr/>
                </a:pPr>
                <a:endParaRPr lang="tr-TR">
                  <a:latin typeface="Arial" charset="0"/>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w="9525">
                <a:noFill/>
                <a:miter lim="800000"/>
                <a:headEnd/>
                <a:tailEnd/>
              </a:ln>
              <a:effectLst/>
            </p:spPr>
            <p:txBody>
              <a:bodyPr wrap="none" anchor="ctr"/>
              <a:lstStyle/>
              <a:p>
                <a:pPr>
                  <a:defRPr/>
                </a:pPr>
                <a:endParaRPr lang="tr-TR">
                  <a:latin typeface="Arial" charset="0"/>
                </a:endParaRPr>
              </a:p>
            </p:txBody>
          </p:sp>
        </p:grpSp>
        <p:sp>
          <p:nvSpPr>
            <p:cNvPr id="7" name="Freeform 93"/>
            <p:cNvSpPr>
              <a:spLocks/>
            </p:cNvSpPr>
            <p:nvPr userDrawn="1"/>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a:effectLst/>
          </p:spPr>
          <p:txBody>
            <a:bodyPr/>
            <a:lstStyle/>
            <a:p>
              <a:pPr>
                <a:defRPr/>
              </a:pPr>
              <a:endParaRPr lang="tr-TR">
                <a:latin typeface="Arial" charset="0"/>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84"/>
              <a:chOff x="0" y="2641"/>
              <a:chExt cx="5760" cy="1679"/>
            </a:xfrm>
          </p:grpSpPr>
          <p:sp>
            <p:nvSpPr>
              <p:cNvPr id="15" name="Rectangle 96"/>
              <p:cNvSpPr>
                <a:spLocks noChangeArrowheads="1"/>
              </p:cNvSpPr>
              <p:nvPr userDrawn="1"/>
            </p:nvSpPr>
            <p:spPr bwMode="ltGray">
              <a:xfrm>
                <a:off x="0" y="2641"/>
                <a:ext cx="5760" cy="1679"/>
              </a:xfrm>
              <a:prstGeom prst="rect">
                <a:avLst/>
              </a:prstGeom>
              <a:solidFill>
                <a:schemeClr val="accent1"/>
              </a:solidFill>
              <a:ln w="9525">
                <a:noFill/>
                <a:miter lim="800000"/>
                <a:headEnd/>
                <a:tailEnd/>
              </a:ln>
              <a:effectLst/>
            </p:spPr>
            <p:txBody>
              <a:bodyPr wrap="none" anchor="ctr"/>
              <a:lstStyle/>
              <a:p>
                <a:pPr>
                  <a:defRPr/>
                </a:pPr>
                <a:endParaRPr lang="tr-TR">
                  <a:latin typeface="Arial" charset="0"/>
                </a:endParaRPr>
              </a:p>
            </p:txBody>
          </p:sp>
          <p:sp>
            <p:nvSpPr>
              <p:cNvPr id="16" name="Rectangle 97"/>
              <p:cNvSpPr>
                <a:spLocks noChangeArrowheads="1"/>
              </p:cNvSpPr>
              <p:nvPr userDrawn="1"/>
            </p:nvSpPr>
            <p:spPr bwMode="ltGray">
              <a:xfrm>
                <a:off x="0" y="2641"/>
                <a:ext cx="5760" cy="95"/>
              </a:xfrm>
              <a:prstGeom prst="rect">
                <a:avLst/>
              </a:prstGeom>
              <a:solidFill>
                <a:schemeClr val="accent1"/>
              </a:solidFill>
              <a:ln w="9525">
                <a:noFill/>
                <a:miter lim="800000"/>
                <a:headEnd/>
                <a:tailEnd/>
              </a:ln>
              <a:effectLst/>
            </p:spPr>
            <p:txBody>
              <a:bodyPr wrap="none" anchor="ctr"/>
              <a:lstStyle/>
              <a:p>
                <a:pPr>
                  <a:defRPr/>
                </a:pPr>
                <a:endParaRPr lang="tr-TR">
                  <a:latin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ahLst/>
                <a:cxnLst>
                  <a:cxn ang="0">
                    <a:pos x="0" y="0"/>
                  </a:cxn>
                  <a:cxn ang="0">
                    <a:pos x="19" y="279"/>
                  </a:cxn>
                  <a:cxn ang="0">
                    <a:pos x="1824" y="739"/>
                  </a:cxn>
                  <a:cxn ang="0">
                    <a:pos x="3946" y="695"/>
                  </a:cxn>
                  <a:cxn ang="0">
                    <a:pos x="5731" y="297"/>
                  </a:cxn>
                  <a:cxn ang="0">
                    <a:pos x="5722" y="153"/>
                  </a:cxn>
                  <a:cxn ang="0">
                    <a:pos x="0" y="0"/>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a:effectLst/>
            </p:spPr>
            <p:txBody>
              <a:bodyPr/>
              <a:lstStyle/>
              <a:p>
                <a:pPr>
                  <a:defRPr/>
                </a:pPr>
                <a:endParaRPr lang="tr-TR">
                  <a:latin typeface="Arial" charset="0"/>
                </a:endParaRPr>
              </a:p>
            </p:txBody>
          </p:sp>
          <p:sp>
            <p:nvSpPr>
              <p:cNvPr id="14" name="Freeform 100"/>
              <p:cNvSpPr>
                <a:spLocks/>
              </p:cNvSpPr>
              <p:nvPr/>
            </p:nvSpPr>
            <p:spPr bwMode="ltGray">
              <a:xfrm flipV="1">
                <a:off x="0" y="2748"/>
                <a:ext cx="5731" cy="380"/>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a:effectLst/>
            </p:spPr>
            <p:txBody>
              <a:bodyPr/>
              <a:lstStyle/>
              <a:p>
                <a:pPr>
                  <a:defRPr/>
                </a:pPr>
                <a:endParaRPr lang="tr-TR">
                  <a:latin typeface="Arial" charset="0"/>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ffectLst/>
          </p:spPr>
          <p:txBody>
            <a:bodyPr wrap="none" anchor="ctr"/>
            <a:lstStyle/>
            <a:p>
              <a:pPr>
                <a:defRPr/>
              </a:pPr>
              <a:endParaRPr lang="tr-TR">
                <a:latin typeface="Arial" charset="0"/>
              </a:endParaRPr>
            </a:p>
          </p:txBody>
        </p:sp>
        <p:sp>
          <p:nvSpPr>
            <p:cNvPr id="19" name="Freeform 103"/>
            <p:cNvSpPr>
              <a:spLocks/>
            </p:cNvSpPr>
            <p:nvPr/>
          </p:nvSpPr>
          <p:spPr bwMode="white">
            <a:xfrm>
              <a:off x="3"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0" name="Freeform 104"/>
            <p:cNvSpPr>
              <a:spLocks/>
            </p:cNvSpPr>
            <p:nvPr/>
          </p:nvSpPr>
          <p:spPr bwMode="white">
            <a:xfrm rot="-5408600">
              <a:off x="-47"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1" name="Freeform 105"/>
            <p:cNvSpPr>
              <a:spLocks/>
            </p:cNvSpPr>
            <p:nvPr/>
          </p:nvSpPr>
          <p:spPr bwMode="white">
            <a:xfrm>
              <a:off x="5520" y="3978"/>
              <a:ext cx="240" cy="348"/>
            </a:xfrm>
            <a:custGeom>
              <a:avLst/>
              <a:gdLst/>
              <a:ahLst/>
              <a:cxnLst>
                <a:cxn ang="0">
                  <a:pos x="246" y="0"/>
                </a:cxn>
                <a:cxn ang="0">
                  <a:pos x="164" y="196"/>
                </a:cxn>
                <a:cxn ang="0">
                  <a:pos x="84" y="282"/>
                </a:cxn>
                <a:cxn ang="0">
                  <a:pos x="0" y="342"/>
                </a:cxn>
                <a:cxn ang="0">
                  <a:pos x="246" y="348"/>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2" name="Freeform 106"/>
            <p:cNvSpPr>
              <a:spLocks/>
            </p:cNvSpPr>
            <p:nvPr/>
          </p:nvSpPr>
          <p:spPr bwMode="white">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cstate="print"/>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7"/>
              <a:chOff x="0" y="2641"/>
              <a:chExt cx="5760" cy="1679"/>
            </a:xfrm>
          </p:grpSpPr>
          <p:sp>
            <p:nvSpPr>
              <p:cNvPr id="8" name="Rectangle 91"/>
              <p:cNvSpPr>
                <a:spLocks noChangeArrowheads="1"/>
              </p:cNvSpPr>
              <p:nvPr userDrawn="1"/>
            </p:nvSpPr>
            <p:spPr bwMode="ltGray">
              <a:xfrm>
                <a:off x="0" y="2641"/>
                <a:ext cx="5760" cy="1679"/>
              </a:xfrm>
              <a:prstGeom prst="rect">
                <a:avLst/>
              </a:prstGeom>
              <a:solidFill>
                <a:schemeClr val="tx1"/>
              </a:solidFill>
              <a:ln w="9525">
                <a:noFill/>
                <a:miter lim="800000"/>
                <a:headEnd/>
                <a:tailEnd/>
              </a:ln>
              <a:effectLst/>
            </p:spPr>
            <p:txBody>
              <a:bodyPr wrap="none" anchor="ctr"/>
              <a:lstStyle/>
              <a:p>
                <a:pPr>
                  <a:defRPr/>
                </a:pPr>
                <a:endParaRPr lang="tr-TR">
                  <a:latin typeface="Arial" charset="0"/>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w="9525">
                <a:noFill/>
                <a:miter lim="800000"/>
                <a:headEnd/>
                <a:tailEnd/>
              </a:ln>
              <a:effectLst/>
            </p:spPr>
            <p:txBody>
              <a:bodyPr wrap="none" anchor="ctr"/>
              <a:lstStyle/>
              <a:p>
                <a:pPr>
                  <a:defRPr/>
                </a:pPr>
                <a:endParaRPr lang="tr-TR">
                  <a:latin typeface="Arial" charset="0"/>
                </a:endParaRPr>
              </a:p>
            </p:txBody>
          </p:sp>
        </p:grpSp>
        <p:sp>
          <p:nvSpPr>
            <p:cNvPr id="7" name="Freeform 93"/>
            <p:cNvSpPr>
              <a:spLocks/>
            </p:cNvSpPr>
            <p:nvPr userDrawn="1"/>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a:effectLst/>
          </p:spPr>
          <p:txBody>
            <a:bodyPr/>
            <a:lstStyle/>
            <a:p>
              <a:pPr>
                <a:defRPr/>
              </a:pPr>
              <a:endParaRPr lang="tr-TR">
                <a:latin typeface="Arial" charset="0"/>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5"/>
              <a:ext cx="5742" cy="1184"/>
              <a:chOff x="0" y="2641"/>
              <a:chExt cx="5760" cy="1679"/>
            </a:xfrm>
          </p:grpSpPr>
          <p:sp>
            <p:nvSpPr>
              <p:cNvPr id="15" name="Rectangle 96"/>
              <p:cNvSpPr>
                <a:spLocks noChangeArrowheads="1"/>
              </p:cNvSpPr>
              <p:nvPr userDrawn="1"/>
            </p:nvSpPr>
            <p:spPr bwMode="ltGray">
              <a:xfrm>
                <a:off x="0" y="2641"/>
                <a:ext cx="5760" cy="1679"/>
              </a:xfrm>
              <a:prstGeom prst="rect">
                <a:avLst/>
              </a:prstGeom>
              <a:solidFill>
                <a:schemeClr val="accent1"/>
              </a:solidFill>
              <a:ln w="9525">
                <a:noFill/>
                <a:miter lim="800000"/>
                <a:headEnd/>
                <a:tailEnd/>
              </a:ln>
              <a:effectLst/>
            </p:spPr>
            <p:txBody>
              <a:bodyPr wrap="none" anchor="ctr"/>
              <a:lstStyle/>
              <a:p>
                <a:pPr>
                  <a:defRPr/>
                </a:pPr>
                <a:endParaRPr lang="tr-TR">
                  <a:latin typeface="Arial" charset="0"/>
                </a:endParaRPr>
              </a:p>
            </p:txBody>
          </p:sp>
          <p:sp>
            <p:nvSpPr>
              <p:cNvPr id="16" name="Rectangle 97"/>
              <p:cNvSpPr>
                <a:spLocks noChangeArrowheads="1"/>
              </p:cNvSpPr>
              <p:nvPr userDrawn="1"/>
            </p:nvSpPr>
            <p:spPr bwMode="ltGray">
              <a:xfrm>
                <a:off x="0" y="2641"/>
                <a:ext cx="5760" cy="96"/>
              </a:xfrm>
              <a:prstGeom prst="rect">
                <a:avLst/>
              </a:prstGeom>
              <a:solidFill>
                <a:schemeClr val="accent1"/>
              </a:solidFill>
              <a:ln w="9525">
                <a:noFill/>
                <a:miter lim="800000"/>
                <a:headEnd/>
                <a:tailEnd/>
              </a:ln>
              <a:effectLst/>
            </p:spPr>
            <p:txBody>
              <a:bodyPr wrap="none" anchor="ctr"/>
              <a:lstStyle/>
              <a:p>
                <a:pPr>
                  <a:defRPr/>
                </a:pPr>
                <a:endParaRPr lang="tr-TR">
                  <a:latin typeface="Arial" charset="0"/>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ahLst/>
                <a:cxnLst>
                  <a:cxn ang="0">
                    <a:pos x="0" y="0"/>
                  </a:cxn>
                  <a:cxn ang="0">
                    <a:pos x="19" y="279"/>
                  </a:cxn>
                  <a:cxn ang="0">
                    <a:pos x="1824" y="739"/>
                  </a:cxn>
                  <a:cxn ang="0">
                    <a:pos x="3946" y="695"/>
                  </a:cxn>
                  <a:cxn ang="0">
                    <a:pos x="5731" y="297"/>
                  </a:cxn>
                  <a:cxn ang="0">
                    <a:pos x="5722" y="153"/>
                  </a:cxn>
                  <a:cxn ang="0">
                    <a:pos x="0" y="0"/>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a:effectLst/>
            </p:spPr>
            <p:txBody>
              <a:bodyPr/>
              <a:lstStyle/>
              <a:p>
                <a:pPr>
                  <a:defRPr/>
                </a:pPr>
                <a:endParaRPr lang="tr-TR">
                  <a:latin typeface="Arial" charset="0"/>
                </a:endParaRPr>
              </a:p>
            </p:txBody>
          </p:sp>
          <p:sp>
            <p:nvSpPr>
              <p:cNvPr id="14" name="Freeform 100"/>
              <p:cNvSpPr>
                <a:spLocks/>
              </p:cNvSpPr>
              <p:nvPr/>
            </p:nvSpPr>
            <p:spPr bwMode="ltGray">
              <a:xfrm flipV="1">
                <a:off x="0" y="2750"/>
                <a:ext cx="5731" cy="377"/>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a:effectLst/>
            </p:spPr>
            <p:txBody>
              <a:bodyPr/>
              <a:lstStyle/>
              <a:p>
                <a:pPr>
                  <a:defRPr/>
                </a:pPr>
                <a:endParaRPr lang="tr-TR">
                  <a:latin typeface="Arial" charset="0"/>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ffectLst/>
          </p:spPr>
          <p:txBody>
            <a:bodyPr wrap="none" anchor="ctr"/>
            <a:lstStyle/>
            <a:p>
              <a:pPr>
                <a:defRPr/>
              </a:pPr>
              <a:endParaRPr lang="tr-TR">
                <a:latin typeface="Arial" charset="0"/>
              </a:endParaRPr>
            </a:p>
          </p:txBody>
        </p:sp>
        <p:sp>
          <p:nvSpPr>
            <p:cNvPr id="19" name="Freeform 103"/>
            <p:cNvSpPr>
              <a:spLocks/>
            </p:cNvSpPr>
            <p:nvPr/>
          </p:nvSpPr>
          <p:spPr bwMode="white">
            <a:xfrm>
              <a:off x="3"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0" name="Freeform 104"/>
            <p:cNvSpPr>
              <a:spLocks/>
            </p:cNvSpPr>
            <p:nvPr/>
          </p:nvSpPr>
          <p:spPr bwMode="white">
            <a:xfrm rot="-5408600">
              <a:off x="-47"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1" name="Freeform 105"/>
            <p:cNvSpPr>
              <a:spLocks/>
            </p:cNvSpPr>
            <p:nvPr/>
          </p:nvSpPr>
          <p:spPr bwMode="white">
            <a:xfrm>
              <a:off x="5520" y="3978"/>
              <a:ext cx="240" cy="348"/>
            </a:xfrm>
            <a:custGeom>
              <a:avLst/>
              <a:gdLst/>
              <a:ahLst/>
              <a:cxnLst>
                <a:cxn ang="0">
                  <a:pos x="246" y="0"/>
                </a:cxn>
                <a:cxn ang="0">
                  <a:pos x="164" y="196"/>
                </a:cxn>
                <a:cxn ang="0">
                  <a:pos x="84" y="282"/>
                </a:cxn>
                <a:cxn ang="0">
                  <a:pos x="0" y="342"/>
                </a:cxn>
                <a:cxn ang="0">
                  <a:pos x="246" y="348"/>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2" name="Freeform 106"/>
            <p:cNvSpPr>
              <a:spLocks/>
            </p:cNvSpPr>
            <p:nvPr/>
          </p:nvSpPr>
          <p:spPr bwMode="white">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latin typeface="Arial" charset="0"/>
              </a:rPr>
              <a:pPr>
                <a:defRPr/>
              </a:pPr>
              <a:t>29 Ocak 2022</a:t>
            </a:fld>
            <a:endParaRPr lang="tr-TR">
              <a:latin typeface="Arial" charset="0"/>
            </a:endParaRPr>
          </a:p>
        </p:txBody>
      </p:sp>
      <p:sp>
        <p:nvSpPr>
          <p:cNvPr id="5" name="4 Metin kutusu"/>
          <p:cNvSpPr txBox="1"/>
          <p:nvPr userDrawn="1"/>
        </p:nvSpPr>
        <p:spPr>
          <a:xfrm>
            <a:off x="8597900" y="6543675"/>
            <a:ext cx="571500" cy="276225"/>
          </a:xfrm>
          <a:prstGeom prst="rect">
            <a:avLst/>
          </a:prstGeom>
          <a:noFill/>
        </p:spPr>
        <p:txBody>
          <a:bodyPr>
            <a:spAutoFit/>
          </a:bodyPr>
          <a:lstStyle/>
          <a:p>
            <a:pPr>
              <a:defRPr/>
            </a:pPr>
            <a:r>
              <a:rPr lang="tr-TR" sz="1200" b="1" dirty="0">
                <a:latin typeface="Arial" charset="0"/>
              </a:rPr>
              <a:t>/174</a:t>
            </a: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6" name="4 Veri Yer Tutucusu"/>
          <p:cNvSpPr>
            <a:spLocks noGrp="1"/>
          </p:cNvSpPr>
          <p:nvPr>
            <p:ph type="dt" sz="half" idx="10"/>
          </p:nvPr>
        </p:nvSpPr>
        <p:spPr>
          <a:xfrm>
            <a:off x="6248400" y="0"/>
            <a:ext cx="2667000" cy="228600"/>
          </a:xfrm>
        </p:spPr>
        <p:txBody>
          <a:bodyPr/>
          <a:lstStyle>
            <a:lvl1pPr>
              <a:defRPr smtClean="0"/>
            </a:lvl1pPr>
          </a:lstStyle>
          <a:p>
            <a:pPr>
              <a:defRPr/>
            </a:pPr>
            <a:endParaRPr lang="en-US"/>
          </a:p>
        </p:txBody>
      </p:sp>
      <p:sp>
        <p:nvSpPr>
          <p:cNvPr id="7" name="11 Altbilgi Yer Tutucusu"/>
          <p:cNvSpPr>
            <a:spLocks noGrp="1"/>
          </p:cNvSpPr>
          <p:nvPr>
            <p:ph type="ftr" sz="quarter" idx="11"/>
          </p:nvPr>
        </p:nvSpPr>
        <p:spPr>
          <a:xfrm>
            <a:off x="1714500" y="6492875"/>
            <a:ext cx="6170613" cy="365125"/>
          </a:xfrm>
        </p:spPr>
        <p:txBody>
          <a:bodyPr/>
          <a:lstStyle>
            <a:lvl1pPr algn="ctr">
              <a:defRPr sz="1200" b="1" dirty="0" smtClean="0">
                <a:solidFill>
                  <a:schemeClr val="tx1"/>
                </a:solidFill>
              </a:defRPr>
            </a:lvl1pPr>
          </a:lstStyle>
          <a:p>
            <a:pPr>
              <a:defRPr/>
            </a:pPr>
            <a:endParaRPr lang="tr-TR"/>
          </a:p>
        </p:txBody>
      </p:sp>
      <p:sp>
        <p:nvSpPr>
          <p:cNvPr id="8" name="12 Slayt Numarası Yer Tutucusu"/>
          <p:cNvSpPr>
            <a:spLocks noGrp="1"/>
          </p:cNvSpPr>
          <p:nvPr>
            <p:ph type="sldNum" sz="quarter" idx="12"/>
          </p:nvPr>
        </p:nvSpPr>
        <p:spPr>
          <a:xfrm>
            <a:off x="7956550" y="6492875"/>
            <a:ext cx="830263" cy="365125"/>
          </a:xfrm>
        </p:spPr>
        <p:txBody>
          <a:bodyPr/>
          <a:lstStyle>
            <a:lvl1pPr algn="r">
              <a:defRPr sz="1200" b="1" smtClean="0">
                <a:solidFill>
                  <a:schemeClr val="tx1"/>
                </a:solidFill>
              </a:defRPr>
            </a:lvl1pPr>
          </a:lstStyle>
          <a:p>
            <a:pPr>
              <a:defRPr/>
            </a:pPr>
            <a:fld id="{8407DB85-6229-4C69-8F1E-E2DBEBA466EF}"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Başlık Slaydı">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ahLst/>
            <a:cxnLst>
              <a:cxn ang="0">
                <a:pos x="0" y="0"/>
              </a:cxn>
              <a:cxn ang="0">
                <a:pos x="19" y="279"/>
              </a:cxn>
              <a:cxn ang="0">
                <a:pos x="1824" y="739"/>
              </a:cxn>
              <a:cxn ang="0">
                <a:pos x="3946" y="695"/>
              </a:cxn>
              <a:cxn ang="0">
                <a:pos x="5731" y="297"/>
              </a:cxn>
              <a:cxn ang="0">
                <a:pos x="5722" y="153"/>
              </a:cxn>
              <a:cxn ang="0">
                <a:pos x="0" y="0"/>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a:effectLst/>
        </p:spPr>
        <p:txBody>
          <a:bodyPr/>
          <a:lstStyle/>
          <a:p>
            <a:pPr>
              <a:defRPr/>
            </a:pPr>
            <a:endParaRPr lang="tr-TR">
              <a:latin typeface="Arial" charset="0"/>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w="9525">
                <a:noFill/>
                <a:miter lim="800000"/>
                <a:headEnd/>
                <a:tailEnd/>
              </a:ln>
              <a:effectLst/>
            </p:spPr>
            <p:txBody>
              <a:bodyPr wrap="none" anchor="ctr"/>
              <a:lstStyle/>
              <a:p>
                <a:pPr>
                  <a:defRPr/>
                </a:pPr>
                <a:endParaRPr lang="tr-TR">
                  <a:latin typeface="Arial" charset="0"/>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w="9525">
                <a:noFill/>
                <a:miter lim="800000"/>
                <a:headEnd/>
                <a:tailEnd/>
              </a:ln>
              <a:effectLst/>
            </p:spPr>
            <p:txBody>
              <a:bodyPr wrap="none" anchor="ctr"/>
              <a:lstStyle/>
              <a:p>
                <a:pPr>
                  <a:defRPr/>
                </a:pPr>
                <a:endParaRPr lang="tr-TR">
                  <a:latin typeface="Arial" charset="0"/>
                </a:endParaRPr>
              </a:p>
            </p:txBody>
          </p:sp>
        </p:grpSp>
        <p:sp>
          <p:nvSpPr>
            <p:cNvPr id="7" name="Freeform 93"/>
            <p:cNvSpPr>
              <a:spLocks/>
            </p:cNvSpPr>
            <p:nvPr userDrawn="1"/>
          </p:nvSpPr>
          <p:spPr bwMode="ltGray">
            <a:xfrm>
              <a:off x="0" y="1092"/>
              <a:ext cx="5731" cy="224"/>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a:effectLst/>
          </p:spPr>
          <p:txBody>
            <a:bodyPr/>
            <a:lstStyle/>
            <a:p>
              <a:pPr>
                <a:defRPr/>
              </a:pPr>
              <a:endParaRPr lang="tr-TR">
                <a:latin typeface="Arial" charset="0"/>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84"/>
              <a:chOff x="0" y="2641"/>
              <a:chExt cx="5760" cy="1679"/>
            </a:xfrm>
          </p:grpSpPr>
          <p:sp>
            <p:nvSpPr>
              <p:cNvPr id="15" name="Rectangle 96"/>
              <p:cNvSpPr>
                <a:spLocks noChangeArrowheads="1"/>
              </p:cNvSpPr>
              <p:nvPr userDrawn="1"/>
            </p:nvSpPr>
            <p:spPr bwMode="ltGray">
              <a:xfrm>
                <a:off x="0" y="2641"/>
                <a:ext cx="5760" cy="1679"/>
              </a:xfrm>
              <a:prstGeom prst="rect">
                <a:avLst/>
              </a:prstGeom>
              <a:solidFill>
                <a:schemeClr val="accent1"/>
              </a:solidFill>
              <a:ln w="9525">
                <a:noFill/>
                <a:miter lim="800000"/>
                <a:headEnd/>
                <a:tailEnd/>
              </a:ln>
              <a:effectLst/>
            </p:spPr>
            <p:txBody>
              <a:bodyPr wrap="none" anchor="ctr"/>
              <a:lstStyle/>
              <a:p>
                <a:pPr>
                  <a:defRPr/>
                </a:pPr>
                <a:endParaRPr lang="tr-TR">
                  <a:latin typeface="Arial" charset="0"/>
                </a:endParaRPr>
              </a:p>
            </p:txBody>
          </p:sp>
          <p:sp>
            <p:nvSpPr>
              <p:cNvPr id="16" name="Rectangle 97"/>
              <p:cNvSpPr>
                <a:spLocks noChangeArrowheads="1"/>
              </p:cNvSpPr>
              <p:nvPr userDrawn="1"/>
            </p:nvSpPr>
            <p:spPr bwMode="ltGray">
              <a:xfrm>
                <a:off x="0" y="2641"/>
                <a:ext cx="5760" cy="95"/>
              </a:xfrm>
              <a:prstGeom prst="rect">
                <a:avLst/>
              </a:prstGeom>
              <a:solidFill>
                <a:schemeClr val="accent1"/>
              </a:solidFill>
              <a:ln w="9525">
                <a:noFill/>
                <a:miter lim="800000"/>
                <a:headEnd/>
                <a:tailEnd/>
              </a:ln>
              <a:effectLst/>
            </p:spPr>
            <p:txBody>
              <a:bodyPr wrap="none" anchor="ctr"/>
              <a:lstStyle/>
              <a:p>
                <a:pPr>
                  <a:defRPr/>
                </a:pPr>
                <a:endParaRPr lang="tr-TR">
                  <a:latin typeface="Arial" charset="0"/>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ahLst/>
                <a:cxnLst>
                  <a:cxn ang="0">
                    <a:pos x="0" y="0"/>
                  </a:cxn>
                  <a:cxn ang="0">
                    <a:pos x="19" y="279"/>
                  </a:cxn>
                  <a:cxn ang="0">
                    <a:pos x="1824" y="739"/>
                  </a:cxn>
                  <a:cxn ang="0">
                    <a:pos x="3946" y="695"/>
                  </a:cxn>
                  <a:cxn ang="0">
                    <a:pos x="5731" y="297"/>
                  </a:cxn>
                  <a:cxn ang="0">
                    <a:pos x="5722" y="153"/>
                  </a:cxn>
                  <a:cxn ang="0">
                    <a:pos x="0" y="0"/>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a:effectLst/>
            </p:spPr>
            <p:txBody>
              <a:bodyPr/>
              <a:lstStyle/>
              <a:p>
                <a:pPr>
                  <a:defRPr/>
                </a:pPr>
                <a:endParaRPr lang="tr-TR">
                  <a:latin typeface="Arial" charset="0"/>
                </a:endParaRPr>
              </a:p>
            </p:txBody>
          </p:sp>
          <p:sp>
            <p:nvSpPr>
              <p:cNvPr id="14" name="Freeform 100"/>
              <p:cNvSpPr>
                <a:spLocks/>
              </p:cNvSpPr>
              <p:nvPr/>
            </p:nvSpPr>
            <p:spPr bwMode="ltGray">
              <a:xfrm flipV="1">
                <a:off x="0" y="2748"/>
                <a:ext cx="5731" cy="380"/>
              </a:xfrm>
              <a:custGeom>
                <a:avLst/>
                <a:gdLst/>
                <a:ahLst/>
                <a:cxnLst>
                  <a:cxn ang="0">
                    <a:pos x="0" y="36"/>
                  </a:cxn>
                  <a:cxn ang="0">
                    <a:pos x="26" y="315"/>
                  </a:cxn>
                  <a:cxn ang="0">
                    <a:pos x="1795" y="771"/>
                  </a:cxn>
                  <a:cxn ang="0">
                    <a:pos x="3821" y="742"/>
                  </a:cxn>
                  <a:cxn ang="0">
                    <a:pos x="5731" y="320"/>
                  </a:cxn>
                  <a:cxn ang="0">
                    <a:pos x="5693" y="0"/>
                  </a:cxn>
                  <a:cxn ang="0">
                    <a:pos x="0" y="36"/>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a:effectLst/>
            </p:spPr>
            <p:txBody>
              <a:bodyPr/>
              <a:lstStyle/>
              <a:p>
                <a:pPr>
                  <a:defRPr/>
                </a:pPr>
                <a:endParaRPr lang="tr-TR">
                  <a:latin typeface="Arial" charset="0"/>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ffectLst/>
          </p:spPr>
          <p:txBody>
            <a:bodyPr wrap="none" anchor="ctr"/>
            <a:lstStyle/>
            <a:p>
              <a:pPr>
                <a:defRPr/>
              </a:pPr>
              <a:endParaRPr lang="tr-TR">
                <a:latin typeface="Arial" charset="0"/>
              </a:endParaRPr>
            </a:p>
          </p:txBody>
        </p:sp>
        <p:sp>
          <p:nvSpPr>
            <p:cNvPr id="19" name="Freeform 103"/>
            <p:cNvSpPr>
              <a:spLocks/>
            </p:cNvSpPr>
            <p:nvPr/>
          </p:nvSpPr>
          <p:spPr bwMode="white">
            <a:xfrm>
              <a:off x="3"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0" name="Freeform 104"/>
            <p:cNvSpPr>
              <a:spLocks/>
            </p:cNvSpPr>
            <p:nvPr/>
          </p:nvSpPr>
          <p:spPr bwMode="white">
            <a:xfrm rot="-5408600">
              <a:off x="-47"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1" name="Freeform 105"/>
            <p:cNvSpPr>
              <a:spLocks/>
            </p:cNvSpPr>
            <p:nvPr/>
          </p:nvSpPr>
          <p:spPr bwMode="white">
            <a:xfrm>
              <a:off x="5520" y="3978"/>
              <a:ext cx="240" cy="348"/>
            </a:xfrm>
            <a:custGeom>
              <a:avLst/>
              <a:gdLst/>
              <a:ahLst/>
              <a:cxnLst>
                <a:cxn ang="0">
                  <a:pos x="246" y="0"/>
                </a:cxn>
                <a:cxn ang="0">
                  <a:pos x="164" y="196"/>
                </a:cxn>
                <a:cxn ang="0">
                  <a:pos x="84" y="282"/>
                </a:cxn>
                <a:cxn ang="0">
                  <a:pos x="0" y="342"/>
                </a:cxn>
                <a:cxn ang="0">
                  <a:pos x="246" y="348"/>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a:effectLst/>
          </p:spPr>
          <p:txBody>
            <a:bodyPr/>
            <a:lstStyle/>
            <a:p>
              <a:pPr>
                <a:defRPr/>
              </a:pPr>
              <a:endParaRPr lang="tr-TR">
                <a:latin typeface="Arial" charset="0"/>
              </a:endParaRPr>
            </a:p>
          </p:txBody>
        </p:sp>
        <p:sp>
          <p:nvSpPr>
            <p:cNvPr id="22" name="Freeform 106"/>
            <p:cNvSpPr>
              <a:spLocks/>
            </p:cNvSpPr>
            <p:nvPr/>
          </p:nvSpPr>
          <p:spPr bwMode="white">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tr-TR">
                <a:latin typeface="Arial" charset="0"/>
              </a:endParaRPr>
            </a:p>
          </p:txBody>
        </p:sp>
      </p:grpSp>
      <p:pic>
        <p:nvPicPr>
          <p:cNvPr id="23" name="31 Resim" descr="q1.png"/>
          <p:cNvPicPr>
            <a:picLocks noChangeAspect="1"/>
          </p:cNvPicPr>
          <p:nvPr userDrawn="1"/>
        </p:nvPicPr>
        <p:blipFill>
          <a:blip r:embed="rId2" cstate="print"/>
          <a:srcRect/>
          <a:stretch>
            <a:fillRect/>
          </a:stretch>
        </p:blipFill>
        <p:spPr bwMode="auto">
          <a:xfrm>
            <a:off x="0" y="214313"/>
            <a:ext cx="2430463" cy="1452562"/>
          </a:xfrm>
          <a:prstGeom prst="rect">
            <a:avLst/>
          </a:prstGeom>
          <a:noFill/>
          <a:ln w="9525">
            <a:noFill/>
            <a:miter lim="800000"/>
            <a:headEnd/>
            <a:tailEnd/>
          </a:ln>
        </p:spPr>
      </p:pic>
      <p:sp>
        <p:nvSpPr>
          <p:cNvPr id="24" name="Rectangle 2"/>
          <p:cNvSpPr txBox="1">
            <a:spLocks noChangeArrowheads="1"/>
          </p:cNvSpPr>
          <p:nvPr userDrawn="1"/>
        </p:nvSpPr>
        <p:spPr bwMode="white">
          <a:xfrm>
            <a:off x="2286000" y="2643188"/>
            <a:ext cx="4857750" cy="1714500"/>
          </a:xfrm>
          <a:prstGeom prst="rect">
            <a:avLst/>
          </a:prstGeom>
          <a:noFill/>
          <a:ln w="9525">
            <a:noFill/>
            <a:miter lim="800000"/>
            <a:headEnd/>
            <a:tailEnd/>
          </a:ln>
          <a:effectLst/>
        </p:spPr>
        <p:txBody>
          <a:bodyPr anchor="ctr"/>
          <a:lstStyle>
            <a:lvl1pPr algn="l">
              <a:defRPr sz="4000" b="1" baseline="0"/>
            </a:lvl1pPr>
          </a:lstStyle>
          <a:p>
            <a:pPr>
              <a:defRPr/>
            </a:pPr>
            <a:r>
              <a:rPr lang="tr-TR" kern="0" dirty="0">
                <a:latin typeface="Calibri" pitchFamily="34" charset="0"/>
                <a:ea typeface="+mj-ea"/>
                <a:cs typeface="+mj-cs"/>
              </a:rPr>
              <a:t>Arz / Teşekkür Ederiz.</a:t>
            </a:r>
            <a:endParaRPr lang="en-US" kern="0" dirty="0">
              <a:latin typeface="Calibri" pitchFamily="34" charset="0"/>
              <a:ea typeface="+mj-ea"/>
              <a:cs typeface="+mj-cs"/>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074" name="10 Resim" descr="v2_u.png"/>
          <p:cNvPicPr>
            <a:picLocks noChangeAspect="1"/>
          </p:cNvPicPr>
          <p:nvPr/>
        </p:nvPicPr>
        <p:blipFill>
          <a:blip r:embed="rId6" cstate="print"/>
          <a:srcRect/>
          <a:stretch>
            <a:fillRect/>
          </a:stretch>
        </p:blipFill>
        <p:spPr bwMode="auto">
          <a:xfrm>
            <a:off x="0" y="0"/>
            <a:ext cx="9144000" cy="731838"/>
          </a:xfrm>
          <a:prstGeom prst="rect">
            <a:avLst/>
          </a:prstGeom>
          <a:noFill/>
          <a:ln w="9525">
            <a:noFill/>
            <a:miter lim="800000"/>
            <a:headEnd/>
            <a:tailEnd/>
          </a:ln>
        </p:spPr>
      </p:pic>
      <p:sp>
        <p:nvSpPr>
          <p:cNvPr id="1115" name="Freeform 91"/>
          <p:cNvSpPr>
            <a:spLocks/>
          </p:cNvSpPr>
          <p:nvPr/>
        </p:nvSpPr>
        <p:spPr bwMode="white">
          <a:xfrm>
            <a:off x="-6350" y="950913"/>
            <a:ext cx="9156700" cy="461962"/>
          </a:xfrm>
          <a:custGeom>
            <a:avLst/>
            <a:gdLst/>
            <a:ahLst/>
            <a:cxnLst>
              <a:cxn ang="0">
                <a:pos x="4" y="365"/>
              </a:cxn>
              <a:cxn ang="0">
                <a:pos x="0" y="246"/>
              </a:cxn>
              <a:cxn ang="0">
                <a:pos x="1837" y="32"/>
              </a:cxn>
              <a:cxn ang="0">
                <a:pos x="3970" y="52"/>
              </a:cxn>
              <a:cxn ang="0">
                <a:pos x="5764" y="231"/>
              </a:cxn>
              <a:cxn ang="0">
                <a:pos x="5768" y="366"/>
              </a:cxn>
              <a:cxn ang="0">
                <a:pos x="4" y="365"/>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w="9525">
            <a:noFill/>
            <a:round/>
            <a:headEnd/>
            <a:tailEnd/>
          </a:ln>
          <a:effectLst/>
        </p:spPr>
        <p:txBody>
          <a:bodyPr/>
          <a:lstStyle/>
          <a:p>
            <a:pPr>
              <a:defRPr/>
            </a:pPr>
            <a:endParaRPr lang="tr-TR">
              <a:latin typeface="Arial" charset="0"/>
            </a:endParaRPr>
          </a:p>
        </p:txBody>
      </p:sp>
      <p:sp>
        <p:nvSpPr>
          <p:cNvPr id="3076"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116" name="Line 92"/>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pPr>
              <a:defRPr/>
            </a:pPr>
            <a:endParaRPr lang="tr-TR">
              <a:latin typeface="Arial" charset="0"/>
            </a:endParaRPr>
          </a:p>
        </p:txBody>
      </p:sp>
      <p:sp>
        <p:nvSpPr>
          <p:cNvPr id="10" name="9 Veri Yer Tutucusu"/>
          <p:cNvSpPr>
            <a:spLocks noGrp="1"/>
          </p:cNvSpPr>
          <p:nvPr>
            <p:ph type="dt" sz="half" idx="2"/>
          </p:nvPr>
        </p:nvSpPr>
        <p:spPr>
          <a:xfrm>
            <a:off x="357188" y="6492875"/>
            <a:ext cx="1357312" cy="365125"/>
          </a:xfrm>
          <a:prstGeom prst="rect">
            <a:avLst/>
          </a:prstGeom>
        </p:spPr>
        <p:txBody>
          <a:bodyPr vert="horz" lIns="91440" tIns="45720" rIns="91440" bIns="45720" rtlCol="0" anchor="ctr"/>
          <a:lstStyle>
            <a:lvl1pPr algn="l">
              <a:defRPr sz="1200" b="1" smtClean="0">
                <a:solidFill>
                  <a:schemeClr val="tx1"/>
                </a:solidFill>
                <a:latin typeface="Arial" charset="0"/>
              </a:defRPr>
            </a:lvl1pPr>
          </a:lstStyle>
          <a:p>
            <a:pPr>
              <a:defRPr/>
            </a:pPr>
            <a:endParaRPr lang="tr-T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dirty="0" smtClean="0">
                <a:solidFill>
                  <a:schemeClr val="tx1"/>
                </a:solidFill>
                <a:latin typeface="Arial" charset="0"/>
              </a:defRPr>
            </a:lvl1pPr>
          </a:lstStyle>
          <a:p>
            <a:pPr>
              <a:defRPr/>
            </a:pPr>
            <a:endParaRPr lang="tr-TR"/>
          </a:p>
        </p:txBody>
      </p:sp>
      <p:sp>
        <p:nvSpPr>
          <p:cNvPr id="13" name="12 Slayt Numarası Yer Tutucusu"/>
          <p:cNvSpPr>
            <a:spLocks noGrp="1"/>
          </p:cNvSpPr>
          <p:nvPr>
            <p:ph type="sldNum" sz="quarter" idx="4"/>
          </p:nvPr>
        </p:nvSpPr>
        <p:spPr>
          <a:xfrm>
            <a:off x="8143875" y="6492875"/>
            <a:ext cx="820738" cy="365125"/>
          </a:xfrm>
          <a:prstGeom prst="rect">
            <a:avLst/>
          </a:prstGeom>
        </p:spPr>
        <p:txBody>
          <a:bodyPr vert="horz" lIns="91440" tIns="45720" rIns="91440" bIns="45720" rtlCol="0" anchor="ctr"/>
          <a:lstStyle>
            <a:lvl1pPr algn="r">
              <a:defRPr sz="1200" b="1" smtClean="0">
                <a:solidFill>
                  <a:schemeClr val="tx1"/>
                </a:solidFill>
                <a:latin typeface="Arial" charset="0"/>
              </a:defRPr>
            </a:lvl1pPr>
          </a:lstStyle>
          <a:p>
            <a:pPr>
              <a:defRPr/>
            </a:pPr>
            <a:fld id="{10D0B964-F91C-4252-AF31-199EE7584598}" type="slidenum">
              <a:rPr lang="tr-TR"/>
              <a:pPr>
                <a:defRPr/>
              </a:pPr>
              <a:t>‹#›</a:t>
            </a:fld>
            <a:r>
              <a:rPr lang="tr-TR" dirty="0"/>
              <a:t> / 20</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ftr="0"/>
  <p:txStyles>
    <p:titleStyle>
      <a:lvl1pPr algn="r" rtl="0" fontAlgn="base">
        <a:spcBef>
          <a:spcPct val="0"/>
        </a:spcBef>
        <a:spcAft>
          <a:spcPct val="0"/>
        </a:spcAft>
        <a:defRPr sz="3200">
          <a:solidFill>
            <a:schemeClr val="bg1"/>
          </a:solidFill>
          <a:latin typeface="Calibri" pitchFamily="34" charset="0"/>
          <a:ea typeface="+mj-ea"/>
          <a:cs typeface="+mj-cs"/>
        </a:defRPr>
      </a:lvl1pPr>
      <a:lvl2pPr algn="r" rtl="0" fontAlgn="base">
        <a:spcBef>
          <a:spcPct val="0"/>
        </a:spcBef>
        <a:spcAft>
          <a:spcPct val="0"/>
        </a:spcAft>
        <a:defRPr sz="3200">
          <a:solidFill>
            <a:schemeClr val="bg1"/>
          </a:solidFill>
          <a:latin typeface="Calibri" pitchFamily="34" charset="0"/>
        </a:defRPr>
      </a:lvl2pPr>
      <a:lvl3pPr algn="r" rtl="0" fontAlgn="base">
        <a:spcBef>
          <a:spcPct val="0"/>
        </a:spcBef>
        <a:spcAft>
          <a:spcPct val="0"/>
        </a:spcAft>
        <a:defRPr sz="3200">
          <a:solidFill>
            <a:schemeClr val="bg1"/>
          </a:solidFill>
          <a:latin typeface="Calibri" pitchFamily="34" charset="0"/>
        </a:defRPr>
      </a:lvl3pPr>
      <a:lvl4pPr algn="r" rtl="0" fontAlgn="base">
        <a:spcBef>
          <a:spcPct val="0"/>
        </a:spcBef>
        <a:spcAft>
          <a:spcPct val="0"/>
        </a:spcAft>
        <a:defRPr sz="3200">
          <a:solidFill>
            <a:schemeClr val="bg1"/>
          </a:solidFill>
          <a:latin typeface="Calibri" pitchFamily="34" charset="0"/>
        </a:defRPr>
      </a:lvl4pPr>
      <a:lvl5pPr algn="r" rtl="0" fontAlgn="base">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fontAlgn="base">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fontAlgn="base">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fontAlgn="base">
        <a:spcBef>
          <a:spcPct val="20000"/>
        </a:spcBef>
        <a:spcAft>
          <a:spcPct val="0"/>
        </a:spcAft>
        <a:buClr>
          <a:schemeClr val="tx1"/>
        </a:buClr>
        <a:buChar char="•"/>
        <a:defRPr sz="2200">
          <a:solidFill>
            <a:schemeClr val="tx1"/>
          </a:solidFill>
          <a:latin typeface="Calibri" pitchFamily="34" charset="0"/>
        </a:defRPr>
      </a:lvl3pPr>
      <a:lvl4pPr marL="1600200" indent="-228600" algn="l" rtl="0" fontAlgn="base">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fontAlgn="base">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alomaliye.com/2006/06/16/sosyal-sigortalar-ve-genel-saglik-sigortasi-kanunu-5510-sayili-kanun/" TargetMode="External"/><Relationship Id="rId2" Type="http://schemas.openxmlformats.org/officeDocument/2006/relationships/hyperlink" Target="https://alomaliye.com/2018/03/10/7099-sayili-kanu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alomaliye.com/2010/05/12/sosyal-sigorta-islemleri-yonetmeligi/"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ctrTitle"/>
          </p:nvPr>
        </p:nvSpPr>
        <p:spPr>
          <a:xfrm>
            <a:off x="2123728" y="142875"/>
            <a:ext cx="6663085" cy="1214438"/>
          </a:xfrm>
        </p:spPr>
        <p:txBody>
          <a:bodyPr/>
          <a:lstStyle/>
          <a:p>
            <a:r>
              <a:rPr lang="tr-TR" sz="2400" dirty="0"/>
              <a:t>SOSYAL GÜVENLİK KURUMU BAŞKANLIĞI</a:t>
            </a:r>
            <a:endParaRPr lang="en-US" sz="2400" dirty="0"/>
          </a:p>
        </p:txBody>
      </p:sp>
      <p:sp>
        <p:nvSpPr>
          <p:cNvPr id="10243" name="2 Alt Başlık"/>
          <p:cNvSpPr>
            <a:spLocks noGrp="1"/>
          </p:cNvSpPr>
          <p:nvPr>
            <p:ph type="subTitle" idx="1"/>
          </p:nvPr>
        </p:nvSpPr>
        <p:spPr>
          <a:xfrm>
            <a:off x="214313" y="5572125"/>
            <a:ext cx="8643937" cy="1071563"/>
          </a:xfrm>
          <a:noFill/>
          <a:ln>
            <a:miter lim="800000"/>
            <a:headEnd/>
            <a:tailEnd/>
          </a:ln>
        </p:spPr>
        <p:txBody>
          <a:bodyPr vert="horz" wrap="square" lIns="91440" tIns="45720" rIns="91440" bIns="45720" numCol="1" anchor="t" anchorCtr="0" compatLnSpc="1">
            <a:prstTxWarp prst="textNoShape">
              <a:avLst/>
            </a:prstTxWarp>
          </a:bodyPr>
          <a:lstStyle/>
          <a:p>
            <a:r>
              <a:rPr lang="tr-TR" sz="2000" dirty="0"/>
              <a:t>ÇANAKKALE SOSYAL GÜVENLİK İL MÜDÜRLÜĞÜ</a:t>
            </a:r>
          </a:p>
        </p:txBody>
      </p:sp>
      <p:pic>
        <p:nvPicPr>
          <p:cNvPr id="3" name="İçerik Yer Tutucusu 2">
            <a:extLst>
              <a:ext uri="{FF2B5EF4-FFF2-40B4-BE49-F238E27FC236}">
                <a16:creationId xmlns:a16="http://schemas.microsoft.com/office/drawing/2014/main" id="{F21323D2-D6F6-4EA6-8F85-933458FFF459}"/>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699792" y="2492897"/>
            <a:ext cx="4032448" cy="202223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7C67A9-C4EF-4520-A5D8-0EC02BFC2EB8}"/>
              </a:ext>
            </a:extLst>
          </p:cNvPr>
          <p:cNvSpPr>
            <a:spLocks noGrp="1"/>
          </p:cNvSpPr>
          <p:nvPr>
            <p:ph type="title"/>
          </p:nvPr>
        </p:nvSpPr>
        <p:spPr/>
        <p:txBody>
          <a:bodyPr/>
          <a:lstStyle/>
          <a:p>
            <a:r>
              <a:rPr lang="tr-TR" dirty="0"/>
              <a:t>İNŞAAT RUHSATI VERMEYE YETKİLİ KURUMLAR </a:t>
            </a:r>
          </a:p>
        </p:txBody>
      </p:sp>
      <p:sp>
        <p:nvSpPr>
          <p:cNvPr id="3" name="İçerik Yer Tutucusu 2">
            <a:extLst>
              <a:ext uri="{FF2B5EF4-FFF2-40B4-BE49-F238E27FC236}">
                <a16:creationId xmlns:a16="http://schemas.microsoft.com/office/drawing/2014/main" id="{9B1FDF83-4F3B-46DF-B56C-222B4232CBED}"/>
              </a:ext>
            </a:extLst>
          </p:cNvPr>
          <p:cNvSpPr>
            <a:spLocks noGrp="1"/>
          </p:cNvSpPr>
          <p:nvPr>
            <p:ph idx="1"/>
          </p:nvPr>
        </p:nvSpPr>
        <p:spPr>
          <a:xfrm>
            <a:off x="304800" y="786809"/>
            <a:ext cx="8610600" cy="5642587"/>
          </a:xfrm>
        </p:spPr>
        <p:txBody>
          <a:bodyPr/>
          <a:lstStyle/>
          <a:p>
            <a:pPr marL="0" indent="0" algn="ctr">
              <a:buNone/>
            </a:pPr>
            <a:r>
              <a:rPr lang="tr-TR" dirty="0">
                <a:solidFill>
                  <a:srgbClr val="FF0000"/>
                </a:solidFill>
              </a:rPr>
              <a:t>YAPI RUHSATINA İSTİNADEN İŞYERİ TESCİL İŞLEMLERİ</a:t>
            </a:r>
          </a:p>
          <a:p>
            <a:pPr marL="0" indent="0">
              <a:spcAft>
                <a:spcPts val="600"/>
              </a:spcAft>
              <a:buNone/>
            </a:pPr>
            <a:r>
              <a:rPr lang="tr-TR" dirty="0"/>
              <a:t>Ek-1 formunda </a:t>
            </a:r>
            <a:r>
              <a:rPr lang="tr-TR" u="sng" dirty="0"/>
              <a:t>sigortalı çalıştırılmasına ilişkin bilgi olmasa dahi otomatik işyeri tescili yapılacak ve ayrıca işyeri bildirgesi </a:t>
            </a:r>
            <a:r>
              <a:rPr lang="tr-TR" u="sng" dirty="0" err="1"/>
              <a:t>verilmeyecektrir</a:t>
            </a:r>
            <a:r>
              <a:rPr lang="tr-TR" dirty="0"/>
              <a:t>. </a:t>
            </a:r>
            <a:r>
              <a:rPr lang="tr-TR" u="sng" dirty="0"/>
              <a:t>Sigortalı çalıştırılacağı yer alarak işe başlama tarihi belirtildiyse işyeri tescil tarihi olarak bu tarih</a:t>
            </a:r>
            <a:r>
              <a:rPr lang="tr-TR" dirty="0"/>
              <a:t>; </a:t>
            </a:r>
            <a:r>
              <a:rPr lang="tr-TR" u="sng" dirty="0"/>
              <a:t>tarih belirtilmediyse </a:t>
            </a:r>
            <a:r>
              <a:rPr lang="tr-TR" dirty="0"/>
              <a:t>işyeri tescil tarihi olarak </a:t>
            </a:r>
            <a:r>
              <a:rPr lang="tr-TR" u="sng" dirty="0"/>
              <a:t>ruhsatın onay tarihi </a:t>
            </a:r>
            <a:r>
              <a:rPr lang="tr-TR" dirty="0"/>
              <a:t>esas alınacaktır.</a:t>
            </a:r>
          </a:p>
          <a:p>
            <a:pPr marL="0" indent="0">
              <a:spcAft>
                <a:spcPts val="600"/>
              </a:spcAft>
              <a:buNone/>
            </a:pPr>
            <a:r>
              <a:rPr lang="tr-TR" dirty="0"/>
              <a:t>Yapı ruhsatında </a:t>
            </a:r>
            <a:r>
              <a:rPr lang="tr-TR" u="sng" dirty="0"/>
              <a:t>yapı sahibi ve yapı </a:t>
            </a:r>
            <a:r>
              <a:rPr lang="tr-TR" dirty="0"/>
              <a:t>müteahhidi</a:t>
            </a:r>
            <a:r>
              <a:rPr lang="tr-TR" u="sng" dirty="0"/>
              <a:t> bölümlerinde belirtilen kişilerin aynı olması halinde yapı sahibi adına</a:t>
            </a:r>
            <a:r>
              <a:rPr lang="tr-TR" dirty="0"/>
              <a:t>, </a:t>
            </a:r>
            <a:r>
              <a:rPr lang="tr-TR" u="sng" dirty="0"/>
              <a:t>farklı olması halinde ise yapı müttehidi adına dosya tescili yapılacaktır.</a:t>
            </a:r>
            <a:endParaRPr lang="tr-TR" dirty="0"/>
          </a:p>
          <a:p>
            <a:pPr marL="0" indent="0" algn="just">
              <a:spcAft>
                <a:spcPts val="600"/>
              </a:spcAft>
              <a:buNone/>
            </a:pPr>
            <a:r>
              <a:rPr lang="tr-TR" dirty="0"/>
              <a:t>Yapı ruhsatına ilk başvuru esnasında sigortalı çalıştırılmasına ilişkin tarih belirtilmemiş olmasına rağmen </a:t>
            </a:r>
            <a:r>
              <a:rPr lang="tr-TR" dirty="0">
                <a:solidFill>
                  <a:srgbClr val="FF0000"/>
                </a:solidFill>
              </a:rPr>
              <a:t>işveren tarafından daha sonra sigortalı çalıştırılmaya başlanması halinde işyerinin tescil tarihi sigortalının çalıştırılmaya başlandığı tarih dikkate alınarak </a:t>
            </a:r>
            <a:r>
              <a:rPr lang="tr-TR" dirty="0"/>
              <a:t>güncellenecektir. </a:t>
            </a:r>
            <a:r>
              <a:rPr lang="tr-TR" dirty="0">
                <a:solidFill>
                  <a:srgbClr val="FF0000"/>
                </a:solidFill>
              </a:rPr>
              <a:t>Ayrıca işyeri bildirgesi istenmeyecek </a:t>
            </a:r>
            <a:r>
              <a:rPr lang="tr-TR" dirty="0"/>
              <a:t>ve işyeri bildirgesinin verilmemesinden dolayı </a:t>
            </a:r>
            <a:r>
              <a:rPr lang="tr-TR" dirty="0">
                <a:solidFill>
                  <a:srgbClr val="FF0000"/>
                </a:solidFill>
              </a:rPr>
              <a:t>idari para cezası uygulanmayacaktır.</a:t>
            </a:r>
          </a:p>
          <a:p>
            <a:pPr marL="0" indent="0" algn="just">
              <a:spcAft>
                <a:spcPts val="600"/>
              </a:spcAft>
              <a:buNone/>
            </a:pPr>
            <a:r>
              <a:rPr lang="tr-TR" dirty="0"/>
              <a:t>İnşaat işyeri tescil edildiği halde </a:t>
            </a:r>
            <a:r>
              <a:rPr lang="tr-TR" dirty="0">
                <a:solidFill>
                  <a:srgbClr val="FF0000"/>
                </a:solidFill>
              </a:rPr>
              <a:t>sigortalı çalıştırılması söz konusu olmayan </a:t>
            </a:r>
            <a:r>
              <a:rPr lang="tr-TR" dirty="0"/>
              <a:t>durumlarda veya </a:t>
            </a:r>
            <a:r>
              <a:rPr lang="tr-TR" dirty="0">
                <a:solidFill>
                  <a:srgbClr val="FF0000"/>
                </a:solidFill>
              </a:rPr>
              <a:t>2 yıl içinde </a:t>
            </a:r>
            <a:r>
              <a:rPr lang="tr-TR" dirty="0"/>
              <a:t>sigortalı çalışmaya başlamaz ise otomatik olarak tescil edilen dosya kapsamdan çıkarılacaktır. Ancak 2 yıllık süreden sonra kapsamdan çıkarılan inşaatla ilgili geçerli yapı ruhsatı ibraz edilir yada söz konusu inşaata ilişkin yenileme ruhsatıyla başvurulursa dosya yeniden aktif edilip asgari işçilik araştırması bu işyeri dosyası üzerinden yapılacaktır.</a:t>
            </a:r>
            <a:endParaRPr lang="tr-TR" dirty="0">
              <a:solidFill>
                <a:srgbClr val="FF0000"/>
              </a:solidFill>
            </a:endParaRPr>
          </a:p>
          <a:p>
            <a:pPr marL="0" indent="0" algn="just">
              <a:spcAft>
                <a:spcPts val="600"/>
              </a:spcAft>
              <a:buNone/>
            </a:pPr>
            <a:endParaRPr lang="tr-TR" dirty="0">
              <a:solidFill>
                <a:srgbClr val="FF0000"/>
              </a:solidFill>
            </a:endParaRPr>
          </a:p>
          <a:p>
            <a:pPr marL="0" indent="0">
              <a:buNone/>
            </a:pPr>
            <a:endParaRPr lang="tr-TR" dirty="0"/>
          </a:p>
          <a:p>
            <a:pPr marL="0" indent="0">
              <a:buNone/>
            </a:pPr>
            <a:endParaRPr lang="tr-TR" dirty="0"/>
          </a:p>
          <a:p>
            <a:pPr marL="0" indent="0">
              <a:buNone/>
            </a:pPr>
            <a:endParaRPr lang="tr-TR" dirty="0">
              <a:solidFill>
                <a:srgbClr val="FF0000"/>
              </a:solidFill>
            </a:endParaRPr>
          </a:p>
        </p:txBody>
      </p:sp>
      <p:sp>
        <p:nvSpPr>
          <p:cNvPr id="4" name="Veri Yer Tutucusu 3">
            <a:extLst>
              <a:ext uri="{FF2B5EF4-FFF2-40B4-BE49-F238E27FC236}">
                <a16:creationId xmlns:a16="http://schemas.microsoft.com/office/drawing/2014/main" id="{7236410D-8262-4733-95AF-3E60CC50E0DC}"/>
              </a:ext>
            </a:extLst>
          </p:cNvPr>
          <p:cNvSpPr>
            <a:spLocks noGrp="1"/>
          </p:cNvSpPr>
          <p:nvPr>
            <p:ph type="dt" sz="half" idx="10"/>
          </p:nvPr>
        </p:nvSpPr>
        <p:spPr>
          <a:xfrm>
            <a:off x="6443330" y="-754912"/>
            <a:ext cx="2472070" cy="223284"/>
          </a:xfrm>
        </p:spPr>
        <p:txBody>
          <a:bodyPr/>
          <a:lstStyle/>
          <a:p>
            <a:pPr>
              <a:defRPr/>
            </a:pPr>
            <a:endParaRPr lang="en-US" dirty="0"/>
          </a:p>
        </p:txBody>
      </p:sp>
    </p:spTree>
    <p:extLst>
      <p:ext uri="{BB962C8B-B14F-4D97-AF65-F5344CB8AC3E}">
        <p14:creationId xmlns:p14="http://schemas.microsoft.com/office/powerpoint/2010/main" val="327581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02CEE5-6E95-430F-B439-CD9FCD609AA8}"/>
              </a:ext>
            </a:extLst>
          </p:cNvPr>
          <p:cNvSpPr>
            <a:spLocks noGrp="1"/>
          </p:cNvSpPr>
          <p:nvPr>
            <p:ph type="title"/>
          </p:nvPr>
        </p:nvSpPr>
        <p:spPr/>
        <p:txBody>
          <a:bodyPr/>
          <a:lstStyle/>
          <a:p>
            <a:r>
              <a:rPr lang="tr-TR" dirty="0"/>
              <a:t>İNŞAAT RUHSATI VERMEYE YETKİLİ KURUMLAR </a:t>
            </a:r>
          </a:p>
        </p:txBody>
      </p:sp>
      <p:sp>
        <p:nvSpPr>
          <p:cNvPr id="3" name="İçerik Yer Tutucusu 2">
            <a:extLst>
              <a:ext uri="{FF2B5EF4-FFF2-40B4-BE49-F238E27FC236}">
                <a16:creationId xmlns:a16="http://schemas.microsoft.com/office/drawing/2014/main" id="{6F4FCC21-0406-4E48-AA09-1BA52A546321}"/>
              </a:ext>
            </a:extLst>
          </p:cNvPr>
          <p:cNvSpPr>
            <a:spLocks noGrp="1"/>
          </p:cNvSpPr>
          <p:nvPr>
            <p:ph idx="1"/>
          </p:nvPr>
        </p:nvSpPr>
        <p:spPr>
          <a:xfrm>
            <a:off x="304800" y="935665"/>
            <a:ext cx="8610600" cy="5493731"/>
          </a:xfrm>
        </p:spPr>
        <p:txBody>
          <a:bodyPr/>
          <a:lstStyle/>
          <a:p>
            <a:pPr marL="0" indent="0" algn="just">
              <a:buNone/>
            </a:pPr>
            <a:r>
              <a:rPr lang="tr-TR" dirty="0"/>
              <a:t>Otomatik tescili yapılan inşaat işyeriyle ilgili olarak </a:t>
            </a:r>
            <a:r>
              <a:rPr lang="tr-TR" dirty="0">
                <a:solidFill>
                  <a:srgbClr val="FF0000"/>
                </a:solidFill>
              </a:rPr>
              <a:t>inşaatın aynı ada ve parsel numarasıyla </a:t>
            </a:r>
            <a:r>
              <a:rPr lang="tr-TR" dirty="0"/>
              <a:t>inşaatın sahibi veya yapı müteahhidi adına </a:t>
            </a:r>
            <a:r>
              <a:rPr lang="tr-TR" dirty="0">
                <a:solidFill>
                  <a:srgbClr val="FF0000"/>
                </a:solidFill>
              </a:rPr>
              <a:t>sonradan yeniden işyeri bildirgesi verilmesi halinde işyeri tescili yapılmayacak işveren işlemleri otomatik tescil edilen dosya üzerinden yürütülecektir.</a:t>
            </a:r>
          </a:p>
          <a:p>
            <a:pPr marL="0" indent="0" algn="just">
              <a:spcAft>
                <a:spcPts val="600"/>
              </a:spcAft>
              <a:buNone/>
            </a:pPr>
            <a:r>
              <a:rPr lang="tr-TR" dirty="0"/>
              <a:t>Yapı ruhsatına başvuru esnasında </a:t>
            </a:r>
            <a:r>
              <a:rPr lang="tr-TR" dirty="0">
                <a:solidFill>
                  <a:srgbClr val="FF0000"/>
                </a:solidFill>
              </a:rPr>
              <a:t>yapı sahibi adına otomatik tescil edilmiş </a:t>
            </a:r>
            <a:r>
              <a:rPr lang="tr-TR" dirty="0"/>
              <a:t>olmasına rağmen</a:t>
            </a:r>
            <a:r>
              <a:rPr lang="tr-TR" dirty="0">
                <a:solidFill>
                  <a:srgbClr val="FF0000"/>
                </a:solidFill>
              </a:rPr>
              <a:t> </a:t>
            </a:r>
            <a:r>
              <a:rPr lang="tr-TR" dirty="0"/>
              <a:t>hiç sigortalı çalıştırılmamış inşaat işyeriyle ilgili olarak </a:t>
            </a:r>
            <a:r>
              <a:rPr lang="tr-TR" dirty="0">
                <a:solidFill>
                  <a:srgbClr val="FF0000"/>
                </a:solidFill>
              </a:rPr>
              <a:t>daha sonra anahtar teslimi suretiyle inşaatının yapımını üstlenen </a:t>
            </a:r>
            <a:r>
              <a:rPr lang="tr-TR" dirty="0"/>
              <a:t>müteahhidi tarafından işyeri dosyası açmak için başvurulması durumunda otomatik tescil edilen işyeri dosyası üzerinden işlemler yürütülecek, dosyanın işveren unvan bilgisi dosyanın tescil edildiği SGK Müdürlüğü tarafından güncellenecektir.</a:t>
            </a:r>
          </a:p>
          <a:p>
            <a:pPr marL="0" indent="0" algn="just">
              <a:spcAft>
                <a:spcPts val="600"/>
              </a:spcAft>
              <a:buNone/>
            </a:pPr>
            <a:r>
              <a:rPr lang="tr-TR" dirty="0"/>
              <a:t>Otomatik tescil edilen inşaat işyeri dosyasından hiç sigortalı bildiriminde bulunulmamasına karşın asgari işçilik miktarının tespiti için başvuru yapılması halinde araştırma işlemi otomatik tescil edilmiş dosya üzerinden yapılacaktır.</a:t>
            </a:r>
          </a:p>
          <a:p>
            <a:pPr marL="0" indent="0" algn="just">
              <a:spcAft>
                <a:spcPts val="600"/>
              </a:spcAft>
              <a:buNone/>
            </a:pPr>
            <a:r>
              <a:rPr lang="tr-TR" dirty="0"/>
              <a:t>Yapı ruhsatı dışında diğer tüm ruhsatlar bakımından sigortalı çalıştırılması halinde işyeri tescil edilebilmesi için işyeri bildirgesi düzenlenerek Kuruma verilmesi gerekmektedir.</a:t>
            </a:r>
          </a:p>
          <a:p>
            <a:pPr marL="0" indent="0" algn="just">
              <a:spcAft>
                <a:spcPts val="600"/>
              </a:spcAft>
              <a:buNone/>
            </a:pPr>
            <a:r>
              <a:rPr lang="tr-TR" dirty="0"/>
              <a:t>Yapı ruhsatına ilişkin ruhsat vermekle yetkili mercilere yapılan müracaatlarda e-sigorta sözleşmesi düzenlenerek verilmesi halinde e-sigorta sözleşmesi e Devlet üzerinden gönderilecektir.</a:t>
            </a:r>
          </a:p>
          <a:p>
            <a:pPr marL="0" indent="0" algn="just">
              <a:buNone/>
            </a:pPr>
            <a:endParaRPr lang="tr-TR" dirty="0"/>
          </a:p>
        </p:txBody>
      </p:sp>
      <p:sp>
        <p:nvSpPr>
          <p:cNvPr id="4" name="Veri Yer Tutucusu 3">
            <a:extLst>
              <a:ext uri="{FF2B5EF4-FFF2-40B4-BE49-F238E27FC236}">
                <a16:creationId xmlns:a16="http://schemas.microsoft.com/office/drawing/2014/main" id="{481112C5-1F2F-432A-9DAA-BA8C552FA289}"/>
              </a:ext>
            </a:extLst>
          </p:cNvPr>
          <p:cNvSpPr>
            <a:spLocks noGrp="1"/>
          </p:cNvSpPr>
          <p:nvPr>
            <p:ph type="dt" sz="half" idx="10"/>
          </p:nvPr>
        </p:nvSpPr>
        <p:spPr>
          <a:xfrm flipV="1">
            <a:off x="6092456" y="-510362"/>
            <a:ext cx="2822944" cy="145188"/>
          </a:xfrm>
        </p:spPr>
        <p:txBody>
          <a:bodyPr/>
          <a:lstStyle/>
          <a:p>
            <a:pPr>
              <a:defRPr/>
            </a:pPr>
            <a:endParaRPr lang="en-US" dirty="0"/>
          </a:p>
        </p:txBody>
      </p:sp>
    </p:spTree>
    <p:extLst>
      <p:ext uri="{BB962C8B-B14F-4D97-AF65-F5344CB8AC3E}">
        <p14:creationId xmlns:p14="http://schemas.microsoft.com/office/powerpoint/2010/main" val="380017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7">
            <a:extLst>
              <a:ext uri="{FF2B5EF4-FFF2-40B4-BE49-F238E27FC236}">
                <a16:creationId xmlns:a16="http://schemas.microsoft.com/office/drawing/2014/main" id="{46AB59AA-F594-4ACC-8BB9-F882192E92CC}"/>
              </a:ext>
            </a:extLst>
          </p:cNvPr>
          <p:cNvSpPr>
            <a:spLocks noGrp="1"/>
          </p:cNvSpPr>
          <p:nvPr>
            <p:ph type="ctrTitle"/>
          </p:nvPr>
        </p:nvSpPr>
        <p:spPr/>
        <p:txBody>
          <a:bodyPr/>
          <a:lstStyle/>
          <a:p>
            <a:pPr algn="ctr"/>
            <a:r>
              <a:rPr lang="tr-TR" sz="2800" dirty="0"/>
              <a:t>OTOMATİK TESCİL EDİLEN İNŞAAT İŞYERLERİNDE</a:t>
            </a:r>
          </a:p>
        </p:txBody>
      </p:sp>
      <p:sp>
        <p:nvSpPr>
          <p:cNvPr id="19" name="Alt Başlık 18">
            <a:extLst>
              <a:ext uri="{FF2B5EF4-FFF2-40B4-BE49-F238E27FC236}">
                <a16:creationId xmlns:a16="http://schemas.microsoft.com/office/drawing/2014/main" id="{A551895A-254C-48F4-ABC5-B1682FD67430}"/>
              </a:ext>
            </a:extLst>
          </p:cNvPr>
          <p:cNvSpPr>
            <a:spLocks noGrp="1"/>
          </p:cNvSpPr>
          <p:nvPr>
            <p:ph type="subTitle" idx="1"/>
          </p:nvPr>
        </p:nvSpPr>
        <p:spPr/>
        <p:txBody>
          <a:bodyPr/>
          <a:lstStyle/>
          <a:p>
            <a:r>
              <a:rPr lang="tr-TR" dirty="0"/>
              <a:t>ASGARİ İŞÇİLİK ARAŞTIRMASI</a:t>
            </a:r>
          </a:p>
        </p:txBody>
      </p:sp>
      <p:pic>
        <p:nvPicPr>
          <p:cNvPr id="22" name="İçerik Yer Tutucusu 21">
            <a:extLst>
              <a:ext uri="{FF2B5EF4-FFF2-40B4-BE49-F238E27FC236}">
                <a16:creationId xmlns:a16="http://schemas.microsoft.com/office/drawing/2014/main" id="{6B219A29-76CE-4481-9EC0-CD40590ADD5C}"/>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605585" y="1600200"/>
            <a:ext cx="7932830" cy="3829050"/>
          </a:xfrm>
        </p:spPr>
      </p:pic>
    </p:spTree>
    <p:extLst>
      <p:ext uri="{BB962C8B-B14F-4D97-AF65-F5344CB8AC3E}">
        <p14:creationId xmlns:p14="http://schemas.microsoft.com/office/powerpoint/2010/main" val="231769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B6FE57E8-35E8-4C7A-9662-44EE9286DBB1}"/>
              </a:ext>
            </a:extLst>
          </p:cNvPr>
          <p:cNvSpPr>
            <a:spLocks noGrp="1"/>
          </p:cNvSpPr>
          <p:nvPr>
            <p:ph type="title"/>
          </p:nvPr>
        </p:nvSpPr>
        <p:spPr/>
        <p:txBody>
          <a:bodyPr/>
          <a:lstStyle/>
          <a:p>
            <a:r>
              <a:rPr lang="tr-TR" dirty="0"/>
              <a:t>OTOMATİK TESCİL EDİLEN İNŞAAT İŞYERLERİNDE ASGARİ İŞÇİLİK ARAŞTIRMASI</a:t>
            </a:r>
          </a:p>
        </p:txBody>
      </p:sp>
      <p:sp>
        <p:nvSpPr>
          <p:cNvPr id="6" name="İçerik Yer Tutucusu 5">
            <a:extLst>
              <a:ext uri="{FF2B5EF4-FFF2-40B4-BE49-F238E27FC236}">
                <a16:creationId xmlns:a16="http://schemas.microsoft.com/office/drawing/2014/main" id="{45CF4588-870A-4B48-BA9D-84B50BC802A8}"/>
              </a:ext>
            </a:extLst>
          </p:cNvPr>
          <p:cNvSpPr>
            <a:spLocks noGrp="1"/>
          </p:cNvSpPr>
          <p:nvPr>
            <p:ph idx="1"/>
          </p:nvPr>
        </p:nvSpPr>
        <p:spPr/>
        <p:txBody>
          <a:bodyPr/>
          <a:lstStyle/>
          <a:p>
            <a:pPr marL="0" indent="0" algn="just">
              <a:buNone/>
            </a:pPr>
            <a:r>
              <a:rPr lang="tr-TR" dirty="0">
                <a:latin typeface="Arial" panose="020B0604020202020204" pitchFamily="34" charset="0"/>
                <a:cs typeface="Arial" panose="020B0604020202020204" pitchFamily="34" charset="0"/>
              </a:rPr>
              <a:t>Yatırım Ortamını İyileştirme Koordinasyon Kurulu (YOİKK) tarafından alınan karara istinaden “</a:t>
            </a:r>
            <a:r>
              <a:rPr lang="tr-TR" dirty="0">
                <a:solidFill>
                  <a:srgbClr val="FF0000"/>
                </a:solidFill>
                <a:latin typeface="Arial" panose="020B0604020202020204" pitchFamily="34" charset="0"/>
                <a:cs typeface="Arial" panose="020B0604020202020204" pitchFamily="34" charset="0"/>
              </a:rPr>
              <a:t>İlişiksizlik Belgesinin” elektronik ortamda üretilmesi </a:t>
            </a:r>
            <a:r>
              <a:rPr lang="tr-TR" dirty="0">
                <a:latin typeface="Arial" panose="020B0604020202020204" pitchFamily="34" charset="0"/>
                <a:cs typeface="Arial" panose="020B0604020202020204" pitchFamily="34" charset="0"/>
              </a:rPr>
              <a:t>eylemi kapsamında, </a:t>
            </a:r>
            <a:r>
              <a:rPr lang="tr-TR" dirty="0">
                <a:solidFill>
                  <a:srgbClr val="FF0000"/>
                </a:solidFill>
                <a:latin typeface="Arial" panose="020B0604020202020204" pitchFamily="34" charset="0"/>
                <a:cs typeface="Arial" panose="020B0604020202020204" pitchFamily="34" charset="0"/>
              </a:rPr>
              <a:t>yapı ruhsatına istinaden otomatik işyeri tescil edilen özel nitelikteki inşaat işlerinden dolayı Kurumumuza ilişiksizlik belgesi müracaatları olmadan</a:t>
            </a:r>
            <a:r>
              <a:rPr lang="tr-TR" dirty="0">
                <a:latin typeface="Arial" panose="020B0604020202020204" pitchFamily="34" charset="0"/>
                <a:cs typeface="Arial" panose="020B0604020202020204" pitchFamily="34" charset="0"/>
              </a:rPr>
              <a:t> yapı kullanma izin belgesi alabileceklerdir.</a:t>
            </a:r>
          </a:p>
          <a:p>
            <a:pPr marL="0" indent="0" algn="just">
              <a:spcAft>
                <a:spcPts val="0"/>
              </a:spcAft>
              <a:buNone/>
            </a:pPr>
            <a:r>
              <a:rPr lang="tr-TR" dirty="0">
                <a:solidFill>
                  <a:srgbClr val="FF0000"/>
                </a:solidFill>
                <a:latin typeface="Arial" panose="020B0604020202020204" pitchFamily="34" charset="0"/>
                <a:cs typeface="Arial" panose="020B0604020202020204" pitchFamily="34" charset="0"/>
              </a:rPr>
              <a:t>BUNUN İÇİN:</a:t>
            </a:r>
            <a:endParaRPr lang="tr-TR" dirty="0"/>
          </a:p>
          <a:p>
            <a:pPr marL="0" indent="0" algn="just">
              <a:spcBef>
                <a:spcPts val="0"/>
              </a:spcBef>
              <a:spcAft>
                <a:spcPts val="0"/>
              </a:spcAft>
              <a:buNone/>
            </a:pPr>
            <a:endParaRPr lang="tr-TR" dirty="0"/>
          </a:p>
          <a:p>
            <a:pPr marL="0" indent="0" algn="just">
              <a:spcBef>
                <a:spcPts val="0"/>
              </a:spcBef>
              <a:spcAft>
                <a:spcPts val="0"/>
              </a:spcAft>
              <a:buNone/>
            </a:pPr>
            <a:r>
              <a:rPr lang="tr-TR" dirty="0"/>
              <a:t>Yapı kullanma izin belgesi için işverence, ruhsat vermeye yetkili merciye müracaat edilecektir. (İlişiksizlik belgesi için Kurumumuza müracaat edilmeyecektir.</a:t>
            </a:r>
          </a:p>
          <a:p>
            <a:pPr marL="0" indent="0" algn="just">
              <a:spcBef>
                <a:spcPts val="0"/>
              </a:spcBef>
              <a:spcAft>
                <a:spcPts val="0"/>
              </a:spcAft>
              <a:buNone/>
            </a:pPr>
            <a:endParaRPr lang="tr-TR" dirty="0"/>
          </a:p>
          <a:p>
            <a:pPr marL="0" indent="0" algn="just">
              <a:spcBef>
                <a:spcPts val="0"/>
              </a:spcBef>
              <a:spcAft>
                <a:spcPts val="0"/>
              </a:spcAft>
              <a:buNone/>
            </a:pPr>
            <a:r>
              <a:rPr lang="tr-TR" dirty="0"/>
              <a:t>Müracaat edilen merci, Kuruma yapı (inşaat) ile ilgili araştırma işleminde gerekli olan bilgileri elektronik ortamda online olarak iletecektir.</a:t>
            </a:r>
          </a:p>
          <a:p>
            <a:pPr marL="0" indent="0" algn="just">
              <a:spcBef>
                <a:spcPts val="0"/>
              </a:spcBef>
              <a:spcAft>
                <a:spcPts val="0"/>
              </a:spcAft>
              <a:buNone/>
            </a:pPr>
            <a:endParaRPr lang="tr-TR" dirty="0"/>
          </a:p>
          <a:p>
            <a:pPr marL="0" indent="0" algn="just">
              <a:spcBef>
                <a:spcPts val="0"/>
              </a:spcBef>
              <a:spcAft>
                <a:spcPts val="0"/>
              </a:spcAft>
              <a:buNone/>
            </a:pPr>
            <a:r>
              <a:rPr lang="tr-TR" dirty="0"/>
              <a:t>İlgili merciden gelen bilgiler doğrultusunda araştırma işlemi tamamlanacaktır.</a:t>
            </a:r>
          </a:p>
          <a:p>
            <a:pPr marL="0" indent="0" algn="just">
              <a:spcAft>
                <a:spcPts val="600"/>
              </a:spcAft>
              <a:buNone/>
            </a:pPr>
            <a:endParaRPr lang="tr-TR" dirty="0"/>
          </a:p>
          <a:p>
            <a:pPr marL="0" indent="0" algn="just">
              <a:spcBef>
                <a:spcPts val="0"/>
              </a:spcBef>
              <a:spcAft>
                <a:spcPts val="600"/>
              </a:spcAft>
              <a:buNone/>
            </a:pPr>
            <a:r>
              <a:rPr lang="tr-TR" dirty="0"/>
              <a:t>Araştırma işlemi tamamlanan özel nitelikteki inşaat işyerine ait ilişiksizlik belgesi elektronik ortamda oluşturulup, ilgili merciye online olarak gönderilecektir.</a:t>
            </a:r>
          </a:p>
          <a:p>
            <a:pPr marL="0" indent="0" algn="just">
              <a:spcAft>
                <a:spcPts val="600"/>
              </a:spcAft>
              <a:buNone/>
            </a:pPr>
            <a:endParaRPr lang="tr-TR" dirty="0"/>
          </a:p>
          <a:p>
            <a:pPr marL="0" indent="0" algn="just">
              <a:spcAft>
                <a:spcPts val="600"/>
              </a:spcAft>
              <a:buNone/>
            </a:pPr>
            <a:endParaRPr lang="tr-TR" dirty="0"/>
          </a:p>
          <a:p>
            <a:pPr marL="0" indent="0" algn="just">
              <a:buNone/>
            </a:pPr>
            <a:endParaRPr lang="tr-TR" dirty="0"/>
          </a:p>
          <a:p>
            <a:pPr marL="0" indent="0" algn="just">
              <a:buNone/>
            </a:pPr>
            <a:endParaRPr lang="tr-TR" dirty="0">
              <a:solidFill>
                <a:srgbClr val="FF0000"/>
              </a:solidFill>
              <a:latin typeface="Arial" panose="020B0604020202020204" pitchFamily="34" charset="0"/>
              <a:cs typeface="Arial" panose="020B0604020202020204" pitchFamily="34" charset="0"/>
            </a:endParaRPr>
          </a:p>
          <a:p>
            <a:pPr marL="0" indent="0">
              <a:buNone/>
            </a:pPr>
            <a:endParaRPr lang="tr-TR" dirty="0"/>
          </a:p>
        </p:txBody>
      </p:sp>
      <p:sp>
        <p:nvSpPr>
          <p:cNvPr id="11" name="Ok: Aşağı 10">
            <a:extLst>
              <a:ext uri="{FF2B5EF4-FFF2-40B4-BE49-F238E27FC236}">
                <a16:creationId xmlns:a16="http://schemas.microsoft.com/office/drawing/2014/main" id="{5F673C55-8296-41E4-A479-FAA6E67F5468}"/>
              </a:ext>
            </a:extLst>
          </p:cNvPr>
          <p:cNvSpPr/>
          <p:nvPr/>
        </p:nvSpPr>
        <p:spPr>
          <a:xfrm>
            <a:off x="3732028" y="2657927"/>
            <a:ext cx="484632" cy="34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Aşağı 11">
            <a:extLst>
              <a:ext uri="{FF2B5EF4-FFF2-40B4-BE49-F238E27FC236}">
                <a16:creationId xmlns:a16="http://schemas.microsoft.com/office/drawing/2014/main" id="{5EE0188A-0222-4DA4-9CF7-7A775FCCBD16}"/>
              </a:ext>
            </a:extLst>
          </p:cNvPr>
          <p:cNvSpPr/>
          <p:nvPr/>
        </p:nvSpPr>
        <p:spPr>
          <a:xfrm>
            <a:off x="3732028" y="3612070"/>
            <a:ext cx="484632" cy="34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Aşağı 12">
            <a:extLst>
              <a:ext uri="{FF2B5EF4-FFF2-40B4-BE49-F238E27FC236}">
                <a16:creationId xmlns:a16="http://schemas.microsoft.com/office/drawing/2014/main" id="{A72B0666-0695-4F80-8201-6172FC14D0EF}"/>
              </a:ext>
            </a:extLst>
          </p:cNvPr>
          <p:cNvSpPr/>
          <p:nvPr/>
        </p:nvSpPr>
        <p:spPr>
          <a:xfrm>
            <a:off x="3748828" y="4521110"/>
            <a:ext cx="484632" cy="34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Aşağı 13">
            <a:extLst>
              <a:ext uri="{FF2B5EF4-FFF2-40B4-BE49-F238E27FC236}">
                <a16:creationId xmlns:a16="http://schemas.microsoft.com/office/drawing/2014/main" id="{1DDB6C07-E342-44EE-9B05-9A935559D2B4}"/>
              </a:ext>
            </a:extLst>
          </p:cNvPr>
          <p:cNvSpPr/>
          <p:nvPr/>
        </p:nvSpPr>
        <p:spPr>
          <a:xfrm>
            <a:off x="3748828" y="5020733"/>
            <a:ext cx="484632" cy="34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3532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91A84A-F126-4867-8445-7069DE3876E7}"/>
              </a:ext>
            </a:extLst>
          </p:cNvPr>
          <p:cNvSpPr>
            <a:spLocks noGrp="1"/>
          </p:cNvSpPr>
          <p:nvPr>
            <p:ph type="title"/>
          </p:nvPr>
        </p:nvSpPr>
        <p:spPr/>
        <p:txBody>
          <a:bodyPr/>
          <a:lstStyle/>
          <a:p>
            <a:r>
              <a:rPr lang="tr-TR" dirty="0"/>
              <a:t>OTOMATİK İŞYERİ TESCİLLERİYLE İLGİLİ ORTAK </a:t>
            </a:r>
            <a:br>
              <a:rPr lang="tr-TR" dirty="0"/>
            </a:br>
            <a:r>
              <a:rPr lang="tr-TR" dirty="0"/>
              <a:t>HUSUSLAR </a:t>
            </a:r>
          </a:p>
        </p:txBody>
      </p:sp>
      <p:sp>
        <p:nvSpPr>
          <p:cNvPr id="3" name="İçerik Yer Tutucusu 2">
            <a:extLst>
              <a:ext uri="{FF2B5EF4-FFF2-40B4-BE49-F238E27FC236}">
                <a16:creationId xmlns:a16="http://schemas.microsoft.com/office/drawing/2014/main" id="{FA38EB5C-5011-4B04-AA4B-4155B59DB5DC}"/>
              </a:ext>
            </a:extLst>
          </p:cNvPr>
          <p:cNvSpPr>
            <a:spLocks noGrp="1"/>
          </p:cNvSpPr>
          <p:nvPr>
            <p:ph idx="1"/>
          </p:nvPr>
        </p:nvSpPr>
        <p:spPr/>
        <p:txBody>
          <a:bodyPr/>
          <a:lstStyle/>
          <a:p>
            <a:pPr algn="just">
              <a:spcAft>
                <a:spcPts val="600"/>
              </a:spcAft>
            </a:pPr>
            <a:r>
              <a:rPr lang="tr-TR" dirty="0"/>
              <a:t>01.03.2021 tarihli Sigorta Primleri Genel Müdürlüğümüz talimatına istinaden 03.03.2021 tarihinde İl Müdürlüğümüz tarafından Çanakkale’de ruhsat vermeye yetkili tüm mercilere yapı ruhsatı düzenlemeleri halinde  gerekli Ek-1 ve Ek-2 belgeleri temin ederek otomatik işyeri tescili için  sosyal güvenlik Kurumuna MAKS sistemi üzerinden gönderilmeleri konusunda bilgilendirme yapılmıştır.</a:t>
            </a:r>
          </a:p>
          <a:p>
            <a:pPr algn="just">
              <a:spcAft>
                <a:spcPts val="600"/>
              </a:spcAft>
            </a:pPr>
            <a:r>
              <a:rPr lang="tr-TR" dirty="0"/>
              <a:t>Diğer taraftan yapı ruhsatı düzenlemeye yetkili mercilere yapılacak başvurularda artık çalıştırılacak sigortalıların tesciline esas bilgilerin de sunulması halinde söz konusu bilgiler otomatik olarak MAKS sistemi vasıtasıyla aktarılacak ve işyeri tesciliyle birlikte bu sigortalıların da otomatik tescili yapılacaktır. Ayrıca sigortalı işe giriş bildirgesi düzenlenmesi istenmeyecektir</a:t>
            </a:r>
          </a:p>
          <a:p>
            <a:pPr algn="just">
              <a:spcAft>
                <a:spcPts val="600"/>
              </a:spcAft>
            </a:pPr>
            <a:r>
              <a:rPr lang="tr-TR" dirty="0"/>
              <a:t>5510 Sayılı Kanunun 85. maddesi uyarınca manuel esaslara göre yapılacak geçici işyeri dosyası tescili, işin sonlanmasına müteakip bitiş dilekçesi verilmesi, ruhsat vermeye yetkili mercilerle yapılacak yazışmanın beklenmesi, ardından yapılacak araştırma neticesinde yeterli işçilik bildiriminde bulunulması halinde ilişiksizlik belgesinin bizzat alınarak ilgili merciye ibrazı süreçleri elektronik ortamın sağladığı avantajla </a:t>
            </a:r>
            <a:r>
              <a:rPr lang="tr-TR"/>
              <a:t>aşılmış olacaktır.</a:t>
            </a:r>
            <a:endParaRPr lang="tr-TR" dirty="0"/>
          </a:p>
          <a:p>
            <a:pPr>
              <a:spcAft>
                <a:spcPts val="600"/>
              </a:spcAft>
            </a:pPr>
            <a:endParaRPr lang="tr-TR" dirty="0"/>
          </a:p>
          <a:p>
            <a:pPr>
              <a:spcAft>
                <a:spcPts val="600"/>
              </a:spcAft>
            </a:pPr>
            <a:endParaRPr lang="tr-TR" dirty="0"/>
          </a:p>
          <a:p>
            <a:endParaRPr lang="tr-TR" dirty="0"/>
          </a:p>
        </p:txBody>
      </p:sp>
      <p:sp>
        <p:nvSpPr>
          <p:cNvPr id="4" name="Veri Yer Tutucusu 3">
            <a:extLst>
              <a:ext uri="{FF2B5EF4-FFF2-40B4-BE49-F238E27FC236}">
                <a16:creationId xmlns:a16="http://schemas.microsoft.com/office/drawing/2014/main" id="{0D4426BC-79EF-435F-A9D6-08535421C17C}"/>
              </a:ext>
            </a:extLst>
          </p:cNvPr>
          <p:cNvSpPr>
            <a:spLocks noGrp="1"/>
          </p:cNvSpPr>
          <p:nvPr>
            <p:ph type="dt" sz="half" idx="10"/>
          </p:nvPr>
        </p:nvSpPr>
        <p:spPr>
          <a:xfrm>
            <a:off x="6220047" y="-574158"/>
            <a:ext cx="2695353" cy="53163"/>
          </a:xfrm>
        </p:spPr>
        <p:txBody>
          <a:bodyPr/>
          <a:lstStyle/>
          <a:p>
            <a:pPr>
              <a:defRPr/>
            </a:pPr>
            <a:endParaRPr lang="en-US" dirty="0"/>
          </a:p>
        </p:txBody>
      </p:sp>
    </p:spTree>
    <p:extLst>
      <p:ext uri="{BB962C8B-B14F-4D97-AF65-F5344CB8AC3E}">
        <p14:creationId xmlns:p14="http://schemas.microsoft.com/office/powerpoint/2010/main" val="403002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Başlık 1"/>
          <p:cNvSpPr>
            <a:spLocks noGrp="1"/>
          </p:cNvSpPr>
          <p:nvPr>
            <p:ph type="ctrTitle"/>
          </p:nvPr>
        </p:nvSpPr>
        <p:spPr>
          <a:xfrm>
            <a:off x="2786063" y="142875"/>
            <a:ext cx="6000750" cy="1714500"/>
          </a:xfrm>
        </p:spPr>
        <p:txBody>
          <a:bodyPr/>
          <a:lstStyle/>
          <a:p>
            <a:r>
              <a:rPr lang="tr-TR" sz="3600" dirty="0"/>
              <a:t>SOSYAL GÜVENLİK KURUMU</a:t>
            </a:r>
          </a:p>
        </p:txBody>
      </p:sp>
      <p:sp>
        <p:nvSpPr>
          <p:cNvPr id="155651" name="Alt Başlık 2"/>
          <p:cNvSpPr>
            <a:spLocks noGrp="1"/>
          </p:cNvSpPr>
          <p:nvPr>
            <p:ph type="subTitle" idx="1"/>
          </p:nvPr>
        </p:nvSpPr>
        <p:spPr>
          <a:xfrm>
            <a:off x="250031" y="5072062"/>
            <a:ext cx="8643937" cy="1643063"/>
          </a:xfrm>
          <a:noFill/>
          <a:ln>
            <a:miter lim="800000"/>
            <a:headEnd/>
            <a:tailEnd/>
          </a:ln>
        </p:spPr>
        <p:txBody>
          <a:bodyPr vert="horz" wrap="square" lIns="91440" tIns="45720" rIns="91440" bIns="45720" numCol="1" anchor="t" anchorCtr="0" compatLnSpc="1">
            <a:prstTxWarp prst="textNoShape">
              <a:avLst/>
            </a:prstTxWarp>
          </a:bodyPr>
          <a:lstStyle/>
          <a:p>
            <a:r>
              <a:rPr lang="tr-TR" dirty="0"/>
              <a:t>Hilmi ERCAN </a:t>
            </a:r>
          </a:p>
          <a:p>
            <a:r>
              <a:rPr lang="tr-TR" dirty="0"/>
              <a:t>Çanakkale Sosyal Güvenlik İl Müdürü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A47720-96EB-47F9-A7A6-56454BABA8C9}"/>
              </a:ext>
            </a:extLst>
          </p:cNvPr>
          <p:cNvSpPr>
            <a:spLocks noGrp="1"/>
          </p:cNvSpPr>
          <p:nvPr>
            <p:ph type="title"/>
          </p:nvPr>
        </p:nvSpPr>
        <p:spPr/>
        <p:txBody>
          <a:bodyPr/>
          <a:lstStyle/>
          <a:p>
            <a:r>
              <a:rPr lang="tr-TR" dirty="0"/>
              <a:t>OTOMATİK İŞYERİ TESCİLLERİ</a:t>
            </a:r>
          </a:p>
        </p:txBody>
      </p:sp>
      <p:sp>
        <p:nvSpPr>
          <p:cNvPr id="3" name="İçerik Yer Tutucusu 2">
            <a:extLst>
              <a:ext uri="{FF2B5EF4-FFF2-40B4-BE49-F238E27FC236}">
                <a16:creationId xmlns:a16="http://schemas.microsoft.com/office/drawing/2014/main" id="{ECC67458-A068-4A64-9F4C-3B54C7828CEC}"/>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sz="2000" dirty="0"/>
              <a:t>10/3/2018 tarihli ve 30356 sayılı Resmi </a:t>
            </a:r>
            <a:r>
              <a:rPr lang="tr-TR" sz="2000" dirty="0" err="1"/>
              <a:t>Gazete’de</a:t>
            </a:r>
            <a:r>
              <a:rPr lang="tr-TR" sz="2000" dirty="0"/>
              <a:t> yayımlanan </a:t>
            </a:r>
            <a:r>
              <a:rPr lang="tr-TR" sz="2000" u="sng" dirty="0">
                <a:hlinkClick r:id="rId2"/>
              </a:rPr>
              <a:t>7099 sayılı Yatırım Ortamının İyileştirilmesi Amacıyla Bazı Kanunlarda Değişiklik Yapılmasına Dair Kanunun</a:t>
            </a:r>
            <a:r>
              <a:rPr lang="tr-TR" sz="2000" dirty="0"/>
              <a:t> 18 inci ve 19 uncu maddesi ile </a:t>
            </a:r>
            <a:r>
              <a:rPr lang="tr-TR" sz="2000" u="sng" dirty="0">
                <a:hlinkClick r:id="rId3"/>
              </a:rPr>
              <a:t>5510 sayılı Sosyal Sigortalar ve Genel Sağlık Sigortası Kanunun</a:t>
            </a:r>
            <a:r>
              <a:rPr lang="tr-TR" sz="2000" dirty="0"/>
              <a:t> 11 inci maddesinin üçüncü fıkrasının ikinci cümlesi;</a:t>
            </a:r>
          </a:p>
          <a:p>
            <a:pPr marL="0" indent="0">
              <a:buNone/>
            </a:pPr>
            <a:r>
              <a:rPr lang="tr-TR" sz="2000" dirty="0"/>
              <a:t>“Şirket kuruluşunun ticaret sicil müdürlüklerine bildirilmesi halinde yapılan bu bildirim Kuruma yapılmış sayılır ve ilgililerce ayrıca işyeri bildirgesi düzenlenmez.” şeklinde değiştirildi.</a:t>
            </a:r>
          </a:p>
          <a:p>
            <a:pPr marL="0" indent="0">
              <a:buNone/>
            </a:pPr>
            <a:endParaRPr lang="tr-TR" dirty="0"/>
          </a:p>
        </p:txBody>
      </p:sp>
      <p:sp>
        <p:nvSpPr>
          <p:cNvPr id="6" name="Veri Yer Tutucusu 5">
            <a:extLst>
              <a:ext uri="{FF2B5EF4-FFF2-40B4-BE49-F238E27FC236}">
                <a16:creationId xmlns:a16="http://schemas.microsoft.com/office/drawing/2014/main" id="{4F28A75D-AB99-49A8-A133-36422A35C0DD}"/>
              </a:ext>
            </a:extLst>
          </p:cNvPr>
          <p:cNvSpPr>
            <a:spLocks noGrp="1"/>
          </p:cNvSpPr>
          <p:nvPr>
            <p:ph type="dt" sz="half" idx="10"/>
          </p:nvPr>
        </p:nvSpPr>
        <p:spPr>
          <a:xfrm flipV="1">
            <a:off x="6390167" y="-669851"/>
            <a:ext cx="2525232" cy="95693"/>
          </a:xfrm>
        </p:spPr>
        <p:txBody>
          <a:bodyPr/>
          <a:lstStyle/>
          <a:p>
            <a:pPr>
              <a:defRPr/>
            </a:pPr>
            <a:endParaRPr lang="en-US" dirty="0"/>
          </a:p>
        </p:txBody>
      </p:sp>
    </p:spTree>
    <p:extLst>
      <p:ext uri="{BB962C8B-B14F-4D97-AF65-F5344CB8AC3E}">
        <p14:creationId xmlns:p14="http://schemas.microsoft.com/office/powerpoint/2010/main" val="284890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r>
              <a:rPr lang="tr-TR" sz="2800" dirty="0"/>
              <a:t>OTOMATİK İŞYERİ TESCİLLERİ</a:t>
            </a:r>
          </a:p>
        </p:txBody>
      </p:sp>
      <p:sp>
        <p:nvSpPr>
          <p:cNvPr id="13315" name="2 İçerik Yer Tutucusu"/>
          <p:cNvSpPr>
            <a:spLocks noGrp="1"/>
          </p:cNvSpPr>
          <p:nvPr>
            <p:ph idx="1"/>
          </p:nvPr>
        </p:nvSpPr>
        <p:spPr bwMode="auto">
          <a:noFill/>
          <a:ln>
            <a:noFill/>
            <a:miter lim="800000"/>
            <a:headEnd/>
            <a:tailEnd/>
          </a:ln>
        </p:spPr>
        <p:txBody>
          <a:bodyPr vert="horz" wrap="square" lIns="91440" tIns="45720" rIns="91440" bIns="45720" numCol="1" anchor="t" anchorCtr="0" compatLnSpc="1">
            <a:prstTxWarp prst="textNoShape">
              <a:avLst/>
            </a:prstTxWarp>
          </a:bodyPr>
          <a:lstStyle/>
          <a:p>
            <a:pPr>
              <a:buNone/>
            </a:pPr>
            <a:r>
              <a:rPr lang="tr-TR" dirty="0"/>
              <a:t>      	</a:t>
            </a:r>
          </a:p>
          <a:p>
            <a:pPr>
              <a:buNone/>
            </a:pPr>
            <a:endParaRPr lang="tr-TR" dirty="0"/>
          </a:p>
          <a:p>
            <a:pPr>
              <a:buNone/>
            </a:pPr>
            <a:endParaRPr lang="tr-TR" sz="1500" dirty="0"/>
          </a:p>
          <a:p>
            <a:pPr algn="just">
              <a:buNone/>
            </a:pPr>
            <a:r>
              <a:rPr lang="tr-TR" sz="1500" dirty="0"/>
              <a:t>	</a:t>
            </a:r>
            <a:r>
              <a:rPr lang="tr-TR" sz="2000" dirty="0"/>
              <a:t>Buna göre, 5510 sayılı Kanunun 4 üncü maddesinin birinci fıkrasının (a) bendi kapsamında sigortalı çalıştırılmasa dahi ticaret sicil müdürlüklerince tescil edilen şirket kuruluşları ile Kuruma verilen yetki doğrultusunda yalnızca yapı ruhsatına istinaden Kurumca otomatik işyeri tescili yapılacağı, bu durumda ilgililerce </a:t>
            </a:r>
            <a:r>
              <a:rPr lang="tr-TR" sz="2000" u="sng" dirty="0"/>
              <a:t>ayrıca işyeri bildirgesi düzenlenmeyeceği;</a:t>
            </a:r>
          </a:p>
          <a:p>
            <a:pPr algn="just">
              <a:buNone/>
            </a:pPr>
            <a:endParaRPr lang="tr-TR" sz="2000" dirty="0"/>
          </a:p>
          <a:p>
            <a:pPr algn="just">
              <a:buNone/>
            </a:pPr>
            <a:r>
              <a:rPr lang="tr-TR" sz="2000" dirty="0"/>
              <a:t>      </a:t>
            </a:r>
            <a:r>
              <a:rPr lang="tr-TR" sz="2000" u="sng" dirty="0">
                <a:hlinkClick r:id="rId2"/>
              </a:rPr>
              <a:t>Sosyal Sigorta İşlemleri Yönetmeliği</a:t>
            </a:r>
            <a:r>
              <a:rPr lang="tr-TR" sz="2000" dirty="0"/>
              <a:t> 29 uncu maddesinde belirtilen belgeler ile genelge ekinde yer alan formlardan Ek-1, Ek-2’nin valilikler, belediyeler ve ruhsat vermeye yetkili diğer kamu ve özel hukuk tüzel kişilerine, Ek-2’nin ticaret sicil müdürlüklerine verilerek Kurumca ayrıca söz konusu belgelerin istenmeyeceği hüküm altına alınmıştır</a:t>
            </a:r>
          </a:p>
          <a:p>
            <a:pPr>
              <a:buFont typeface="Wingdings" pitchFamily="2" charset="2"/>
              <a:buNone/>
            </a:pPr>
            <a:endParaRPr lang="tr-TR" dirty="0"/>
          </a:p>
        </p:txBody>
      </p:sp>
      <p:sp>
        <p:nvSpPr>
          <p:cNvPr id="2" name="Veri Yer Tutucusu 1">
            <a:extLst>
              <a:ext uri="{FF2B5EF4-FFF2-40B4-BE49-F238E27FC236}">
                <a16:creationId xmlns:a16="http://schemas.microsoft.com/office/drawing/2014/main" id="{BE457BD2-3290-4835-8762-99C2B1C32397}"/>
              </a:ext>
            </a:extLst>
          </p:cNvPr>
          <p:cNvSpPr>
            <a:spLocks noGrp="1"/>
          </p:cNvSpPr>
          <p:nvPr>
            <p:ph type="dt" sz="half" idx="10"/>
          </p:nvPr>
        </p:nvSpPr>
        <p:spPr>
          <a:xfrm>
            <a:off x="6879265" y="-691116"/>
            <a:ext cx="2036133" cy="127590"/>
          </a:xfrm>
        </p:spPr>
        <p:txBody>
          <a:bodyPr/>
          <a:lstStyle/>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414B53-B4F1-439E-B6E3-AB0141E11BFB}"/>
              </a:ext>
            </a:extLst>
          </p:cNvPr>
          <p:cNvSpPr>
            <a:spLocks noGrp="1"/>
          </p:cNvSpPr>
          <p:nvPr>
            <p:ph type="title"/>
          </p:nvPr>
        </p:nvSpPr>
        <p:spPr/>
        <p:txBody>
          <a:bodyPr/>
          <a:lstStyle/>
          <a:p>
            <a:r>
              <a:rPr lang="tr-TR" dirty="0"/>
              <a:t>EK-1</a:t>
            </a:r>
          </a:p>
        </p:txBody>
      </p:sp>
      <p:sp>
        <p:nvSpPr>
          <p:cNvPr id="4" name="Veri Yer Tutucusu 3">
            <a:extLst>
              <a:ext uri="{FF2B5EF4-FFF2-40B4-BE49-F238E27FC236}">
                <a16:creationId xmlns:a16="http://schemas.microsoft.com/office/drawing/2014/main" id="{AA8BD3AF-AFB8-489B-928A-2C37EA9ABAF9}"/>
              </a:ext>
            </a:extLst>
          </p:cNvPr>
          <p:cNvSpPr>
            <a:spLocks noGrp="1"/>
          </p:cNvSpPr>
          <p:nvPr>
            <p:ph type="dt" sz="half" idx="10"/>
          </p:nvPr>
        </p:nvSpPr>
        <p:spPr>
          <a:xfrm flipV="1">
            <a:off x="6358270" y="-935664"/>
            <a:ext cx="2557129" cy="116910"/>
          </a:xfrm>
        </p:spPr>
        <p:txBody>
          <a:bodyPr/>
          <a:lstStyle/>
          <a:p>
            <a:pPr>
              <a:defRPr/>
            </a:pPr>
            <a:endParaRPr lang="en-US" dirty="0"/>
          </a:p>
        </p:txBody>
      </p:sp>
      <p:graphicFrame>
        <p:nvGraphicFramePr>
          <p:cNvPr id="5" name="İçerik Yer Tutucusu 4">
            <a:extLst>
              <a:ext uri="{FF2B5EF4-FFF2-40B4-BE49-F238E27FC236}">
                <a16:creationId xmlns:a16="http://schemas.microsoft.com/office/drawing/2014/main" id="{7B1C345A-9AB7-49EA-ABFF-C0F25EB1D46C}"/>
              </a:ext>
            </a:extLst>
          </p:cNvPr>
          <p:cNvGraphicFramePr>
            <a:graphicFrameLocks noGrp="1" noChangeAspect="1"/>
          </p:cNvGraphicFramePr>
          <p:nvPr>
            <p:ph idx="1"/>
            <p:extLst>
              <p:ext uri="{D42A27DB-BD31-4B8C-83A1-F6EECF244321}">
                <p14:modId xmlns:p14="http://schemas.microsoft.com/office/powerpoint/2010/main" val="2217905842"/>
              </p:ext>
            </p:extLst>
          </p:nvPr>
        </p:nvGraphicFramePr>
        <p:xfrm>
          <a:off x="1690577" y="818707"/>
          <a:ext cx="5730949" cy="5610668"/>
        </p:xfrm>
        <a:graphic>
          <a:graphicData uri="http://schemas.openxmlformats.org/presentationml/2006/ole">
            <mc:AlternateContent xmlns:mc="http://schemas.openxmlformats.org/markup-compatibility/2006">
              <mc:Choice xmlns:v="urn:schemas-microsoft-com:vml" Requires="v">
                <p:oleObj spid="_x0000_s3094" name="Acrobat Document" r:id="rId3" imgW="5666913" imgH="8019995" progId="AcroExch.Document.DC">
                  <p:embed/>
                </p:oleObj>
              </mc:Choice>
              <mc:Fallback>
                <p:oleObj name="Acrobat Document" r:id="rId3" imgW="5666913" imgH="8019995" progId="AcroExch.Document.DC">
                  <p:embed/>
                  <p:pic>
                    <p:nvPicPr>
                      <p:cNvPr id="0" name=""/>
                      <p:cNvPicPr/>
                      <p:nvPr/>
                    </p:nvPicPr>
                    <p:blipFill>
                      <a:blip r:embed="rId4"/>
                      <a:stretch>
                        <a:fillRect/>
                      </a:stretch>
                    </p:blipFill>
                    <p:spPr>
                      <a:xfrm>
                        <a:off x="1690577" y="818707"/>
                        <a:ext cx="5730949" cy="5610668"/>
                      </a:xfrm>
                      <a:prstGeom prst="rect">
                        <a:avLst/>
                      </a:prstGeom>
                    </p:spPr>
                  </p:pic>
                </p:oleObj>
              </mc:Fallback>
            </mc:AlternateContent>
          </a:graphicData>
        </a:graphic>
      </p:graphicFrame>
    </p:spTree>
    <p:extLst>
      <p:ext uri="{BB962C8B-B14F-4D97-AF65-F5344CB8AC3E}">
        <p14:creationId xmlns:p14="http://schemas.microsoft.com/office/powerpoint/2010/main" val="12340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5E5A7D-4A9F-4D4D-9890-0AABE605DAE3}"/>
              </a:ext>
            </a:extLst>
          </p:cNvPr>
          <p:cNvSpPr>
            <a:spLocks noGrp="1"/>
          </p:cNvSpPr>
          <p:nvPr>
            <p:ph type="title"/>
          </p:nvPr>
        </p:nvSpPr>
        <p:spPr/>
        <p:txBody>
          <a:bodyPr/>
          <a:lstStyle/>
          <a:p>
            <a:r>
              <a:rPr lang="tr-TR" dirty="0"/>
              <a:t>EK-2</a:t>
            </a:r>
          </a:p>
        </p:txBody>
      </p:sp>
      <p:graphicFrame>
        <p:nvGraphicFramePr>
          <p:cNvPr id="5" name="İçerik Yer Tutucusu 4">
            <a:extLst>
              <a:ext uri="{FF2B5EF4-FFF2-40B4-BE49-F238E27FC236}">
                <a16:creationId xmlns:a16="http://schemas.microsoft.com/office/drawing/2014/main" id="{60E6E387-A4C0-477A-AFDF-4AA6B9497287}"/>
              </a:ext>
            </a:extLst>
          </p:cNvPr>
          <p:cNvGraphicFramePr>
            <a:graphicFrameLocks noGrp="1" noChangeAspect="1"/>
          </p:cNvGraphicFramePr>
          <p:nvPr>
            <p:ph idx="1"/>
            <p:extLst>
              <p:ext uri="{D42A27DB-BD31-4B8C-83A1-F6EECF244321}">
                <p14:modId xmlns:p14="http://schemas.microsoft.com/office/powerpoint/2010/main" val="754167147"/>
              </p:ext>
            </p:extLst>
          </p:nvPr>
        </p:nvGraphicFramePr>
        <p:xfrm>
          <a:off x="2717800" y="1071563"/>
          <a:ext cx="3784600" cy="5356225"/>
        </p:xfrm>
        <a:graphic>
          <a:graphicData uri="http://schemas.openxmlformats.org/presentationml/2006/ole">
            <mc:AlternateContent xmlns:mc="http://schemas.openxmlformats.org/markup-compatibility/2006">
              <mc:Choice xmlns:v="urn:schemas-microsoft-com:vml" Requires="v">
                <p:oleObj spid="_x0000_s4117" name="Acrobat Document" r:id="rId3" imgW="5666913" imgH="8019995" progId="AcroExch.Document.DC">
                  <p:embed/>
                </p:oleObj>
              </mc:Choice>
              <mc:Fallback>
                <p:oleObj name="Acrobat Document" r:id="rId3" imgW="5666913" imgH="8019995" progId="AcroExch.Document.DC">
                  <p:embed/>
                  <p:pic>
                    <p:nvPicPr>
                      <p:cNvPr id="0" name=""/>
                      <p:cNvPicPr/>
                      <p:nvPr/>
                    </p:nvPicPr>
                    <p:blipFill>
                      <a:blip r:embed="rId4"/>
                      <a:stretch>
                        <a:fillRect/>
                      </a:stretch>
                    </p:blipFill>
                    <p:spPr>
                      <a:xfrm>
                        <a:off x="2717800" y="1071563"/>
                        <a:ext cx="3784600" cy="5356225"/>
                      </a:xfrm>
                      <a:prstGeom prst="rect">
                        <a:avLst/>
                      </a:prstGeom>
                    </p:spPr>
                  </p:pic>
                </p:oleObj>
              </mc:Fallback>
            </mc:AlternateContent>
          </a:graphicData>
        </a:graphic>
      </p:graphicFrame>
      <p:sp>
        <p:nvSpPr>
          <p:cNvPr id="4" name="Veri Yer Tutucusu 3">
            <a:extLst>
              <a:ext uri="{FF2B5EF4-FFF2-40B4-BE49-F238E27FC236}">
                <a16:creationId xmlns:a16="http://schemas.microsoft.com/office/drawing/2014/main" id="{1FC9E2E8-BEC3-415A-91B7-084ACA2FFDFA}"/>
              </a:ext>
            </a:extLst>
          </p:cNvPr>
          <p:cNvSpPr>
            <a:spLocks noGrp="1"/>
          </p:cNvSpPr>
          <p:nvPr>
            <p:ph type="dt" sz="half" idx="10"/>
          </p:nvPr>
        </p:nvSpPr>
        <p:spPr>
          <a:xfrm flipV="1">
            <a:off x="6241312" y="-258370"/>
            <a:ext cx="2674088" cy="45719"/>
          </a:xfrm>
        </p:spPr>
        <p:txBody>
          <a:bodyPr/>
          <a:lstStyle/>
          <a:p>
            <a:pPr>
              <a:defRPr/>
            </a:pPr>
            <a:endParaRPr lang="en-US" dirty="0"/>
          </a:p>
        </p:txBody>
      </p:sp>
    </p:spTree>
    <p:extLst>
      <p:ext uri="{BB962C8B-B14F-4D97-AF65-F5344CB8AC3E}">
        <p14:creationId xmlns:p14="http://schemas.microsoft.com/office/powerpoint/2010/main" val="244925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İçerik Yer Tutucusu"/>
          <p:cNvSpPr>
            <a:spLocks noGrp="1"/>
          </p:cNvSpPr>
          <p:nvPr>
            <p:ph idx="1"/>
          </p:nvPr>
        </p:nvSpPr>
        <p:spPr bwMode="auto">
          <a:xfrm>
            <a:off x="304800" y="1071563"/>
            <a:ext cx="8610600" cy="5357812"/>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None/>
            </a:pPr>
            <a:endParaRPr lang="tr-TR" dirty="0"/>
          </a:p>
          <a:p>
            <a:pPr>
              <a:buFont typeface="Wingdings" pitchFamily="2" charset="2"/>
              <a:buNone/>
            </a:pPr>
            <a:endParaRPr lang="tr-TR" u="sng" dirty="0"/>
          </a:p>
        </p:txBody>
      </p:sp>
      <p:sp>
        <p:nvSpPr>
          <p:cNvPr id="9" name="1 Başlık"/>
          <p:cNvSpPr>
            <a:spLocks noGrp="1"/>
          </p:cNvSpPr>
          <p:nvPr>
            <p:ph type="title"/>
          </p:nvPr>
        </p:nvSpPr>
        <p:spPr>
          <a:xfrm>
            <a:off x="2571750" y="1"/>
            <a:ext cx="6572250" cy="714356"/>
          </a:xfrm>
        </p:spPr>
        <p:txBody>
          <a:bodyPr/>
          <a:lstStyle/>
          <a:p>
            <a:r>
              <a:rPr lang="tr-TR" sz="2800" dirty="0"/>
              <a:t>TİCARET SİCİL MÜDÜRLÜKLERİ</a:t>
            </a:r>
          </a:p>
        </p:txBody>
      </p:sp>
      <p:sp>
        <p:nvSpPr>
          <p:cNvPr id="2" name="Dikdörtgen 1">
            <a:extLst>
              <a:ext uri="{FF2B5EF4-FFF2-40B4-BE49-F238E27FC236}">
                <a16:creationId xmlns:a16="http://schemas.microsoft.com/office/drawing/2014/main" id="{0F2115DA-A2D0-493B-BE8D-23E55EDF355D}"/>
              </a:ext>
            </a:extLst>
          </p:cNvPr>
          <p:cNvSpPr/>
          <p:nvPr/>
        </p:nvSpPr>
        <p:spPr>
          <a:xfrm>
            <a:off x="539552" y="1382287"/>
            <a:ext cx="8299648" cy="2862322"/>
          </a:xfrm>
          <a:prstGeom prst="rect">
            <a:avLst/>
          </a:prstGeom>
        </p:spPr>
        <p:txBody>
          <a:bodyPr wrap="square">
            <a:spAutoFit/>
          </a:bodyPr>
          <a:lstStyle/>
          <a:p>
            <a:r>
              <a:rPr lang="tr-TR" sz="1500" b="1" dirty="0">
                <a:solidFill>
                  <a:schemeClr val="tx2">
                    <a:lumMod val="95000"/>
                    <a:lumOff val="5000"/>
                  </a:schemeClr>
                </a:solidFill>
              </a:rPr>
              <a:t>                  </a:t>
            </a:r>
            <a:r>
              <a:rPr lang="tr-TR" sz="1600" b="1" dirty="0">
                <a:solidFill>
                  <a:schemeClr val="tx2">
                    <a:lumMod val="95000"/>
                    <a:lumOff val="5000"/>
                  </a:schemeClr>
                </a:solidFill>
              </a:rPr>
              <a:t>Ticaret Sicili Müdürlüklerince Tescil Edilen Şirket  Kuruluşlarına İstinaden </a:t>
            </a:r>
          </a:p>
          <a:p>
            <a:r>
              <a:rPr lang="tr-TR" sz="1600" b="1" dirty="0">
                <a:solidFill>
                  <a:schemeClr val="tx2">
                    <a:lumMod val="95000"/>
                    <a:lumOff val="5000"/>
                  </a:schemeClr>
                </a:solidFill>
              </a:rPr>
              <a:t>                                                        Otomatik İşyeri Tescili</a:t>
            </a:r>
            <a:br>
              <a:rPr lang="tr-TR" sz="1600" b="1" dirty="0"/>
            </a:br>
            <a:endParaRPr lang="tr-TR" sz="1500" b="1" dirty="0"/>
          </a:p>
          <a:p>
            <a:pPr algn="just"/>
            <a:r>
              <a:rPr lang="tr-TR" sz="1500" b="1" dirty="0"/>
              <a:t> </a:t>
            </a:r>
            <a:r>
              <a:rPr lang="tr-TR" sz="1600" b="1" dirty="0"/>
              <a:t>Ticaret sicil müdürlüklerince tescil edilen şirketlerin otomatik olarak işyeri    tescilinin yapılabilmesi için ticaret sicil müdürlüklerine yapılan şirket kuruluşu başvurularında şirket kuruluş dilekçesi ve bildirim formu ile, ıslak imzalı e-Sigorta sözleşmesi ile Birlikte; </a:t>
            </a:r>
          </a:p>
          <a:p>
            <a:endParaRPr lang="tr-TR" b="1" dirty="0"/>
          </a:p>
          <a:p>
            <a:endParaRPr lang="tr-TR" b="1" dirty="0"/>
          </a:p>
          <a:p>
            <a:br>
              <a:rPr lang="tr-TR" b="1" dirty="0"/>
            </a:br>
            <a:endParaRPr lang="tr-TR" sz="1500" b="1" dirty="0"/>
          </a:p>
        </p:txBody>
      </p:sp>
      <p:sp>
        <p:nvSpPr>
          <p:cNvPr id="3" name="Dikdörtgen 2">
            <a:extLst>
              <a:ext uri="{FF2B5EF4-FFF2-40B4-BE49-F238E27FC236}">
                <a16:creationId xmlns:a16="http://schemas.microsoft.com/office/drawing/2014/main" id="{35CD1310-736B-4918-993D-F09F7CC0A22F}"/>
              </a:ext>
            </a:extLst>
          </p:cNvPr>
          <p:cNvSpPr/>
          <p:nvPr/>
        </p:nvSpPr>
        <p:spPr>
          <a:xfrm>
            <a:off x="539552" y="3429001"/>
            <a:ext cx="8208912" cy="2308324"/>
          </a:xfrm>
          <a:prstGeom prst="rect">
            <a:avLst/>
          </a:prstGeom>
        </p:spPr>
        <p:txBody>
          <a:bodyPr wrap="square">
            <a:spAutoFit/>
          </a:bodyPr>
          <a:lstStyle/>
          <a:p>
            <a:pPr algn="just"/>
            <a:r>
              <a:rPr lang="tr-TR" sz="1600" b="1" dirty="0"/>
              <a:t>İşveren vekili veya işvereni temsil ve ilzama yetkili olunması ya da işveren adına; Sosyal Güvenlik Kurumuna her türlü başvuruyu yapmaya, Kurumla her türlü sözleşmeyi imzalamaya, Kurumdan her türlü belgeyi teslim almaya ve Kuruma her türlü belgeyi vermeye yetkili olunduğuna veya e-Sigorta hizmetleri internet kullanıcı kodu ve kullanıcı şifresi başvurusu yapmaya, e-Sigorta sözleşmesi imzalamaya, kullanıcı kodu ve kullanıcı şifresi teslim almaya, Kuruma e-Sigorta kanalıyla aylık prim ve hizmet belgesi göndermeye yetkili olunduğuna dair </a:t>
            </a:r>
            <a:r>
              <a:rPr lang="tr-TR" sz="1600" b="1" u="sng" dirty="0">
                <a:solidFill>
                  <a:srgbClr val="FF0000"/>
                </a:solidFill>
              </a:rPr>
              <a:t>özel vekaletnamenin aslının veya noter onaylı suretinin ya da ilgili idarelerce onaylı suretinin verilmesi </a:t>
            </a:r>
            <a:r>
              <a:rPr lang="tr-TR" sz="1600" b="1" dirty="0"/>
              <a:t>gerekmektedir.</a:t>
            </a:r>
          </a:p>
        </p:txBody>
      </p:sp>
      <p:sp>
        <p:nvSpPr>
          <p:cNvPr id="4" name="Veri Yer Tutucusu 3">
            <a:extLst>
              <a:ext uri="{FF2B5EF4-FFF2-40B4-BE49-F238E27FC236}">
                <a16:creationId xmlns:a16="http://schemas.microsoft.com/office/drawing/2014/main" id="{DA1B8FB5-A642-41DE-8017-14657CB178D1}"/>
              </a:ext>
            </a:extLst>
          </p:cNvPr>
          <p:cNvSpPr>
            <a:spLocks noGrp="1"/>
          </p:cNvSpPr>
          <p:nvPr>
            <p:ph type="dt" sz="half" idx="10"/>
          </p:nvPr>
        </p:nvSpPr>
        <p:spPr>
          <a:xfrm>
            <a:off x="6549656" y="-421153"/>
            <a:ext cx="2365743" cy="63948"/>
          </a:xfrm>
        </p:spPr>
        <p:txBody>
          <a:bodyPr/>
          <a:lstStyle/>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6E1CBD4D-331F-47F6-9618-4BE55073F701}"/>
              </a:ext>
            </a:extLst>
          </p:cNvPr>
          <p:cNvSpPr>
            <a:spLocks noGrp="1"/>
          </p:cNvSpPr>
          <p:nvPr>
            <p:ph type="title"/>
          </p:nvPr>
        </p:nvSpPr>
        <p:spPr/>
        <p:txBody>
          <a:bodyPr/>
          <a:lstStyle/>
          <a:p>
            <a:r>
              <a:rPr lang="tr-TR" dirty="0"/>
              <a:t>TİCARET SİCİL MÜDÜRLÜKLERİ</a:t>
            </a:r>
          </a:p>
        </p:txBody>
      </p:sp>
      <p:sp>
        <p:nvSpPr>
          <p:cNvPr id="12291" name="2 İçerik Yer Tutucusu"/>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None/>
            </a:pPr>
            <a:endParaRPr lang="tr-TR" dirty="0"/>
          </a:p>
          <a:p>
            <a:pPr>
              <a:buFont typeface="Wingdings" pitchFamily="2" charset="2"/>
              <a:buNone/>
            </a:pPr>
            <a:endParaRPr lang="tr-TR" dirty="0"/>
          </a:p>
        </p:txBody>
      </p:sp>
      <p:sp>
        <p:nvSpPr>
          <p:cNvPr id="2" name="Dikdörtgen 1">
            <a:extLst>
              <a:ext uri="{FF2B5EF4-FFF2-40B4-BE49-F238E27FC236}">
                <a16:creationId xmlns:a16="http://schemas.microsoft.com/office/drawing/2014/main" id="{58D5C75C-60FE-453D-9D30-B41C72F99699}"/>
              </a:ext>
            </a:extLst>
          </p:cNvPr>
          <p:cNvSpPr/>
          <p:nvPr/>
        </p:nvSpPr>
        <p:spPr>
          <a:xfrm>
            <a:off x="659218" y="776178"/>
            <a:ext cx="8211311" cy="9048631"/>
          </a:xfrm>
          <a:prstGeom prst="rect">
            <a:avLst/>
          </a:prstGeom>
        </p:spPr>
        <p:txBody>
          <a:bodyPr wrap="square">
            <a:spAutoFit/>
          </a:bodyPr>
          <a:lstStyle/>
          <a:p>
            <a:pPr algn="just"/>
            <a:endParaRPr lang="tr-TR" b="1" dirty="0"/>
          </a:p>
          <a:p>
            <a:pPr algn="just"/>
            <a:r>
              <a:rPr lang="tr-TR" b="1" dirty="0"/>
              <a:t>Ticaret sicil müdürlükleri tarafından bu bilgiler Kuruma on-</a:t>
            </a:r>
            <a:r>
              <a:rPr lang="tr-TR" b="1" dirty="0" err="1"/>
              <a:t>line</a:t>
            </a:r>
            <a:r>
              <a:rPr lang="tr-TR" b="1" dirty="0"/>
              <a:t> olarak aktarılacaktır. Bu aktarma sonucunda </a:t>
            </a:r>
            <a:r>
              <a:rPr lang="tr-TR" b="1" u="sng" dirty="0"/>
              <a:t>ticaret sicil müdürlüklerince tescil edilen şirket bakımından işyerinin otomatik tescil işlemi ve e-Sigorta aktivasyon işlemi yapılacak ve işveren Kuruma müracaat etmeden e-Sigorta işlemlerini yapabilecektir</a:t>
            </a:r>
            <a:r>
              <a:rPr lang="tr-TR" b="1" dirty="0"/>
              <a:t>.</a:t>
            </a:r>
          </a:p>
          <a:p>
            <a:pPr algn="just"/>
            <a:endParaRPr lang="tr-TR" b="1" dirty="0"/>
          </a:p>
          <a:p>
            <a:pPr algn="just"/>
            <a:r>
              <a:rPr lang="tr-TR" b="1" dirty="0"/>
              <a:t>Şirket kuruluş dilekçesi ve bilgi formunda </a:t>
            </a:r>
            <a:r>
              <a:rPr lang="tr-TR" b="1" u="sng" dirty="0"/>
              <a:t>sigortalı çalıştırılmasına ilişkin bilgi olmasa dahi otomatik işyeri tescili yapılacaktır</a:t>
            </a:r>
            <a:r>
              <a:rPr lang="tr-TR" b="1" dirty="0"/>
              <a:t>. </a:t>
            </a:r>
            <a:r>
              <a:rPr lang="tr-TR" b="1" u="sng" dirty="0"/>
              <a:t>Sigortalı çalıştırılacağı yer alarak işe başlama tarihi belirtildiyse işyeri tescil tarihi olarak bu tarih</a:t>
            </a:r>
            <a:r>
              <a:rPr lang="tr-TR" b="1" dirty="0"/>
              <a:t>; </a:t>
            </a:r>
            <a:r>
              <a:rPr lang="tr-TR" b="1" u="sng" dirty="0"/>
              <a:t>tarih belirtilmediyse </a:t>
            </a:r>
            <a:r>
              <a:rPr lang="tr-TR" b="1" dirty="0"/>
              <a:t>işyeri tescil tarihi olarak </a:t>
            </a:r>
            <a:r>
              <a:rPr lang="tr-TR" b="1" u="sng" dirty="0"/>
              <a:t>şirketin kuruluş tarihi </a:t>
            </a:r>
            <a:r>
              <a:rPr lang="tr-TR" b="1" dirty="0"/>
              <a:t>esas alınacaktır.</a:t>
            </a:r>
          </a:p>
          <a:p>
            <a:pPr algn="just"/>
            <a:endParaRPr lang="tr-TR" b="1" dirty="0"/>
          </a:p>
          <a:p>
            <a:pPr algn="just"/>
            <a:r>
              <a:rPr lang="tr-TR" b="1" u="sng" dirty="0"/>
              <a:t>Sigortalı çalıştırılmasına ilişkin bilgi yer almayan </a:t>
            </a:r>
            <a:r>
              <a:rPr lang="tr-TR" b="1" dirty="0"/>
              <a:t>ve otomatik olarak şirket kuruluş tarihi itibariyle tescil edilen işyerlerinde daha sonra sigortalı çalıştırılmaya başlaması halinde </a:t>
            </a:r>
            <a:r>
              <a:rPr lang="tr-TR" b="1" u="sng" dirty="0"/>
              <a:t>işyeri tescil tarihi sigortalının işe giriş tarihi olarak güncellenecektir</a:t>
            </a:r>
            <a:r>
              <a:rPr lang="tr-TR" b="1" dirty="0"/>
              <a:t>. Bu durumda </a:t>
            </a:r>
            <a:r>
              <a:rPr lang="tr-TR" b="1" dirty="0">
                <a:solidFill>
                  <a:srgbClr val="FF0000"/>
                </a:solidFill>
              </a:rPr>
              <a:t>ayrıca işyeri bildirgesi istenmeyecek</a:t>
            </a:r>
            <a:r>
              <a:rPr lang="tr-TR" b="1" dirty="0"/>
              <a:t>, işyeri bildirgesinin verilmemesinden dolayı </a:t>
            </a:r>
            <a:r>
              <a:rPr lang="tr-TR" b="1" dirty="0">
                <a:solidFill>
                  <a:srgbClr val="FF0000"/>
                </a:solidFill>
              </a:rPr>
              <a:t>idari para cezası uygulanmayacaktır</a:t>
            </a:r>
            <a:r>
              <a:rPr lang="tr-TR" b="1" dirty="0"/>
              <a:t>.</a:t>
            </a:r>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a:p>
            <a:pPr algn="just"/>
            <a:endParaRPr lang="tr-T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4B4AAA-377C-4B07-9D1E-3E1659A128D8}"/>
              </a:ext>
            </a:extLst>
          </p:cNvPr>
          <p:cNvSpPr>
            <a:spLocks noGrp="1"/>
          </p:cNvSpPr>
          <p:nvPr>
            <p:ph type="title"/>
          </p:nvPr>
        </p:nvSpPr>
        <p:spPr/>
        <p:txBody>
          <a:bodyPr/>
          <a:lstStyle/>
          <a:p>
            <a:r>
              <a:rPr lang="tr-TR" dirty="0"/>
              <a:t>TİCARET SİCİL MÜDÜRLÜKLERİ</a:t>
            </a:r>
          </a:p>
        </p:txBody>
      </p:sp>
      <p:sp>
        <p:nvSpPr>
          <p:cNvPr id="3" name="İçerik Yer Tutucusu 2">
            <a:extLst>
              <a:ext uri="{FF2B5EF4-FFF2-40B4-BE49-F238E27FC236}">
                <a16:creationId xmlns:a16="http://schemas.microsoft.com/office/drawing/2014/main" id="{EAF12CD5-32A4-410E-A445-552FD82ED3AD}"/>
              </a:ext>
            </a:extLst>
          </p:cNvPr>
          <p:cNvSpPr>
            <a:spLocks noGrp="1"/>
          </p:cNvSpPr>
          <p:nvPr>
            <p:ph idx="1"/>
          </p:nvPr>
        </p:nvSpPr>
        <p:spPr/>
        <p:txBody>
          <a:bodyPr/>
          <a:lstStyle/>
          <a:p>
            <a:pPr marL="0" indent="0" algn="just">
              <a:buNone/>
            </a:pPr>
            <a:r>
              <a:rPr lang="tr-TR" sz="2000" dirty="0"/>
              <a:t>Şirket adına kuruluş aşamasında bildirilen adres için otomatik tescil edilecek olmasına rağmen </a:t>
            </a:r>
            <a:r>
              <a:rPr lang="tr-TR" sz="2000" dirty="0">
                <a:solidFill>
                  <a:srgbClr val="FF0000"/>
                </a:solidFill>
              </a:rPr>
              <a:t>ayrıca işyeri bildirgesi verilmesi halinde işyeri tescil edilmeyecek işveren işlemleri otomatik olarak tescil edilecek sicil numarası üzerinden yürütülecektir.</a:t>
            </a:r>
          </a:p>
          <a:p>
            <a:pPr marL="0" indent="0" algn="just">
              <a:buNone/>
            </a:pPr>
            <a:r>
              <a:rPr lang="tr-TR" sz="2000" dirty="0">
                <a:solidFill>
                  <a:srgbClr val="FF0000"/>
                </a:solidFill>
              </a:rPr>
              <a:t>DİKKAT! </a:t>
            </a:r>
          </a:p>
          <a:p>
            <a:pPr marL="0" indent="0" algn="just">
              <a:spcAft>
                <a:spcPts val="600"/>
              </a:spcAft>
              <a:buNone/>
            </a:pPr>
            <a:r>
              <a:rPr lang="tr-TR" sz="2000" dirty="0"/>
              <a:t>Şirketin devir, intikal,  nevi değişikliği, işyerinin nakli, ihale konusu iş alması, bina inşaatı, kuruluş adresimden başka yere işyeri şube açılışı  gibi durumlarda mutlaka </a:t>
            </a:r>
            <a:r>
              <a:rPr lang="tr-TR" sz="2000" u="sng" dirty="0"/>
              <a:t>ayrıca işyeri bildirgesinin verilmesi gerekmektedir</a:t>
            </a:r>
            <a:r>
              <a:rPr lang="tr-TR" sz="2000" dirty="0"/>
              <a:t>. </a:t>
            </a:r>
          </a:p>
          <a:p>
            <a:pPr marL="0" indent="0" algn="just">
              <a:buNone/>
            </a:pPr>
            <a:r>
              <a:rPr lang="tr-TR" sz="2000" dirty="0"/>
              <a:t>Kuruluş başvurusu yapılan şirket adına otomatik işyeri tescil edildiği halde </a:t>
            </a:r>
            <a:r>
              <a:rPr lang="tr-TR" sz="2000" dirty="0">
                <a:solidFill>
                  <a:srgbClr val="FF0000"/>
                </a:solidFill>
              </a:rPr>
              <a:t>sigortalı çalıştırılması söz konusu olmayan </a:t>
            </a:r>
            <a:r>
              <a:rPr lang="tr-TR" sz="2000" dirty="0"/>
              <a:t>durumlarda </a:t>
            </a:r>
            <a:r>
              <a:rPr lang="tr-TR" sz="2000" dirty="0">
                <a:solidFill>
                  <a:srgbClr val="FF0000"/>
                </a:solidFill>
              </a:rPr>
              <a:t>2 yıl içinde </a:t>
            </a:r>
            <a:r>
              <a:rPr lang="tr-TR" sz="2000" dirty="0"/>
              <a:t>sigortalı çalışmaya başlamaz ise otomatik olarak kapsamdan çıkarılacaktır. Ancak </a:t>
            </a:r>
            <a:r>
              <a:rPr lang="tr-TR" sz="2000" dirty="0">
                <a:solidFill>
                  <a:srgbClr val="FF0000"/>
                </a:solidFill>
              </a:rPr>
              <a:t>2 yıllık süreden sonra dahi sigortalı çalışmaya başlarsa dosya aktif hale getirilerek işveren işlemleri otomatik tescil edilen dosya üzerinden yürütülecektir. </a:t>
            </a:r>
          </a:p>
          <a:p>
            <a:pPr marL="0" indent="0" algn="just">
              <a:buNone/>
            </a:pPr>
            <a:endParaRPr lang="tr-TR" sz="2000" dirty="0">
              <a:solidFill>
                <a:srgbClr val="FF0000"/>
              </a:solidFill>
            </a:endParaRPr>
          </a:p>
          <a:p>
            <a:pPr marL="0" indent="0" algn="just">
              <a:buNone/>
            </a:pPr>
            <a:endParaRPr lang="tr-TR" sz="2000" dirty="0">
              <a:solidFill>
                <a:srgbClr val="FF0000"/>
              </a:solidFill>
            </a:endParaRPr>
          </a:p>
        </p:txBody>
      </p:sp>
      <p:sp>
        <p:nvSpPr>
          <p:cNvPr id="4" name="Veri Yer Tutucusu 3">
            <a:extLst>
              <a:ext uri="{FF2B5EF4-FFF2-40B4-BE49-F238E27FC236}">
                <a16:creationId xmlns:a16="http://schemas.microsoft.com/office/drawing/2014/main" id="{0DA8EE21-1D74-4719-A9A1-7F485C27096E}"/>
              </a:ext>
            </a:extLst>
          </p:cNvPr>
          <p:cNvSpPr>
            <a:spLocks noGrp="1"/>
          </p:cNvSpPr>
          <p:nvPr>
            <p:ph type="dt" sz="half" idx="10"/>
          </p:nvPr>
        </p:nvSpPr>
        <p:spPr>
          <a:xfrm>
            <a:off x="6432698" y="-477819"/>
            <a:ext cx="2482702" cy="45719"/>
          </a:xfrm>
        </p:spPr>
        <p:txBody>
          <a:bodyPr/>
          <a:lstStyle/>
          <a:p>
            <a:pPr>
              <a:defRPr/>
            </a:pPr>
            <a:endParaRPr lang="en-US" dirty="0"/>
          </a:p>
        </p:txBody>
      </p:sp>
    </p:spTree>
    <p:extLst>
      <p:ext uri="{BB962C8B-B14F-4D97-AF65-F5344CB8AC3E}">
        <p14:creationId xmlns:p14="http://schemas.microsoft.com/office/powerpoint/2010/main" val="374842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7555C1-4087-4EC9-8E03-E5391A208DCB}"/>
              </a:ext>
            </a:extLst>
          </p:cNvPr>
          <p:cNvSpPr>
            <a:spLocks noGrp="1"/>
          </p:cNvSpPr>
          <p:nvPr>
            <p:ph type="title"/>
          </p:nvPr>
        </p:nvSpPr>
        <p:spPr/>
        <p:txBody>
          <a:bodyPr/>
          <a:lstStyle/>
          <a:p>
            <a:r>
              <a:rPr lang="tr-TR" dirty="0"/>
              <a:t>İNŞAAT RUHSATI VERMEYE YETKİLİ KURUMLAR </a:t>
            </a:r>
          </a:p>
        </p:txBody>
      </p:sp>
      <p:sp>
        <p:nvSpPr>
          <p:cNvPr id="3" name="İçerik Yer Tutucusu 2">
            <a:extLst>
              <a:ext uri="{FF2B5EF4-FFF2-40B4-BE49-F238E27FC236}">
                <a16:creationId xmlns:a16="http://schemas.microsoft.com/office/drawing/2014/main" id="{937EE87F-DE96-4F7D-9152-0D05FFCFDF31}"/>
              </a:ext>
            </a:extLst>
          </p:cNvPr>
          <p:cNvSpPr>
            <a:spLocks noGrp="1"/>
          </p:cNvSpPr>
          <p:nvPr>
            <p:ph idx="1"/>
          </p:nvPr>
        </p:nvSpPr>
        <p:spPr/>
        <p:txBody>
          <a:bodyPr/>
          <a:lstStyle/>
          <a:p>
            <a:pPr marL="0" indent="0" algn="just">
              <a:spcAft>
                <a:spcPts val="600"/>
              </a:spcAft>
              <a:buNone/>
            </a:pPr>
            <a:r>
              <a:rPr lang="tr-TR" sz="2000" dirty="0"/>
              <a:t>İnşaat ruhsatı vermeye yetkili merciler </a:t>
            </a:r>
            <a:r>
              <a:rPr lang="tr-TR" sz="2000" u="sng" dirty="0"/>
              <a:t>yapı ruhsatı için müracaat sırasında </a:t>
            </a:r>
            <a:r>
              <a:rPr lang="tr-TR" sz="2000" dirty="0"/>
              <a:t> Ek-1 yapı ruhsatı bildirim formunun eksiksiz doldurulması ile ıslak imzalı Ek-2 e-sigorta sözleşmesi ile birlikte işveren harici kişi tarafından müracaat edilmesi halinde noter onaylı vekaletnamenin aslı veya onaylı suretinin verilmesi gerekmektedir. Bu belgeleri  ruhsat vermeye yetkili merci Kurumca istenmesi halinde ibraz edilmek üzere saklayacaktır.</a:t>
            </a:r>
          </a:p>
          <a:p>
            <a:pPr marL="0" indent="0" algn="just">
              <a:spcAft>
                <a:spcPts val="600"/>
              </a:spcAft>
              <a:buNone/>
            </a:pPr>
            <a:r>
              <a:rPr lang="tr-TR" sz="2000" dirty="0"/>
              <a:t>Ruhsat vermeye yetkili merciler bu belgelerin verilmemesi halinde gerekli uyarıları yapacaktır. Sonuç olarak otomatik tescil için </a:t>
            </a:r>
            <a:r>
              <a:rPr lang="tr-TR" sz="2000" u="sng" dirty="0"/>
              <a:t>mutlaka gerekli olan belge olan Ek-1 </a:t>
            </a:r>
            <a:r>
              <a:rPr lang="tr-TR" sz="2000" dirty="0"/>
              <a:t>verilmesi halinde otomatik tescil yapılacak e-sigorta sözleşmesinin tamamlanması beklenmeyecek e-sigorta aktivasyonu yapılmayacaktır. </a:t>
            </a:r>
          </a:p>
          <a:p>
            <a:pPr marL="0" indent="0" algn="just">
              <a:spcAft>
                <a:spcPts val="600"/>
              </a:spcAft>
              <a:buNone/>
            </a:pPr>
            <a:r>
              <a:rPr lang="tr-TR" sz="2000" dirty="0"/>
              <a:t>Ek-1 formu verilmeden yapı ruhsatı alınması durumunda yapı </a:t>
            </a:r>
            <a:r>
              <a:rPr lang="tr-TR" sz="2000" u="sng" dirty="0"/>
              <a:t>ruhsatı verilmesi aşamasında </a:t>
            </a:r>
            <a:r>
              <a:rPr lang="tr-TR" sz="2000" dirty="0"/>
              <a:t>otomatik işyeri tescili yapılamayacaktır. Böyle bir durumda bu inşaat için daha sonra </a:t>
            </a:r>
            <a:r>
              <a:rPr lang="tr-TR" sz="2000" dirty="0">
                <a:solidFill>
                  <a:srgbClr val="FF0000"/>
                </a:solidFill>
              </a:rPr>
              <a:t>işveren tarafından sigortalı çalıştırmaya başladığının işyeri bildirgesi verilerek bildirilmesi veya Kurumca tespit edilmesi halinde işyeri tescil edilerek işyeri bildirgesinin yasal süresinde verilmediğinin anlaşılması halinde idari para cezası uygulanacaktır.</a:t>
            </a:r>
          </a:p>
          <a:p>
            <a:pPr marL="0" indent="0" algn="just">
              <a:spcAft>
                <a:spcPts val="600"/>
              </a:spcAft>
              <a:buNone/>
            </a:pPr>
            <a:endParaRPr lang="tr-TR" sz="2000" dirty="0"/>
          </a:p>
          <a:p>
            <a:pPr marL="0" indent="0" algn="just">
              <a:buNone/>
            </a:pPr>
            <a:endParaRPr lang="tr-TR" dirty="0"/>
          </a:p>
        </p:txBody>
      </p:sp>
      <p:sp>
        <p:nvSpPr>
          <p:cNvPr id="4" name="Veri Yer Tutucusu 3">
            <a:extLst>
              <a:ext uri="{FF2B5EF4-FFF2-40B4-BE49-F238E27FC236}">
                <a16:creationId xmlns:a16="http://schemas.microsoft.com/office/drawing/2014/main" id="{C3D461CF-AF23-4F7C-B79A-C37BC3BD6A51}"/>
              </a:ext>
            </a:extLst>
          </p:cNvPr>
          <p:cNvSpPr>
            <a:spLocks noGrp="1"/>
          </p:cNvSpPr>
          <p:nvPr>
            <p:ph type="dt" sz="half" idx="10"/>
          </p:nvPr>
        </p:nvSpPr>
        <p:spPr>
          <a:xfrm flipV="1">
            <a:off x="6177516" y="-510362"/>
            <a:ext cx="2737884" cy="145188"/>
          </a:xfrm>
        </p:spPr>
        <p:txBody>
          <a:bodyPr/>
          <a:lstStyle/>
          <a:p>
            <a:pPr>
              <a:defRPr/>
            </a:pPr>
            <a:endParaRPr lang="en-US" dirty="0"/>
          </a:p>
        </p:txBody>
      </p:sp>
    </p:spTree>
    <p:extLst>
      <p:ext uri="{BB962C8B-B14F-4D97-AF65-F5344CB8AC3E}">
        <p14:creationId xmlns:p14="http://schemas.microsoft.com/office/powerpoint/2010/main" val="1120860926"/>
      </p:ext>
    </p:extLst>
  </p:cSld>
  <p:clrMapOvr>
    <a:masterClrMapping/>
  </p:clrMapOvr>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SGK_1</Template>
  <TotalTime>3590</TotalTime>
  <Words>1396</Words>
  <Application>Microsoft Office PowerPoint</Application>
  <PresentationFormat>Ekran Gösterisi (4:3)</PresentationFormat>
  <Paragraphs>90</Paragraphs>
  <Slides>15</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15</vt:i4>
      </vt:variant>
    </vt:vector>
  </HeadingPairs>
  <TitlesOfParts>
    <vt:vector size="21" baseType="lpstr">
      <vt:lpstr>Arial</vt:lpstr>
      <vt:lpstr>Calibri</vt:lpstr>
      <vt:lpstr>Verdana</vt:lpstr>
      <vt:lpstr>Wingdings</vt:lpstr>
      <vt:lpstr>SGK_1</vt:lpstr>
      <vt:lpstr>Acrobat Document</vt:lpstr>
      <vt:lpstr>SOSYAL GÜVENLİK KURUMU BAŞKANLIĞI</vt:lpstr>
      <vt:lpstr>OTOMATİK İŞYERİ TESCİLLERİ</vt:lpstr>
      <vt:lpstr>OTOMATİK İŞYERİ TESCİLLERİ</vt:lpstr>
      <vt:lpstr>EK-1</vt:lpstr>
      <vt:lpstr>EK-2</vt:lpstr>
      <vt:lpstr>TİCARET SİCİL MÜDÜRLÜKLERİ</vt:lpstr>
      <vt:lpstr>TİCARET SİCİL MÜDÜRLÜKLERİ</vt:lpstr>
      <vt:lpstr>TİCARET SİCİL MÜDÜRLÜKLERİ</vt:lpstr>
      <vt:lpstr>İNŞAAT RUHSATI VERMEYE YETKİLİ KURUMLAR </vt:lpstr>
      <vt:lpstr>İNŞAAT RUHSATI VERMEYE YETKİLİ KURUMLAR </vt:lpstr>
      <vt:lpstr>İNŞAAT RUHSATI VERMEYE YETKİLİ KURUMLAR </vt:lpstr>
      <vt:lpstr>OTOMATİK TESCİL EDİLEN İNŞAAT İŞYERLERİNDE</vt:lpstr>
      <vt:lpstr>OTOMATİK TESCİL EDİLEN İNŞAAT İŞYERLERİNDE ASGARİ İŞÇİLİK ARAŞTIRMASI</vt:lpstr>
      <vt:lpstr>OTOMATİK İŞYERİ TESCİLLERİYLE İLGİLİ ORTAK  HUSUSLAR </vt:lpstr>
      <vt:lpstr>SOSYAL GÜVENLİK KURUMU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GÜVENLİK KURUMU</dc:title>
  <dc:creator>SECKIN KAYA</dc:creator>
  <cp:lastModifiedBy>canakkale</cp:lastModifiedBy>
  <cp:revision>555</cp:revision>
  <dcterms:created xsi:type="dcterms:W3CDTF">2010-09-17T10:28:15Z</dcterms:created>
  <dcterms:modified xsi:type="dcterms:W3CDTF">2022-01-29T12:08:27Z</dcterms:modified>
</cp:coreProperties>
</file>