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116"/>
  </p:notesMasterIdLst>
  <p:handoutMasterIdLst>
    <p:handoutMasterId r:id="rId117"/>
  </p:handoutMasterIdLst>
  <p:sldIdLst>
    <p:sldId id="256" r:id="rId2"/>
    <p:sldId id="626" r:id="rId3"/>
    <p:sldId id="627" r:id="rId4"/>
    <p:sldId id="625" r:id="rId5"/>
    <p:sldId id="637" r:id="rId6"/>
    <p:sldId id="638" r:id="rId7"/>
    <p:sldId id="640" r:id="rId8"/>
    <p:sldId id="641" r:id="rId9"/>
    <p:sldId id="608" r:id="rId10"/>
    <p:sldId id="631" r:id="rId11"/>
    <p:sldId id="632" r:id="rId12"/>
    <p:sldId id="628" r:id="rId13"/>
    <p:sldId id="610" r:id="rId14"/>
    <p:sldId id="629" r:id="rId15"/>
    <p:sldId id="630" r:id="rId16"/>
    <p:sldId id="582" r:id="rId17"/>
    <p:sldId id="597" r:id="rId18"/>
    <p:sldId id="645" r:id="rId19"/>
    <p:sldId id="646" r:id="rId20"/>
    <p:sldId id="598" r:id="rId21"/>
    <p:sldId id="599" r:id="rId22"/>
    <p:sldId id="601" r:id="rId23"/>
    <p:sldId id="647" r:id="rId24"/>
    <p:sldId id="602" r:id="rId25"/>
    <p:sldId id="654" r:id="rId26"/>
    <p:sldId id="616" r:id="rId27"/>
    <p:sldId id="620" r:id="rId28"/>
    <p:sldId id="617" r:id="rId29"/>
    <p:sldId id="656" r:id="rId30"/>
    <p:sldId id="476" r:id="rId31"/>
    <p:sldId id="477" r:id="rId32"/>
    <p:sldId id="648" r:id="rId33"/>
    <p:sldId id="649" r:id="rId34"/>
    <p:sldId id="651" r:id="rId35"/>
    <p:sldId id="655" r:id="rId36"/>
    <p:sldId id="491" r:id="rId37"/>
    <p:sldId id="652" r:id="rId38"/>
    <p:sldId id="635" r:id="rId39"/>
    <p:sldId id="636" r:id="rId40"/>
    <p:sldId id="618" r:id="rId41"/>
    <p:sldId id="619" r:id="rId42"/>
    <p:sldId id="621" r:id="rId43"/>
    <p:sldId id="633" r:id="rId44"/>
    <p:sldId id="634" r:id="rId45"/>
    <p:sldId id="642" r:id="rId46"/>
    <p:sldId id="622" r:id="rId47"/>
    <p:sldId id="623" r:id="rId48"/>
    <p:sldId id="624" r:id="rId49"/>
    <p:sldId id="643" r:id="rId50"/>
    <p:sldId id="644" r:id="rId51"/>
    <p:sldId id="289" r:id="rId52"/>
    <p:sldId id="288" r:id="rId53"/>
    <p:sldId id="262" r:id="rId54"/>
    <p:sldId id="333" r:id="rId55"/>
    <p:sldId id="261" r:id="rId56"/>
    <p:sldId id="583" r:id="rId57"/>
    <p:sldId id="590" r:id="rId58"/>
    <p:sldId id="591" r:id="rId59"/>
    <p:sldId id="592" r:id="rId60"/>
    <p:sldId id="593" r:id="rId61"/>
    <p:sldId id="594" r:id="rId62"/>
    <p:sldId id="639" r:id="rId63"/>
    <p:sldId id="603" r:id="rId64"/>
    <p:sldId id="604" r:id="rId65"/>
    <p:sldId id="606" r:id="rId66"/>
    <p:sldId id="589" r:id="rId67"/>
    <p:sldId id="540" r:id="rId68"/>
    <p:sldId id="464" r:id="rId69"/>
    <p:sldId id="542" r:id="rId70"/>
    <p:sldId id="543" r:id="rId71"/>
    <p:sldId id="579" r:id="rId72"/>
    <p:sldId id="550" r:id="rId73"/>
    <p:sldId id="605" r:id="rId74"/>
    <p:sldId id="551" r:id="rId75"/>
    <p:sldId id="490" r:id="rId76"/>
    <p:sldId id="528" r:id="rId77"/>
    <p:sldId id="487" r:id="rId78"/>
    <p:sldId id="575" r:id="rId79"/>
    <p:sldId id="580" r:id="rId80"/>
    <p:sldId id="581" r:id="rId81"/>
    <p:sldId id="469" r:id="rId82"/>
    <p:sldId id="650" r:id="rId83"/>
    <p:sldId id="485" r:id="rId84"/>
    <p:sldId id="451" r:id="rId85"/>
    <p:sldId id="452" r:id="rId86"/>
    <p:sldId id="547" r:id="rId87"/>
    <p:sldId id="472" r:id="rId88"/>
    <p:sldId id="473" r:id="rId89"/>
    <p:sldId id="474" r:id="rId90"/>
    <p:sldId id="568" r:id="rId91"/>
    <p:sldId id="566" r:id="rId92"/>
    <p:sldId id="567" r:id="rId93"/>
    <p:sldId id="475" r:id="rId94"/>
    <p:sldId id="478" r:id="rId95"/>
    <p:sldId id="484" r:id="rId96"/>
    <p:sldId id="439" r:id="rId97"/>
    <p:sldId id="440" r:id="rId98"/>
    <p:sldId id="437" r:id="rId99"/>
    <p:sldId id="436" r:id="rId100"/>
    <p:sldId id="453" r:id="rId101"/>
    <p:sldId id="454" r:id="rId102"/>
    <p:sldId id="595" r:id="rId103"/>
    <p:sldId id="455" r:id="rId104"/>
    <p:sldId id="614" r:id="rId105"/>
    <p:sldId id="615" r:id="rId106"/>
    <p:sldId id="611" r:id="rId107"/>
    <p:sldId id="612" r:id="rId108"/>
    <p:sldId id="613" r:id="rId109"/>
    <p:sldId id="489" r:id="rId110"/>
    <p:sldId id="525" r:id="rId111"/>
    <p:sldId id="492" r:id="rId112"/>
    <p:sldId id="493" r:id="rId113"/>
    <p:sldId id="497" r:id="rId114"/>
    <p:sldId id="444" r:id="rId1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6E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8" autoAdjust="0"/>
    <p:restoredTop sz="94660"/>
  </p:normalViewPr>
  <p:slideViewPr>
    <p:cSldViewPr>
      <p:cViewPr varScale="1">
        <p:scale>
          <a:sx n="78" d="100"/>
          <a:sy n="78" d="100"/>
        </p:scale>
        <p:origin x="931" y="6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handoutMaster" Target="handoutMasters/handout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viewProps" Target="view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58C5859-A985-4F8B-931A-5C84FDE7A807}" type="datetimeFigureOut">
              <a:rPr lang="tr-TR" smtClean="0"/>
              <a:t>7.10.2025</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1C5E300-9BFA-42CF-9CA6-7B46DD7AF911}" type="slidenum">
              <a:rPr lang="tr-TR" smtClean="0"/>
              <a:t>‹#›</a:t>
            </a:fld>
            <a:endParaRPr lang="tr-TR"/>
          </a:p>
        </p:txBody>
      </p:sp>
    </p:spTree>
    <p:extLst>
      <p:ext uri="{BB962C8B-B14F-4D97-AF65-F5344CB8AC3E}">
        <p14:creationId xmlns:p14="http://schemas.microsoft.com/office/powerpoint/2010/main" val="10916357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D4BE3B-FEB7-457D-B6FD-FA5F4C5F8992}" type="datetimeFigureOut">
              <a:rPr lang="tr-TR" smtClean="0"/>
              <a:t>7.10.2025</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CD3D2D-D217-4597-AD07-174D19054C54}" type="slidenum">
              <a:rPr lang="tr-TR" smtClean="0"/>
              <a:t>‹#›</a:t>
            </a:fld>
            <a:endParaRPr lang="tr-TR"/>
          </a:p>
        </p:txBody>
      </p:sp>
    </p:spTree>
    <p:extLst>
      <p:ext uri="{BB962C8B-B14F-4D97-AF65-F5344CB8AC3E}">
        <p14:creationId xmlns:p14="http://schemas.microsoft.com/office/powerpoint/2010/main" val="15098708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760CC156-87B9-410D-86C8-E0ED712956C7}" type="datetime1">
              <a:rPr lang="tr-TR" smtClean="0"/>
              <a:t>7.10.2025</a:t>
            </a:fld>
            <a:endParaRPr lang="tr-TR"/>
          </a:p>
        </p:txBody>
      </p:sp>
      <p:sp>
        <p:nvSpPr>
          <p:cNvPr id="5" name="Footer Placeholder 4"/>
          <p:cNvSpPr>
            <a:spLocks noGrp="1"/>
          </p:cNvSpPr>
          <p:nvPr>
            <p:ph type="ftr" sz="quarter" idx="11"/>
          </p:nvPr>
        </p:nvSpPr>
        <p:spPr/>
        <p:txBody>
          <a:bodyPr/>
          <a:lstStyle/>
          <a:p>
            <a:r>
              <a:rPr lang="tr-TR"/>
              <a:t>Dr. Soner ÜLGEN</a:t>
            </a: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F302176B-0E47-46AC-8F43-DAB4B8A37D06}" type="slidenum">
              <a:rPr lang="tr-TR" smtClean="0"/>
              <a:t>‹#›</a:t>
            </a:fld>
            <a:endParaRPr lang="tr-TR"/>
          </a:p>
        </p:txBody>
      </p:sp>
    </p:spTree>
    <p:extLst>
      <p:ext uri="{BB962C8B-B14F-4D97-AF65-F5344CB8AC3E}">
        <p14:creationId xmlns:p14="http://schemas.microsoft.com/office/powerpoint/2010/main" val="868904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C8E5004-131F-4A98-8BC9-62B2FFF211F5}" type="datetime1">
              <a:rPr lang="tr-TR" smtClean="0"/>
              <a:t>7.10.2025</a:t>
            </a:fld>
            <a:endParaRPr lang="tr-TR"/>
          </a:p>
        </p:txBody>
      </p:sp>
      <p:sp>
        <p:nvSpPr>
          <p:cNvPr id="5" name="Footer Placeholder 4"/>
          <p:cNvSpPr>
            <a:spLocks noGrp="1"/>
          </p:cNvSpPr>
          <p:nvPr>
            <p:ph type="ftr" sz="quarter" idx="11"/>
          </p:nvPr>
        </p:nvSpPr>
        <p:spPr/>
        <p:txBody>
          <a:bodyPr/>
          <a:lstStyle/>
          <a:p>
            <a:r>
              <a:rPr lang="tr-TR"/>
              <a:t>Dr. Soner ÜLGEN</a:t>
            </a: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191774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EEFD633-E323-40A2-BAF6-1E5CDABC0296}" type="datetime1">
              <a:rPr lang="tr-TR" smtClean="0"/>
              <a:t>7.10.2025</a:t>
            </a:fld>
            <a:endParaRPr lang="tr-TR"/>
          </a:p>
        </p:txBody>
      </p:sp>
      <p:sp>
        <p:nvSpPr>
          <p:cNvPr id="5" name="Footer Placeholder 4"/>
          <p:cNvSpPr>
            <a:spLocks noGrp="1"/>
          </p:cNvSpPr>
          <p:nvPr>
            <p:ph type="ftr" sz="quarter" idx="11"/>
          </p:nvPr>
        </p:nvSpPr>
        <p:spPr/>
        <p:txBody>
          <a:bodyPr/>
          <a:lstStyle/>
          <a:p>
            <a:r>
              <a:rPr lang="tr-TR"/>
              <a:t>Dr. Soner ÜLGEN</a:t>
            </a: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563443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8A3801C-760B-4122-AF4D-2CE501EC95F4}" type="datetime1">
              <a:rPr lang="tr-TR" smtClean="0"/>
              <a:t>7.10.2025</a:t>
            </a:fld>
            <a:endParaRPr lang="tr-TR"/>
          </a:p>
        </p:txBody>
      </p:sp>
      <p:sp>
        <p:nvSpPr>
          <p:cNvPr id="5" name="Footer Placeholder 4"/>
          <p:cNvSpPr>
            <a:spLocks noGrp="1"/>
          </p:cNvSpPr>
          <p:nvPr>
            <p:ph type="ftr" sz="quarter" idx="11"/>
          </p:nvPr>
        </p:nvSpPr>
        <p:spPr/>
        <p:txBody>
          <a:bodyPr/>
          <a:lstStyle/>
          <a:p>
            <a:r>
              <a:rPr lang="tr-TR"/>
              <a:t>Dr. Soner ÜLGEN</a:t>
            </a: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053825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tr-TR"/>
              <a:t>Asıl başlık stilini düzenlemek için tıklayın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8593667" y="6272784"/>
            <a:ext cx="2644309" cy="365125"/>
          </a:xfrm>
        </p:spPr>
        <p:txBody>
          <a:bodyPr/>
          <a:lstStyle/>
          <a:p>
            <a:fld id="{D8AC6694-4B1F-45C0-9FA2-6B0034654E7D}" type="datetime1">
              <a:rPr lang="tr-TR" smtClean="0"/>
              <a:t>7.10.2025</a:t>
            </a:fld>
            <a:endParaRPr lang="tr-TR"/>
          </a:p>
        </p:txBody>
      </p:sp>
      <p:sp>
        <p:nvSpPr>
          <p:cNvPr id="5" name="Footer Placeholder 4"/>
          <p:cNvSpPr>
            <a:spLocks noGrp="1"/>
          </p:cNvSpPr>
          <p:nvPr>
            <p:ph type="ftr" sz="quarter" idx="11"/>
          </p:nvPr>
        </p:nvSpPr>
        <p:spPr>
          <a:xfrm>
            <a:off x="2182708" y="6272784"/>
            <a:ext cx="6327648" cy="365125"/>
          </a:xfrm>
        </p:spPr>
        <p:txBody>
          <a:bodyPr/>
          <a:lstStyle/>
          <a:p>
            <a:r>
              <a:rPr lang="tr-TR"/>
              <a:t>Dr. Soner ÜLGEN</a:t>
            </a: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F302176B-0E47-46AC-8F43-DAB4B8A37D06}" type="slidenum">
              <a:rPr lang="tr-TR" smtClean="0"/>
              <a:t>‹#›</a:t>
            </a:fld>
            <a:endParaRPr lang="tr-TR"/>
          </a:p>
        </p:txBody>
      </p:sp>
    </p:spTree>
    <p:extLst>
      <p:ext uri="{BB962C8B-B14F-4D97-AF65-F5344CB8AC3E}">
        <p14:creationId xmlns:p14="http://schemas.microsoft.com/office/powerpoint/2010/main" val="4145910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161E858-D151-4EAD-A917-D5B87FAF18D1}" type="datetime1">
              <a:rPr lang="tr-TR" smtClean="0"/>
              <a:t>7.10.2025</a:t>
            </a:fld>
            <a:endParaRPr lang="tr-TR"/>
          </a:p>
        </p:txBody>
      </p:sp>
      <p:sp>
        <p:nvSpPr>
          <p:cNvPr id="6" name="Footer Placeholder 5"/>
          <p:cNvSpPr>
            <a:spLocks noGrp="1"/>
          </p:cNvSpPr>
          <p:nvPr>
            <p:ph type="ftr" sz="quarter" idx="11"/>
          </p:nvPr>
        </p:nvSpPr>
        <p:spPr/>
        <p:txBody>
          <a:bodyPr/>
          <a:lstStyle/>
          <a:p>
            <a:r>
              <a:rPr lang="tr-TR"/>
              <a:t>Dr. Soner ÜLGEN</a:t>
            </a: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796247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E11A053C-5E10-4F69-AEE5-81EF5662199C}" type="datetime1">
              <a:rPr lang="tr-TR" smtClean="0"/>
              <a:t>7.10.2025</a:t>
            </a:fld>
            <a:endParaRPr lang="tr-TR"/>
          </a:p>
        </p:txBody>
      </p:sp>
      <p:sp>
        <p:nvSpPr>
          <p:cNvPr id="8" name="Footer Placeholder 7"/>
          <p:cNvSpPr>
            <a:spLocks noGrp="1"/>
          </p:cNvSpPr>
          <p:nvPr>
            <p:ph type="ftr" sz="quarter" idx="11"/>
          </p:nvPr>
        </p:nvSpPr>
        <p:spPr/>
        <p:txBody>
          <a:bodyPr/>
          <a:lstStyle/>
          <a:p>
            <a:r>
              <a:rPr lang="tr-TR"/>
              <a:t>Dr. Soner ÜLGEN</a:t>
            </a: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617342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218799C6-66F9-4FC0-91C6-E89ACB47A36C}" type="datetime1">
              <a:rPr lang="tr-TR" smtClean="0"/>
              <a:t>7.10.2025</a:t>
            </a:fld>
            <a:endParaRPr lang="tr-TR"/>
          </a:p>
        </p:txBody>
      </p:sp>
      <p:sp>
        <p:nvSpPr>
          <p:cNvPr id="4" name="Footer Placeholder 3"/>
          <p:cNvSpPr>
            <a:spLocks noGrp="1"/>
          </p:cNvSpPr>
          <p:nvPr>
            <p:ph type="ftr" sz="quarter" idx="11"/>
          </p:nvPr>
        </p:nvSpPr>
        <p:spPr/>
        <p:txBody>
          <a:bodyPr/>
          <a:lstStyle/>
          <a:p>
            <a:r>
              <a:rPr lang="tr-TR"/>
              <a:t>Dr. Soner ÜLGEN</a:t>
            </a: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60656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B3A5D4-2E77-42E0-B14B-429C35F5DBBB}" type="datetime1">
              <a:rPr lang="tr-TR" smtClean="0"/>
              <a:t>7.10.2025</a:t>
            </a:fld>
            <a:endParaRPr lang="tr-TR"/>
          </a:p>
        </p:txBody>
      </p:sp>
      <p:sp>
        <p:nvSpPr>
          <p:cNvPr id="3" name="Footer Placeholder 2"/>
          <p:cNvSpPr>
            <a:spLocks noGrp="1"/>
          </p:cNvSpPr>
          <p:nvPr>
            <p:ph type="ftr" sz="quarter" idx="11"/>
          </p:nvPr>
        </p:nvSpPr>
        <p:spPr/>
        <p:txBody>
          <a:bodyPr/>
          <a:lstStyle/>
          <a:p>
            <a:r>
              <a:rPr lang="tr-TR"/>
              <a:t>Dr. Soner ÜLGEN</a:t>
            </a: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556544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stilini düzenlemek için tıklayın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5ACA35A-8AA6-4072-9034-31D30FC3AF5F}" type="datetime1">
              <a:rPr lang="tr-TR" smtClean="0"/>
              <a:t>7.10.2025</a:t>
            </a:fld>
            <a:endParaRPr lang="tr-TR"/>
          </a:p>
        </p:txBody>
      </p:sp>
      <p:sp>
        <p:nvSpPr>
          <p:cNvPr id="6" name="Footer Placeholder 5"/>
          <p:cNvSpPr>
            <a:spLocks noGrp="1"/>
          </p:cNvSpPr>
          <p:nvPr>
            <p:ph type="ftr" sz="quarter" idx="11"/>
          </p:nvPr>
        </p:nvSpPr>
        <p:spPr/>
        <p:txBody>
          <a:bodyPr/>
          <a:lstStyle/>
          <a:p>
            <a:r>
              <a:rPr lang="tr-TR"/>
              <a:t>Dr. Soner ÜLGEN</a:t>
            </a: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752896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573039FD-E063-4907-9A02-2FBC61613AF9}" type="datetime1">
              <a:rPr lang="tr-TR" smtClean="0"/>
              <a:t>7.10.2025</a:t>
            </a:fld>
            <a:endParaRPr lang="tr-T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94928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D4EFA256-85BE-40B8-B173-DE5200B9164F}" type="datetime1">
              <a:rPr lang="tr-TR" smtClean="0"/>
              <a:t>7.10.2025</a:t>
            </a:fld>
            <a:endParaRPr lang="tr-T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r>
              <a:rPr lang="tr-TR"/>
              <a:t>Dr. Soner ÜLGEN</a:t>
            </a: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2241607847"/>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hdr="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image" Target="../media/image24.gif"/><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54.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a:extLst>
              <a:ext uri="{FF2B5EF4-FFF2-40B4-BE49-F238E27FC236}">
                <a16:creationId xmlns:a16="http://schemas.microsoft.com/office/drawing/2014/main" id="{2482E2B0-EF26-F53C-25E1-AFFA91600012}"/>
              </a:ext>
            </a:extLst>
          </p:cNvPr>
          <p:cNvSpPr>
            <a:spLocks noGrp="1"/>
          </p:cNvSpPr>
          <p:nvPr>
            <p:ph type="dt" sz="half" idx="10"/>
          </p:nvPr>
        </p:nvSpPr>
        <p:spPr/>
        <p:txBody>
          <a:bodyPr/>
          <a:lstStyle/>
          <a:p>
            <a:fld id="{B58FE0E4-0F87-4323-975E-A136DA1D7972}" type="datetime1">
              <a:rPr lang="tr-TR" smtClean="0"/>
              <a:t>7.10.2025</a:t>
            </a:fld>
            <a:endParaRPr lang="tr-TR"/>
          </a:p>
        </p:txBody>
      </p:sp>
      <p:sp>
        <p:nvSpPr>
          <p:cNvPr id="6" name="Alt Bilgi Yer Tutucusu 5">
            <a:extLst>
              <a:ext uri="{FF2B5EF4-FFF2-40B4-BE49-F238E27FC236}">
                <a16:creationId xmlns:a16="http://schemas.microsoft.com/office/drawing/2014/main" id="{E498766E-6D63-E00C-BB4B-76BA82FCA463}"/>
              </a:ext>
            </a:extLst>
          </p:cNvPr>
          <p:cNvSpPr>
            <a:spLocks noGrp="1"/>
          </p:cNvSpPr>
          <p:nvPr>
            <p:ph type="ftr" sz="quarter" idx="11"/>
          </p:nvPr>
        </p:nvSpPr>
        <p:spPr/>
        <p:txBody>
          <a:bodyPr/>
          <a:lstStyle/>
          <a:p>
            <a:r>
              <a:rPr lang="tr-TR" dirty="0"/>
              <a:t>Dr. Soner ÜLGEN </a:t>
            </a:r>
          </a:p>
        </p:txBody>
      </p:sp>
      <p:sp>
        <p:nvSpPr>
          <p:cNvPr id="5" name="Slayt Numarası Yer Tutucusu 4"/>
          <p:cNvSpPr>
            <a:spLocks noGrp="1"/>
          </p:cNvSpPr>
          <p:nvPr>
            <p:ph type="sldNum" sz="quarter" idx="12"/>
          </p:nvPr>
        </p:nvSpPr>
        <p:spPr/>
        <p:txBody>
          <a:bodyPr/>
          <a:lstStyle/>
          <a:p>
            <a:fld id="{F302176B-0E47-46AC-8F43-DAB4B8A37D06}" type="slidenum">
              <a:rPr lang="tr-TR" smtClean="0"/>
              <a:t>1</a:t>
            </a:fld>
            <a:endParaRPr lang="tr-TR"/>
          </a:p>
        </p:txBody>
      </p:sp>
      <p:sp>
        <p:nvSpPr>
          <p:cNvPr id="3" name="İçerik Yer Tutucusu 2"/>
          <p:cNvSpPr>
            <a:spLocks noGrp="1"/>
          </p:cNvSpPr>
          <p:nvPr>
            <p:ph idx="4294967295"/>
          </p:nvPr>
        </p:nvSpPr>
        <p:spPr>
          <a:xfrm>
            <a:off x="1518040" y="620688"/>
            <a:ext cx="9402496" cy="4464496"/>
          </a:xfrm>
        </p:spPr>
        <p:txBody>
          <a:bodyPr>
            <a:normAutofit/>
          </a:bodyPr>
          <a:lstStyle/>
          <a:p>
            <a:endParaRPr lang="tr-TR" b="1" dirty="0"/>
          </a:p>
          <a:p>
            <a:pPr marL="0" indent="0" algn="ctr">
              <a:buNone/>
            </a:pPr>
            <a:endParaRPr lang="tr-TR" b="1" dirty="0"/>
          </a:p>
          <a:p>
            <a:pPr marL="0" indent="0" algn="ctr">
              <a:buNone/>
            </a:pPr>
            <a:endParaRPr lang="tr-TR" b="1" dirty="0"/>
          </a:p>
          <a:p>
            <a:pPr marL="0" indent="0" algn="ctr">
              <a:buNone/>
            </a:pPr>
            <a:endParaRPr lang="tr-TR" b="1" dirty="0"/>
          </a:p>
          <a:p>
            <a:pPr marL="0" indent="0" algn="ctr">
              <a:buNone/>
            </a:pPr>
            <a:r>
              <a:rPr lang="tr-TR" b="1" dirty="0">
                <a:effectLst>
                  <a:outerShdw blurRad="38100" dist="38100" dir="2700000" algn="tl">
                    <a:srgbClr val="000000">
                      <a:alpha val="43137"/>
                    </a:srgbClr>
                  </a:outerShdw>
                </a:effectLst>
              </a:rPr>
              <a:t>Dr. Soner ÜLGEN</a:t>
            </a:r>
          </a:p>
          <a:p>
            <a:pPr marL="0" indent="0" algn="ctr">
              <a:buNone/>
            </a:pPr>
            <a:r>
              <a:rPr lang="tr-TR" b="1" dirty="0">
                <a:effectLst>
                  <a:outerShdw blurRad="38100" dist="38100" dir="2700000" algn="tl">
                    <a:srgbClr val="000000">
                      <a:alpha val="43137"/>
                    </a:srgbClr>
                  </a:outerShdw>
                </a:effectLst>
              </a:rPr>
              <a:t>Yeminli Mali Müşavir</a:t>
            </a:r>
          </a:p>
          <a:p>
            <a:pPr marL="0" indent="0" algn="ctr">
              <a:buNone/>
            </a:pPr>
            <a:r>
              <a:rPr lang="tr-TR" b="1" dirty="0">
                <a:effectLst>
                  <a:outerShdw blurRad="38100" dist="38100" dir="2700000" algn="tl">
                    <a:srgbClr val="000000">
                      <a:alpha val="43137"/>
                    </a:srgbClr>
                  </a:outerShdw>
                </a:effectLst>
              </a:rPr>
              <a:t>Eski Baş Hesap Uzmanı </a:t>
            </a:r>
          </a:p>
          <a:p>
            <a:pPr marL="0" indent="0">
              <a:buNone/>
            </a:pPr>
            <a:endParaRPr lang="tr-TR" dirty="0"/>
          </a:p>
          <a:p>
            <a:pPr marL="0" indent="0">
              <a:buNone/>
            </a:pPr>
            <a:endParaRPr lang="tr-TR" dirty="0"/>
          </a:p>
        </p:txBody>
      </p:sp>
    </p:spTree>
    <p:extLst>
      <p:ext uri="{BB962C8B-B14F-4D97-AF65-F5344CB8AC3E}">
        <p14:creationId xmlns:p14="http://schemas.microsoft.com/office/powerpoint/2010/main" val="4044391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D3C69-8A03-5196-E905-2AB1EDA8B635}"/>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1F115C21-7006-097D-74F1-5AAA8320108A}"/>
              </a:ext>
            </a:extLst>
          </p:cNvPr>
          <p:cNvSpPr>
            <a:spLocks noGrp="1"/>
          </p:cNvSpPr>
          <p:nvPr>
            <p:ph type="sldNum" sz="quarter" idx="12"/>
          </p:nvPr>
        </p:nvSpPr>
        <p:spPr/>
        <p:txBody>
          <a:bodyPr/>
          <a:lstStyle/>
          <a:p>
            <a:fld id="{F302176B-0E47-46AC-8F43-DAB4B8A37D06}" type="slidenum">
              <a:rPr lang="tr-TR" smtClean="0"/>
              <a:t>10</a:t>
            </a:fld>
            <a:endParaRPr lang="tr-TR"/>
          </a:p>
        </p:txBody>
      </p:sp>
      <p:sp>
        <p:nvSpPr>
          <p:cNvPr id="3" name="İçerik Yer Tutucusu 2">
            <a:extLst>
              <a:ext uri="{FF2B5EF4-FFF2-40B4-BE49-F238E27FC236}">
                <a16:creationId xmlns:a16="http://schemas.microsoft.com/office/drawing/2014/main" id="{6001704B-85AF-26E0-34FD-CBF0369D62A0}"/>
              </a:ext>
            </a:extLst>
          </p:cNvPr>
          <p:cNvSpPr>
            <a:spLocks noGrp="1"/>
          </p:cNvSpPr>
          <p:nvPr>
            <p:ph idx="4294967295"/>
          </p:nvPr>
        </p:nvSpPr>
        <p:spPr>
          <a:xfrm>
            <a:off x="1199456" y="620688"/>
            <a:ext cx="10009112" cy="5551513"/>
          </a:xfrm>
        </p:spPr>
        <p:txBody>
          <a:bodyPr>
            <a:normAutofit fontScale="92500" lnSpcReduction="10000"/>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ctr">
              <a:lnSpc>
                <a:spcPct val="170000"/>
              </a:lnSpc>
              <a:buNone/>
            </a:pPr>
            <a:r>
              <a:rPr lang="tr-TR" sz="2200" b="1" dirty="0">
                <a:solidFill>
                  <a:srgbClr val="FF0000"/>
                </a:solidFill>
                <a:effectLst>
                  <a:outerShdw blurRad="38100" dist="38100" dir="2700000" algn="tl">
                    <a:srgbClr val="000000">
                      <a:alpha val="43137"/>
                    </a:srgbClr>
                  </a:outerShdw>
                </a:effectLst>
              </a:rPr>
              <a:t>TEKNOLOJİ GELİŞTERME BÖLGELERİNDE ÇALIŞAN PERSONELİN ÜCRETLERİ ÜZERİNDEKİ VERGİ AVANTAJINA SINIRLAMA</a:t>
            </a:r>
          </a:p>
          <a:p>
            <a:pPr algn="just">
              <a:lnSpc>
                <a:spcPct val="170000"/>
              </a:lnSpc>
              <a:buFont typeface="Wingdings" panose="05000000000000000000" pitchFamily="2" charset="2"/>
              <a:buChar char="q"/>
            </a:pPr>
            <a:r>
              <a:rPr lang="tr-TR" dirty="0"/>
              <a:t>Uygulama şu şekilde cereyan edecek. Öncelikle bölgede çalışan Ar-</a:t>
            </a:r>
            <a:r>
              <a:rPr lang="tr-TR" dirty="0" err="1"/>
              <a:t>Ge</a:t>
            </a:r>
            <a:r>
              <a:rPr lang="tr-TR" dirty="0"/>
              <a:t>, tasarım ve destek personelinin vergiye tabi matrahının tespit edilmesi ve tespit edilen matrah üzerinden vergi dilimine göre gelir vergisi hesaplanması gerekiyor. </a:t>
            </a:r>
          </a:p>
          <a:p>
            <a:pPr algn="just">
              <a:lnSpc>
                <a:spcPct val="170000"/>
              </a:lnSpc>
              <a:buFont typeface="Wingdings" panose="05000000000000000000" pitchFamily="2" charset="2"/>
              <a:buChar char="q"/>
            </a:pPr>
            <a:r>
              <a:rPr lang="tr-TR" dirty="0"/>
              <a:t> Daha sonra brüt asgari ücretin </a:t>
            </a:r>
            <a:r>
              <a:rPr lang="tr-TR" b="1" dirty="0"/>
              <a:t>40 katına (26.005,40*40=1.040.200,00 TL) </a:t>
            </a:r>
            <a:r>
              <a:rPr lang="tr-TR" dirty="0"/>
              <a:t>isabet eden gelir vergisinin hesaplanması ve sonrasında anılan aydaki asgari ücret istisna tutarının brüt asgari ücretin 40 katına isabet eden gelir vergisinden tenzil edilmesi gerekiyor. Böylece muhtasar beyannamede hesaplanan gelir vergisinden terkin edilecek tutara ulaşılmış oluyor.</a:t>
            </a:r>
            <a:endParaRPr lang="tr-TR" dirty="0">
              <a:latin typeface="Times New Roman" panose="02020603050405020304" pitchFamily="18" charset="0"/>
              <a:cs typeface="Times New Roman" panose="02020603050405020304" pitchFamily="18" charset="0"/>
            </a:endParaRPr>
          </a:p>
        </p:txBody>
      </p:sp>
      <p:sp>
        <p:nvSpPr>
          <p:cNvPr id="2" name="Veri Yer Tutucusu 1">
            <a:extLst>
              <a:ext uri="{FF2B5EF4-FFF2-40B4-BE49-F238E27FC236}">
                <a16:creationId xmlns:a16="http://schemas.microsoft.com/office/drawing/2014/main" id="{FD9A2C2D-FC95-8F6F-9057-F9DF5B33A489}"/>
              </a:ext>
            </a:extLst>
          </p:cNvPr>
          <p:cNvSpPr>
            <a:spLocks noGrp="1"/>
          </p:cNvSpPr>
          <p:nvPr>
            <p:ph type="dt" sz="half" idx="10"/>
          </p:nvPr>
        </p:nvSpPr>
        <p:spPr/>
        <p:txBody>
          <a:bodyPr/>
          <a:lstStyle/>
          <a:p>
            <a:fld id="{B4468691-E455-44E9-AD8D-E56A6FC37772}" type="datetime1">
              <a:rPr lang="tr-TR" smtClean="0"/>
              <a:t>7.10.2025</a:t>
            </a:fld>
            <a:endParaRPr lang="tr-TR"/>
          </a:p>
        </p:txBody>
      </p:sp>
      <p:sp>
        <p:nvSpPr>
          <p:cNvPr id="4" name="Alt Bilgi Yer Tutucusu 3">
            <a:extLst>
              <a:ext uri="{FF2B5EF4-FFF2-40B4-BE49-F238E27FC236}">
                <a16:creationId xmlns:a16="http://schemas.microsoft.com/office/drawing/2014/main" id="{316AF6BD-EC5A-C4D2-40C5-6C51FA61A3A7}"/>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126274698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EBCCD-0197-C2A9-0426-63E94935E6CF}"/>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91A54BE7-46E7-A0CD-D1DF-53D8900864DC}"/>
              </a:ext>
            </a:extLst>
          </p:cNvPr>
          <p:cNvSpPr>
            <a:spLocks noGrp="1"/>
          </p:cNvSpPr>
          <p:nvPr>
            <p:ph type="sldNum" sz="quarter" idx="12"/>
          </p:nvPr>
        </p:nvSpPr>
        <p:spPr/>
        <p:txBody>
          <a:bodyPr/>
          <a:lstStyle/>
          <a:p>
            <a:fld id="{F302176B-0E47-46AC-8F43-DAB4B8A37D06}" type="slidenum">
              <a:rPr lang="tr-TR" smtClean="0"/>
              <a:t>100</a:t>
            </a:fld>
            <a:endParaRPr lang="tr-TR"/>
          </a:p>
        </p:txBody>
      </p:sp>
      <p:sp>
        <p:nvSpPr>
          <p:cNvPr id="3" name="İçerik Yer Tutucusu 2">
            <a:extLst>
              <a:ext uri="{FF2B5EF4-FFF2-40B4-BE49-F238E27FC236}">
                <a16:creationId xmlns:a16="http://schemas.microsoft.com/office/drawing/2014/main" id="{851FB65D-8CB0-9789-21C1-B916E0842665}"/>
              </a:ext>
            </a:extLst>
          </p:cNvPr>
          <p:cNvSpPr>
            <a:spLocks noGrp="1"/>
          </p:cNvSpPr>
          <p:nvPr>
            <p:ph idx="4294967295"/>
          </p:nvPr>
        </p:nvSpPr>
        <p:spPr>
          <a:xfrm>
            <a:off x="695401" y="1052736"/>
            <a:ext cx="10369151" cy="4536504"/>
          </a:xfrm>
        </p:spPr>
        <p:txBody>
          <a:bodyPr>
            <a:normAutofit fontScale="55000" lnSpcReduction="20000"/>
          </a:bodyPr>
          <a:lstStyle/>
          <a:p>
            <a:pPr marL="0" indent="0" algn="ctr">
              <a:lnSpc>
                <a:spcPct val="150000"/>
              </a:lnSpc>
              <a:buNone/>
            </a:pPr>
            <a:r>
              <a:rPr lang="tr-TR"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VERGİYE UYUMLU MÜKELLEF İNDİRİMİ</a:t>
            </a:r>
          </a:p>
          <a:p>
            <a:pPr algn="just">
              <a:lnSpc>
                <a:spcPct val="150000"/>
              </a:lnSpc>
              <a:buFont typeface="Wingdings" panose="05000000000000000000" pitchFamily="2" charset="2"/>
              <a:buChar char="q"/>
            </a:pPr>
            <a:r>
              <a:rPr lang="tr-TR"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Vergi Beyannamelerinin Zamanında Verilmesi Şarttır; </a:t>
            </a:r>
            <a:r>
              <a:rPr lang="tr-TR" sz="3600" dirty="0">
                <a:latin typeface="Times New Roman" panose="02020603050405020304" pitchFamily="18" charset="0"/>
                <a:cs typeface="Times New Roman" panose="02020603050405020304" pitchFamily="18" charset="0"/>
              </a:rPr>
              <a:t>Bu beyannameler; yıllık gelir vergisi ve kurumlar vergisi, geçici vergi, muhtasar, muhtasar ve prim hizmet beyannameleri ile katma değer vergisi ve özel tüketim vergisi beyannameleridir. </a:t>
            </a:r>
            <a:r>
              <a:rPr lang="tr-TR"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Numaralı KDV Beyannamesi)</a:t>
            </a:r>
          </a:p>
          <a:p>
            <a:pPr algn="just">
              <a:lnSpc>
                <a:spcPct val="150000"/>
              </a:lnSpc>
              <a:buFont typeface="Wingdings" panose="05000000000000000000" pitchFamily="2" charset="2"/>
              <a:buChar char="q"/>
            </a:pPr>
            <a:r>
              <a:rPr lang="tr-TR" sz="3600" dirty="0">
                <a:latin typeface="Times New Roman" panose="02020603050405020304" pitchFamily="18" charset="0"/>
                <a:cs typeface="Times New Roman" panose="02020603050405020304" pitchFamily="18" charset="0"/>
              </a:rPr>
              <a:t>Diğer  bir  şart  indirimden  yararlanacak  mükellef  nezdinde  </a:t>
            </a:r>
            <a:r>
              <a:rPr lang="tr-TR"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tarhiyat  yapılmamış  olmaması gerekiyor.</a:t>
            </a:r>
          </a:p>
          <a:p>
            <a:pPr algn="just">
              <a:lnSpc>
                <a:spcPct val="150000"/>
              </a:lnSpc>
              <a:buFont typeface="Wingdings" panose="05000000000000000000" pitchFamily="2" charset="2"/>
              <a:buChar char="q"/>
            </a:pPr>
            <a:r>
              <a:rPr lang="tr-TR" sz="3600" dirty="0">
                <a:latin typeface="Times New Roman" panose="02020603050405020304" pitchFamily="18" charset="0"/>
                <a:cs typeface="Times New Roman" panose="02020603050405020304" pitchFamily="18" charset="0"/>
              </a:rPr>
              <a:t>Mükellefler hakkında kesinleşmiş olmak koşulu ile indirimin hesaplanacağı beyannamenin ait olduğu yıl ile bu yıldan önceki son iki yıl içerisinde haklarında beyana tabi vergi türleri itibarıyla </a:t>
            </a:r>
            <a:r>
              <a:rPr lang="tr-TR"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ikmalen, </a:t>
            </a:r>
            <a:r>
              <a:rPr lang="tr-TR" sz="3600" b="1"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re’sen</a:t>
            </a:r>
            <a:r>
              <a:rPr lang="tr-TR"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veya idarece yapılmış bir tarhiyat bulunmaması gerekiyor. </a:t>
            </a:r>
          </a:p>
        </p:txBody>
      </p:sp>
      <p:sp>
        <p:nvSpPr>
          <p:cNvPr id="2" name="Veri Yer Tutucusu 1">
            <a:extLst>
              <a:ext uri="{FF2B5EF4-FFF2-40B4-BE49-F238E27FC236}">
                <a16:creationId xmlns:a16="http://schemas.microsoft.com/office/drawing/2014/main" id="{B538807E-7CA7-B84A-C518-B8A9B16482F1}"/>
              </a:ext>
            </a:extLst>
          </p:cNvPr>
          <p:cNvSpPr>
            <a:spLocks noGrp="1"/>
          </p:cNvSpPr>
          <p:nvPr>
            <p:ph type="dt" sz="half" idx="10"/>
          </p:nvPr>
        </p:nvSpPr>
        <p:spPr/>
        <p:txBody>
          <a:bodyPr/>
          <a:lstStyle/>
          <a:p>
            <a:fld id="{A326BEC2-D546-4862-8E55-7C0795453927}" type="datetime1">
              <a:rPr lang="tr-TR" smtClean="0"/>
              <a:t>7.10.2025</a:t>
            </a:fld>
            <a:endParaRPr lang="tr-TR"/>
          </a:p>
        </p:txBody>
      </p:sp>
      <p:sp>
        <p:nvSpPr>
          <p:cNvPr id="4" name="Alt Bilgi Yer Tutucusu 3">
            <a:extLst>
              <a:ext uri="{FF2B5EF4-FFF2-40B4-BE49-F238E27FC236}">
                <a16:creationId xmlns:a16="http://schemas.microsoft.com/office/drawing/2014/main" id="{ABDAE166-32B1-FFDD-1E0D-2A856117A2DA}"/>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358294277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EECBA-FD45-1695-CB84-4C36616BB747}"/>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E809F6DC-D21B-7648-CECB-E579747EBCC0}"/>
              </a:ext>
            </a:extLst>
          </p:cNvPr>
          <p:cNvSpPr>
            <a:spLocks noGrp="1"/>
          </p:cNvSpPr>
          <p:nvPr>
            <p:ph type="sldNum" sz="quarter" idx="12"/>
          </p:nvPr>
        </p:nvSpPr>
        <p:spPr/>
        <p:txBody>
          <a:bodyPr/>
          <a:lstStyle/>
          <a:p>
            <a:fld id="{F302176B-0E47-46AC-8F43-DAB4B8A37D06}" type="slidenum">
              <a:rPr lang="tr-TR" smtClean="0"/>
              <a:t>101</a:t>
            </a:fld>
            <a:endParaRPr lang="tr-TR"/>
          </a:p>
        </p:txBody>
      </p:sp>
      <p:sp>
        <p:nvSpPr>
          <p:cNvPr id="3" name="İçerik Yer Tutucusu 2">
            <a:extLst>
              <a:ext uri="{FF2B5EF4-FFF2-40B4-BE49-F238E27FC236}">
                <a16:creationId xmlns:a16="http://schemas.microsoft.com/office/drawing/2014/main" id="{65B0D10E-735B-7F2B-F9AA-3580EE715163}"/>
              </a:ext>
            </a:extLst>
          </p:cNvPr>
          <p:cNvSpPr>
            <a:spLocks noGrp="1"/>
          </p:cNvSpPr>
          <p:nvPr>
            <p:ph idx="4294967295"/>
          </p:nvPr>
        </p:nvSpPr>
        <p:spPr>
          <a:xfrm>
            <a:off x="623393" y="836712"/>
            <a:ext cx="10801199" cy="5335488"/>
          </a:xfrm>
        </p:spPr>
        <p:txBody>
          <a:bodyPr>
            <a:normAutofit/>
          </a:bodyPr>
          <a:lstStyle/>
          <a:p>
            <a:pPr marL="0" indent="0" algn="ctr">
              <a:lnSpc>
                <a:spcPct val="150000"/>
              </a:lnSpc>
              <a:buNone/>
            </a:pPr>
            <a:r>
              <a:rPr lang="tr-TR"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VERGİYE UYUMLU MÜKELLEF İNDİRİMİ</a:t>
            </a:r>
          </a:p>
          <a:p>
            <a:pPr algn="just">
              <a:lnSpc>
                <a:spcPct val="150000"/>
              </a:lnSpc>
              <a:buFont typeface="Wingdings" panose="05000000000000000000" pitchFamily="2" charset="2"/>
              <a:buChar char="q"/>
            </a:pPr>
            <a:r>
              <a:rPr lang="tr-TR"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Kesinleşen tarhiyatların, indirimin hesaplanacağı beyannamenin ait olduğu yıl için geçerli olan, indirim tutar sınırının %1'ini aşmaması durumunda bu şart ihlal edilmiş sayılmayacaktır. </a:t>
            </a:r>
            <a:r>
              <a:rPr lang="tr-TR" dirty="0">
                <a:latin typeface="Times New Roman" panose="02020603050405020304" pitchFamily="18" charset="0"/>
                <a:cs typeface="Times New Roman" panose="02020603050405020304" pitchFamily="18" charset="0"/>
              </a:rPr>
              <a:t>Vergi borcunun bulunması yüzde 5’lik vergi indirim hakkını ortadan kaldırıyor. </a:t>
            </a:r>
          </a:p>
          <a:p>
            <a:pPr algn="just">
              <a:lnSpc>
                <a:spcPct val="150000"/>
              </a:lnSpc>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Kesinleşen tarhiyatlarda yüzde 1’in hesabında tarh edilen vergi tutarı ile vergi cezası toplamı birlikte dikkate alınıyor.</a:t>
            </a:r>
          </a:p>
          <a:p>
            <a:pPr algn="just">
              <a:lnSpc>
                <a:spcPct val="150000"/>
              </a:lnSpc>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Vergi indiriminin hesaplanacağı beyannamenin verildiği tarih itibarıyla vergi aslı, vergi cezaları ile gecikme faizi, gecikme zammı dahil 1.000 Türk lirasının üzerinde vadesi geçmiş borcunun bulunmaması gerekiyor. </a:t>
            </a:r>
            <a:r>
              <a:rPr lang="tr-TR"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 yüzden kurumlar vergisi beyannamesini vermeden vergi borçlarınızı ödemeyi unutmayın. </a:t>
            </a:r>
          </a:p>
        </p:txBody>
      </p:sp>
      <p:sp>
        <p:nvSpPr>
          <p:cNvPr id="2" name="Veri Yer Tutucusu 1">
            <a:extLst>
              <a:ext uri="{FF2B5EF4-FFF2-40B4-BE49-F238E27FC236}">
                <a16:creationId xmlns:a16="http://schemas.microsoft.com/office/drawing/2014/main" id="{D05F2A7C-0332-52A9-5E87-B60684AACC0C}"/>
              </a:ext>
            </a:extLst>
          </p:cNvPr>
          <p:cNvSpPr>
            <a:spLocks noGrp="1"/>
          </p:cNvSpPr>
          <p:nvPr>
            <p:ph type="dt" sz="half" idx="10"/>
          </p:nvPr>
        </p:nvSpPr>
        <p:spPr/>
        <p:txBody>
          <a:bodyPr/>
          <a:lstStyle/>
          <a:p>
            <a:fld id="{3AA77DB3-C656-4D1A-BB6B-33A0FCF5E704}" type="datetime1">
              <a:rPr lang="tr-TR" smtClean="0"/>
              <a:t>7.10.2025</a:t>
            </a:fld>
            <a:endParaRPr lang="tr-TR"/>
          </a:p>
        </p:txBody>
      </p:sp>
      <p:sp>
        <p:nvSpPr>
          <p:cNvPr id="4" name="Alt Bilgi Yer Tutucusu 3">
            <a:extLst>
              <a:ext uri="{FF2B5EF4-FFF2-40B4-BE49-F238E27FC236}">
                <a16:creationId xmlns:a16="http://schemas.microsoft.com/office/drawing/2014/main" id="{3D7F570A-62B4-C480-F82B-F70EC05B7A5F}"/>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2207586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C979D-6455-0FD4-F76E-052C4C8FDAC3}"/>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8D4ADABF-8680-7D40-396F-EE902B67CFB5}"/>
              </a:ext>
            </a:extLst>
          </p:cNvPr>
          <p:cNvSpPr>
            <a:spLocks noGrp="1"/>
          </p:cNvSpPr>
          <p:nvPr>
            <p:ph type="sldNum" sz="quarter" idx="12"/>
          </p:nvPr>
        </p:nvSpPr>
        <p:spPr/>
        <p:txBody>
          <a:bodyPr/>
          <a:lstStyle/>
          <a:p>
            <a:fld id="{F302176B-0E47-46AC-8F43-DAB4B8A37D06}" type="slidenum">
              <a:rPr lang="tr-TR" smtClean="0"/>
              <a:t>102</a:t>
            </a:fld>
            <a:endParaRPr lang="tr-TR"/>
          </a:p>
        </p:txBody>
      </p:sp>
      <p:sp>
        <p:nvSpPr>
          <p:cNvPr id="3" name="İçerik Yer Tutucusu 2">
            <a:extLst>
              <a:ext uri="{FF2B5EF4-FFF2-40B4-BE49-F238E27FC236}">
                <a16:creationId xmlns:a16="http://schemas.microsoft.com/office/drawing/2014/main" id="{022E73BB-CF44-2CE6-5705-FFC469416919}"/>
              </a:ext>
            </a:extLst>
          </p:cNvPr>
          <p:cNvSpPr>
            <a:spLocks noGrp="1"/>
          </p:cNvSpPr>
          <p:nvPr>
            <p:ph idx="4294967295"/>
          </p:nvPr>
        </p:nvSpPr>
        <p:spPr>
          <a:xfrm>
            <a:off x="623393" y="836712"/>
            <a:ext cx="10801199" cy="5335488"/>
          </a:xfrm>
        </p:spPr>
        <p:txBody>
          <a:bodyPr>
            <a:normAutofit/>
          </a:bodyPr>
          <a:lstStyle/>
          <a:p>
            <a:pPr marL="0" indent="0" algn="ctr">
              <a:lnSpc>
                <a:spcPct val="150000"/>
              </a:lnSpc>
              <a:buNone/>
            </a:pPr>
            <a:r>
              <a:rPr lang="tr-TR"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VERGİYE UYUMLU MÜKELLEF İNDİRİMİ</a:t>
            </a:r>
          </a:p>
          <a:p>
            <a:pPr algn="just">
              <a:lnSpc>
                <a:spcPct val="150000"/>
              </a:lnSpc>
              <a:buFont typeface="Wingdings" panose="05000000000000000000" pitchFamily="2" charset="2"/>
              <a:buChar char="q"/>
            </a:pPr>
            <a:r>
              <a:rPr lang="tr-TR"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Kesinleşen tarhiyatların, indirimin hesaplanacağı beyannamenin ait olduğu yıl için geçerli olan, indirim tutar sınırının %1'ini aşmaması durumunda bu şart ihlal edilmiş sayılmayacaktır. </a:t>
            </a:r>
            <a:r>
              <a:rPr lang="tr-TR" dirty="0">
                <a:latin typeface="Times New Roman" panose="02020603050405020304" pitchFamily="18" charset="0"/>
                <a:cs typeface="Times New Roman" panose="02020603050405020304" pitchFamily="18" charset="0"/>
              </a:rPr>
              <a:t>Vergi borcunun bulunması yüzde 5’lik vergi indirim hakkını ortadan kaldırıyor. </a:t>
            </a:r>
          </a:p>
          <a:p>
            <a:pPr algn="just">
              <a:lnSpc>
                <a:spcPct val="150000"/>
              </a:lnSpc>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Kesinleşen tarhiyatlarda yüzde 1’in hesabında tarh edilen vergi tutarı ile vergi cezası toplamı birlikte dikkate alınıyor.</a:t>
            </a:r>
          </a:p>
          <a:p>
            <a:pPr algn="just">
              <a:lnSpc>
                <a:spcPct val="150000"/>
              </a:lnSpc>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Vergi indiriminin hesaplanacağı beyannamenin verildiği tarih itibarıyla vergi aslı, vergi cezaları ile gecikme faizi, gecikme zammı dahil 1.000 Türk lirasının üzerinde vadesi geçmiş borcunun bulunmaması gerekiyor. </a:t>
            </a:r>
            <a:r>
              <a:rPr lang="tr-TR"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 yüzden kurumlar vergisi beyannamesini vermeden vergi borçlarınızı ödemeyi unutmayın. </a:t>
            </a:r>
          </a:p>
        </p:txBody>
      </p:sp>
      <p:sp>
        <p:nvSpPr>
          <p:cNvPr id="2" name="Veri Yer Tutucusu 1">
            <a:extLst>
              <a:ext uri="{FF2B5EF4-FFF2-40B4-BE49-F238E27FC236}">
                <a16:creationId xmlns:a16="http://schemas.microsoft.com/office/drawing/2014/main" id="{69BA2566-415F-21EF-C567-CBE64D0E296C}"/>
              </a:ext>
            </a:extLst>
          </p:cNvPr>
          <p:cNvSpPr>
            <a:spLocks noGrp="1"/>
          </p:cNvSpPr>
          <p:nvPr>
            <p:ph type="dt" sz="half" idx="10"/>
          </p:nvPr>
        </p:nvSpPr>
        <p:spPr/>
        <p:txBody>
          <a:bodyPr/>
          <a:lstStyle/>
          <a:p>
            <a:fld id="{3AA77DB3-C656-4D1A-BB6B-33A0FCF5E704}" type="datetime1">
              <a:rPr lang="tr-TR" smtClean="0"/>
              <a:t>7.10.2025</a:t>
            </a:fld>
            <a:endParaRPr lang="tr-TR"/>
          </a:p>
        </p:txBody>
      </p:sp>
      <p:sp>
        <p:nvSpPr>
          <p:cNvPr id="4" name="Alt Bilgi Yer Tutucusu 3">
            <a:extLst>
              <a:ext uri="{FF2B5EF4-FFF2-40B4-BE49-F238E27FC236}">
                <a16:creationId xmlns:a16="http://schemas.microsoft.com/office/drawing/2014/main" id="{2BB954E0-159C-B2FD-A4FD-734D59CC5EFF}"/>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119192684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17A24-2DF2-CFE6-5617-99E4F689B994}"/>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C25F6515-0B20-EFAC-B29F-8DBF4F98B6BE}"/>
              </a:ext>
            </a:extLst>
          </p:cNvPr>
          <p:cNvSpPr>
            <a:spLocks noGrp="1"/>
          </p:cNvSpPr>
          <p:nvPr>
            <p:ph type="sldNum" sz="quarter" idx="12"/>
          </p:nvPr>
        </p:nvSpPr>
        <p:spPr/>
        <p:txBody>
          <a:bodyPr/>
          <a:lstStyle/>
          <a:p>
            <a:fld id="{F302176B-0E47-46AC-8F43-DAB4B8A37D06}" type="slidenum">
              <a:rPr lang="tr-TR" smtClean="0"/>
              <a:t>103</a:t>
            </a:fld>
            <a:endParaRPr lang="tr-TR"/>
          </a:p>
        </p:txBody>
      </p:sp>
      <p:sp>
        <p:nvSpPr>
          <p:cNvPr id="3" name="İçerik Yer Tutucusu 2">
            <a:extLst>
              <a:ext uri="{FF2B5EF4-FFF2-40B4-BE49-F238E27FC236}">
                <a16:creationId xmlns:a16="http://schemas.microsoft.com/office/drawing/2014/main" id="{EBFAD699-0972-775D-CA4B-E429C45BAF71}"/>
              </a:ext>
            </a:extLst>
          </p:cNvPr>
          <p:cNvSpPr>
            <a:spLocks noGrp="1"/>
          </p:cNvSpPr>
          <p:nvPr>
            <p:ph idx="4294967295"/>
          </p:nvPr>
        </p:nvSpPr>
        <p:spPr>
          <a:xfrm>
            <a:off x="1055440" y="908720"/>
            <a:ext cx="10153128" cy="5263480"/>
          </a:xfrm>
        </p:spPr>
        <p:txBody>
          <a:bodyPr>
            <a:noAutofit/>
          </a:bodyPr>
          <a:lstStyle/>
          <a:p>
            <a:pPr marL="0" indent="0" algn="ctr">
              <a:lnSpc>
                <a:spcPct val="150000"/>
              </a:lnSpc>
              <a:buNone/>
            </a:pPr>
            <a:r>
              <a:rPr lang="tr-TR"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VERGİYE UYUMLU MÜKELLEF İNDİRİMİ</a:t>
            </a:r>
          </a:p>
          <a:p>
            <a:pPr algn="just">
              <a:lnSpc>
                <a:spcPct val="150000"/>
              </a:lnSpc>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2024 yılına ilişkin olarak 2025 yılında verilecek beyannameler açısından indirim tutarının üst sınırı </a:t>
            </a:r>
            <a:r>
              <a:rPr lang="tr-TR" b="1" dirty="0">
                <a:latin typeface="Times New Roman" panose="02020603050405020304" pitchFamily="18" charset="0"/>
                <a:cs typeface="Times New Roman" panose="02020603050405020304" pitchFamily="18" charset="0"/>
              </a:rPr>
              <a:t>9.900.000,00 TL </a:t>
            </a:r>
            <a:r>
              <a:rPr lang="tr-TR" dirty="0">
                <a:latin typeface="Times New Roman" panose="02020603050405020304" pitchFamily="18" charset="0"/>
                <a:cs typeface="Times New Roman" panose="02020603050405020304" pitchFamily="18" charset="0"/>
              </a:rPr>
              <a:t>olarak uygulanacaktır. </a:t>
            </a:r>
            <a:r>
              <a:rPr lang="tr-TR" b="1" dirty="0">
                <a:latin typeface="Times New Roman" panose="02020603050405020304" pitchFamily="18" charset="0"/>
                <a:cs typeface="Times New Roman" panose="02020603050405020304" pitchFamily="18" charset="0"/>
              </a:rPr>
              <a:t>(329 Numaralı Gelir Vergisi Tebliği)</a:t>
            </a:r>
          </a:p>
          <a:p>
            <a:pPr algn="just">
              <a:lnSpc>
                <a:spcPct val="150000"/>
              </a:lnSpc>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Sahte belge kullananlar veya düzenleyenler yüzde 5’lik vergi indiriminden yararlandırılmıyor. </a:t>
            </a:r>
          </a:p>
          <a:p>
            <a:pPr algn="just">
              <a:lnSpc>
                <a:spcPct val="150000"/>
              </a:lnSpc>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Daha düşük oranda kurumlar vergisi ödemek için vergi indiriminin hesaplanacağı beyannamenin ait olduğu yıl ile önceki dört takvim yılında </a:t>
            </a:r>
            <a:r>
              <a:rPr lang="tr-TR"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Vergi Usul Kanununun 359’uncu maddesinde sayılan fiillerin işlenmemiş olması gerekiyor.</a:t>
            </a:r>
          </a:p>
        </p:txBody>
      </p:sp>
      <p:sp>
        <p:nvSpPr>
          <p:cNvPr id="2" name="Veri Yer Tutucusu 1">
            <a:extLst>
              <a:ext uri="{FF2B5EF4-FFF2-40B4-BE49-F238E27FC236}">
                <a16:creationId xmlns:a16="http://schemas.microsoft.com/office/drawing/2014/main" id="{B5EB24A2-1107-8A1B-658D-43BF77A7C246}"/>
              </a:ext>
            </a:extLst>
          </p:cNvPr>
          <p:cNvSpPr>
            <a:spLocks noGrp="1"/>
          </p:cNvSpPr>
          <p:nvPr>
            <p:ph type="dt" sz="half" idx="10"/>
          </p:nvPr>
        </p:nvSpPr>
        <p:spPr/>
        <p:txBody>
          <a:bodyPr/>
          <a:lstStyle/>
          <a:p>
            <a:fld id="{39DAE311-DFD1-46FF-AC37-849D6462AC25}" type="datetime1">
              <a:rPr lang="tr-TR" smtClean="0"/>
              <a:t>7.10.2025</a:t>
            </a:fld>
            <a:endParaRPr lang="tr-TR"/>
          </a:p>
        </p:txBody>
      </p:sp>
      <p:sp>
        <p:nvSpPr>
          <p:cNvPr id="4" name="Alt Bilgi Yer Tutucusu 3">
            <a:extLst>
              <a:ext uri="{FF2B5EF4-FFF2-40B4-BE49-F238E27FC236}">
                <a16:creationId xmlns:a16="http://schemas.microsoft.com/office/drawing/2014/main" id="{5C43F543-B4BD-8C62-98E4-7D9514DDDA76}"/>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369575279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202D8-D71B-B831-3994-41E375C87164}"/>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C9C19B2D-619C-0D4E-AD43-0E913C8E40F3}"/>
              </a:ext>
            </a:extLst>
          </p:cNvPr>
          <p:cNvSpPr>
            <a:spLocks noGrp="1"/>
          </p:cNvSpPr>
          <p:nvPr>
            <p:ph type="sldNum" sz="quarter" idx="12"/>
          </p:nvPr>
        </p:nvSpPr>
        <p:spPr/>
        <p:txBody>
          <a:bodyPr/>
          <a:lstStyle/>
          <a:p>
            <a:fld id="{F302176B-0E47-46AC-8F43-DAB4B8A37D06}" type="slidenum">
              <a:rPr lang="tr-TR" smtClean="0"/>
              <a:t>104</a:t>
            </a:fld>
            <a:endParaRPr lang="tr-TR"/>
          </a:p>
        </p:txBody>
      </p:sp>
      <p:sp>
        <p:nvSpPr>
          <p:cNvPr id="3" name="İçerik Yer Tutucusu 2">
            <a:extLst>
              <a:ext uri="{FF2B5EF4-FFF2-40B4-BE49-F238E27FC236}">
                <a16:creationId xmlns:a16="http://schemas.microsoft.com/office/drawing/2014/main" id="{70D84F37-4A19-5B3D-009F-14F4485100DE}"/>
              </a:ext>
            </a:extLst>
          </p:cNvPr>
          <p:cNvSpPr>
            <a:spLocks noGrp="1"/>
          </p:cNvSpPr>
          <p:nvPr>
            <p:ph idx="4294967295"/>
          </p:nvPr>
        </p:nvSpPr>
        <p:spPr>
          <a:xfrm>
            <a:off x="1055440" y="908720"/>
            <a:ext cx="10153128" cy="5263480"/>
          </a:xfrm>
        </p:spPr>
        <p:txBody>
          <a:bodyPr>
            <a:noAutofit/>
          </a:bodyPr>
          <a:lstStyle/>
          <a:p>
            <a:pPr marL="0" indent="0" algn="ctr">
              <a:lnSpc>
                <a:spcPct val="150000"/>
              </a:lnSpc>
              <a:buNone/>
            </a:pPr>
            <a:r>
              <a:rPr lang="tr-TR"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VERGİYE UYUMLU MÜKELLEF İNDİRİMİ</a:t>
            </a:r>
          </a:p>
          <a:p>
            <a:pPr algn="just">
              <a:lnSpc>
                <a:spcPct val="150000"/>
              </a:lnSpc>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7338 sayılı Yasa ile yapılan düzenleme öncesi vergi indiriminden yararlanan mükelleflerin indirimin hesaplanacağı beyannamenin ait olduğu yıl ile bu yıldan önceki son iki yılda ikmalen, </a:t>
            </a:r>
            <a:r>
              <a:rPr lang="tr-TR" dirty="0" err="1">
                <a:latin typeface="Times New Roman" panose="02020603050405020304" pitchFamily="18" charset="0"/>
                <a:cs typeface="Times New Roman" panose="02020603050405020304" pitchFamily="18" charset="0"/>
              </a:rPr>
              <a:t>re’sen</a:t>
            </a:r>
            <a:r>
              <a:rPr lang="tr-TR" dirty="0">
                <a:latin typeface="Times New Roman" panose="02020603050405020304" pitchFamily="18" charset="0"/>
                <a:cs typeface="Times New Roman" panose="02020603050405020304" pitchFamily="18" charset="0"/>
              </a:rPr>
              <a:t> veya idarece yapılmış bir tarhiyat bulunması durumunda, tarhiyatın kesinleşip kesinleşmediğine bakılmaksızın, vergiye uyumlu mükellef indiriminden yararlanamıyorlardı. Ayrıca, vergi indiriminden yararlanıldıktan sonra vergi indiriminden yararlanılan beyannamenin ait olduğu yıl ile bu yıldan önceki son iki yılda vergi türleri itibarıyla ikmalen, resen veya idarece yapılan tarhiyatların kesinleşmesi durumunda, indirim nedeniyle ödenmeyen vergiler vergi </a:t>
            </a:r>
            <a:r>
              <a:rPr lang="tr-TR" dirty="0" err="1">
                <a:latin typeface="Times New Roman" panose="02020603050405020304" pitchFamily="18" charset="0"/>
                <a:cs typeface="Times New Roman" panose="02020603050405020304" pitchFamily="18" charset="0"/>
              </a:rPr>
              <a:t>ziyaı</a:t>
            </a:r>
            <a:r>
              <a:rPr lang="tr-TR" dirty="0">
                <a:latin typeface="Times New Roman" panose="02020603050405020304" pitchFamily="18" charset="0"/>
                <a:cs typeface="Times New Roman" panose="02020603050405020304" pitchFamily="18" charset="0"/>
              </a:rPr>
              <a:t> uygulanmaksızın tarh edilmekteydi. </a:t>
            </a:r>
            <a:endParaRPr lang="tr-TR"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Veri Yer Tutucusu 1">
            <a:extLst>
              <a:ext uri="{FF2B5EF4-FFF2-40B4-BE49-F238E27FC236}">
                <a16:creationId xmlns:a16="http://schemas.microsoft.com/office/drawing/2014/main" id="{DBE0E9E1-6A0A-E60F-7B80-1B3A40EE2DB2}"/>
              </a:ext>
            </a:extLst>
          </p:cNvPr>
          <p:cNvSpPr>
            <a:spLocks noGrp="1"/>
          </p:cNvSpPr>
          <p:nvPr>
            <p:ph type="dt" sz="half" idx="10"/>
          </p:nvPr>
        </p:nvSpPr>
        <p:spPr/>
        <p:txBody>
          <a:bodyPr/>
          <a:lstStyle/>
          <a:p>
            <a:fld id="{39DAE311-DFD1-46FF-AC37-849D6462AC25}" type="datetime1">
              <a:rPr lang="tr-TR" smtClean="0"/>
              <a:t>7.10.2025</a:t>
            </a:fld>
            <a:endParaRPr lang="tr-TR"/>
          </a:p>
        </p:txBody>
      </p:sp>
      <p:sp>
        <p:nvSpPr>
          <p:cNvPr id="4" name="Alt Bilgi Yer Tutucusu 3">
            <a:extLst>
              <a:ext uri="{FF2B5EF4-FFF2-40B4-BE49-F238E27FC236}">
                <a16:creationId xmlns:a16="http://schemas.microsoft.com/office/drawing/2014/main" id="{29A6D789-613C-ACF7-E331-E5CE8C30CC22}"/>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91423233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10FA3-D79C-699F-88EC-EA3DFFACC7AE}"/>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3B60A94C-064D-58AA-7165-FB6D1E42B812}"/>
              </a:ext>
            </a:extLst>
          </p:cNvPr>
          <p:cNvSpPr>
            <a:spLocks noGrp="1"/>
          </p:cNvSpPr>
          <p:nvPr>
            <p:ph type="sldNum" sz="quarter" idx="12"/>
          </p:nvPr>
        </p:nvSpPr>
        <p:spPr/>
        <p:txBody>
          <a:bodyPr/>
          <a:lstStyle/>
          <a:p>
            <a:fld id="{F302176B-0E47-46AC-8F43-DAB4B8A37D06}" type="slidenum">
              <a:rPr lang="tr-TR" smtClean="0"/>
              <a:t>105</a:t>
            </a:fld>
            <a:endParaRPr lang="tr-TR"/>
          </a:p>
        </p:txBody>
      </p:sp>
      <p:sp>
        <p:nvSpPr>
          <p:cNvPr id="3" name="İçerik Yer Tutucusu 2">
            <a:extLst>
              <a:ext uri="{FF2B5EF4-FFF2-40B4-BE49-F238E27FC236}">
                <a16:creationId xmlns:a16="http://schemas.microsoft.com/office/drawing/2014/main" id="{83EA6EBB-3891-4372-E6DA-2816943E4EF6}"/>
              </a:ext>
            </a:extLst>
          </p:cNvPr>
          <p:cNvSpPr>
            <a:spLocks noGrp="1"/>
          </p:cNvSpPr>
          <p:nvPr>
            <p:ph idx="4294967295"/>
          </p:nvPr>
        </p:nvSpPr>
        <p:spPr>
          <a:xfrm>
            <a:off x="1055440" y="476672"/>
            <a:ext cx="10153128" cy="5904656"/>
          </a:xfrm>
        </p:spPr>
        <p:txBody>
          <a:bodyPr>
            <a:noAutofit/>
          </a:bodyPr>
          <a:lstStyle/>
          <a:p>
            <a:pPr marL="0" indent="0" algn="ctr">
              <a:lnSpc>
                <a:spcPct val="150000"/>
              </a:lnSpc>
              <a:buNone/>
            </a:pPr>
            <a:r>
              <a:rPr lang="tr-TR"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VERGİYE UYUMLU MÜKELLEF İNDİRİMİ</a:t>
            </a:r>
          </a:p>
          <a:p>
            <a:pPr algn="just">
              <a:lnSpc>
                <a:spcPct val="150000"/>
              </a:lnSpc>
              <a:buFont typeface="Wingdings" panose="05000000000000000000" pitchFamily="2" charset="2"/>
              <a:buChar char="q"/>
            </a:pPr>
            <a:r>
              <a:rPr lang="tr-TR" sz="1800" dirty="0">
                <a:latin typeface="Times New Roman" panose="02020603050405020304" pitchFamily="18" charset="0"/>
                <a:cs typeface="Times New Roman" panose="02020603050405020304" pitchFamily="18" charset="0"/>
              </a:rPr>
              <a:t>7338 sayılı Kanun ile Gelir Vergisi Kanununun mükerrer 121’inci maddesinde yapılan değişikle; “vergi indiriminden yararlanma koşullarından biri olan "indirimin hesaplanacağı beyannamenin ait olduğu yıl ile önceki iki yılda tarhiyat yapılmamış olması koşulu, yapılan tarhiyatların kesinleşmesi olarak değiştirilerek uygulama mükellef lehine yumuşatılmıştır. </a:t>
            </a:r>
          </a:p>
          <a:p>
            <a:pPr algn="just">
              <a:lnSpc>
                <a:spcPct val="150000"/>
              </a:lnSpc>
              <a:buFont typeface="Wingdings" panose="05000000000000000000" pitchFamily="2" charset="2"/>
              <a:buChar char="q"/>
            </a:pPr>
            <a:r>
              <a:rPr lang="tr-TR" sz="1800" dirty="0">
                <a:latin typeface="Times New Roman" panose="02020603050405020304" pitchFamily="18" charset="0"/>
                <a:cs typeface="Times New Roman" panose="02020603050405020304" pitchFamily="18" charset="0"/>
              </a:rPr>
              <a:t>Bu düzenlemeye paralel olarak indirimden yararlanıldıktan sonra " indirimin hesaplanacağı beyannamenin ait olduğu yıl ile bu yıldan önceki son iki yılda herhangi bir vergiye ilişkin beyanların gerçek durumu yansıtmadığının tespiti üzerine yapılan tarhiyatların kesinleşmesi hâlinde uygulanan "indirim uygulaması dolayısıyla ödenmeyen vergilerin, vergi </a:t>
            </a:r>
            <a:r>
              <a:rPr lang="tr-TR" sz="1800" dirty="0" err="1">
                <a:latin typeface="Times New Roman" panose="02020603050405020304" pitchFamily="18" charset="0"/>
                <a:cs typeface="Times New Roman" panose="02020603050405020304" pitchFamily="18" charset="0"/>
              </a:rPr>
              <a:t>ziyaı</a:t>
            </a:r>
            <a:r>
              <a:rPr lang="tr-TR" sz="1800" dirty="0">
                <a:latin typeface="Times New Roman" panose="02020603050405020304" pitchFamily="18" charset="0"/>
                <a:cs typeface="Times New Roman" panose="02020603050405020304" pitchFamily="18" charset="0"/>
              </a:rPr>
              <a:t> cezası uygulanmaksızın tarh edileceğine ilişkin düzenleme bu koşul itibariyle yürürlükten kaldırılmıştır.</a:t>
            </a:r>
          </a:p>
          <a:p>
            <a:pPr algn="just">
              <a:lnSpc>
                <a:spcPct val="150000"/>
              </a:lnSpc>
              <a:buFont typeface="Wingdings" panose="05000000000000000000" pitchFamily="2" charset="2"/>
              <a:buChar char="q"/>
            </a:pPr>
            <a:r>
              <a:rPr lang="tr-TR" sz="1800" dirty="0">
                <a:latin typeface="Times New Roman" panose="02020603050405020304" pitchFamily="18" charset="0"/>
                <a:cs typeface="Times New Roman" panose="02020603050405020304" pitchFamily="18" charset="0"/>
              </a:rPr>
              <a:t> Diğer koşullar açısından şartları taşımadığının sonradan tespiti hâlinde ilgili vergilendirme döneminde indirim uygulaması dolayısıyla ödenmeyen vergiler, vergi </a:t>
            </a:r>
            <a:r>
              <a:rPr lang="tr-TR" sz="1800" dirty="0" err="1">
                <a:latin typeface="Times New Roman" panose="02020603050405020304" pitchFamily="18" charset="0"/>
                <a:cs typeface="Times New Roman" panose="02020603050405020304" pitchFamily="18" charset="0"/>
              </a:rPr>
              <a:t>ziyaı</a:t>
            </a:r>
            <a:r>
              <a:rPr lang="tr-TR" sz="1800" dirty="0">
                <a:latin typeface="Times New Roman" panose="02020603050405020304" pitchFamily="18" charset="0"/>
                <a:cs typeface="Times New Roman" panose="02020603050405020304" pitchFamily="18" charset="0"/>
              </a:rPr>
              <a:t> cezası uygulanmaksızın tarh edilmeye devam edilecektir. </a:t>
            </a:r>
            <a:endParaRPr lang="tr-TR" sz="1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Veri Yer Tutucusu 1">
            <a:extLst>
              <a:ext uri="{FF2B5EF4-FFF2-40B4-BE49-F238E27FC236}">
                <a16:creationId xmlns:a16="http://schemas.microsoft.com/office/drawing/2014/main" id="{F8C7DA6F-8C73-1CEC-3E53-D5AF514AF814}"/>
              </a:ext>
            </a:extLst>
          </p:cNvPr>
          <p:cNvSpPr>
            <a:spLocks noGrp="1"/>
          </p:cNvSpPr>
          <p:nvPr>
            <p:ph type="dt" sz="half" idx="10"/>
          </p:nvPr>
        </p:nvSpPr>
        <p:spPr/>
        <p:txBody>
          <a:bodyPr/>
          <a:lstStyle/>
          <a:p>
            <a:fld id="{39DAE311-DFD1-46FF-AC37-849D6462AC25}" type="datetime1">
              <a:rPr lang="tr-TR" smtClean="0"/>
              <a:t>7.10.2025</a:t>
            </a:fld>
            <a:endParaRPr lang="tr-TR"/>
          </a:p>
        </p:txBody>
      </p:sp>
      <p:sp>
        <p:nvSpPr>
          <p:cNvPr id="4" name="Alt Bilgi Yer Tutucusu 3">
            <a:extLst>
              <a:ext uri="{FF2B5EF4-FFF2-40B4-BE49-F238E27FC236}">
                <a16:creationId xmlns:a16="http://schemas.microsoft.com/office/drawing/2014/main" id="{0DB7AC64-930A-8D19-7C16-ACAC07024A29}"/>
              </a:ext>
            </a:extLst>
          </p:cNvPr>
          <p:cNvSpPr>
            <a:spLocks noGrp="1"/>
          </p:cNvSpPr>
          <p:nvPr>
            <p:ph type="ftr" sz="quarter" idx="11"/>
          </p:nvPr>
        </p:nvSpPr>
        <p:spPr/>
        <p:txBody>
          <a:bodyPr/>
          <a:lstStyle/>
          <a:p>
            <a:r>
              <a:rPr lang="tr-TR" dirty="0"/>
              <a:t>Dr. Soner ÜLGEN</a:t>
            </a:r>
          </a:p>
        </p:txBody>
      </p:sp>
    </p:spTree>
    <p:extLst>
      <p:ext uri="{BB962C8B-B14F-4D97-AF65-F5344CB8AC3E}">
        <p14:creationId xmlns:p14="http://schemas.microsoft.com/office/powerpoint/2010/main" val="308733179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17C80F4-AF26-C333-1442-4CC10AF62D56}"/>
              </a:ext>
            </a:extLst>
          </p:cNvPr>
          <p:cNvSpPr>
            <a:spLocks noGrp="1"/>
          </p:cNvSpPr>
          <p:nvPr>
            <p:ph type="dt" sz="half" idx="10"/>
          </p:nvPr>
        </p:nvSpPr>
        <p:spPr/>
        <p:txBody>
          <a:bodyPr/>
          <a:lstStyle/>
          <a:p>
            <a:fld id="{60B3A5D4-2E77-42E0-B14B-429C35F5DBBB}" type="datetime1">
              <a:rPr lang="tr-TR" smtClean="0"/>
              <a:t>7.10.2025</a:t>
            </a:fld>
            <a:endParaRPr lang="tr-TR"/>
          </a:p>
        </p:txBody>
      </p:sp>
      <p:sp>
        <p:nvSpPr>
          <p:cNvPr id="3" name="Alt Bilgi Yer Tutucusu 2">
            <a:extLst>
              <a:ext uri="{FF2B5EF4-FFF2-40B4-BE49-F238E27FC236}">
                <a16:creationId xmlns:a16="http://schemas.microsoft.com/office/drawing/2014/main" id="{8E69D3B6-8C50-FE16-9A56-8BC5060CBC55}"/>
              </a:ext>
            </a:extLst>
          </p:cNvPr>
          <p:cNvSpPr>
            <a:spLocks noGrp="1"/>
          </p:cNvSpPr>
          <p:nvPr>
            <p:ph type="ftr" sz="quarter" idx="11"/>
          </p:nvPr>
        </p:nvSpPr>
        <p:spPr/>
        <p:txBody>
          <a:bodyPr/>
          <a:lstStyle/>
          <a:p>
            <a:r>
              <a:rPr lang="tr-TR"/>
              <a:t>Dr. Soner ÜLGEN</a:t>
            </a:r>
          </a:p>
        </p:txBody>
      </p:sp>
      <p:sp>
        <p:nvSpPr>
          <p:cNvPr id="4" name="Slayt Numarası Yer Tutucusu 3">
            <a:extLst>
              <a:ext uri="{FF2B5EF4-FFF2-40B4-BE49-F238E27FC236}">
                <a16:creationId xmlns:a16="http://schemas.microsoft.com/office/drawing/2014/main" id="{6A9BA367-8109-C90F-C3AD-A2A02EBD85A3}"/>
              </a:ext>
            </a:extLst>
          </p:cNvPr>
          <p:cNvSpPr>
            <a:spLocks noGrp="1"/>
          </p:cNvSpPr>
          <p:nvPr>
            <p:ph type="sldNum" sz="quarter" idx="12"/>
          </p:nvPr>
        </p:nvSpPr>
        <p:spPr/>
        <p:txBody>
          <a:bodyPr/>
          <a:lstStyle/>
          <a:p>
            <a:fld id="{F302176B-0E47-46AC-8F43-DAB4B8A37D06}" type="slidenum">
              <a:rPr lang="tr-TR" smtClean="0"/>
              <a:t>106</a:t>
            </a:fld>
            <a:endParaRPr lang="tr-TR"/>
          </a:p>
        </p:txBody>
      </p:sp>
      <p:pic>
        <p:nvPicPr>
          <p:cNvPr id="6" name="Resim 5">
            <a:extLst>
              <a:ext uri="{FF2B5EF4-FFF2-40B4-BE49-F238E27FC236}">
                <a16:creationId xmlns:a16="http://schemas.microsoft.com/office/drawing/2014/main" id="{6E76C76C-B0F0-0B27-B0D7-781A8BD15D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9576" y="548680"/>
            <a:ext cx="7920880" cy="5444672"/>
          </a:xfrm>
          <a:prstGeom prst="rect">
            <a:avLst/>
          </a:prstGeom>
        </p:spPr>
      </p:pic>
    </p:spTree>
    <p:extLst>
      <p:ext uri="{BB962C8B-B14F-4D97-AF65-F5344CB8AC3E}">
        <p14:creationId xmlns:p14="http://schemas.microsoft.com/office/powerpoint/2010/main" val="217389537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B1818DF9-D091-2B1C-398E-8E6B419C2302}"/>
              </a:ext>
            </a:extLst>
          </p:cNvPr>
          <p:cNvSpPr>
            <a:spLocks noGrp="1"/>
          </p:cNvSpPr>
          <p:nvPr>
            <p:ph type="dt" sz="half" idx="10"/>
          </p:nvPr>
        </p:nvSpPr>
        <p:spPr/>
        <p:txBody>
          <a:bodyPr/>
          <a:lstStyle/>
          <a:p>
            <a:fld id="{60B3A5D4-2E77-42E0-B14B-429C35F5DBBB}" type="datetime1">
              <a:rPr lang="tr-TR" smtClean="0"/>
              <a:t>7.10.2025</a:t>
            </a:fld>
            <a:endParaRPr lang="tr-TR"/>
          </a:p>
        </p:txBody>
      </p:sp>
      <p:sp>
        <p:nvSpPr>
          <p:cNvPr id="3" name="Alt Bilgi Yer Tutucusu 2">
            <a:extLst>
              <a:ext uri="{FF2B5EF4-FFF2-40B4-BE49-F238E27FC236}">
                <a16:creationId xmlns:a16="http://schemas.microsoft.com/office/drawing/2014/main" id="{5E29C348-02DF-C3EC-393B-B647C9DC7046}"/>
              </a:ext>
            </a:extLst>
          </p:cNvPr>
          <p:cNvSpPr>
            <a:spLocks noGrp="1"/>
          </p:cNvSpPr>
          <p:nvPr>
            <p:ph type="ftr" sz="quarter" idx="11"/>
          </p:nvPr>
        </p:nvSpPr>
        <p:spPr/>
        <p:txBody>
          <a:bodyPr/>
          <a:lstStyle/>
          <a:p>
            <a:r>
              <a:rPr lang="tr-TR"/>
              <a:t>Dr. Soner ÜLGEN</a:t>
            </a:r>
          </a:p>
        </p:txBody>
      </p:sp>
      <p:sp>
        <p:nvSpPr>
          <p:cNvPr id="4" name="Slayt Numarası Yer Tutucusu 3">
            <a:extLst>
              <a:ext uri="{FF2B5EF4-FFF2-40B4-BE49-F238E27FC236}">
                <a16:creationId xmlns:a16="http://schemas.microsoft.com/office/drawing/2014/main" id="{E84399A2-FC3D-F12E-D8F8-39B7D2A08599}"/>
              </a:ext>
            </a:extLst>
          </p:cNvPr>
          <p:cNvSpPr>
            <a:spLocks noGrp="1"/>
          </p:cNvSpPr>
          <p:nvPr>
            <p:ph type="sldNum" sz="quarter" idx="12"/>
          </p:nvPr>
        </p:nvSpPr>
        <p:spPr/>
        <p:txBody>
          <a:bodyPr/>
          <a:lstStyle/>
          <a:p>
            <a:fld id="{F302176B-0E47-46AC-8F43-DAB4B8A37D06}" type="slidenum">
              <a:rPr lang="tr-TR" smtClean="0"/>
              <a:t>107</a:t>
            </a:fld>
            <a:endParaRPr lang="tr-TR"/>
          </a:p>
        </p:txBody>
      </p:sp>
      <p:pic>
        <p:nvPicPr>
          <p:cNvPr id="6" name="Resim 5">
            <a:extLst>
              <a:ext uri="{FF2B5EF4-FFF2-40B4-BE49-F238E27FC236}">
                <a16:creationId xmlns:a16="http://schemas.microsoft.com/office/drawing/2014/main" id="{DFF28974-5D96-BE8A-BA8F-81F3A9D492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560" y="281667"/>
            <a:ext cx="7776863" cy="5991117"/>
          </a:xfrm>
          <a:prstGeom prst="rect">
            <a:avLst/>
          </a:prstGeom>
        </p:spPr>
      </p:pic>
    </p:spTree>
    <p:extLst>
      <p:ext uri="{BB962C8B-B14F-4D97-AF65-F5344CB8AC3E}">
        <p14:creationId xmlns:p14="http://schemas.microsoft.com/office/powerpoint/2010/main" val="351503676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26D3C343-7CB1-9EC2-98DB-0A56D5E93242}"/>
              </a:ext>
            </a:extLst>
          </p:cNvPr>
          <p:cNvSpPr>
            <a:spLocks noGrp="1"/>
          </p:cNvSpPr>
          <p:nvPr>
            <p:ph type="dt" sz="half" idx="10"/>
          </p:nvPr>
        </p:nvSpPr>
        <p:spPr/>
        <p:txBody>
          <a:bodyPr/>
          <a:lstStyle/>
          <a:p>
            <a:fld id="{60B3A5D4-2E77-42E0-B14B-429C35F5DBBB}" type="datetime1">
              <a:rPr lang="tr-TR" smtClean="0"/>
              <a:t>7.10.2025</a:t>
            </a:fld>
            <a:endParaRPr lang="tr-TR"/>
          </a:p>
        </p:txBody>
      </p:sp>
      <p:sp>
        <p:nvSpPr>
          <p:cNvPr id="3" name="Alt Bilgi Yer Tutucusu 2">
            <a:extLst>
              <a:ext uri="{FF2B5EF4-FFF2-40B4-BE49-F238E27FC236}">
                <a16:creationId xmlns:a16="http://schemas.microsoft.com/office/drawing/2014/main" id="{794921E6-8B21-F5E8-669D-13F07B230415}"/>
              </a:ext>
            </a:extLst>
          </p:cNvPr>
          <p:cNvSpPr>
            <a:spLocks noGrp="1"/>
          </p:cNvSpPr>
          <p:nvPr>
            <p:ph type="ftr" sz="quarter" idx="11"/>
          </p:nvPr>
        </p:nvSpPr>
        <p:spPr/>
        <p:txBody>
          <a:bodyPr/>
          <a:lstStyle/>
          <a:p>
            <a:r>
              <a:rPr lang="tr-TR"/>
              <a:t>Dr. Soner ÜLGEN</a:t>
            </a:r>
          </a:p>
        </p:txBody>
      </p:sp>
      <p:sp>
        <p:nvSpPr>
          <p:cNvPr id="4" name="Slayt Numarası Yer Tutucusu 3">
            <a:extLst>
              <a:ext uri="{FF2B5EF4-FFF2-40B4-BE49-F238E27FC236}">
                <a16:creationId xmlns:a16="http://schemas.microsoft.com/office/drawing/2014/main" id="{30A457B2-1CA0-43BD-2A2F-EEAEBABD1369}"/>
              </a:ext>
            </a:extLst>
          </p:cNvPr>
          <p:cNvSpPr>
            <a:spLocks noGrp="1"/>
          </p:cNvSpPr>
          <p:nvPr>
            <p:ph type="sldNum" sz="quarter" idx="12"/>
          </p:nvPr>
        </p:nvSpPr>
        <p:spPr/>
        <p:txBody>
          <a:bodyPr/>
          <a:lstStyle/>
          <a:p>
            <a:fld id="{F302176B-0E47-46AC-8F43-DAB4B8A37D06}" type="slidenum">
              <a:rPr lang="tr-TR" smtClean="0"/>
              <a:t>108</a:t>
            </a:fld>
            <a:endParaRPr lang="tr-TR"/>
          </a:p>
        </p:txBody>
      </p:sp>
      <p:pic>
        <p:nvPicPr>
          <p:cNvPr id="6" name="Resim 5">
            <a:extLst>
              <a:ext uri="{FF2B5EF4-FFF2-40B4-BE49-F238E27FC236}">
                <a16:creationId xmlns:a16="http://schemas.microsoft.com/office/drawing/2014/main" id="{432FE6DB-0FD0-4B55-9DB3-BFC29DB9CA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1584" y="159737"/>
            <a:ext cx="8064895" cy="6113048"/>
          </a:xfrm>
          <a:prstGeom prst="rect">
            <a:avLst/>
          </a:prstGeom>
        </p:spPr>
      </p:pic>
    </p:spTree>
    <p:extLst>
      <p:ext uri="{BB962C8B-B14F-4D97-AF65-F5344CB8AC3E}">
        <p14:creationId xmlns:p14="http://schemas.microsoft.com/office/powerpoint/2010/main" val="346214474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21F38-10FE-1CD8-9D76-24BAD435C711}"/>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A5C48F0-9B4D-E5FA-F926-E97E52D4504C}"/>
              </a:ext>
            </a:extLst>
          </p:cNvPr>
          <p:cNvSpPr>
            <a:spLocks noGrp="1"/>
          </p:cNvSpPr>
          <p:nvPr>
            <p:ph type="title"/>
          </p:nvPr>
        </p:nvSpPr>
        <p:spPr>
          <a:xfrm>
            <a:off x="1981200" y="274638"/>
            <a:ext cx="7427168" cy="1143000"/>
          </a:xfrm>
        </p:spPr>
        <p:txBody>
          <a:bodyPr>
            <a:normAutofit/>
          </a:bodyPr>
          <a:lstStyle/>
          <a:p>
            <a:pPr algn="ctr"/>
            <a:br>
              <a:rPr lang="tr-TR" sz="3200" b="1" dirty="0">
                <a:solidFill>
                  <a:srgbClr val="002060"/>
                </a:solidFill>
                <a:latin typeface="Algerian" pitchFamily="82" charset="0"/>
              </a:rPr>
            </a:br>
            <a:endParaRPr lang="tr-TR" sz="3200" b="1" dirty="0">
              <a:solidFill>
                <a:srgbClr val="002060"/>
              </a:solidFill>
              <a:latin typeface="Algerian" pitchFamily="82" charset="0"/>
            </a:endParaRPr>
          </a:p>
        </p:txBody>
      </p:sp>
      <p:sp>
        <p:nvSpPr>
          <p:cNvPr id="3" name="İçerik Yer Tutucusu 2">
            <a:extLst>
              <a:ext uri="{FF2B5EF4-FFF2-40B4-BE49-F238E27FC236}">
                <a16:creationId xmlns:a16="http://schemas.microsoft.com/office/drawing/2014/main" id="{517A75A6-1F99-63E0-D724-0928C62B95C9}"/>
              </a:ext>
            </a:extLst>
          </p:cNvPr>
          <p:cNvSpPr>
            <a:spLocks noGrp="1"/>
          </p:cNvSpPr>
          <p:nvPr>
            <p:ph idx="1"/>
          </p:nvPr>
        </p:nvSpPr>
        <p:spPr>
          <a:xfrm>
            <a:off x="767408" y="692696"/>
            <a:ext cx="10543720" cy="5484269"/>
          </a:xfrm>
        </p:spPr>
        <p:txBody>
          <a:bodyPr>
            <a:normAutofit/>
          </a:bodyPr>
          <a:lstStyle/>
          <a:p>
            <a:pPr marL="0" indent="0" algn="ctr">
              <a:buNone/>
            </a:pPr>
            <a:endParaRPr lang="tr-TR"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lnSpc>
                <a:spcPct val="170000"/>
              </a:lnSpc>
              <a:buNone/>
            </a:pPr>
            <a:r>
              <a:rPr lang="tr-TR" b="1" dirty="0">
                <a:solidFill>
                  <a:srgbClr val="FF0000"/>
                </a:solidFill>
                <a:latin typeface="Times New Roman" panose="02020603050405020304" pitchFamily="18" charset="0"/>
                <a:cs typeface="Times New Roman" panose="02020603050405020304" pitchFamily="18" charset="0"/>
              </a:rPr>
              <a:t>DAİRE TEFTİŞLERİNDE EN ÖNEMLİ BAKILAN KONULARDAN BİRİ</a:t>
            </a:r>
          </a:p>
          <a:p>
            <a:pPr marL="0" indent="0" algn="ctr">
              <a:lnSpc>
                <a:spcPct val="170000"/>
              </a:lnSpc>
              <a:buNone/>
            </a:pPr>
            <a:r>
              <a:rPr lang="tr-TR" b="1" dirty="0">
                <a:solidFill>
                  <a:srgbClr val="FF0000"/>
                </a:solidFill>
                <a:latin typeface="Times New Roman" panose="02020603050405020304" pitchFamily="18" charset="0"/>
                <a:cs typeface="Times New Roman" panose="02020603050405020304" pitchFamily="18" charset="0"/>
              </a:rPr>
              <a:t> İLİŞKİLİ KİŞİLERDEN BORÇLANMALAR </a:t>
            </a:r>
          </a:p>
          <a:p>
            <a:pPr algn="just">
              <a:lnSpc>
                <a:spcPct val="150000"/>
              </a:lnSpc>
              <a:spcBef>
                <a:spcPts val="2400"/>
              </a:spcBef>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Döviz cinsinden alacak ve borçlar?</a:t>
            </a:r>
          </a:p>
          <a:p>
            <a:pPr algn="just">
              <a:lnSpc>
                <a:spcPct val="150000"/>
              </a:lnSpc>
              <a:spcBef>
                <a:spcPts val="2400"/>
              </a:spcBef>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İlişkili Kişilerden Alacak ve Borçlar</a:t>
            </a:r>
          </a:p>
          <a:p>
            <a:pPr algn="just">
              <a:lnSpc>
                <a:spcPct val="150000"/>
              </a:lnSpc>
              <a:spcBef>
                <a:spcPts val="2400"/>
              </a:spcBef>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İş Ortaklığından Alacak ve Borçlar</a:t>
            </a:r>
          </a:p>
          <a:p>
            <a:pPr algn="just">
              <a:lnSpc>
                <a:spcPct val="150000"/>
              </a:lnSpc>
              <a:spcBef>
                <a:spcPts val="2400"/>
              </a:spcBef>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Adi Ortaklıktan Alacak ve Borçlar</a:t>
            </a:r>
          </a:p>
        </p:txBody>
      </p:sp>
      <p:sp>
        <p:nvSpPr>
          <p:cNvPr id="5" name="Slayt Numarası Yer Tutucusu 4">
            <a:extLst>
              <a:ext uri="{FF2B5EF4-FFF2-40B4-BE49-F238E27FC236}">
                <a16:creationId xmlns:a16="http://schemas.microsoft.com/office/drawing/2014/main" id="{E41F31F4-81F5-A762-CA3B-B102BA829F0A}"/>
              </a:ext>
            </a:extLst>
          </p:cNvPr>
          <p:cNvSpPr>
            <a:spLocks noGrp="1"/>
          </p:cNvSpPr>
          <p:nvPr>
            <p:ph type="sldNum" sz="quarter" idx="12"/>
          </p:nvPr>
        </p:nvSpPr>
        <p:spPr/>
        <p:txBody>
          <a:bodyPr/>
          <a:lstStyle/>
          <a:p>
            <a:fld id="{F302176B-0E47-46AC-8F43-DAB4B8A37D06}" type="slidenum">
              <a:rPr lang="tr-TR" smtClean="0"/>
              <a:t>109</a:t>
            </a:fld>
            <a:endParaRPr lang="tr-TR"/>
          </a:p>
        </p:txBody>
      </p:sp>
      <p:sp>
        <p:nvSpPr>
          <p:cNvPr id="4" name="Veri Yer Tutucusu 3">
            <a:extLst>
              <a:ext uri="{FF2B5EF4-FFF2-40B4-BE49-F238E27FC236}">
                <a16:creationId xmlns:a16="http://schemas.microsoft.com/office/drawing/2014/main" id="{B095D4C3-D49D-276A-6F4E-9FEE89F49FFB}"/>
              </a:ext>
            </a:extLst>
          </p:cNvPr>
          <p:cNvSpPr>
            <a:spLocks noGrp="1"/>
          </p:cNvSpPr>
          <p:nvPr>
            <p:ph type="dt" sz="half" idx="10"/>
          </p:nvPr>
        </p:nvSpPr>
        <p:spPr/>
        <p:txBody>
          <a:bodyPr/>
          <a:lstStyle/>
          <a:p>
            <a:fld id="{D6B2A70B-8FCE-49DE-B6E3-9FEBC6B88421}" type="datetime1">
              <a:rPr lang="tr-TR" smtClean="0"/>
              <a:t>7.10.2025</a:t>
            </a:fld>
            <a:endParaRPr lang="tr-TR"/>
          </a:p>
        </p:txBody>
      </p:sp>
      <p:sp>
        <p:nvSpPr>
          <p:cNvPr id="6" name="Alt Bilgi Yer Tutucusu 5">
            <a:extLst>
              <a:ext uri="{FF2B5EF4-FFF2-40B4-BE49-F238E27FC236}">
                <a16:creationId xmlns:a16="http://schemas.microsoft.com/office/drawing/2014/main" id="{7ACA1475-CD04-A3DF-6216-F28ADCE1C012}"/>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1178713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512E1-876B-2772-D72F-E89F964A1964}"/>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0F0B7580-C15D-BA0F-44C2-0323A68A7042}"/>
              </a:ext>
            </a:extLst>
          </p:cNvPr>
          <p:cNvSpPr>
            <a:spLocks noGrp="1"/>
          </p:cNvSpPr>
          <p:nvPr>
            <p:ph type="sldNum" sz="quarter" idx="12"/>
          </p:nvPr>
        </p:nvSpPr>
        <p:spPr/>
        <p:txBody>
          <a:bodyPr/>
          <a:lstStyle/>
          <a:p>
            <a:fld id="{F302176B-0E47-46AC-8F43-DAB4B8A37D06}" type="slidenum">
              <a:rPr lang="tr-TR" smtClean="0"/>
              <a:t>11</a:t>
            </a:fld>
            <a:endParaRPr lang="tr-TR"/>
          </a:p>
        </p:txBody>
      </p:sp>
      <p:sp>
        <p:nvSpPr>
          <p:cNvPr id="3" name="İçerik Yer Tutucusu 2">
            <a:extLst>
              <a:ext uri="{FF2B5EF4-FFF2-40B4-BE49-F238E27FC236}">
                <a16:creationId xmlns:a16="http://schemas.microsoft.com/office/drawing/2014/main" id="{C0623A17-FC5C-6EB0-15EF-4703D2E7A22D}"/>
              </a:ext>
            </a:extLst>
          </p:cNvPr>
          <p:cNvSpPr>
            <a:spLocks noGrp="1"/>
          </p:cNvSpPr>
          <p:nvPr>
            <p:ph idx="4294967295"/>
          </p:nvPr>
        </p:nvSpPr>
        <p:spPr>
          <a:xfrm>
            <a:off x="1199456" y="620688"/>
            <a:ext cx="10009112" cy="5551513"/>
          </a:xfrm>
        </p:spPr>
        <p:txBody>
          <a:bodyPr>
            <a:normAutofit fontScale="92500" lnSpcReduction="10000"/>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ctr">
              <a:lnSpc>
                <a:spcPct val="170000"/>
              </a:lnSpc>
              <a:buNone/>
            </a:pPr>
            <a:r>
              <a:rPr lang="tr-TR" sz="2200" b="1" dirty="0">
                <a:solidFill>
                  <a:srgbClr val="FF0000"/>
                </a:solidFill>
                <a:effectLst>
                  <a:outerShdw blurRad="38100" dist="38100" dir="2700000" algn="tl">
                    <a:srgbClr val="000000">
                      <a:alpha val="43137"/>
                    </a:srgbClr>
                  </a:outerShdw>
                </a:effectLst>
              </a:rPr>
              <a:t>TEKNOLOJİ GELİŞTERME BÖLGELERİNDE ÇALIŞAN PERSONELİN ÜCRETLERİ ÜZERİNDEKİ VERGİ AVANTAJINA SINIRLAMA</a:t>
            </a:r>
          </a:p>
          <a:p>
            <a:pPr algn="just">
              <a:lnSpc>
                <a:spcPct val="170000"/>
              </a:lnSpc>
              <a:buFont typeface="Wingdings" panose="05000000000000000000" pitchFamily="2" charset="2"/>
              <a:buChar char="q"/>
            </a:pPr>
            <a:r>
              <a:rPr lang="tr-TR" dirty="0"/>
              <a:t>Vergiye tabi ücret üzerinden hesaplanan gelir vergisi tutarı terkin edilecek tutardan büyükse ödenecek gelir vergisi ortaya çıkıyor. Aksi durumda o dönemde anılan ücretli için gelir vergisi ödenmiyor. </a:t>
            </a:r>
          </a:p>
          <a:p>
            <a:pPr algn="just">
              <a:lnSpc>
                <a:spcPct val="170000"/>
              </a:lnSpc>
              <a:buFont typeface="Wingdings" panose="05000000000000000000" pitchFamily="2" charset="2"/>
              <a:buChar char="q"/>
            </a:pPr>
            <a:r>
              <a:rPr lang="tr-TR" dirty="0"/>
              <a:t> Brüt asgari ücretin 40 katına isabet eden gelir vergisinin her ay itibariyle uygulanacağını unutmayalım. </a:t>
            </a:r>
            <a:r>
              <a:rPr lang="tr-TR" b="1" dirty="0"/>
              <a:t>Kümülatif vergi matrahına bağlı olarak vergiye tabi matraha uygulanacak gelir vergisi oranları değiştiğinden brüt asgari ücretin 40 katına isabet eden terkine konu gelir vergisi tutarı her ay itibariyle artış gösterecektir.</a:t>
            </a:r>
            <a:r>
              <a:rPr lang="tr-TR" dirty="0"/>
              <a:t> Yüzde 40'lık vergi diliminden sonra ise sabit bir hal alacaktır.</a:t>
            </a:r>
            <a:endParaRPr lang="tr-TR" dirty="0">
              <a:latin typeface="Times New Roman" panose="02020603050405020304" pitchFamily="18" charset="0"/>
              <a:cs typeface="Times New Roman" panose="02020603050405020304" pitchFamily="18" charset="0"/>
            </a:endParaRPr>
          </a:p>
        </p:txBody>
      </p:sp>
      <p:sp>
        <p:nvSpPr>
          <p:cNvPr id="2" name="Veri Yer Tutucusu 1">
            <a:extLst>
              <a:ext uri="{FF2B5EF4-FFF2-40B4-BE49-F238E27FC236}">
                <a16:creationId xmlns:a16="http://schemas.microsoft.com/office/drawing/2014/main" id="{074F155E-C3A5-389F-01AB-47527232F8DA}"/>
              </a:ext>
            </a:extLst>
          </p:cNvPr>
          <p:cNvSpPr>
            <a:spLocks noGrp="1"/>
          </p:cNvSpPr>
          <p:nvPr>
            <p:ph type="dt" sz="half" idx="10"/>
          </p:nvPr>
        </p:nvSpPr>
        <p:spPr/>
        <p:txBody>
          <a:bodyPr/>
          <a:lstStyle/>
          <a:p>
            <a:fld id="{B4468691-E455-44E9-AD8D-E56A6FC37772}" type="datetime1">
              <a:rPr lang="tr-TR" smtClean="0"/>
              <a:t>7.10.2025</a:t>
            </a:fld>
            <a:endParaRPr lang="tr-TR"/>
          </a:p>
        </p:txBody>
      </p:sp>
      <p:sp>
        <p:nvSpPr>
          <p:cNvPr id="4" name="Alt Bilgi Yer Tutucusu 3">
            <a:extLst>
              <a:ext uri="{FF2B5EF4-FFF2-40B4-BE49-F238E27FC236}">
                <a16:creationId xmlns:a16="http://schemas.microsoft.com/office/drawing/2014/main" id="{49BF079D-0B03-86E2-C911-8A5E3B19C110}"/>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152899920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62105-7B55-6316-57B2-37AC85262A39}"/>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BCC495C-6BDC-3A8B-A937-BC86A0ACE87D}"/>
              </a:ext>
            </a:extLst>
          </p:cNvPr>
          <p:cNvSpPr>
            <a:spLocks noGrp="1"/>
          </p:cNvSpPr>
          <p:nvPr>
            <p:ph type="title"/>
          </p:nvPr>
        </p:nvSpPr>
        <p:spPr>
          <a:xfrm>
            <a:off x="1981200" y="274638"/>
            <a:ext cx="7427168" cy="1143000"/>
          </a:xfrm>
        </p:spPr>
        <p:txBody>
          <a:bodyPr>
            <a:normAutofit/>
          </a:bodyPr>
          <a:lstStyle/>
          <a:p>
            <a:pPr algn="ctr"/>
            <a:br>
              <a:rPr lang="tr-TR" sz="3200" b="1" dirty="0">
                <a:solidFill>
                  <a:srgbClr val="002060"/>
                </a:solidFill>
                <a:latin typeface="Algerian" pitchFamily="82" charset="0"/>
              </a:rPr>
            </a:br>
            <a:endParaRPr lang="tr-TR" sz="3200" b="1" dirty="0">
              <a:solidFill>
                <a:srgbClr val="002060"/>
              </a:solidFill>
              <a:latin typeface="Algerian" pitchFamily="82" charset="0"/>
            </a:endParaRPr>
          </a:p>
        </p:txBody>
      </p:sp>
      <p:sp>
        <p:nvSpPr>
          <p:cNvPr id="3" name="İçerik Yer Tutucusu 2">
            <a:extLst>
              <a:ext uri="{FF2B5EF4-FFF2-40B4-BE49-F238E27FC236}">
                <a16:creationId xmlns:a16="http://schemas.microsoft.com/office/drawing/2014/main" id="{6E906695-CE2A-D5AE-7D6B-FC0D7F5EB0DD}"/>
              </a:ext>
            </a:extLst>
          </p:cNvPr>
          <p:cNvSpPr>
            <a:spLocks noGrp="1"/>
          </p:cNvSpPr>
          <p:nvPr>
            <p:ph idx="1"/>
          </p:nvPr>
        </p:nvSpPr>
        <p:spPr>
          <a:xfrm>
            <a:off x="767408" y="476672"/>
            <a:ext cx="10729192" cy="5700293"/>
          </a:xfrm>
        </p:spPr>
        <p:txBody>
          <a:bodyPr>
            <a:normAutofit/>
          </a:bodyPr>
          <a:lstStyle/>
          <a:p>
            <a:pPr marL="0" indent="0" algn="ctr">
              <a:buNone/>
            </a:pPr>
            <a:endParaRPr lang="tr-TR"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lnSpc>
                <a:spcPct val="170000"/>
              </a:lnSpc>
              <a:buNone/>
            </a:pPr>
            <a:r>
              <a:rPr lang="tr-TR" b="1" dirty="0">
                <a:solidFill>
                  <a:srgbClr val="FF0000"/>
                </a:solidFill>
                <a:latin typeface="Times New Roman" panose="02020603050405020304" pitchFamily="18" charset="0"/>
                <a:cs typeface="Times New Roman" panose="02020603050405020304" pitchFamily="18" charset="0"/>
              </a:rPr>
              <a:t>İLİŞKİLİ KİŞİLERDEN BORÇLANMALAR </a:t>
            </a:r>
          </a:p>
          <a:p>
            <a:pPr algn="just">
              <a:lnSpc>
                <a:spcPct val="150000"/>
              </a:lnSpc>
              <a:spcBef>
                <a:spcPts val="2400"/>
              </a:spcBef>
              <a:buFont typeface="Wingdings" panose="05000000000000000000" pitchFamily="2" charset="2"/>
              <a:buChar char="q"/>
            </a:pPr>
            <a:r>
              <a:rPr lang="tr-TR"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Döviz cinsinden alacak ve borçlar, Döviz Cinsinden Verilen ve Alınan Avanslar</a:t>
            </a:r>
          </a:p>
          <a:p>
            <a:pPr algn="just">
              <a:lnSpc>
                <a:spcPct val="150000"/>
              </a:lnSpc>
              <a:spcBef>
                <a:spcPts val="2400"/>
              </a:spcBef>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Vergi Usul Kanunu uyarınca döviz cinsinden alacak veya borçların, verilen veya alınan avansların geçici vergi dönemleri (Mart- Haziran- Eylül- Aralık ) itibariyle değerlenip lehe oluşan kur farklarının kur farkı gelirine aleyhe oluşan kur farklarının ise kur farkı zararına intikal ettirilmesi gerekmektedir. Önemle vurgulamak gerekir ki değerleme günü itibariyle lehe veya aleyhe oluşan kur farkları için fatura düzenlenmesine gerek bulunmamaktadır. </a:t>
            </a:r>
          </a:p>
          <a:p>
            <a:pPr algn="just">
              <a:lnSpc>
                <a:spcPct val="150000"/>
              </a:lnSpc>
              <a:spcBef>
                <a:spcPts val="2400"/>
              </a:spcBef>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Yukarıda da ifade etiğimiz gibi </a:t>
            </a:r>
            <a:r>
              <a:rPr lang="tr-TR"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fatura sadece fatura tarihi ile ödeme tarihi arasında ortaya çıkan kur farkı için katma değer vergili fatura düzenlenecektir.</a:t>
            </a:r>
          </a:p>
          <a:p>
            <a:pPr algn="just">
              <a:lnSpc>
                <a:spcPct val="150000"/>
              </a:lnSpc>
              <a:spcBef>
                <a:spcPts val="2400"/>
              </a:spcBef>
              <a:buFont typeface="Wingdings" panose="05000000000000000000" pitchFamily="2" charset="2"/>
              <a:buChar char="q"/>
            </a:pPr>
            <a:endParaRPr lang="tr-TR" dirty="0">
              <a:latin typeface="Times New Roman" panose="02020603050405020304" pitchFamily="18" charset="0"/>
              <a:cs typeface="Times New Roman" panose="02020603050405020304" pitchFamily="18" charset="0"/>
            </a:endParaRPr>
          </a:p>
        </p:txBody>
      </p:sp>
      <p:sp>
        <p:nvSpPr>
          <p:cNvPr id="5" name="Slayt Numarası Yer Tutucusu 4">
            <a:extLst>
              <a:ext uri="{FF2B5EF4-FFF2-40B4-BE49-F238E27FC236}">
                <a16:creationId xmlns:a16="http://schemas.microsoft.com/office/drawing/2014/main" id="{6342DAF5-3946-42C7-FB98-EDA29E28A482}"/>
              </a:ext>
            </a:extLst>
          </p:cNvPr>
          <p:cNvSpPr>
            <a:spLocks noGrp="1"/>
          </p:cNvSpPr>
          <p:nvPr>
            <p:ph type="sldNum" sz="quarter" idx="12"/>
          </p:nvPr>
        </p:nvSpPr>
        <p:spPr/>
        <p:txBody>
          <a:bodyPr/>
          <a:lstStyle/>
          <a:p>
            <a:fld id="{F302176B-0E47-46AC-8F43-DAB4B8A37D06}" type="slidenum">
              <a:rPr lang="tr-TR" smtClean="0"/>
              <a:t>110</a:t>
            </a:fld>
            <a:endParaRPr lang="tr-TR"/>
          </a:p>
        </p:txBody>
      </p:sp>
      <p:sp>
        <p:nvSpPr>
          <p:cNvPr id="4" name="Veri Yer Tutucusu 3">
            <a:extLst>
              <a:ext uri="{FF2B5EF4-FFF2-40B4-BE49-F238E27FC236}">
                <a16:creationId xmlns:a16="http://schemas.microsoft.com/office/drawing/2014/main" id="{048DF2BB-CDF4-BB8F-E7E3-370467EC4959}"/>
              </a:ext>
            </a:extLst>
          </p:cNvPr>
          <p:cNvSpPr>
            <a:spLocks noGrp="1"/>
          </p:cNvSpPr>
          <p:nvPr>
            <p:ph type="dt" sz="half" idx="10"/>
          </p:nvPr>
        </p:nvSpPr>
        <p:spPr/>
        <p:txBody>
          <a:bodyPr/>
          <a:lstStyle/>
          <a:p>
            <a:fld id="{D6B2A70B-8FCE-49DE-B6E3-9FEBC6B88421}" type="datetime1">
              <a:rPr lang="tr-TR" smtClean="0"/>
              <a:t>7.10.2025</a:t>
            </a:fld>
            <a:endParaRPr lang="tr-TR"/>
          </a:p>
        </p:txBody>
      </p:sp>
      <p:sp>
        <p:nvSpPr>
          <p:cNvPr id="6" name="Alt Bilgi Yer Tutucusu 5">
            <a:extLst>
              <a:ext uri="{FF2B5EF4-FFF2-40B4-BE49-F238E27FC236}">
                <a16:creationId xmlns:a16="http://schemas.microsoft.com/office/drawing/2014/main" id="{E58A398B-6FD0-EA7B-5FC5-97646143ACFF}"/>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357312706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B7324-6A9B-540C-4420-FFE0156D3AEA}"/>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1C7E10D6-25D0-457A-A859-F0D5CED920D0}"/>
              </a:ext>
            </a:extLst>
          </p:cNvPr>
          <p:cNvSpPr>
            <a:spLocks noGrp="1"/>
          </p:cNvSpPr>
          <p:nvPr>
            <p:ph type="title"/>
          </p:nvPr>
        </p:nvSpPr>
        <p:spPr>
          <a:xfrm>
            <a:off x="1981200" y="274638"/>
            <a:ext cx="7427168" cy="1143000"/>
          </a:xfrm>
        </p:spPr>
        <p:txBody>
          <a:bodyPr>
            <a:normAutofit/>
          </a:bodyPr>
          <a:lstStyle/>
          <a:p>
            <a:pPr algn="ctr"/>
            <a:br>
              <a:rPr lang="tr-TR" sz="3200" b="1" dirty="0">
                <a:solidFill>
                  <a:srgbClr val="002060"/>
                </a:solidFill>
                <a:latin typeface="Algerian" pitchFamily="82" charset="0"/>
              </a:rPr>
            </a:br>
            <a:endParaRPr lang="tr-TR" sz="3200" b="1" dirty="0">
              <a:solidFill>
                <a:srgbClr val="002060"/>
              </a:solidFill>
              <a:latin typeface="Algerian" pitchFamily="82" charset="0"/>
            </a:endParaRPr>
          </a:p>
        </p:txBody>
      </p:sp>
      <p:sp>
        <p:nvSpPr>
          <p:cNvPr id="3" name="İçerik Yer Tutucusu 2">
            <a:extLst>
              <a:ext uri="{FF2B5EF4-FFF2-40B4-BE49-F238E27FC236}">
                <a16:creationId xmlns:a16="http://schemas.microsoft.com/office/drawing/2014/main" id="{9BF77DF5-29E7-6BC5-BCFB-0C7F91801D3F}"/>
              </a:ext>
            </a:extLst>
          </p:cNvPr>
          <p:cNvSpPr>
            <a:spLocks noGrp="1"/>
          </p:cNvSpPr>
          <p:nvPr>
            <p:ph idx="1"/>
          </p:nvPr>
        </p:nvSpPr>
        <p:spPr>
          <a:xfrm>
            <a:off x="767408" y="692696"/>
            <a:ext cx="10543720" cy="5484269"/>
          </a:xfrm>
        </p:spPr>
        <p:txBody>
          <a:bodyPr>
            <a:normAutofit lnSpcReduction="10000"/>
          </a:bodyPr>
          <a:lstStyle/>
          <a:p>
            <a:pPr marL="0" indent="0" algn="ctr">
              <a:buNone/>
            </a:pPr>
            <a:endParaRPr lang="tr-TR"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lnSpc>
                <a:spcPct val="170000"/>
              </a:lnSpc>
              <a:buNone/>
            </a:pPr>
            <a:r>
              <a:rPr lang="tr-TR" b="1" dirty="0">
                <a:solidFill>
                  <a:srgbClr val="FF0000"/>
                </a:solidFill>
                <a:latin typeface="Times New Roman" panose="02020603050405020304" pitchFamily="18" charset="0"/>
                <a:cs typeface="Times New Roman" panose="02020603050405020304" pitchFamily="18" charset="0"/>
              </a:rPr>
              <a:t>İLİŞKİLİ KİŞİLERDEN BORÇLANMALAR </a:t>
            </a:r>
          </a:p>
          <a:p>
            <a:pPr algn="just">
              <a:lnSpc>
                <a:spcPct val="150000"/>
              </a:lnSpc>
              <a:spcBef>
                <a:spcPts val="2400"/>
              </a:spcBef>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Döviz cinsinden alacak ve borçlar?</a:t>
            </a:r>
          </a:p>
          <a:p>
            <a:pPr algn="just">
              <a:lnSpc>
                <a:spcPct val="150000"/>
              </a:lnSpc>
              <a:spcBef>
                <a:spcPts val="2400"/>
              </a:spcBef>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Türkiye’de yerleşik kişilerce yurt dışında pay sahibi olduğu ortaklıklara, yurt dışındaki ana şirkete ve grup şirketlerine döviz veya Türk Lirası kredi açılabilir. Bu kredilerin bankalar aracılığıyla yurt dışına transfer edilmesi zorunludur </a:t>
            </a:r>
            <a:r>
              <a:rPr lang="tr-TR" b="1" dirty="0">
                <a:latin typeface="Times New Roman" panose="02020603050405020304" pitchFamily="18" charset="0"/>
                <a:cs typeface="Times New Roman" panose="02020603050405020304" pitchFamily="18" charset="0"/>
              </a:rPr>
              <a:t>(Merkez Bankası Sermaye Hareketleri Genelgesi Madde 48).</a:t>
            </a:r>
          </a:p>
          <a:p>
            <a:pPr algn="just">
              <a:lnSpc>
                <a:spcPct val="150000"/>
              </a:lnSpc>
              <a:spcBef>
                <a:spcPts val="2400"/>
              </a:spcBef>
              <a:buFont typeface="Wingdings" panose="05000000000000000000" pitchFamily="2" charset="2"/>
              <a:buChar char="q"/>
            </a:pPr>
            <a:r>
              <a:rPr lang="tr-TR" b="1" dirty="0">
                <a:latin typeface="Times New Roman" panose="02020603050405020304" pitchFamily="18" charset="0"/>
                <a:cs typeface="Times New Roman" panose="02020603050405020304" pitchFamily="18" charset="0"/>
              </a:rPr>
              <a:t> Kambiyo mevzuatı uyarınca Türkiye’de yerleşik kişiler ancak 32 sayılı Karar’da yer alan şekliyle </a:t>
            </a:r>
            <a:r>
              <a:rPr lang="tr-TR"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bankalar ve finansal kuruluşlardan döviz kredisi temin edebilecekleri </a:t>
            </a:r>
            <a:r>
              <a:rPr lang="tr-TR" b="1" dirty="0">
                <a:latin typeface="Times New Roman" panose="02020603050405020304" pitchFamily="18" charset="0"/>
                <a:cs typeface="Times New Roman" panose="02020603050405020304" pitchFamily="18" charset="0"/>
              </a:rPr>
              <a:t>için bir firmanın başka bir firmaya döviz kredisi kullandırması mümkün bulunmamaktadır (Merkez Bankası Sermaye Hareketleri Genelgesi Madde 38).</a:t>
            </a:r>
          </a:p>
          <a:p>
            <a:pPr algn="just">
              <a:lnSpc>
                <a:spcPct val="150000"/>
              </a:lnSpc>
              <a:spcBef>
                <a:spcPts val="2400"/>
              </a:spcBef>
              <a:buFont typeface="Wingdings" panose="05000000000000000000" pitchFamily="2" charset="2"/>
              <a:buChar char="q"/>
            </a:pPr>
            <a:endParaRPr lang="tr-TR" dirty="0">
              <a:latin typeface="Times New Roman" panose="02020603050405020304" pitchFamily="18" charset="0"/>
              <a:cs typeface="Times New Roman" panose="02020603050405020304" pitchFamily="18" charset="0"/>
            </a:endParaRPr>
          </a:p>
        </p:txBody>
      </p:sp>
      <p:sp>
        <p:nvSpPr>
          <p:cNvPr id="5" name="Slayt Numarası Yer Tutucusu 4">
            <a:extLst>
              <a:ext uri="{FF2B5EF4-FFF2-40B4-BE49-F238E27FC236}">
                <a16:creationId xmlns:a16="http://schemas.microsoft.com/office/drawing/2014/main" id="{C9D82790-D8F2-FEBB-6557-AD5D346AB2D0}"/>
              </a:ext>
            </a:extLst>
          </p:cNvPr>
          <p:cNvSpPr>
            <a:spLocks noGrp="1"/>
          </p:cNvSpPr>
          <p:nvPr>
            <p:ph type="sldNum" sz="quarter" idx="12"/>
          </p:nvPr>
        </p:nvSpPr>
        <p:spPr/>
        <p:txBody>
          <a:bodyPr/>
          <a:lstStyle/>
          <a:p>
            <a:fld id="{F302176B-0E47-46AC-8F43-DAB4B8A37D06}" type="slidenum">
              <a:rPr lang="tr-TR" smtClean="0"/>
              <a:t>111</a:t>
            </a:fld>
            <a:endParaRPr lang="tr-TR"/>
          </a:p>
        </p:txBody>
      </p:sp>
      <p:sp>
        <p:nvSpPr>
          <p:cNvPr id="4" name="Veri Yer Tutucusu 3">
            <a:extLst>
              <a:ext uri="{FF2B5EF4-FFF2-40B4-BE49-F238E27FC236}">
                <a16:creationId xmlns:a16="http://schemas.microsoft.com/office/drawing/2014/main" id="{C7EFB448-0420-797B-D720-4794530A443E}"/>
              </a:ext>
            </a:extLst>
          </p:cNvPr>
          <p:cNvSpPr>
            <a:spLocks noGrp="1"/>
          </p:cNvSpPr>
          <p:nvPr>
            <p:ph type="dt" sz="half" idx="10"/>
          </p:nvPr>
        </p:nvSpPr>
        <p:spPr/>
        <p:txBody>
          <a:bodyPr/>
          <a:lstStyle/>
          <a:p>
            <a:fld id="{28BC4B68-AD30-4B5D-A7BE-F1581BD9A5F1}" type="datetime1">
              <a:rPr lang="tr-TR" smtClean="0"/>
              <a:t>7.10.2025</a:t>
            </a:fld>
            <a:endParaRPr lang="tr-TR"/>
          </a:p>
        </p:txBody>
      </p:sp>
      <p:sp>
        <p:nvSpPr>
          <p:cNvPr id="6" name="Alt Bilgi Yer Tutucusu 5">
            <a:extLst>
              <a:ext uri="{FF2B5EF4-FFF2-40B4-BE49-F238E27FC236}">
                <a16:creationId xmlns:a16="http://schemas.microsoft.com/office/drawing/2014/main" id="{4B2FFE92-B35A-CCD4-E6CF-E1620572B7E4}"/>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186148337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D4134-48EE-E529-E378-3617922C480F}"/>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C09E7196-309F-5A32-A9C0-83FB94DBF1F5}"/>
              </a:ext>
            </a:extLst>
          </p:cNvPr>
          <p:cNvSpPr>
            <a:spLocks noGrp="1"/>
          </p:cNvSpPr>
          <p:nvPr>
            <p:ph type="title"/>
          </p:nvPr>
        </p:nvSpPr>
        <p:spPr>
          <a:xfrm>
            <a:off x="1981200" y="274638"/>
            <a:ext cx="7427168" cy="1143000"/>
          </a:xfrm>
        </p:spPr>
        <p:txBody>
          <a:bodyPr>
            <a:normAutofit/>
          </a:bodyPr>
          <a:lstStyle/>
          <a:p>
            <a:pPr algn="ctr"/>
            <a:br>
              <a:rPr lang="tr-TR" sz="3200" b="1" dirty="0">
                <a:solidFill>
                  <a:srgbClr val="002060"/>
                </a:solidFill>
                <a:latin typeface="Algerian" pitchFamily="82" charset="0"/>
              </a:rPr>
            </a:br>
            <a:endParaRPr lang="tr-TR" sz="3200" b="1" dirty="0">
              <a:solidFill>
                <a:srgbClr val="002060"/>
              </a:solidFill>
              <a:latin typeface="Algerian" pitchFamily="82" charset="0"/>
            </a:endParaRPr>
          </a:p>
        </p:txBody>
      </p:sp>
      <p:sp>
        <p:nvSpPr>
          <p:cNvPr id="3" name="İçerik Yer Tutucusu 2">
            <a:extLst>
              <a:ext uri="{FF2B5EF4-FFF2-40B4-BE49-F238E27FC236}">
                <a16:creationId xmlns:a16="http://schemas.microsoft.com/office/drawing/2014/main" id="{A82F1A95-5563-04FF-B031-DD732D0E1FC7}"/>
              </a:ext>
            </a:extLst>
          </p:cNvPr>
          <p:cNvSpPr>
            <a:spLocks noGrp="1"/>
          </p:cNvSpPr>
          <p:nvPr>
            <p:ph idx="1"/>
          </p:nvPr>
        </p:nvSpPr>
        <p:spPr>
          <a:xfrm>
            <a:off x="767408" y="692696"/>
            <a:ext cx="10543720" cy="5484269"/>
          </a:xfrm>
        </p:spPr>
        <p:txBody>
          <a:bodyPr>
            <a:normAutofit fontScale="92500" lnSpcReduction="10000"/>
          </a:bodyPr>
          <a:lstStyle/>
          <a:p>
            <a:pPr marL="0" indent="0" algn="ctr">
              <a:buNone/>
            </a:pPr>
            <a:endParaRPr lang="tr-TR"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lnSpc>
                <a:spcPct val="170000"/>
              </a:lnSpc>
              <a:buNone/>
            </a:pPr>
            <a:r>
              <a:rPr lang="tr-TR" b="1" dirty="0">
                <a:solidFill>
                  <a:srgbClr val="FF0000"/>
                </a:solidFill>
                <a:latin typeface="Times New Roman" panose="02020603050405020304" pitchFamily="18" charset="0"/>
                <a:cs typeface="Times New Roman" panose="02020603050405020304" pitchFamily="18" charset="0"/>
              </a:rPr>
              <a:t>İLİŞKİLİ KİŞİLERDEN BORÇLANMALAR </a:t>
            </a:r>
          </a:p>
          <a:p>
            <a:pPr algn="just">
              <a:lnSpc>
                <a:spcPct val="150000"/>
              </a:lnSpc>
              <a:spcBef>
                <a:spcPts val="2400"/>
              </a:spcBef>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 Fon fazlası olan firmanın fon açığı olan </a:t>
            </a:r>
            <a:r>
              <a:rPr lang="tr-TR"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aynı holding bünyesindeki firmaya veya grup firmasına </a:t>
            </a:r>
            <a:r>
              <a:rPr lang="tr-TR" dirty="0">
                <a:latin typeface="Times New Roman" panose="02020603050405020304" pitchFamily="18" charset="0"/>
                <a:cs typeface="Times New Roman" panose="02020603050405020304" pitchFamily="18" charset="0"/>
              </a:rPr>
              <a:t>ilgili tutarın döviz cinsinden karşılığını yatırabilmesi amacıyla gerçekleştirilmesi halinde, </a:t>
            </a:r>
            <a:r>
              <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borçlandırmanın ve takibinin Türk Lirası cinsinden yapılması kaydıyla</a:t>
            </a:r>
            <a:r>
              <a:rPr lang="tr-TR" dirty="0">
                <a:latin typeface="Times New Roman" panose="02020603050405020304" pitchFamily="18" charset="0"/>
                <a:cs typeface="Times New Roman" panose="02020603050405020304" pitchFamily="18" charset="0"/>
              </a:rPr>
              <a:t>, borçlandırma işlemlerine ilişkin bedellerin döviz cinsinden karşılığının firmanın yazılı beyanına istinaden yurt içindeki ilgili hesaplara transfer edilmesi mümkündür. </a:t>
            </a:r>
          </a:p>
          <a:p>
            <a:pPr algn="just">
              <a:lnSpc>
                <a:spcPct val="150000"/>
              </a:lnSpc>
              <a:spcBef>
                <a:spcPts val="2400"/>
              </a:spcBef>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Yeni bir döviz kredisi kullanmak suretiyle kredi kullanan firmanın </a:t>
            </a:r>
            <a:r>
              <a:rPr lang="tr-TR"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aynı holding bünyesinde veya grup içinde olan başka bir firmaya</a:t>
            </a:r>
            <a:r>
              <a:rPr lang="tr-TR" dirty="0">
                <a:latin typeface="Times New Roman" panose="02020603050405020304" pitchFamily="18" charset="0"/>
                <a:cs typeface="Times New Roman" panose="02020603050405020304" pitchFamily="18" charset="0"/>
              </a:rPr>
              <a:t> söz konusu krediyi aktarması mümkün bulunmamaktadır. </a:t>
            </a:r>
            <a:r>
              <a:rPr lang="tr-TR" b="1" dirty="0">
                <a:latin typeface="Times New Roman" panose="02020603050405020304" pitchFamily="18" charset="0"/>
                <a:cs typeface="Times New Roman" panose="02020603050405020304" pitchFamily="18" charset="0"/>
              </a:rPr>
              <a:t>(Merkez Bankası Sermaye Hareketleri Genelgesi Madde 38).</a:t>
            </a:r>
          </a:p>
          <a:p>
            <a:pPr algn="just">
              <a:lnSpc>
                <a:spcPct val="150000"/>
              </a:lnSpc>
              <a:spcBef>
                <a:spcPts val="2400"/>
              </a:spcBef>
              <a:buFont typeface="Wingdings" panose="05000000000000000000" pitchFamily="2" charset="2"/>
              <a:buChar char="q"/>
            </a:pPr>
            <a:r>
              <a:rPr lang="tr-TR" b="1" dirty="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p:txBody>
      </p:sp>
      <p:sp>
        <p:nvSpPr>
          <p:cNvPr id="5" name="Slayt Numarası Yer Tutucusu 4">
            <a:extLst>
              <a:ext uri="{FF2B5EF4-FFF2-40B4-BE49-F238E27FC236}">
                <a16:creationId xmlns:a16="http://schemas.microsoft.com/office/drawing/2014/main" id="{EC6D645D-D2D3-EDD3-B494-2BFF602737D6}"/>
              </a:ext>
            </a:extLst>
          </p:cNvPr>
          <p:cNvSpPr>
            <a:spLocks noGrp="1"/>
          </p:cNvSpPr>
          <p:nvPr>
            <p:ph type="sldNum" sz="quarter" idx="12"/>
          </p:nvPr>
        </p:nvSpPr>
        <p:spPr/>
        <p:txBody>
          <a:bodyPr/>
          <a:lstStyle/>
          <a:p>
            <a:fld id="{F302176B-0E47-46AC-8F43-DAB4B8A37D06}" type="slidenum">
              <a:rPr lang="tr-TR" smtClean="0"/>
              <a:t>112</a:t>
            </a:fld>
            <a:endParaRPr lang="tr-TR"/>
          </a:p>
        </p:txBody>
      </p:sp>
      <p:sp>
        <p:nvSpPr>
          <p:cNvPr id="4" name="Veri Yer Tutucusu 3">
            <a:extLst>
              <a:ext uri="{FF2B5EF4-FFF2-40B4-BE49-F238E27FC236}">
                <a16:creationId xmlns:a16="http://schemas.microsoft.com/office/drawing/2014/main" id="{8EBA1AD6-BC97-87DC-999C-0253C8F178AA}"/>
              </a:ext>
            </a:extLst>
          </p:cNvPr>
          <p:cNvSpPr>
            <a:spLocks noGrp="1"/>
          </p:cNvSpPr>
          <p:nvPr>
            <p:ph type="dt" sz="half" idx="10"/>
          </p:nvPr>
        </p:nvSpPr>
        <p:spPr/>
        <p:txBody>
          <a:bodyPr/>
          <a:lstStyle/>
          <a:p>
            <a:fld id="{EC2D2220-DE5C-467F-A56E-43241F8DBF1E}" type="datetime1">
              <a:rPr lang="tr-TR" smtClean="0"/>
              <a:t>7.10.2025</a:t>
            </a:fld>
            <a:endParaRPr lang="tr-TR"/>
          </a:p>
        </p:txBody>
      </p:sp>
      <p:sp>
        <p:nvSpPr>
          <p:cNvPr id="6" name="Alt Bilgi Yer Tutucusu 5">
            <a:extLst>
              <a:ext uri="{FF2B5EF4-FFF2-40B4-BE49-F238E27FC236}">
                <a16:creationId xmlns:a16="http://schemas.microsoft.com/office/drawing/2014/main" id="{5CDAC816-DDAD-F1D8-9BCE-E25BC4781F46}"/>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308610495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20901-EC96-B38C-422F-A498C53E1729}"/>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F9A46B00-3A24-310A-B250-670FDA6846D9}"/>
              </a:ext>
            </a:extLst>
          </p:cNvPr>
          <p:cNvSpPr>
            <a:spLocks noGrp="1"/>
          </p:cNvSpPr>
          <p:nvPr>
            <p:ph type="sldNum" sz="quarter" idx="12"/>
          </p:nvPr>
        </p:nvSpPr>
        <p:spPr/>
        <p:txBody>
          <a:bodyPr/>
          <a:lstStyle/>
          <a:p>
            <a:fld id="{F302176B-0E47-46AC-8F43-DAB4B8A37D06}" type="slidenum">
              <a:rPr lang="tr-TR" smtClean="0"/>
              <a:t>113</a:t>
            </a:fld>
            <a:endParaRPr lang="tr-TR"/>
          </a:p>
        </p:txBody>
      </p:sp>
      <p:sp>
        <p:nvSpPr>
          <p:cNvPr id="3" name="İçerik Yer Tutucusu 2">
            <a:extLst>
              <a:ext uri="{FF2B5EF4-FFF2-40B4-BE49-F238E27FC236}">
                <a16:creationId xmlns:a16="http://schemas.microsoft.com/office/drawing/2014/main" id="{7DEEBDEB-6147-92F3-C6D9-C627A99BF39D}"/>
              </a:ext>
            </a:extLst>
          </p:cNvPr>
          <p:cNvSpPr>
            <a:spLocks noGrp="1"/>
          </p:cNvSpPr>
          <p:nvPr>
            <p:ph idx="4294967295"/>
          </p:nvPr>
        </p:nvSpPr>
        <p:spPr>
          <a:xfrm>
            <a:off x="911424" y="980728"/>
            <a:ext cx="10225136" cy="5040560"/>
          </a:xfrm>
        </p:spPr>
        <p:txBody>
          <a:bodyPr>
            <a:normAutofit/>
          </a:bodyPr>
          <a:lstStyle/>
          <a:p>
            <a:pPr marL="0" indent="0" algn="ctr">
              <a:lnSpc>
                <a:spcPct val="160000"/>
              </a:lnSpc>
              <a:buNone/>
            </a:pPr>
            <a:r>
              <a:rPr lang="tr-TR" b="1" dirty="0">
                <a:solidFill>
                  <a:srgbClr val="FF0000"/>
                </a:solidFill>
                <a:latin typeface="Times New Roman" panose="02020603050405020304" pitchFamily="18" charset="0"/>
                <a:cs typeface="Times New Roman" panose="02020603050405020304" pitchFamily="18" charset="0"/>
              </a:rPr>
              <a:t>Şirket Ortağından Aldığı Borç İçin Adat Faizi Hesaplamak Zorunda mı?</a:t>
            </a:r>
          </a:p>
          <a:p>
            <a:pPr marL="0" indent="0" algn="just">
              <a:lnSpc>
                <a:spcPct val="150000"/>
              </a:lnSpc>
              <a:buNone/>
            </a:pPr>
            <a:r>
              <a:rPr lang="tr-TR" b="1" dirty="0">
                <a:latin typeface="Times New Roman" panose="02020603050405020304" pitchFamily="18" charset="0"/>
                <a:cs typeface="Times New Roman" panose="02020603050405020304" pitchFamily="18" charset="0"/>
              </a:rPr>
              <a:t> « </a:t>
            </a:r>
            <a:r>
              <a:rPr lang="tr-TR" dirty="0">
                <a:latin typeface="Times New Roman" panose="02020603050405020304" pitchFamily="18" charset="0"/>
                <a:cs typeface="Times New Roman" panose="02020603050405020304" pitchFamily="18" charset="0"/>
              </a:rPr>
              <a:t>Şirketinizin gerçek kişi ortağından borçlandığı paralarla ilgili olarak herhangi bir faiz ödemesi durumunda, gerçek kişi ortağa ödenecek faiz bedelinin emsallere uygun olması gerekmektedir. »   </a:t>
            </a:r>
          </a:p>
          <a:p>
            <a:pPr marL="0" indent="0" algn="just">
              <a:lnSpc>
                <a:spcPct val="150000"/>
              </a:lnSpc>
              <a:buNone/>
            </a:pPr>
            <a:r>
              <a:rPr lang="tr-TR" dirty="0">
                <a:latin typeface="Times New Roman" panose="02020603050405020304" pitchFamily="18" charset="0"/>
                <a:cs typeface="Times New Roman" panose="02020603050405020304" pitchFamily="18" charset="0"/>
              </a:rPr>
              <a:t>(Gaziantep Vergi Dairesi Başkanlığı’nın 08.10.2018 Tarih ve 57752 sayılı muktezası)</a:t>
            </a:r>
          </a:p>
          <a:p>
            <a:pPr marL="0" indent="0" algn="just">
              <a:lnSpc>
                <a:spcPct val="150000"/>
              </a:lnSpc>
              <a:buNone/>
            </a:pPr>
            <a:endParaRPr lang="tr-TR" b="1" dirty="0">
              <a:latin typeface="Times New Roman" panose="02020603050405020304" pitchFamily="18" charset="0"/>
              <a:cs typeface="Times New Roman" panose="02020603050405020304" pitchFamily="18" charset="0"/>
            </a:endParaRPr>
          </a:p>
        </p:txBody>
      </p:sp>
      <p:sp>
        <p:nvSpPr>
          <p:cNvPr id="2" name="Veri Yer Tutucusu 1">
            <a:extLst>
              <a:ext uri="{FF2B5EF4-FFF2-40B4-BE49-F238E27FC236}">
                <a16:creationId xmlns:a16="http://schemas.microsoft.com/office/drawing/2014/main" id="{7C7C170C-9885-FA08-F473-8BB217EBA504}"/>
              </a:ext>
            </a:extLst>
          </p:cNvPr>
          <p:cNvSpPr>
            <a:spLocks noGrp="1"/>
          </p:cNvSpPr>
          <p:nvPr>
            <p:ph type="dt" sz="half" idx="10"/>
          </p:nvPr>
        </p:nvSpPr>
        <p:spPr/>
        <p:txBody>
          <a:bodyPr/>
          <a:lstStyle/>
          <a:p>
            <a:fld id="{FC54F9E1-F24D-46B7-B393-19FE894C9718}" type="datetime1">
              <a:rPr lang="tr-TR" smtClean="0"/>
              <a:t>7.10.2025</a:t>
            </a:fld>
            <a:endParaRPr lang="tr-TR"/>
          </a:p>
        </p:txBody>
      </p:sp>
      <p:sp>
        <p:nvSpPr>
          <p:cNvPr id="4" name="Alt Bilgi Yer Tutucusu 3">
            <a:extLst>
              <a:ext uri="{FF2B5EF4-FFF2-40B4-BE49-F238E27FC236}">
                <a16:creationId xmlns:a16="http://schemas.microsoft.com/office/drawing/2014/main" id="{F2D5A668-8A6E-4CD7-E4B9-FBFBDD095400}"/>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328033358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E430B-8A7E-B035-F22E-6EB5B9EC810A}"/>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EC671694-E606-1A65-68EA-F4E754689EEB}"/>
              </a:ext>
            </a:extLst>
          </p:cNvPr>
          <p:cNvSpPr>
            <a:spLocks noGrp="1"/>
          </p:cNvSpPr>
          <p:nvPr>
            <p:ph type="sldNum" sz="quarter" idx="12"/>
          </p:nvPr>
        </p:nvSpPr>
        <p:spPr/>
        <p:txBody>
          <a:bodyPr/>
          <a:lstStyle/>
          <a:p>
            <a:fld id="{F302176B-0E47-46AC-8F43-DAB4B8A37D06}" type="slidenum">
              <a:rPr lang="tr-TR" smtClean="0"/>
              <a:t>114</a:t>
            </a:fld>
            <a:endParaRPr lang="tr-TR"/>
          </a:p>
        </p:txBody>
      </p:sp>
      <p:sp>
        <p:nvSpPr>
          <p:cNvPr id="3" name="İçerik Yer Tutucusu 2">
            <a:extLst>
              <a:ext uri="{FF2B5EF4-FFF2-40B4-BE49-F238E27FC236}">
                <a16:creationId xmlns:a16="http://schemas.microsoft.com/office/drawing/2014/main" id="{B5366AC4-3465-0323-DB7B-990F8255EE35}"/>
              </a:ext>
            </a:extLst>
          </p:cNvPr>
          <p:cNvSpPr>
            <a:spLocks noGrp="1"/>
          </p:cNvSpPr>
          <p:nvPr>
            <p:ph idx="4294967295"/>
          </p:nvPr>
        </p:nvSpPr>
        <p:spPr>
          <a:xfrm>
            <a:off x="623392" y="836712"/>
            <a:ext cx="10945216" cy="5340251"/>
          </a:xfrm>
        </p:spPr>
        <p:txBody>
          <a:bodyPr>
            <a:normAutofit/>
          </a:bodyPr>
          <a:lstStyle/>
          <a:p>
            <a:pPr marL="0" indent="0" algn="ctr">
              <a:lnSpc>
                <a:spcPct val="150000"/>
              </a:lnSpc>
              <a:buNone/>
            </a:pPr>
            <a:r>
              <a:rPr lang="tr-TR"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DAİRE TEFTİŞLERİNDE BAKILAN BAŞKA EN ÖNEMLİ KONU </a:t>
            </a:r>
          </a:p>
          <a:p>
            <a:pPr marL="0" indent="0" algn="ctr">
              <a:lnSpc>
                <a:spcPct val="150000"/>
              </a:lnSpc>
              <a:buNone/>
            </a:pPr>
            <a:r>
              <a:rPr lang="tr-TR"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KASA HESABININDA YÜKSEK BAKİYE</a:t>
            </a:r>
          </a:p>
          <a:p>
            <a:pPr algn="just">
              <a:lnSpc>
                <a:spcPct val="150000"/>
              </a:lnSpc>
              <a:buFont typeface="Wingdings" panose="05000000000000000000" pitchFamily="2" charset="2"/>
              <a:buChar char="q"/>
            </a:pPr>
            <a:r>
              <a:rPr lang="tr-TR" b="1" dirty="0">
                <a:latin typeface="Times New Roman" panose="02020603050405020304" pitchFamily="18" charset="0"/>
                <a:cs typeface="Times New Roman" panose="02020603050405020304" pitchFamily="18" charset="0"/>
              </a:rPr>
              <a:t>Konuya ilişkin olarak Bursa 1.Vergi Mahkemesi'nin 10.01.2017 tarih ve E:2016/373, K:2017/12 sayılı kararı İstanbul BİM, 3. VDD, 4.10.2017 tarih ve E. 2017/1482 K. 2017/4139 sayılı Kararı ile bozulmuştur. </a:t>
            </a:r>
          </a:p>
          <a:p>
            <a:pPr algn="just">
              <a:lnSpc>
                <a:spcPct val="150000"/>
              </a:lnSpc>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Söz konusu kararda; “Bu itibarla, </a:t>
            </a:r>
            <a:r>
              <a:rPr lang="tr-TR"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işletmelerce çalışma koşulları, nakit ihtiyaçları ve olağanüstü durumlar için ihtiyaten para bulundurulması gibi durumlar da dikkate alınarak buna göre bir inceleme ve tespit yapılması gerekirken </a:t>
            </a:r>
            <a:r>
              <a:rPr lang="tr-TR" dirty="0">
                <a:latin typeface="Times New Roman" panose="02020603050405020304" pitchFamily="18" charset="0"/>
                <a:cs typeface="Times New Roman" panose="02020603050405020304" pitchFamily="18" charset="0"/>
              </a:rPr>
              <a:t>kasa borç bakiyesinin fazlalığından bahisle ve bu tutarın ortaklara dağıtıldığı varsayımla yapılan cezalı tarhiyat kısmında da hukuka uyarlık bulunmamış olup, istinafa konu mahkeme kararının tamamen kaldırılması gerektiği sonucuna varılmıştır.”</a:t>
            </a:r>
            <a:endParaRPr lang="tr-TR" b="1" dirty="0">
              <a:solidFill>
                <a:srgbClr val="FF0000"/>
              </a:solidFill>
              <a:latin typeface="Times New Roman" panose="02020603050405020304" pitchFamily="18" charset="0"/>
              <a:cs typeface="Times New Roman" panose="02020603050405020304" pitchFamily="18" charset="0"/>
            </a:endParaRPr>
          </a:p>
        </p:txBody>
      </p:sp>
      <p:sp>
        <p:nvSpPr>
          <p:cNvPr id="2" name="Veri Yer Tutucusu 1">
            <a:extLst>
              <a:ext uri="{FF2B5EF4-FFF2-40B4-BE49-F238E27FC236}">
                <a16:creationId xmlns:a16="http://schemas.microsoft.com/office/drawing/2014/main" id="{17C9453E-76CC-B775-8778-2D9301E37592}"/>
              </a:ext>
            </a:extLst>
          </p:cNvPr>
          <p:cNvSpPr>
            <a:spLocks noGrp="1"/>
          </p:cNvSpPr>
          <p:nvPr>
            <p:ph type="dt" sz="half" idx="10"/>
          </p:nvPr>
        </p:nvSpPr>
        <p:spPr/>
        <p:txBody>
          <a:bodyPr/>
          <a:lstStyle/>
          <a:p>
            <a:fld id="{B0BAEB4A-1AFF-4418-892B-083080FF22A1}" type="datetime1">
              <a:rPr lang="tr-TR" smtClean="0"/>
              <a:t>7.10.2025</a:t>
            </a:fld>
            <a:endParaRPr lang="tr-TR"/>
          </a:p>
        </p:txBody>
      </p:sp>
      <p:sp>
        <p:nvSpPr>
          <p:cNvPr id="4" name="Alt Bilgi Yer Tutucusu 3">
            <a:extLst>
              <a:ext uri="{FF2B5EF4-FFF2-40B4-BE49-F238E27FC236}">
                <a16:creationId xmlns:a16="http://schemas.microsoft.com/office/drawing/2014/main" id="{673EA545-4561-1F93-D1FC-78B7EF8DC9E2}"/>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666382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B8AB1-18BC-0C02-AFBC-82C6A7BCEC60}"/>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12A51F5F-FE0E-7F1B-5BB7-FD788CAB46DD}"/>
              </a:ext>
            </a:extLst>
          </p:cNvPr>
          <p:cNvSpPr>
            <a:spLocks noGrp="1"/>
          </p:cNvSpPr>
          <p:nvPr>
            <p:ph type="sldNum" sz="quarter" idx="12"/>
          </p:nvPr>
        </p:nvSpPr>
        <p:spPr/>
        <p:txBody>
          <a:bodyPr/>
          <a:lstStyle/>
          <a:p>
            <a:fld id="{F302176B-0E47-46AC-8F43-DAB4B8A37D06}" type="slidenum">
              <a:rPr lang="tr-TR" smtClean="0"/>
              <a:t>12</a:t>
            </a:fld>
            <a:endParaRPr lang="tr-TR"/>
          </a:p>
        </p:txBody>
      </p:sp>
      <p:sp>
        <p:nvSpPr>
          <p:cNvPr id="3" name="İçerik Yer Tutucusu 2">
            <a:extLst>
              <a:ext uri="{FF2B5EF4-FFF2-40B4-BE49-F238E27FC236}">
                <a16:creationId xmlns:a16="http://schemas.microsoft.com/office/drawing/2014/main" id="{38B428FE-2E9D-5434-60CE-230BD97679B9}"/>
              </a:ext>
            </a:extLst>
          </p:cNvPr>
          <p:cNvSpPr>
            <a:spLocks noGrp="1"/>
          </p:cNvSpPr>
          <p:nvPr>
            <p:ph idx="4294967295"/>
          </p:nvPr>
        </p:nvSpPr>
        <p:spPr>
          <a:xfrm>
            <a:off x="1199456" y="620688"/>
            <a:ext cx="10009112" cy="5551513"/>
          </a:xfrm>
        </p:spPr>
        <p:txBody>
          <a:bodyPr>
            <a:normAutofit/>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just">
              <a:buNone/>
            </a:pPr>
            <a:endPar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buNone/>
            </a:pPr>
            <a:r>
              <a:rPr lang="tr-TR" sz="2200" b="1" dirty="0">
                <a:solidFill>
                  <a:srgbClr val="FF0000"/>
                </a:solidFill>
                <a:effectLst>
                  <a:outerShdw blurRad="38100" dist="38100" dir="2700000" algn="tl">
                    <a:srgbClr val="000000">
                      <a:alpha val="43137"/>
                    </a:srgbClr>
                  </a:outerShdw>
                </a:effectLst>
              </a:rPr>
              <a:t>TEKNOKENTLERDE ÜCRET ÜZERİNDEKİ AVANTAJINA SINIRLAMA</a:t>
            </a:r>
          </a:p>
          <a:p>
            <a:pPr algn="just">
              <a:lnSpc>
                <a:spcPct val="170000"/>
              </a:lnSpc>
              <a:buFont typeface="Wingdings" panose="05000000000000000000" pitchFamily="2" charset="2"/>
              <a:buChar char="q"/>
            </a:pPr>
            <a:r>
              <a:rPr lang="tr-TR" dirty="0"/>
              <a:t> </a:t>
            </a:r>
            <a:r>
              <a:rPr lang="tr-TR" b="1" dirty="0"/>
              <a:t>Örnek 1: </a:t>
            </a:r>
            <a:r>
              <a:rPr lang="tr-TR" dirty="0"/>
              <a:t>(A) Teknoloji Geliştirme Bölgesinde faaliyette bulunan (B) </a:t>
            </a:r>
            <a:r>
              <a:rPr lang="tr-TR" dirty="0" err="1"/>
              <a:t>A.Ş.’de</a:t>
            </a:r>
            <a:r>
              <a:rPr lang="tr-TR" dirty="0"/>
              <a:t> yazılım personeli olarak 2025 yılının Eylül ayında işe başlayan Bay (C)’ye yazılım faaliyeti kapsamında haftalık 45 saati geçmeyen çalışmasına ilişkin olarak 1.400.000 TL brüt ücret ödenmiştir.</a:t>
            </a:r>
          </a:p>
          <a:p>
            <a:pPr algn="just">
              <a:lnSpc>
                <a:spcPct val="170000"/>
              </a:lnSpc>
              <a:buFont typeface="Wingdings" panose="05000000000000000000" pitchFamily="2" charset="2"/>
              <a:buChar char="q"/>
            </a:pPr>
            <a:r>
              <a:rPr lang="tr-TR" dirty="0"/>
              <a:t>(B) A.Ş.'</a:t>
            </a:r>
            <a:r>
              <a:rPr lang="tr-TR" dirty="0" err="1"/>
              <a:t>nin</a:t>
            </a:r>
            <a:r>
              <a:rPr lang="tr-TR" dirty="0"/>
              <a:t> Bay (C)’ye yapacağı ücret ödemesine ait teşvik uygulaması aşağıdaki gibi olacaktır.</a:t>
            </a:r>
            <a:endParaRPr lang="tr-TR" dirty="0">
              <a:latin typeface="Times New Roman" panose="02020603050405020304" pitchFamily="18" charset="0"/>
              <a:cs typeface="Times New Roman" panose="02020603050405020304" pitchFamily="18" charset="0"/>
            </a:endParaRPr>
          </a:p>
        </p:txBody>
      </p:sp>
      <p:sp>
        <p:nvSpPr>
          <p:cNvPr id="2" name="Veri Yer Tutucusu 1">
            <a:extLst>
              <a:ext uri="{FF2B5EF4-FFF2-40B4-BE49-F238E27FC236}">
                <a16:creationId xmlns:a16="http://schemas.microsoft.com/office/drawing/2014/main" id="{BC2021D9-C51F-7512-B940-3F90A25A0F55}"/>
              </a:ext>
            </a:extLst>
          </p:cNvPr>
          <p:cNvSpPr>
            <a:spLocks noGrp="1"/>
          </p:cNvSpPr>
          <p:nvPr>
            <p:ph type="dt" sz="half" idx="10"/>
          </p:nvPr>
        </p:nvSpPr>
        <p:spPr/>
        <p:txBody>
          <a:bodyPr/>
          <a:lstStyle/>
          <a:p>
            <a:fld id="{B4468691-E455-44E9-AD8D-E56A6FC37772}" type="datetime1">
              <a:rPr lang="tr-TR" smtClean="0"/>
              <a:t>7.10.2025</a:t>
            </a:fld>
            <a:endParaRPr lang="tr-TR"/>
          </a:p>
        </p:txBody>
      </p:sp>
      <p:sp>
        <p:nvSpPr>
          <p:cNvPr id="4" name="Alt Bilgi Yer Tutucusu 3">
            <a:extLst>
              <a:ext uri="{FF2B5EF4-FFF2-40B4-BE49-F238E27FC236}">
                <a16:creationId xmlns:a16="http://schemas.microsoft.com/office/drawing/2014/main" id="{AC5B7957-9313-C956-38BD-62901F778A79}"/>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2913180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8FAE0-2F4D-EF7A-2025-6A3D65F715BB}"/>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C6486FBE-BCA7-D0DA-613A-BD35B2287D3C}"/>
              </a:ext>
            </a:extLst>
          </p:cNvPr>
          <p:cNvSpPr>
            <a:spLocks noGrp="1"/>
          </p:cNvSpPr>
          <p:nvPr>
            <p:ph type="sldNum" sz="quarter" idx="12"/>
          </p:nvPr>
        </p:nvSpPr>
        <p:spPr/>
        <p:txBody>
          <a:bodyPr/>
          <a:lstStyle/>
          <a:p>
            <a:fld id="{F302176B-0E47-46AC-8F43-DAB4B8A37D06}" type="slidenum">
              <a:rPr lang="tr-TR" smtClean="0"/>
              <a:t>13</a:t>
            </a:fld>
            <a:endParaRPr lang="tr-TR"/>
          </a:p>
        </p:txBody>
      </p:sp>
      <p:sp>
        <p:nvSpPr>
          <p:cNvPr id="3" name="İçerik Yer Tutucusu 2">
            <a:extLst>
              <a:ext uri="{FF2B5EF4-FFF2-40B4-BE49-F238E27FC236}">
                <a16:creationId xmlns:a16="http://schemas.microsoft.com/office/drawing/2014/main" id="{4356A466-8254-C160-B087-143952A4C38A}"/>
              </a:ext>
            </a:extLst>
          </p:cNvPr>
          <p:cNvSpPr>
            <a:spLocks noGrp="1"/>
          </p:cNvSpPr>
          <p:nvPr>
            <p:ph idx="4294967295"/>
          </p:nvPr>
        </p:nvSpPr>
        <p:spPr>
          <a:xfrm>
            <a:off x="1199456" y="620688"/>
            <a:ext cx="10009112" cy="5551513"/>
          </a:xfrm>
        </p:spPr>
        <p:txBody>
          <a:bodyPr>
            <a:normAutofit/>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just">
              <a:buNone/>
            </a:pPr>
            <a:endPar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buNone/>
            </a:pPr>
            <a:r>
              <a:rPr lang="tr-TR" dirty="0"/>
              <a:t>.</a:t>
            </a:r>
            <a:endParaRPr lang="tr-TR" dirty="0">
              <a:latin typeface="Times New Roman" panose="02020603050405020304" pitchFamily="18" charset="0"/>
              <a:cs typeface="Times New Roman" panose="02020603050405020304" pitchFamily="18" charset="0"/>
            </a:endParaRPr>
          </a:p>
        </p:txBody>
      </p:sp>
      <p:sp>
        <p:nvSpPr>
          <p:cNvPr id="2" name="Veri Yer Tutucusu 1">
            <a:extLst>
              <a:ext uri="{FF2B5EF4-FFF2-40B4-BE49-F238E27FC236}">
                <a16:creationId xmlns:a16="http://schemas.microsoft.com/office/drawing/2014/main" id="{3FA06CC1-77F4-B2C1-13B9-8D41D9930E59}"/>
              </a:ext>
            </a:extLst>
          </p:cNvPr>
          <p:cNvSpPr>
            <a:spLocks noGrp="1"/>
          </p:cNvSpPr>
          <p:nvPr>
            <p:ph type="dt" sz="half" idx="10"/>
          </p:nvPr>
        </p:nvSpPr>
        <p:spPr/>
        <p:txBody>
          <a:bodyPr/>
          <a:lstStyle/>
          <a:p>
            <a:fld id="{B4468691-E455-44E9-AD8D-E56A6FC37772}" type="datetime1">
              <a:rPr lang="tr-TR" smtClean="0"/>
              <a:t>7.10.2025</a:t>
            </a:fld>
            <a:endParaRPr lang="tr-TR"/>
          </a:p>
        </p:txBody>
      </p:sp>
      <p:sp>
        <p:nvSpPr>
          <p:cNvPr id="4" name="Alt Bilgi Yer Tutucusu 3">
            <a:extLst>
              <a:ext uri="{FF2B5EF4-FFF2-40B4-BE49-F238E27FC236}">
                <a16:creationId xmlns:a16="http://schemas.microsoft.com/office/drawing/2014/main" id="{5BA7C721-171B-078F-996D-58B9DE9F311E}"/>
              </a:ext>
            </a:extLst>
          </p:cNvPr>
          <p:cNvSpPr>
            <a:spLocks noGrp="1"/>
          </p:cNvSpPr>
          <p:nvPr>
            <p:ph type="ftr" sz="quarter" idx="11"/>
          </p:nvPr>
        </p:nvSpPr>
        <p:spPr/>
        <p:txBody>
          <a:bodyPr/>
          <a:lstStyle/>
          <a:p>
            <a:r>
              <a:rPr lang="tr-TR"/>
              <a:t>Dr. Soner ÜLGEN</a:t>
            </a:r>
          </a:p>
        </p:txBody>
      </p:sp>
      <p:pic>
        <p:nvPicPr>
          <p:cNvPr id="7" name="Resim 6">
            <a:extLst>
              <a:ext uri="{FF2B5EF4-FFF2-40B4-BE49-F238E27FC236}">
                <a16:creationId xmlns:a16="http://schemas.microsoft.com/office/drawing/2014/main" id="{29EF9DB5-B149-2771-51F7-259E0B5124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908720"/>
            <a:ext cx="7056784" cy="3823413"/>
          </a:xfrm>
          <a:prstGeom prst="rect">
            <a:avLst/>
          </a:prstGeom>
        </p:spPr>
      </p:pic>
    </p:spTree>
    <p:extLst>
      <p:ext uri="{BB962C8B-B14F-4D97-AF65-F5344CB8AC3E}">
        <p14:creationId xmlns:p14="http://schemas.microsoft.com/office/powerpoint/2010/main" val="2462951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19490-A165-EA65-A7EA-27E77AA9DC9C}"/>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5B414C4F-47B2-4D54-1EAF-59C766A4FE8C}"/>
              </a:ext>
            </a:extLst>
          </p:cNvPr>
          <p:cNvSpPr>
            <a:spLocks noGrp="1"/>
          </p:cNvSpPr>
          <p:nvPr>
            <p:ph type="sldNum" sz="quarter" idx="12"/>
          </p:nvPr>
        </p:nvSpPr>
        <p:spPr/>
        <p:txBody>
          <a:bodyPr/>
          <a:lstStyle/>
          <a:p>
            <a:fld id="{F302176B-0E47-46AC-8F43-DAB4B8A37D06}" type="slidenum">
              <a:rPr lang="tr-TR" smtClean="0"/>
              <a:t>14</a:t>
            </a:fld>
            <a:endParaRPr lang="tr-TR"/>
          </a:p>
        </p:txBody>
      </p:sp>
      <p:sp>
        <p:nvSpPr>
          <p:cNvPr id="3" name="İçerik Yer Tutucusu 2">
            <a:extLst>
              <a:ext uri="{FF2B5EF4-FFF2-40B4-BE49-F238E27FC236}">
                <a16:creationId xmlns:a16="http://schemas.microsoft.com/office/drawing/2014/main" id="{5B861B1F-D929-C27A-E7A4-36EBF3278639}"/>
              </a:ext>
            </a:extLst>
          </p:cNvPr>
          <p:cNvSpPr>
            <a:spLocks noGrp="1"/>
          </p:cNvSpPr>
          <p:nvPr>
            <p:ph idx="4294967295"/>
          </p:nvPr>
        </p:nvSpPr>
        <p:spPr>
          <a:xfrm>
            <a:off x="1199456" y="620688"/>
            <a:ext cx="10009112" cy="5551513"/>
          </a:xfrm>
        </p:spPr>
        <p:txBody>
          <a:bodyPr>
            <a:normAutofit/>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just">
              <a:buNone/>
            </a:pPr>
            <a:endPar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buNone/>
            </a:pPr>
            <a:r>
              <a:rPr lang="tr-TR" sz="2200" b="1" dirty="0">
                <a:solidFill>
                  <a:srgbClr val="FF0000"/>
                </a:solidFill>
                <a:effectLst>
                  <a:outerShdw blurRad="38100" dist="38100" dir="2700000" algn="tl">
                    <a:srgbClr val="000000">
                      <a:alpha val="43137"/>
                    </a:srgbClr>
                  </a:outerShdw>
                </a:effectLst>
              </a:rPr>
              <a:t>TEKNOKENTLERDE ÜCRET ÜZERİNDEKİ AVANTAJINA SINIRLAMA</a:t>
            </a:r>
          </a:p>
          <a:p>
            <a:pPr algn="just">
              <a:lnSpc>
                <a:spcPct val="170000"/>
              </a:lnSpc>
              <a:buFont typeface="Wingdings" panose="05000000000000000000" pitchFamily="2" charset="2"/>
              <a:buChar char="q"/>
            </a:pPr>
            <a:r>
              <a:rPr lang="tr-TR" dirty="0"/>
              <a:t> </a:t>
            </a:r>
            <a:r>
              <a:rPr lang="tr-TR" b="1" dirty="0"/>
              <a:t>Örnek 2: </a:t>
            </a:r>
            <a:r>
              <a:rPr lang="tr-TR" dirty="0"/>
              <a:t>(G) Teknoloji Geliştirme Bölgesinde faaliyette bulunan (H) </a:t>
            </a:r>
            <a:r>
              <a:rPr lang="tr-TR" dirty="0" err="1"/>
              <a:t>A.Ş.’de</a:t>
            </a:r>
            <a:r>
              <a:rPr lang="tr-TR" dirty="0"/>
              <a:t> yazılım personeli olarak çalışan Bay (I)’ya yazılım faaliyeti kapsamında haftalık 45 saati geçmeyen çalışmasına ilişkin olarak 1/1/2025 tarihinden itibaren ayda 1.500.000 TL brüt ücret ödenmektedir.</a:t>
            </a:r>
          </a:p>
          <a:p>
            <a:pPr algn="just">
              <a:lnSpc>
                <a:spcPct val="170000"/>
              </a:lnSpc>
              <a:buFont typeface="Wingdings" panose="05000000000000000000" pitchFamily="2" charset="2"/>
              <a:buChar char="q"/>
            </a:pPr>
            <a:r>
              <a:rPr lang="tr-TR" dirty="0"/>
              <a:t>(H) A.Ş.'</a:t>
            </a:r>
            <a:r>
              <a:rPr lang="tr-TR" dirty="0" err="1"/>
              <a:t>nin</a:t>
            </a:r>
            <a:r>
              <a:rPr lang="tr-TR" dirty="0"/>
              <a:t> Bay (I)’ya 2025 yılının Eylül ayında yapacağı ücret ödemelerine ait teşvik uygulaması aşağıdaki gibi olacaktır.</a:t>
            </a:r>
            <a:endParaRPr lang="tr-TR" dirty="0">
              <a:latin typeface="Times New Roman" panose="02020603050405020304" pitchFamily="18" charset="0"/>
              <a:cs typeface="Times New Roman" panose="02020603050405020304" pitchFamily="18" charset="0"/>
            </a:endParaRPr>
          </a:p>
        </p:txBody>
      </p:sp>
      <p:sp>
        <p:nvSpPr>
          <p:cNvPr id="2" name="Veri Yer Tutucusu 1">
            <a:extLst>
              <a:ext uri="{FF2B5EF4-FFF2-40B4-BE49-F238E27FC236}">
                <a16:creationId xmlns:a16="http://schemas.microsoft.com/office/drawing/2014/main" id="{AEED36F6-94D1-CE12-AB17-8ADA9AC1CDD6}"/>
              </a:ext>
            </a:extLst>
          </p:cNvPr>
          <p:cNvSpPr>
            <a:spLocks noGrp="1"/>
          </p:cNvSpPr>
          <p:nvPr>
            <p:ph type="dt" sz="half" idx="10"/>
          </p:nvPr>
        </p:nvSpPr>
        <p:spPr/>
        <p:txBody>
          <a:bodyPr/>
          <a:lstStyle/>
          <a:p>
            <a:fld id="{B4468691-E455-44E9-AD8D-E56A6FC37772}" type="datetime1">
              <a:rPr lang="tr-TR" smtClean="0"/>
              <a:t>7.10.2025</a:t>
            </a:fld>
            <a:endParaRPr lang="tr-TR"/>
          </a:p>
        </p:txBody>
      </p:sp>
      <p:sp>
        <p:nvSpPr>
          <p:cNvPr id="4" name="Alt Bilgi Yer Tutucusu 3">
            <a:extLst>
              <a:ext uri="{FF2B5EF4-FFF2-40B4-BE49-F238E27FC236}">
                <a16:creationId xmlns:a16="http://schemas.microsoft.com/office/drawing/2014/main" id="{AD26DB91-B04C-8903-E3DA-B971F3A142EF}"/>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1290883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CD1E7-427F-3456-335A-CB6713A1DE71}"/>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09A1E1A9-36E3-B4BC-6B04-0390E0AEABD3}"/>
              </a:ext>
            </a:extLst>
          </p:cNvPr>
          <p:cNvSpPr>
            <a:spLocks noGrp="1"/>
          </p:cNvSpPr>
          <p:nvPr>
            <p:ph type="sldNum" sz="quarter" idx="12"/>
          </p:nvPr>
        </p:nvSpPr>
        <p:spPr/>
        <p:txBody>
          <a:bodyPr/>
          <a:lstStyle/>
          <a:p>
            <a:fld id="{F302176B-0E47-46AC-8F43-DAB4B8A37D06}" type="slidenum">
              <a:rPr lang="tr-TR" smtClean="0"/>
              <a:t>15</a:t>
            </a:fld>
            <a:endParaRPr lang="tr-TR"/>
          </a:p>
        </p:txBody>
      </p:sp>
      <p:sp>
        <p:nvSpPr>
          <p:cNvPr id="3" name="İçerik Yer Tutucusu 2">
            <a:extLst>
              <a:ext uri="{FF2B5EF4-FFF2-40B4-BE49-F238E27FC236}">
                <a16:creationId xmlns:a16="http://schemas.microsoft.com/office/drawing/2014/main" id="{DDCB7A6F-F936-A480-7A11-CB78E1DA03D3}"/>
              </a:ext>
            </a:extLst>
          </p:cNvPr>
          <p:cNvSpPr>
            <a:spLocks noGrp="1"/>
          </p:cNvSpPr>
          <p:nvPr>
            <p:ph idx="4294967295"/>
          </p:nvPr>
        </p:nvSpPr>
        <p:spPr>
          <a:xfrm>
            <a:off x="1199456" y="620688"/>
            <a:ext cx="10009112" cy="5551513"/>
          </a:xfrm>
        </p:spPr>
        <p:txBody>
          <a:bodyPr>
            <a:normAutofit/>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just">
              <a:buNone/>
            </a:pPr>
            <a:endPar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buNone/>
            </a:pPr>
            <a:r>
              <a:rPr lang="tr-TR" dirty="0"/>
              <a:t>.</a:t>
            </a:r>
            <a:endParaRPr lang="tr-TR" dirty="0">
              <a:latin typeface="Times New Roman" panose="02020603050405020304" pitchFamily="18" charset="0"/>
              <a:cs typeface="Times New Roman" panose="02020603050405020304" pitchFamily="18" charset="0"/>
            </a:endParaRPr>
          </a:p>
        </p:txBody>
      </p:sp>
      <p:sp>
        <p:nvSpPr>
          <p:cNvPr id="2" name="Veri Yer Tutucusu 1">
            <a:extLst>
              <a:ext uri="{FF2B5EF4-FFF2-40B4-BE49-F238E27FC236}">
                <a16:creationId xmlns:a16="http://schemas.microsoft.com/office/drawing/2014/main" id="{943E9979-EC6D-E942-380B-4B1CAEF54F39}"/>
              </a:ext>
            </a:extLst>
          </p:cNvPr>
          <p:cNvSpPr>
            <a:spLocks noGrp="1"/>
          </p:cNvSpPr>
          <p:nvPr>
            <p:ph type="dt" sz="half" idx="10"/>
          </p:nvPr>
        </p:nvSpPr>
        <p:spPr/>
        <p:txBody>
          <a:bodyPr/>
          <a:lstStyle/>
          <a:p>
            <a:fld id="{B4468691-E455-44E9-AD8D-E56A6FC37772}" type="datetime1">
              <a:rPr lang="tr-TR" smtClean="0"/>
              <a:t>7.10.2025</a:t>
            </a:fld>
            <a:endParaRPr lang="tr-TR"/>
          </a:p>
        </p:txBody>
      </p:sp>
      <p:sp>
        <p:nvSpPr>
          <p:cNvPr id="4" name="Alt Bilgi Yer Tutucusu 3">
            <a:extLst>
              <a:ext uri="{FF2B5EF4-FFF2-40B4-BE49-F238E27FC236}">
                <a16:creationId xmlns:a16="http://schemas.microsoft.com/office/drawing/2014/main" id="{FA86C72D-24A6-0A9A-9CC0-2CE86C606A88}"/>
              </a:ext>
            </a:extLst>
          </p:cNvPr>
          <p:cNvSpPr>
            <a:spLocks noGrp="1"/>
          </p:cNvSpPr>
          <p:nvPr>
            <p:ph type="ftr" sz="quarter" idx="11"/>
          </p:nvPr>
        </p:nvSpPr>
        <p:spPr/>
        <p:txBody>
          <a:bodyPr/>
          <a:lstStyle/>
          <a:p>
            <a:r>
              <a:rPr lang="tr-TR"/>
              <a:t>Dr. Soner ÜLGEN</a:t>
            </a:r>
          </a:p>
        </p:txBody>
      </p:sp>
      <p:pic>
        <p:nvPicPr>
          <p:cNvPr id="8" name="Resim 7">
            <a:extLst>
              <a:ext uri="{FF2B5EF4-FFF2-40B4-BE49-F238E27FC236}">
                <a16:creationId xmlns:a16="http://schemas.microsoft.com/office/drawing/2014/main" id="{3B2683BA-A741-6B52-5EB4-B0273B0655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1340769"/>
            <a:ext cx="6912767" cy="3707622"/>
          </a:xfrm>
          <a:prstGeom prst="rect">
            <a:avLst/>
          </a:prstGeom>
        </p:spPr>
      </p:pic>
    </p:spTree>
    <p:extLst>
      <p:ext uri="{BB962C8B-B14F-4D97-AF65-F5344CB8AC3E}">
        <p14:creationId xmlns:p14="http://schemas.microsoft.com/office/powerpoint/2010/main" val="4171023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623EA-2C91-E981-93E3-67132019BB2B}"/>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840D79EA-F142-2DAA-90DC-F97C6D69342E}"/>
              </a:ext>
            </a:extLst>
          </p:cNvPr>
          <p:cNvSpPr>
            <a:spLocks noGrp="1"/>
          </p:cNvSpPr>
          <p:nvPr>
            <p:ph type="sldNum" sz="quarter" idx="12"/>
          </p:nvPr>
        </p:nvSpPr>
        <p:spPr/>
        <p:txBody>
          <a:bodyPr/>
          <a:lstStyle/>
          <a:p>
            <a:fld id="{F302176B-0E47-46AC-8F43-DAB4B8A37D06}" type="slidenum">
              <a:rPr lang="tr-TR" smtClean="0"/>
              <a:t>16</a:t>
            </a:fld>
            <a:endParaRPr lang="tr-TR"/>
          </a:p>
        </p:txBody>
      </p:sp>
      <p:sp>
        <p:nvSpPr>
          <p:cNvPr id="3" name="İçerik Yer Tutucusu 2">
            <a:extLst>
              <a:ext uri="{FF2B5EF4-FFF2-40B4-BE49-F238E27FC236}">
                <a16:creationId xmlns:a16="http://schemas.microsoft.com/office/drawing/2014/main" id="{39186253-1BCF-D0E4-3003-0FC520F5D2B4}"/>
              </a:ext>
            </a:extLst>
          </p:cNvPr>
          <p:cNvSpPr>
            <a:spLocks noGrp="1"/>
          </p:cNvSpPr>
          <p:nvPr>
            <p:ph idx="4294967295"/>
          </p:nvPr>
        </p:nvSpPr>
        <p:spPr>
          <a:xfrm>
            <a:off x="1199456" y="836712"/>
            <a:ext cx="10009112" cy="5335489"/>
          </a:xfrm>
        </p:spPr>
        <p:txBody>
          <a:bodyPr>
            <a:normAutofit fontScale="77500" lnSpcReduction="20000"/>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ctr">
              <a:buNone/>
            </a:pPr>
            <a:r>
              <a:rPr lang="tr-TR" sz="3600" b="1" dirty="0">
                <a:solidFill>
                  <a:srgbClr val="FF0000"/>
                </a:solidFill>
                <a:effectLst>
                  <a:outerShdw blurRad="38100" dist="38100" dir="2700000" algn="tl">
                    <a:srgbClr val="000000">
                      <a:alpha val="43137"/>
                    </a:srgbClr>
                  </a:outerShdw>
                </a:effectLst>
                <a:latin typeface="Algerian" panose="04020705040A02060702" pitchFamily="82" charset="0"/>
              </a:rPr>
              <a:t>GELİR GİDER UYUMSUZLUĞU denetimleri</a:t>
            </a:r>
          </a:p>
          <a:p>
            <a:pPr marL="0" indent="0" algn="just">
              <a:buNone/>
            </a:pPr>
            <a:endPar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lnSpc>
                <a:spcPct val="17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2023 ve 2024 Takvim Yıllarında Tapu İşlemleri ile araç alım satım işlemlerine Dikkat!</a:t>
            </a:r>
          </a:p>
          <a:p>
            <a:pPr algn="just">
              <a:lnSpc>
                <a:spcPct val="17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Anılan kişinin bir şirket ortaklığının olması gerekiyor. </a:t>
            </a:r>
          </a:p>
          <a:p>
            <a:pPr algn="just">
              <a:lnSpc>
                <a:spcPct val="17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Banka Hesaplarındaki 2023 ve 2024 yılları gelin giden paralar ortaya çıkarılıyor. </a:t>
            </a:r>
          </a:p>
          <a:p>
            <a:pPr algn="just">
              <a:lnSpc>
                <a:spcPct val="17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Gelir Kaynaklarınıza ilişkin bilgilerin belgelenmesi isteniyor. (Kira, faiz. Hisse senedi alım satım ve kar payı, </a:t>
            </a:r>
            <a:r>
              <a:rPr lang="tr-TR" sz="2600"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Aile Desteği)  </a:t>
            </a:r>
          </a:p>
          <a:p>
            <a:pPr algn="just">
              <a:lnSpc>
                <a:spcPct val="170000"/>
              </a:lnSpc>
              <a:buFont typeface="Wingdings" panose="05000000000000000000" pitchFamily="2" charset="2"/>
              <a:buChar char="q"/>
            </a:pPr>
            <a:r>
              <a:rPr lang="tr-TR" sz="2600"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Büyük tutarlı harcamalarının kaynağına ilişkin belgeler???????????? (satış, miras, tasarruf bozumları) </a:t>
            </a:r>
          </a:p>
          <a:p>
            <a:pPr algn="just">
              <a:lnSpc>
                <a:spcPct val="170000"/>
              </a:lnSpc>
              <a:buFont typeface="Wingdings" panose="05000000000000000000" pitchFamily="2" charset="2"/>
              <a:buChar char="q"/>
            </a:pPr>
            <a:endParaRPr lang="tr-TR" sz="26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buNone/>
            </a:pPr>
            <a:endParaRPr lang="tr-TR" b="1" dirty="0">
              <a:solidFill>
                <a:srgbClr val="FF0000"/>
              </a:solidFill>
              <a:effectLst>
                <a:outerShdw blurRad="38100" dist="38100" dir="2700000" algn="tl">
                  <a:srgbClr val="000000">
                    <a:alpha val="43137"/>
                  </a:srgbClr>
                </a:outerShdw>
              </a:effectLst>
            </a:endParaRPr>
          </a:p>
        </p:txBody>
      </p:sp>
      <p:sp>
        <p:nvSpPr>
          <p:cNvPr id="2" name="Veri Yer Tutucusu 1">
            <a:extLst>
              <a:ext uri="{FF2B5EF4-FFF2-40B4-BE49-F238E27FC236}">
                <a16:creationId xmlns:a16="http://schemas.microsoft.com/office/drawing/2014/main" id="{A63104AD-480F-93C3-017D-521536ACC403}"/>
              </a:ext>
            </a:extLst>
          </p:cNvPr>
          <p:cNvSpPr>
            <a:spLocks noGrp="1"/>
          </p:cNvSpPr>
          <p:nvPr>
            <p:ph type="dt" sz="half" idx="10"/>
          </p:nvPr>
        </p:nvSpPr>
        <p:spPr/>
        <p:txBody>
          <a:bodyPr/>
          <a:lstStyle/>
          <a:p>
            <a:fld id="{B4468691-E455-44E9-AD8D-E56A6FC37772}" type="datetime1">
              <a:rPr lang="tr-TR" smtClean="0"/>
              <a:t>7.10.2025</a:t>
            </a:fld>
            <a:endParaRPr lang="tr-TR"/>
          </a:p>
        </p:txBody>
      </p:sp>
      <p:sp>
        <p:nvSpPr>
          <p:cNvPr id="4" name="Alt Bilgi Yer Tutucusu 3">
            <a:extLst>
              <a:ext uri="{FF2B5EF4-FFF2-40B4-BE49-F238E27FC236}">
                <a16:creationId xmlns:a16="http://schemas.microsoft.com/office/drawing/2014/main" id="{7F3697B6-A84C-7DA4-9853-87596174258E}"/>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2371271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26FC962-A394-5AE0-2C10-94C1EDD19AAB}"/>
              </a:ext>
            </a:extLst>
          </p:cNvPr>
          <p:cNvSpPr>
            <a:spLocks noGrp="1"/>
          </p:cNvSpPr>
          <p:nvPr>
            <p:ph type="title"/>
          </p:nvPr>
        </p:nvSpPr>
        <p:spPr/>
        <p:txBody>
          <a:bodyPr/>
          <a:lstStyle/>
          <a:p>
            <a:pPr algn="ctr">
              <a:lnSpc>
                <a:spcPct val="70000"/>
              </a:lnSpc>
              <a:spcBef>
                <a:spcPts val="1200"/>
              </a:spcBef>
              <a:buClr>
                <a:schemeClr val="accent1">
                  <a:lumMod val="75000"/>
                </a:schemeClr>
              </a:buClr>
              <a:buSzPct val="85000"/>
            </a:pPr>
            <a:r>
              <a:rPr lang="tr-TR" sz="2500" b="1" dirty="0">
                <a:solidFill>
                  <a:srgbClr val="FF0000"/>
                </a:solidFill>
                <a:effectLst>
                  <a:outerShdw blurRad="38100" dist="38100" dir="2700000" algn="tl">
                    <a:srgbClr val="000000">
                      <a:alpha val="43137"/>
                    </a:srgbClr>
                  </a:outerShdw>
                </a:effectLst>
                <a:latin typeface="Algerian" panose="04020705040A02060702" pitchFamily="82" charset="0"/>
                <a:ea typeface="+mn-ea"/>
                <a:cs typeface="+mn-cs"/>
              </a:rPr>
              <a:t>Yapay zeka denetimleri</a:t>
            </a:r>
            <a:br>
              <a:rPr lang="tr-TR" sz="2500" b="1" dirty="0">
                <a:solidFill>
                  <a:srgbClr val="FF0000"/>
                </a:solidFill>
                <a:effectLst>
                  <a:outerShdw blurRad="38100" dist="38100" dir="2700000" algn="tl">
                    <a:srgbClr val="000000">
                      <a:alpha val="43137"/>
                    </a:srgbClr>
                  </a:outerShdw>
                </a:effectLst>
                <a:latin typeface="Algerian" panose="04020705040A02060702" pitchFamily="82" charset="0"/>
                <a:ea typeface="+mn-ea"/>
                <a:cs typeface="+mn-cs"/>
              </a:rPr>
            </a:br>
            <a:br>
              <a:rPr lang="tr-TR" sz="2500" b="1" dirty="0">
                <a:solidFill>
                  <a:srgbClr val="FF0000"/>
                </a:solidFill>
                <a:effectLst>
                  <a:outerShdw blurRad="38100" dist="38100" dir="2700000" algn="tl">
                    <a:srgbClr val="000000">
                      <a:alpha val="43137"/>
                    </a:srgbClr>
                  </a:outerShdw>
                </a:effectLst>
                <a:latin typeface="Algerian" panose="04020705040A02060702" pitchFamily="82" charset="0"/>
                <a:ea typeface="+mn-ea"/>
                <a:cs typeface="+mn-cs"/>
              </a:rPr>
            </a:br>
            <a:r>
              <a:rPr lang="tr-TR" sz="2500" b="1" dirty="0">
                <a:solidFill>
                  <a:srgbClr val="0070C0"/>
                </a:solidFill>
                <a:effectLst>
                  <a:outerShdw blurRad="38100" dist="38100" dir="2700000" algn="tl">
                    <a:srgbClr val="000000">
                      <a:alpha val="43137"/>
                    </a:srgbClr>
                  </a:outerShdw>
                </a:effectLst>
                <a:latin typeface="Algerian" panose="04020705040A02060702" pitchFamily="82" charset="0"/>
                <a:ea typeface="+mn-ea"/>
                <a:cs typeface="+mn-cs"/>
              </a:rPr>
              <a:t>geçmiş yıl zararları  </a:t>
            </a:r>
          </a:p>
        </p:txBody>
      </p:sp>
      <p:sp>
        <p:nvSpPr>
          <p:cNvPr id="3" name="Veri Yer Tutucusu 2">
            <a:extLst>
              <a:ext uri="{FF2B5EF4-FFF2-40B4-BE49-F238E27FC236}">
                <a16:creationId xmlns:a16="http://schemas.microsoft.com/office/drawing/2014/main" id="{A1264A51-9E9F-61CD-8DB1-86C323CD69F2}"/>
              </a:ext>
            </a:extLst>
          </p:cNvPr>
          <p:cNvSpPr>
            <a:spLocks noGrp="1"/>
          </p:cNvSpPr>
          <p:nvPr>
            <p:ph type="dt" sz="half" idx="10"/>
          </p:nvPr>
        </p:nvSpPr>
        <p:spPr/>
        <p:txBody>
          <a:bodyPr/>
          <a:lstStyle/>
          <a:p>
            <a:fld id="{218799C6-66F9-4FC0-91C6-E89ACB47A36C}" type="datetime1">
              <a:rPr lang="tr-TR" smtClean="0"/>
              <a:t>7.10.2025</a:t>
            </a:fld>
            <a:endParaRPr lang="tr-TR"/>
          </a:p>
        </p:txBody>
      </p:sp>
      <p:sp>
        <p:nvSpPr>
          <p:cNvPr id="4" name="Alt Bilgi Yer Tutucusu 3">
            <a:extLst>
              <a:ext uri="{FF2B5EF4-FFF2-40B4-BE49-F238E27FC236}">
                <a16:creationId xmlns:a16="http://schemas.microsoft.com/office/drawing/2014/main" id="{F351ABA3-56BB-B5A5-92F1-87BE2CB52335}"/>
              </a:ext>
            </a:extLst>
          </p:cNvPr>
          <p:cNvSpPr>
            <a:spLocks noGrp="1"/>
          </p:cNvSpPr>
          <p:nvPr>
            <p:ph type="ftr" sz="quarter" idx="11"/>
          </p:nvPr>
        </p:nvSpPr>
        <p:spPr/>
        <p:txBody>
          <a:bodyPr/>
          <a:lstStyle/>
          <a:p>
            <a:r>
              <a:rPr lang="tr-TR"/>
              <a:t>Dr. Soner ÜLGEN</a:t>
            </a:r>
          </a:p>
        </p:txBody>
      </p:sp>
      <p:sp>
        <p:nvSpPr>
          <p:cNvPr id="5" name="Slayt Numarası Yer Tutucusu 4">
            <a:extLst>
              <a:ext uri="{FF2B5EF4-FFF2-40B4-BE49-F238E27FC236}">
                <a16:creationId xmlns:a16="http://schemas.microsoft.com/office/drawing/2014/main" id="{C08012AE-94BB-EAF2-B5DE-618A57A9DDC7}"/>
              </a:ext>
            </a:extLst>
          </p:cNvPr>
          <p:cNvSpPr>
            <a:spLocks noGrp="1"/>
          </p:cNvSpPr>
          <p:nvPr>
            <p:ph type="sldNum" sz="quarter" idx="12"/>
          </p:nvPr>
        </p:nvSpPr>
        <p:spPr/>
        <p:txBody>
          <a:bodyPr/>
          <a:lstStyle/>
          <a:p>
            <a:fld id="{F302176B-0E47-46AC-8F43-DAB4B8A37D06}" type="slidenum">
              <a:rPr lang="tr-TR" smtClean="0"/>
              <a:t>17</a:t>
            </a:fld>
            <a:endParaRPr lang="tr-TR"/>
          </a:p>
        </p:txBody>
      </p:sp>
      <p:pic>
        <p:nvPicPr>
          <p:cNvPr id="6" name="Resim 5">
            <a:extLst>
              <a:ext uri="{FF2B5EF4-FFF2-40B4-BE49-F238E27FC236}">
                <a16:creationId xmlns:a16="http://schemas.microsoft.com/office/drawing/2014/main" id="{6950AFC1-A496-222B-7B3D-7EE58FCD40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5480" y="1916832"/>
            <a:ext cx="9000999" cy="381642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54014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83C22-B7FB-715C-14B5-613A0FB2AE7B}"/>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1A6E32B-2B92-103D-BF7B-0694CF97F416}"/>
              </a:ext>
            </a:extLst>
          </p:cNvPr>
          <p:cNvSpPr>
            <a:spLocks noGrp="1"/>
          </p:cNvSpPr>
          <p:nvPr>
            <p:ph type="title"/>
          </p:nvPr>
        </p:nvSpPr>
        <p:spPr/>
        <p:txBody>
          <a:bodyPr/>
          <a:lstStyle/>
          <a:p>
            <a:pPr algn="ctr">
              <a:lnSpc>
                <a:spcPct val="70000"/>
              </a:lnSpc>
              <a:spcBef>
                <a:spcPts val="1200"/>
              </a:spcBef>
              <a:buClr>
                <a:schemeClr val="accent1">
                  <a:lumMod val="75000"/>
                </a:schemeClr>
              </a:buClr>
              <a:buSzPct val="85000"/>
            </a:pPr>
            <a:r>
              <a:rPr lang="tr-TR" sz="2500" b="1" dirty="0">
                <a:solidFill>
                  <a:srgbClr val="FF0000"/>
                </a:solidFill>
                <a:effectLst>
                  <a:outerShdw blurRad="38100" dist="38100" dir="2700000" algn="tl">
                    <a:srgbClr val="000000">
                      <a:alpha val="43137"/>
                    </a:srgbClr>
                  </a:outerShdw>
                </a:effectLst>
                <a:latin typeface="Algerian" panose="04020705040A02060702" pitchFamily="82" charset="0"/>
                <a:ea typeface="+mn-ea"/>
                <a:cs typeface="+mn-cs"/>
              </a:rPr>
              <a:t>Yapay zeka denetimleri</a:t>
            </a:r>
            <a:br>
              <a:rPr lang="tr-TR" sz="2500" b="1" dirty="0">
                <a:solidFill>
                  <a:srgbClr val="FF0000"/>
                </a:solidFill>
                <a:effectLst>
                  <a:outerShdw blurRad="38100" dist="38100" dir="2700000" algn="tl">
                    <a:srgbClr val="000000">
                      <a:alpha val="43137"/>
                    </a:srgbClr>
                  </a:outerShdw>
                </a:effectLst>
                <a:latin typeface="Algerian" panose="04020705040A02060702" pitchFamily="82" charset="0"/>
                <a:ea typeface="+mn-ea"/>
                <a:cs typeface="+mn-cs"/>
              </a:rPr>
            </a:br>
            <a:br>
              <a:rPr lang="tr-TR" sz="2500" b="1" dirty="0">
                <a:solidFill>
                  <a:srgbClr val="FF0000"/>
                </a:solidFill>
                <a:effectLst>
                  <a:outerShdw blurRad="38100" dist="38100" dir="2700000" algn="tl">
                    <a:srgbClr val="000000">
                      <a:alpha val="43137"/>
                    </a:srgbClr>
                  </a:outerShdw>
                </a:effectLst>
                <a:latin typeface="Algerian" panose="04020705040A02060702" pitchFamily="82" charset="0"/>
                <a:ea typeface="+mn-ea"/>
                <a:cs typeface="+mn-cs"/>
              </a:rPr>
            </a:br>
            <a:r>
              <a:rPr lang="tr-TR" sz="2500" b="1" dirty="0">
                <a:solidFill>
                  <a:srgbClr val="0070C0"/>
                </a:solidFill>
                <a:effectLst>
                  <a:outerShdw blurRad="38100" dist="38100" dir="2700000" algn="tl">
                    <a:srgbClr val="000000">
                      <a:alpha val="43137"/>
                    </a:srgbClr>
                  </a:outerShdw>
                </a:effectLst>
                <a:latin typeface="Algerian" panose="04020705040A02060702" pitchFamily="82" charset="0"/>
                <a:ea typeface="+mn-ea"/>
                <a:cs typeface="+mn-cs"/>
              </a:rPr>
              <a:t>zarar olsa dahi indirilecek istisna ve indirimler </a:t>
            </a:r>
          </a:p>
        </p:txBody>
      </p:sp>
      <p:sp>
        <p:nvSpPr>
          <p:cNvPr id="3" name="Veri Yer Tutucusu 2">
            <a:extLst>
              <a:ext uri="{FF2B5EF4-FFF2-40B4-BE49-F238E27FC236}">
                <a16:creationId xmlns:a16="http://schemas.microsoft.com/office/drawing/2014/main" id="{CB406336-29D9-3142-E9C0-34E385A68ADB}"/>
              </a:ext>
            </a:extLst>
          </p:cNvPr>
          <p:cNvSpPr>
            <a:spLocks noGrp="1"/>
          </p:cNvSpPr>
          <p:nvPr>
            <p:ph type="dt" sz="half" idx="10"/>
          </p:nvPr>
        </p:nvSpPr>
        <p:spPr/>
        <p:txBody>
          <a:bodyPr/>
          <a:lstStyle/>
          <a:p>
            <a:fld id="{218799C6-66F9-4FC0-91C6-E89ACB47A36C}" type="datetime1">
              <a:rPr lang="tr-TR" smtClean="0"/>
              <a:t>7.10.2025</a:t>
            </a:fld>
            <a:endParaRPr lang="tr-TR"/>
          </a:p>
        </p:txBody>
      </p:sp>
      <p:sp>
        <p:nvSpPr>
          <p:cNvPr id="4" name="Alt Bilgi Yer Tutucusu 3">
            <a:extLst>
              <a:ext uri="{FF2B5EF4-FFF2-40B4-BE49-F238E27FC236}">
                <a16:creationId xmlns:a16="http://schemas.microsoft.com/office/drawing/2014/main" id="{9FE24E03-E315-CF75-4C89-9B8367D30B0A}"/>
              </a:ext>
            </a:extLst>
          </p:cNvPr>
          <p:cNvSpPr>
            <a:spLocks noGrp="1"/>
          </p:cNvSpPr>
          <p:nvPr>
            <p:ph type="ftr" sz="quarter" idx="11"/>
          </p:nvPr>
        </p:nvSpPr>
        <p:spPr/>
        <p:txBody>
          <a:bodyPr/>
          <a:lstStyle/>
          <a:p>
            <a:r>
              <a:rPr lang="tr-TR"/>
              <a:t>Dr. Soner ÜLGEN</a:t>
            </a:r>
          </a:p>
        </p:txBody>
      </p:sp>
      <p:sp>
        <p:nvSpPr>
          <p:cNvPr id="5" name="Slayt Numarası Yer Tutucusu 4">
            <a:extLst>
              <a:ext uri="{FF2B5EF4-FFF2-40B4-BE49-F238E27FC236}">
                <a16:creationId xmlns:a16="http://schemas.microsoft.com/office/drawing/2014/main" id="{2231CCAC-0211-4E08-B892-49AE88F16096}"/>
              </a:ext>
            </a:extLst>
          </p:cNvPr>
          <p:cNvSpPr>
            <a:spLocks noGrp="1"/>
          </p:cNvSpPr>
          <p:nvPr>
            <p:ph type="sldNum" sz="quarter" idx="12"/>
          </p:nvPr>
        </p:nvSpPr>
        <p:spPr/>
        <p:txBody>
          <a:bodyPr/>
          <a:lstStyle/>
          <a:p>
            <a:fld id="{F302176B-0E47-46AC-8F43-DAB4B8A37D06}" type="slidenum">
              <a:rPr lang="tr-TR" smtClean="0"/>
              <a:t>18</a:t>
            </a:fld>
            <a:endParaRPr lang="tr-TR"/>
          </a:p>
        </p:txBody>
      </p:sp>
      <p:pic>
        <p:nvPicPr>
          <p:cNvPr id="8" name="Resim 7">
            <a:extLst>
              <a:ext uri="{FF2B5EF4-FFF2-40B4-BE49-F238E27FC236}">
                <a16:creationId xmlns:a16="http://schemas.microsoft.com/office/drawing/2014/main" id="{F0C8F471-8E7C-B78C-1D68-F9B018CAED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7489" y="2093976"/>
            <a:ext cx="8582686" cy="3510722"/>
          </a:xfrm>
          <a:prstGeom prst="rect">
            <a:avLst/>
          </a:prstGeom>
        </p:spPr>
      </p:pic>
    </p:spTree>
    <p:extLst>
      <p:ext uri="{BB962C8B-B14F-4D97-AF65-F5344CB8AC3E}">
        <p14:creationId xmlns:p14="http://schemas.microsoft.com/office/powerpoint/2010/main" val="296081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7BB46-E9BF-19ED-CC37-54E6A405B789}"/>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FCEA0D69-701A-BF47-1A7E-954AF254EC5A}"/>
              </a:ext>
            </a:extLst>
          </p:cNvPr>
          <p:cNvSpPr>
            <a:spLocks noGrp="1"/>
          </p:cNvSpPr>
          <p:nvPr>
            <p:ph type="title"/>
          </p:nvPr>
        </p:nvSpPr>
        <p:spPr>
          <a:xfrm>
            <a:off x="1066800" y="448630"/>
            <a:ext cx="10058400" cy="1609344"/>
          </a:xfrm>
        </p:spPr>
        <p:txBody>
          <a:bodyPr/>
          <a:lstStyle/>
          <a:p>
            <a:pPr algn="ctr">
              <a:lnSpc>
                <a:spcPct val="70000"/>
              </a:lnSpc>
              <a:spcBef>
                <a:spcPts val="1200"/>
              </a:spcBef>
              <a:buClr>
                <a:schemeClr val="accent1">
                  <a:lumMod val="75000"/>
                </a:schemeClr>
              </a:buClr>
              <a:buSzPct val="85000"/>
            </a:pPr>
            <a:r>
              <a:rPr lang="tr-TR" sz="2500" b="1" dirty="0">
                <a:solidFill>
                  <a:srgbClr val="FF0000"/>
                </a:solidFill>
                <a:effectLst>
                  <a:outerShdw blurRad="38100" dist="38100" dir="2700000" algn="tl">
                    <a:srgbClr val="000000">
                      <a:alpha val="43137"/>
                    </a:srgbClr>
                  </a:outerShdw>
                </a:effectLst>
                <a:latin typeface="Algerian" panose="04020705040A02060702" pitchFamily="82" charset="0"/>
                <a:ea typeface="+mn-ea"/>
                <a:cs typeface="+mn-cs"/>
              </a:rPr>
              <a:t>Yapay zeka denetimleri</a:t>
            </a:r>
            <a:br>
              <a:rPr lang="tr-TR" sz="2500" b="1" dirty="0">
                <a:solidFill>
                  <a:srgbClr val="FF0000"/>
                </a:solidFill>
                <a:effectLst>
                  <a:outerShdw blurRad="38100" dist="38100" dir="2700000" algn="tl">
                    <a:srgbClr val="000000">
                      <a:alpha val="43137"/>
                    </a:srgbClr>
                  </a:outerShdw>
                </a:effectLst>
                <a:latin typeface="Algerian" panose="04020705040A02060702" pitchFamily="82" charset="0"/>
                <a:ea typeface="+mn-ea"/>
                <a:cs typeface="+mn-cs"/>
              </a:rPr>
            </a:br>
            <a:br>
              <a:rPr lang="tr-TR" sz="2500" b="1" dirty="0">
                <a:solidFill>
                  <a:srgbClr val="FF0000"/>
                </a:solidFill>
                <a:effectLst>
                  <a:outerShdw blurRad="38100" dist="38100" dir="2700000" algn="tl">
                    <a:srgbClr val="000000">
                      <a:alpha val="43137"/>
                    </a:srgbClr>
                  </a:outerShdw>
                </a:effectLst>
                <a:latin typeface="Algerian" panose="04020705040A02060702" pitchFamily="82" charset="0"/>
                <a:ea typeface="+mn-ea"/>
                <a:cs typeface="+mn-cs"/>
              </a:rPr>
            </a:br>
            <a:r>
              <a:rPr lang="tr-TR" sz="2500" b="1" dirty="0">
                <a:solidFill>
                  <a:srgbClr val="0070C0"/>
                </a:solidFill>
                <a:effectLst>
                  <a:outerShdw blurRad="38100" dist="38100" dir="2700000" algn="tl">
                    <a:srgbClr val="000000">
                      <a:alpha val="43137"/>
                    </a:srgbClr>
                  </a:outerShdw>
                </a:effectLst>
                <a:latin typeface="Algerian" panose="04020705040A02060702" pitchFamily="82" charset="0"/>
                <a:ea typeface="+mn-ea"/>
                <a:cs typeface="+mn-cs"/>
              </a:rPr>
              <a:t>kazancın bulunması halinde indirilecek istisna ve indirimler </a:t>
            </a:r>
          </a:p>
        </p:txBody>
      </p:sp>
      <p:sp>
        <p:nvSpPr>
          <p:cNvPr id="3" name="Veri Yer Tutucusu 2">
            <a:extLst>
              <a:ext uri="{FF2B5EF4-FFF2-40B4-BE49-F238E27FC236}">
                <a16:creationId xmlns:a16="http://schemas.microsoft.com/office/drawing/2014/main" id="{A4E06997-B886-FE7C-8B88-0FDDA3682E07}"/>
              </a:ext>
            </a:extLst>
          </p:cNvPr>
          <p:cNvSpPr>
            <a:spLocks noGrp="1"/>
          </p:cNvSpPr>
          <p:nvPr>
            <p:ph type="dt" sz="half" idx="10"/>
          </p:nvPr>
        </p:nvSpPr>
        <p:spPr/>
        <p:txBody>
          <a:bodyPr/>
          <a:lstStyle/>
          <a:p>
            <a:fld id="{218799C6-66F9-4FC0-91C6-E89ACB47A36C}" type="datetime1">
              <a:rPr lang="tr-TR" smtClean="0"/>
              <a:t>7.10.2025</a:t>
            </a:fld>
            <a:endParaRPr lang="tr-TR"/>
          </a:p>
        </p:txBody>
      </p:sp>
      <p:sp>
        <p:nvSpPr>
          <p:cNvPr id="4" name="Alt Bilgi Yer Tutucusu 3">
            <a:extLst>
              <a:ext uri="{FF2B5EF4-FFF2-40B4-BE49-F238E27FC236}">
                <a16:creationId xmlns:a16="http://schemas.microsoft.com/office/drawing/2014/main" id="{C006B1C2-BD1A-D6CE-CD14-7C6D8773604D}"/>
              </a:ext>
            </a:extLst>
          </p:cNvPr>
          <p:cNvSpPr>
            <a:spLocks noGrp="1"/>
          </p:cNvSpPr>
          <p:nvPr>
            <p:ph type="ftr" sz="quarter" idx="11"/>
          </p:nvPr>
        </p:nvSpPr>
        <p:spPr/>
        <p:txBody>
          <a:bodyPr/>
          <a:lstStyle/>
          <a:p>
            <a:r>
              <a:rPr lang="tr-TR"/>
              <a:t>Dr. Soner ÜLGEN</a:t>
            </a:r>
          </a:p>
        </p:txBody>
      </p:sp>
      <p:sp>
        <p:nvSpPr>
          <p:cNvPr id="5" name="Slayt Numarası Yer Tutucusu 4">
            <a:extLst>
              <a:ext uri="{FF2B5EF4-FFF2-40B4-BE49-F238E27FC236}">
                <a16:creationId xmlns:a16="http://schemas.microsoft.com/office/drawing/2014/main" id="{27F9D79A-8538-6590-860F-C25EC2B76ADA}"/>
              </a:ext>
            </a:extLst>
          </p:cNvPr>
          <p:cNvSpPr>
            <a:spLocks noGrp="1"/>
          </p:cNvSpPr>
          <p:nvPr>
            <p:ph type="sldNum" sz="quarter" idx="12"/>
          </p:nvPr>
        </p:nvSpPr>
        <p:spPr/>
        <p:txBody>
          <a:bodyPr/>
          <a:lstStyle/>
          <a:p>
            <a:fld id="{F302176B-0E47-46AC-8F43-DAB4B8A37D06}" type="slidenum">
              <a:rPr lang="tr-TR" smtClean="0"/>
              <a:t>19</a:t>
            </a:fld>
            <a:endParaRPr lang="tr-TR"/>
          </a:p>
        </p:txBody>
      </p:sp>
      <p:pic>
        <p:nvPicPr>
          <p:cNvPr id="7" name="Resim 6">
            <a:extLst>
              <a:ext uri="{FF2B5EF4-FFF2-40B4-BE49-F238E27FC236}">
                <a16:creationId xmlns:a16="http://schemas.microsoft.com/office/drawing/2014/main" id="{8209ECD8-A7E1-CBF4-993F-1BAFB4A7B4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3722" y="2204865"/>
            <a:ext cx="8476774" cy="2952328"/>
          </a:xfrm>
          <a:prstGeom prst="rect">
            <a:avLst/>
          </a:prstGeom>
        </p:spPr>
      </p:pic>
    </p:spTree>
    <p:extLst>
      <p:ext uri="{BB962C8B-B14F-4D97-AF65-F5344CB8AC3E}">
        <p14:creationId xmlns:p14="http://schemas.microsoft.com/office/powerpoint/2010/main" val="3022717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8CFEF8-985F-1D68-9732-BCF16EC082ED}"/>
              </a:ext>
            </a:extLst>
          </p:cNvPr>
          <p:cNvSpPr>
            <a:spLocks noGrp="1"/>
          </p:cNvSpPr>
          <p:nvPr>
            <p:ph type="title"/>
          </p:nvPr>
        </p:nvSpPr>
        <p:spPr>
          <a:xfrm>
            <a:off x="1069848" y="484632"/>
            <a:ext cx="10058400" cy="1576216"/>
          </a:xfrm>
        </p:spPr>
        <p:txBody>
          <a:bodyPr>
            <a:normAutofit/>
          </a:bodyPr>
          <a:lstStyle/>
          <a:p>
            <a:pPr algn="ctr"/>
            <a:r>
              <a:rPr lang="tr-TR" sz="3200" dirty="0">
                <a:solidFill>
                  <a:srgbClr val="FF0000"/>
                </a:solidFill>
              </a:rPr>
              <a:t>2024 ağustos ayı bütçe gerçekleşmeleri</a:t>
            </a:r>
          </a:p>
        </p:txBody>
      </p:sp>
      <p:sp>
        <p:nvSpPr>
          <p:cNvPr id="3" name="Veri Yer Tutucusu 2">
            <a:extLst>
              <a:ext uri="{FF2B5EF4-FFF2-40B4-BE49-F238E27FC236}">
                <a16:creationId xmlns:a16="http://schemas.microsoft.com/office/drawing/2014/main" id="{89489A07-C079-E432-6C41-2E6483958BAA}"/>
              </a:ext>
            </a:extLst>
          </p:cNvPr>
          <p:cNvSpPr>
            <a:spLocks noGrp="1"/>
          </p:cNvSpPr>
          <p:nvPr>
            <p:ph type="dt" sz="half" idx="10"/>
          </p:nvPr>
        </p:nvSpPr>
        <p:spPr/>
        <p:txBody>
          <a:bodyPr/>
          <a:lstStyle/>
          <a:p>
            <a:fld id="{218799C6-66F9-4FC0-91C6-E89ACB47A36C}" type="datetime1">
              <a:rPr lang="tr-TR" smtClean="0"/>
              <a:t>7.10.2025</a:t>
            </a:fld>
            <a:endParaRPr lang="tr-TR"/>
          </a:p>
        </p:txBody>
      </p:sp>
      <p:sp>
        <p:nvSpPr>
          <p:cNvPr id="4" name="Alt Bilgi Yer Tutucusu 3">
            <a:extLst>
              <a:ext uri="{FF2B5EF4-FFF2-40B4-BE49-F238E27FC236}">
                <a16:creationId xmlns:a16="http://schemas.microsoft.com/office/drawing/2014/main" id="{F338078D-2345-B025-3F6E-1131A606D750}"/>
              </a:ext>
            </a:extLst>
          </p:cNvPr>
          <p:cNvSpPr>
            <a:spLocks noGrp="1"/>
          </p:cNvSpPr>
          <p:nvPr>
            <p:ph type="ftr" sz="quarter" idx="11"/>
          </p:nvPr>
        </p:nvSpPr>
        <p:spPr/>
        <p:txBody>
          <a:bodyPr/>
          <a:lstStyle/>
          <a:p>
            <a:r>
              <a:rPr lang="tr-TR"/>
              <a:t>Dr. Soner ÜLGEN</a:t>
            </a:r>
          </a:p>
        </p:txBody>
      </p:sp>
      <p:sp>
        <p:nvSpPr>
          <p:cNvPr id="5" name="Slayt Numarası Yer Tutucusu 4">
            <a:extLst>
              <a:ext uri="{FF2B5EF4-FFF2-40B4-BE49-F238E27FC236}">
                <a16:creationId xmlns:a16="http://schemas.microsoft.com/office/drawing/2014/main" id="{084A13A3-0067-F29E-4912-EA507C6977E8}"/>
              </a:ext>
            </a:extLst>
          </p:cNvPr>
          <p:cNvSpPr>
            <a:spLocks noGrp="1"/>
          </p:cNvSpPr>
          <p:nvPr>
            <p:ph type="sldNum" sz="quarter" idx="12"/>
          </p:nvPr>
        </p:nvSpPr>
        <p:spPr/>
        <p:txBody>
          <a:bodyPr/>
          <a:lstStyle/>
          <a:p>
            <a:fld id="{F302176B-0E47-46AC-8F43-DAB4B8A37D06}" type="slidenum">
              <a:rPr lang="tr-TR" smtClean="0"/>
              <a:t>2</a:t>
            </a:fld>
            <a:endParaRPr lang="tr-TR"/>
          </a:p>
        </p:txBody>
      </p:sp>
      <p:pic>
        <p:nvPicPr>
          <p:cNvPr id="7" name="Resim 6">
            <a:extLst>
              <a:ext uri="{FF2B5EF4-FFF2-40B4-BE49-F238E27FC236}">
                <a16:creationId xmlns:a16="http://schemas.microsoft.com/office/drawing/2014/main" id="{1C627046-F38B-251A-AF02-D8E22C8DCC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3512" y="1700808"/>
            <a:ext cx="8784976" cy="3960440"/>
          </a:xfrm>
          <a:prstGeom prst="rect">
            <a:avLst/>
          </a:prstGeom>
        </p:spPr>
      </p:pic>
    </p:spTree>
    <p:extLst>
      <p:ext uri="{BB962C8B-B14F-4D97-AF65-F5344CB8AC3E}">
        <p14:creationId xmlns:p14="http://schemas.microsoft.com/office/powerpoint/2010/main" val="739409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9F8EE-6044-F38F-A5B2-38666319C42B}"/>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67C3889A-00ED-C960-DAB9-886ACFF76792}"/>
              </a:ext>
            </a:extLst>
          </p:cNvPr>
          <p:cNvSpPr>
            <a:spLocks noGrp="1"/>
          </p:cNvSpPr>
          <p:nvPr>
            <p:ph type="title"/>
          </p:nvPr>
        </p:nvSpPr>
        <p:spPr>
          <a:xfrm>
            <a:off x="1069848" y="484632"/>
            <a:ext cx="10570768" cy="1609344"/>
          </a:xfrm>
        </p:spPr>
        <p:txBody>
          <a:bodyPr>
            <a:normAutofit fontScale="90000"/>
          </a:bodyPr>
          <a:lstStyle/>
          <a:p>
            <a:pPr algn="ctr">
              <a:lnSpc>
                <a:spcPct val="150000"/>
              </a:lnSpc>
              <a:spcBef>
                <a:spcPts val="1200"/>
              </a:spcBef>
              <a:buClr>
                <a:schemeClr val="accent1">
                  <a:lumMod val="75000"/>
                </a:schemeClr>
              </a:buClr>
              <a:buSzPct val="85000"/>
            </a:pPr>
            <a:br>
              <a:rPr lang="tr-TR" sz="2500" b="1" dirty="0">
                <a:solidFill>
                  <a:srgbClr val="FF0000"/>
                </a:solidFill>
                <a:effectLst>
                  <a:outerShdw blurRad="38100" dist="38100" dir="2700000" algn="tl">
                    <a:srgbClr val="000000">
                      <a:alpha val="43137"/>
                    </a:srgbClr>
                  </a:outerShdw>
                </a:effectLst>
                <a:latin typeface="Algerian" panose="04020705040A02060702" pitchFamily="82" charset="0"/>
                <a:ea typeface="+mn-ea"/>
                <a:cs typeface="+mn-cs"/>
              </a:rPr>
            </a:br>
            <a:r>
              <a:rPr lang="tr-TR" sz="2500" b="1" dirty="0">
                <a:solidFill>
                  <a:srgbClr val="FF0000"/>
                </a:solidFill>
                <a:effectLst>
                  <a:outerShdw blurRad="38100" dist="38100" dir="2700000" algn="tl">
                    <a:srgbClr val="000000">
                      <a:alpha val="43137"/>
                    </a:srgbClr>
                  </a:outerShdw>
                </a:effectLst>
                <a:latin typeface="Algerian" panose="04020705040A02060702" pitchFamily="82" charset="0"/>
                <a:ea typeface="+mn-ea"/>
                <a:cs typeface="+mn-cs"/>
              </a:rPr>
              <a:t>Yapay zeka denetimleri </a:t>
            </a:r>
            <a:br>
              <a:rPr lang="tr-TR" sz="2500" b="1" dirty="0">
                <a:solidFill>
                  <a:srgbClr val="FF0000"/>
                </a:solidFill>
                <a:effectLst>
                  <a:outerShdw blurRad="38100" dist="38100" dir="2700000" algn="tl">
                    <a:srgbClr val="000000">
                      <a:alpha val="43137"/>
                    </a:srgbClr>
                  </a:outerShdw>
                </a:effectLst>
                <a:latin typeface="Algerian" panose="04020705040A02060702" pitchFamily="82" charset="0"/>
                <a:ea typeface="+mn-ea"/>
                <a:cs typeface="+mn-cs"/>
              </a:rPr>
            </a:br>
            <a:r>
              <a:rPr lang="tr-TR" sz="2500" b="1" dirty="0">
                <a:solidFill>
                  <a:srgbClr val="0070C0"/>
                </a:solidFill>
                <a:effectLst>
                  <a:outerShdw blurRad="38100" dist="38100" dir="2700000" algn="tl">
                    <a:srgbClr val="000000">
                      <a:alpha val="43137"/>
                    </a:srgbClr>
                  </a:outerShdw>
                </a:effectLst>
                <a:latin typeface="Algerian" panose="04020705040A02060702" pitchFamily="82" charset="0"/>
                <a:ea typeface="+mn-ea"/>
                <a:cs typeface="+mn-cs"/>
              </a:rPr>
              <a:t>öz kaynak hesapları gider etkisinin doğru hesaplanıp hesaplanmadığı</a:t>
            </a:r>
          </a:p>
        </p:txBody>
      </p:sp>
      <p:sp>
        <p:nvSpPr>
          <p:cNvPr id="3" name="Veri Yer Tutucusu 2">
            <a:extLst>
              <a:ext uri="{FF2B5EF4-FFF2-40B4-BE49-F238E27FC236}">
                <a16:creationId xmlns:a16="http://schemas.microsoft.com/office/drawing/2014/main" id="{66F0093C-00BD-FAB8-28F8-C1D153CFF3DD}"/>
              </a:ext>
            </a:extLst>
          </p:cNvPr>
          <p:cNvSpPr>
            <a:spLocks noGrp="1"/>
          </p:cNvSpPr>
          <p:nvPr>
            <p:ph type="dt" sz="half" idx="10"/>
          </p:nvPr>
        </p:nvSpPr>
        <p:spPr/>
        <p:txBody>
          <a:bodyPr/>
          <a:lstStyle/>
          <a:p>
            <a:fld id="{218799C6-66F9-4FC0-91C6-E89ACB47A36C}" type="datetime1">
              <a:rPr lang="tr-TR" smtClean="0"/>
              <a:t>7.10.2025</a:t>
            </a:fld>
            <a:endParaRPr lang="tr-TR"/>
          </a:p>
        </p:txBody>
      </p:sp>
      <p:sp>
        <p:nvSpPr>
          <p:cNvPr id="4" name="Alt Bilgi Yer Tutucusu 3">
            <a:extLst>
              <a:ext uri="{FF2B5EF4-FFF2-40B4-BE49-F238E27FC236}">
                <a16:creationId xmlns:a16="http://schemas.microsoft.com/office/drawing/2014/main" id="{0EDA9F31-7451-7FF8-706D-E1067915254D}"/>
              </a:ext>
            </a:extLst>
          </p:cNvPr>
          <p:cNvSpPr>
            <a:spLocks noGrp="1"/>
          </p:cNvSpPr>
          <p:nvPr>
            <p:ph type="ftr" sz="quarter" idx="11"/>
          </p:nvPr>
        </p:nvSpPr>
        <p:spPr/>
        <p:txBody>
          <a:bodyPr/>
          <a:lstStyle/>
          <a:p>
            <a:r>
              <a:rPr lang="tr-TR"/>
              <a:t>Dr. Soner ÜLGEN</a:t>
            </a:r>
          </a:p>
        </p:txBody>
      </p:sp>
      <p:sp>
        <p:nvSpPr>
          <p:cNvPr id="5" name="Slayt Numarası Yer Tutucusu 4">
            <a:extLst>
              <a:ext uri="{FF2B5EF4-FFF2-40B4-BE49-F238E27FC236}">
                <a16:creationId xmlns:a16="http://schemas.microsoft.com/office/drawing/2014/main" id="{1E762557-934F-6F3E-D243-7D468CEAE93A}"/>
              </a:ext>
            </a:extLst>
          </p:cNvPr>
          <p:cNvSpPr>
            <a:spLocks noGrp="1"/>
          </p:cNvSpPr>
          <p:nvPr>
            <p:ph type="sldNum" sz="quarter" idx="12"/>
          </p:nvPr>
        </p:nvSpPr>
        <p:spPr/>
        <p:txBody>
          <a:bodyPr/>
          <a:lstStyle/>
          <a:p>
            <a:fld id="{F302176B-0E47-46AC-8F43-DAB4B8A37D06}" type="slidenum">
              <a:rPr lang="tr-TR" smtClean="0"/>
              <a:t>20</a:t>
            </a:fld>
            <a:endParaRPr lang="tr-TR"/>
          </a:p>
        </p:txBody>
      </p:sp>
      <p:pic>
        <p:nvPicPr>
          <p:cNvPr id="7" name="Resim 6">
            <a:extLst>
              <a:ext uri="{FF2B5EF4-FFF2-40B4-BE49-F238E27FC236}">
                <a16:creationId xmlns:a16="http://schemas.microsoft.com/office/drawing/2014/main" id="{93140193-46B8-1201-9C8C-B8C2AD2AEE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9496" y="2708920"/>
            <a:ext cx="8928991" cy="28803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247061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B3895-BFD9-4741-9C2A-92F4AE5C1A94}"/>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86E0E5E-C1B2-9BED-3788-65F02BC09A95}"/>
              </a:ext>
            </a:extLst>
          </p:cNvPr>
          <p:cNvSpPr>
            <a:spLocks noGrp="1"/>
          </p:cNvSpPr>
          <p:nvPr>
            <p:ph type="title"/>
          </p:nvPr>
        </p:nvSpPr>
        <p:spPr/>
        <p:txBody>
          <a:bodyPr/>
          <a:lstStyle/>
          <a:p>
            <a:pPr algn="ctr">
              <a:lnSpc>
                <a:spcPct val="70000"/>
              </a:lnSpc>
              <a:spcBef>
                <a:spcPts val="1200"/>
              </a:spcBef>
              <a:buClr>
                <a:schemeClr val="accent1">
                  <a:lumMod val="75000"/>
                </a:schemeClr>
              </a:buClr>
              <a:buSzPct val="85000"/>
            </a:pPr>
            <a:r>
              <a:rPr lang="tr-TR" sz="2500" b="1" dirty="0">
                <a:solidFill>
                  <a:srgbClr val="FF0000"/>
                </a:solidFill>
                <a:effectLst>
                  <a:outerShdw blurRad="38100" dist="38100" dir="2700000" algn="tl">
                    <a:srgbClr val="000000">
                      <a:alpha val="43137"/>
                    </a:srgbClr>
                  </a:outerShdw>
                </a:effectLst>
                <a:latin typeface="Algerian" panose="04020705040A02060702" pitchFamily="82" charset="0"/>
                <a:ea typeface="+mn-ea"/>
                <a:cs typeface="+mn-cs"/>
              </a:rPr>
              <a:t>Yapay zeka denetimleri</a:t>
            </a:r>
            <a:br>
              <a:rPr lang="tr-TR" sz="2500" b="1" dirty="0">
                <a:solidFill>
                  <a:srgbClr val="FF0000"/>
                </a:solidFill>
                <a:effectLst>
                  <a:outerShdw blurRad="38100" dist="38100" dir="2700000" algn="tl">
                    <a:srgbClr val="000000">
                      <a:alpha val="43137"/>
                    </a:srgbClr>
                  </a:outerShdw>
                </a:effectLst>
                <a:latin typeface="Algerian" panose="04020705040A02060702" pitchFamily="82" charset="0"/>
                <a:ea typeface="+mn-ea"/>
                <a:cs typeface="+mn-cs"/>
              </a:rPr>
            </a:br>
            <a:r>
              <a:rPr lang="tr-TR" sz="2500" b="1" dirty="0">
                <a:solidFill>
                  <a:srgbClr val="FF0000"/>
                </a:solidFill>
                <a:effectLst>
                  <a:outerShdw blurRad="38100" dist="38100" dir="2700000" algn="tl">
                    <a:srgbClr val="000000">
                      <a:alpha val="43137"/>
                    </a:srgbClr>
                  </a:outerShdw>
                </a:effectLst>
                <a:latin typeface="Algerian" panose="04020705040A02060702" pitchFamily="82" charset="0"/>
                <a:ea typeface="+mn-ea"/>
                <a:cs typeface="+mn-cs"/>
              </a:rPr>
              <a:t> </a:t>
            </a:r>
            <a:br>
              <a:rPr lang="tr-TR" sz="2500" b="1" dirty="0">
                <a:solidFill>
                  <a:srgbClr val="FF0000"/>
                </a:solidFill>
                <a:effectLst>
                  <a:outerShdw blurRad="38100" dist="38100" dir="2700000" algn="tl">
                    <a:srgbClr val="000000">
                      <a:alpha val="43137"/>
                    </a:srgbClr>
                  </a:outerShdw>
                </a:effectLst>
                <a:latin typeface="Algerian" panose="04020705040A02060702" pitchFamily="82" charset="0"/>
                <a:ea typeface="+mn-ea"/>
                <a:cs typeface="+mn-cs"/>
              </a:rPr>
            </a:br>
            <a:r>
              <a:rPr lang="tr-TR" sz="2500" b="1" dirty="0">
                <a:solidFill>
                  <a:srgbClr val="0070C0"/>
                </a:solidFill>
                <a:effectLst>
                  <a:outerShdw blurRad="38100" dist="38100" dir="2700000" algn="tl">
                    <a:srgbClr val="000000">
                      <a:alpha val="43137"/>
                    </a:srgbClr>
                  </a:outerShdw>
                </a:effectLst>
                <a:latin typeface="Algerian" panose="04020705040A02060702" pitchFamily="82" charset="0"/>
              </a:rPr>
              <a:t>dönem net karı 580 düzeltme zararı ile mahsup edilemez</a:t>
            </a:r>
            <a:endParaRPr lang="tr-TR" sz="2500" b="1" dirty="0">
              <a:solidFill>
                <a:srgbClr val="FF0000"/>
              </a:solidFill>
              <a:effectLst>
                <a:outerShdw blurRad="38100" dist="38100" dir="2700000" algn="tl">
                  <a:srgbClr val="000000">
                    <a:alpha val="43137"/>
                  </a:srgbClr>
                </a:outerShdw>
              </a:effectLst>
              <a:latin typeface="Algerian" panose="04020705040A02060702" pitchFamily="82" charset="0"/>
              <a:ea typeface="+mn-ea"/>
              <a:cs typeface="+mn-cs"/>
            </a:endParaRPr>
          </a:p>
        </p:txBody>
      </p:sp>
      <p:sp>
        <p:nvSpPr>
          <p:cNvPr id="3" name="Veri Yer Tutucusu 2">
            <a:extLst>
              <a:ext uri="{FF2B5EF4-FFF2-40B4-BE49-F238E27FC236}">
                <a16:creationId xmlns:a16="http://schemas.microsoft.com/office/drawing/2014/main" id="{8F904628-35A6-8BD9-8E49-61FC1E8A7ECC}"/>
              </a:ext>
            </a:extLst>
          </p:cNvPr>
          <p:cNvSpPr>
            <a:spLocks noGrp="1"/>
          </p:cNvSpPr>
          <p:nvPr>
            <p:ph type="dt" sz="half" idx="10"/>
          </p:nvPr>
        </p:nvSpPr>
        <p:spPr/>
        <p:txBody>
          <a:bodyPr/>
          <a:lstStyle/>
          <a:p>
            <a:fld id="{218799C6-66F9-4FC0-91C6-E89ACB47A36C}" type="datetime1">
              <a:rPr lang="tr-TR" smtClean="0"/>
              <a:t>7.10.2025</a:t>
            </a:fld>
            <a:endParaRPr lang="tr-TR"/>
          </a:p>
        </p:txBody>
      </p:sp>
      <p:sp>
        <p:nvSpPr>
          <p:cNvPr id="4" name="Alt Bilgi Yer Tutucusu 3">
            <a:extLst>
              <a:ext uri="{FF2B5EF4-FFF2-40B4-BE49-F238E27FC236}">
                <a16:creationId xmlns:a16="http://schemas.microsoft.com/office/drawing/2014/main" id="{033A6132-CBC4-6149-6212-07360B369BF4}"/>
              </a:ext>
            </a:extLst>
          </p:cNvPr>
          <p:cNvSpPr>
            <a:spLocks noGrp="1"/>
          </p:cNvSpPr>
          <p:nvPr>
            <p:ph type="ftr" sz="quarter" idx="11"/>
          </p:nvPr>
        </p:nvSpPr>
        <p:spPr/>
        <p:txBody>
          <a:bodyPr/>
          <a:lstStyle/>
          <a:p>
            <a:r>
              <a:rPr lang="tr-TR"/>
              <a:t>Dr. Soner ÜLGEN</a:t>
            </a:r>
          </a:p>
        </p:txBody>
      </p:sp>
      <p:sp>
        <p:nvSpPr>
          <p:cNvPr id="5" name="Slayt Numarası Yer Tutucusu 4">
            <a:extLst>
              <a:ext uri="{FF2B5EF4-FFF2-40B4-BE49-F238E27FC236}">
                <a16:creationId xmlns:a16="http://schemas.microsoft.com/office/drawing/2014/main" id="{30E39911-DD89-9849-C248-402AE9876529}"/>
              </a:ext>
            </a:extLst>
          </p:cNvPr>
          <p:cNvSpPr>
            <a:spLocks noGrp="1"/>
          </p:cNvSpPr>
          <p:nvPr>
            <p:ph type="sldNum" sz="quarter" idx="12"/>
          </p:nvPr>
        </p:nvSpPr>
        <p:spPr/>
        <p:txBody>
          <a:bodyPr/>
          <a:lstStyle/>
          <a:p>
            <a:fld id="{F302176B-0E47-46AC-8F43-DAB4B8A37D06}" type="slidenum">
              <a:rPr lang="tr-TR" smtClean="0"/>
              <a:t>21</a:t>
            </a:fld>
            <a:endParaRPr lang="tr-TR"/>
          </a:p>
        </p:txBody>
      </p:sp>
      <p:pic>
        <p:nvPicPr>
          <p:cNvPr id="6" name="Resim 5">
            <a:extLst>
              <a:ext uri="{FF2B5EF4-FFF2-40B4-BE49-F238E27FC236}">
                <a16:creationId xmlns:a16="http://schemas.microsoft.com/office/drawing/2014/main" id="{1B524F17-1BDE-3615-B654-0D7A06BFE1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9496" y="2204864"/>
            <a:ext cx="8701195" cy="3384376"/>
          </a:xfrm>
          <a:prstGeom prst="rect">
            <a:avLst/>
          </a:prstGeom>
          <a:ln>
            <a:noFill/>
          </a:ln>
          <a:effectLst>
            <a:glow rad="2286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715238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1FA5C-F1E6-3025-3581-B4ED79778DDC}"/>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218E62BC-9AFF-E007-862A-6E0ABC1351C5}"/>
              </a:ext>
            </a:extLst>
          </p:cNvPr>
          <p:cNvSpPr>
            <a:spLocks noGrp="1"/>
          </p:cNvSpPr>
          <p:nvPr>
            <p:ph type="title"/>
          </p:nvPr>
        </p:nvSpPr>
        <p:spPr>
          <a:xfrm>
            <a:off x="1069848" y="220091"/>
            <a:ext cx="10354744" cy="1552725"/>
          </a:xfrm>
        </p:spPr>
        <p:txBody>
          <a:bodyPr>
            <a:normAutofit fontScale="90000"/>
          </a:bodyPr>
          <a:lstStyle/>
          <a:p>
            <a:pPr algn="ctr">
              <a:lnSpc>
                <a:spcPct val="150000"/>
              </a:lnSpc>
              <a:spcBef>
                <a:spcPts val="1200"/>
              </a:spcBef>
              <a:buClr>
                <a:schemeClr val="accent1">
                  <a:lumMod val="75000"/>
                </a:schemeClr>
              </a:buClr>
              <a:buSzPct val="85000"/>
            </a:pPr>
            <a:r>
              <a:rPr lang="tr-TR" sz="2500" b="1" dirty="0">
                <a:solidFill>
                  <a:srgbClr val="FF0000"/>
                </a:solidFill>
                <a:effectLst>
                  <a:outerShdw blurRad="38100" dist="38100" dir="2700000" algn="tl">
                    <a:srgbClr val="000000">
                      <a:alpha val="43137"/>
                    </a:srgbClr>
                  </a:outerShdw>
                </a:effectLst>
                <a:latin typeface="Algerian" panose="04020705040A02060702" pitchFamily="82" charset="0"/>
                <a:ea typeface="+mn-ea"/>
                <a:cs typeface="+mn-cs"/>
              </a:rPr>
              <a:t>Yapay zeka denetimleri </a:t>
            </a:r>
            <a:br>
              <a:rPr lang="tr-TR" sz="2500" b="1" dirty="0">
                <a:solidFill>
                  <a:srgbClr val="FF0000"/>
                </a:solidFill>
                <a:effectLst>
                  <a:outerShdw blurRad="38100" dist="38100" dir="2700000" algn="tl">
                    <a:srgbClr val="000000">
                      <a:alpha val="43137"/>
                    </a:srgbClr>
                  </a:outerShdw>
                </a:effectLst>
                <a:latin typeface="Algerian" panose="04020705040A02060702" pitchFamily="82" charset="0"/>
                <a:ea typeface="+mn-ea"/>
                <a:cs typeface="+mn-cs"/>
              </a:rPr>
            </a:br>
            <a:r>
              <a:rPr lang="tr-TR" sz="2500" b="1" dirty="0">
                <a:solidFill>
                  <a:srgbClr val="0070C0"/>
                </a:solidFill>
                <a:effectLst>
                  <a:outerShdw blurRad="38100" dist="38100" dir="2700000" algn="tl">
                    <a:srgbClr val="000000">
                      <a:alpha val="43137"/>
                    </a:srgbClr>
                  </a:outerShdw>
                </a:effectLst>
                <a:latin typeface="Algerian" panose="04020705040A02060702" pitchFamily="82" charset="0"/>
                <a:ea typeface="+mn-ea"/>
                <a:cs typeface="+mn-cs"/>
              </a:rPr>
              <a:t>dönem net zararı enflasyon fark hesapları ile mahsup edilemez</a:t>
            </a:r>
          </a:p>
        </p:txBody>
      </p:sp>
      <p:sp>
        <p:nvSpPr>
          <p:cNvPr id="3" name="Veri Yer Tutucusu 2">
            <a:extLst>
              <a:ext uri="{FF2B5EF4-FFF2-40B4-BE49-F238E27FC236}">
                <a16:creationId xmlns:a16="http://schemas.microsoft.com/office/drawing/2014/main" id="{2D5D78F1-23D3-5CB5-DC16-995BB73B5C8D}"/>
              </a:ext>
            </a:extLst>
          </p:cNvPr>
          <p:cNvSpPr>
            <a:spLocks noGrp="1"/>
          </p:cNvSpPr>
          <p:nvPr>
            <p:ph type="dt" sz="half" idx="10"/>
          </p:nvPr>
        </p:nvSpPr>
        <p:spPr/>
        <p:txBody>
          <a:bodyPr/>
          <a:lstStyle/>
          <a:p>
            <a:fld id="{218799C6-66F9-4FC0-91C6-E89ACB47A36C}" type="datetime1">
              <a:rPr lang="tr-TR" smtClean="0"/>
              <a:t>7.10.2025</a:t>
            </a:fld>
            <a:endParaRPr lang="tr-TR"/>
          </a:p>
        </p:txBody>
      </p:sp>
      <p:sp>
        <p:nvSpPr>
          <p:cNvPr id="4" name="Alt Bilgi Yer Tutucusu 3">
            <a:extLst>
              <a:ext uri="{FF2B5EF4-FFF2-40B4-BE49-F238E27FC236}">
                <a16:creationId xmlns:a16="http://schemas.microsoft.com/office/drawing/2014/main" id="{C8BDF44E-EA55-9412-0847-28F16D5A3F7F}"/>
              </a:ext>
            </a:extLst>
          </p:cNvPr>
          <p:cNvSpPr>
            <a:spLocks noGrp="1"/>
          </p:cNvSpPr>
          <p:nvPr>
            <p:ph type="ftr" sz="quarter" idx="11"/>
          </p:nvPr>
        </p:nvSpPr>
        <p:spPr/>
        <p:txBody>
          <a:bodyPr/>
          <a:lstStyle/>
          <a:p>
            <a:r>
              <a:rPr lang="tr-TR"/>
              <a:t>Dr. Soner ÜLGEN</a:t>
            </a:r>
          </a:p>
        </p:txBody>
      </p:sp>
      <p:sp>
        <p:nvSpPr>
          <p:cNvPr id="5" name="Slayt Numarası Yer Tutucusu 4">
            <a:extLst>
              <a:ext uri="{FF2B5EF4-FFF2-40B4-BE49-F238E27FC236}">
                <a16:creationId xmlns:a16="http://schemas.microsoft.com/office/drawing/2014/main" id="{C7683A91-0F9C-27A8-67C1-B77868D6AB4E}"/>
              </a:ext>
            </a:extLst>
          </p:cNvPr>
          <p:cNvSpPr>
            <a:spLocks noGrp="1"/>
          </p:cNvSpPr>
          <p:nvPr>
            <p:ph type="sldNum" sz="quarter" idx="12"/>
          </p:nvPr>
        </p:nvSpPr>
        <p:spPr/>
        <p:txBody>
          <a:bodyPr/>
          <a:lstStyle/>
          <a:p>
            <a:fld id="{F302176B-0E47-46AC-8F43-DAB4B8A37D06}" type="slidenum">
              <a:rPr lang="tr-TR" smtClean="0"/>
              <a:t>22</a:t>
            </a:fld>
            <a:endParaRPr lang="tr-TR"/>
          </a:p>
        </p:txBody>
      </p:sp>
      <p:pic>
        <p:nvPicPr>
          <p:cNvPr id="7" name="Resim 6">
            <a:extLst>
              <a:ext uri="{FF2B5EF4-FFF2-40B4-BE49-F238E27FC236}">
                <a16:creationId xmlns:a16="http://schemas.microsoft.com/office/drawing/2014/main" id="{B86F3199-CCD1-1229-D02A-0D734A7AA8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505" y="2060848"/>
            <a:ext cx="8640960" cy="295232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10720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37031-95BA-3749-C1CD-0ECFF1709C3B}"/>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A7A6C77E-7F1E-7AAC-0BFE-A5D6FBA5E2AE}"/>
              </a:ext>
            </a:extLst>
          </p:cNvPr>
          <p:cNvSpPr>
            <a:spLocks noGrp="1"/>
          </p:cNvSpPr>
          <p:nvPr>
            <p:ph type="sldNum" sz="quarter" idx="12"/>
          </p:nvPr>
        </p:nvSpPr>
        <p:spPr/>
        <p:txBody>
          <a:bodyPr/>
          <a:lstStyle/>
          <a:p>
            <a:fld id="{F302176B-0E47-46AC-8F43-DAB4B8A37D06}" type="slidenum">
              <a:rPr lang="tr-TR" smtClean="0"/>
              <a:t>23</a:t>
            </a:fld>
            <a:endParaRPr lang="tr-TR"/>
          </a:p>
        </p:txBody>
      </p:sp>
      <p:sp>
        <p:nvSpPr>
          <p:cNvPr id="3" name="İçerik Yer Tutucusu 2">
            <a:extLst>
              <a:ext uri="{FF2B5EF4-FFF2-40B4-BE49-F238E27FC236}">
                <a16:creationId xmlns:a16="http://schemas.microsoft.com/office/drawing/2014/main" id="{407379C9-C877-4C4C-5508-F51D4CBE286E}"/>
              </a:ext>
            </a:extLst>
          </p:cNvPr>
          <p:cNvSpPr>
            <a:spLocks noGrp="1"/>
          </p:cNvSpPr>
          <p:nvPr>
            <p:ph idx="4294967295"/>
          </p:nvPr>
        </p:nvSpPr>
        <p:spPr>
          <a:xfrm>
            <a:off x="623392" y="404664"/>
            <a:ext cx="11161240" cy="5976664"/>
          </a:xfrm>
        </p:spPr>
        <p:txBody>
          <a:bodyPr>
            <a:noAutofit/>
          </a:bodyPr>
          <a:lstStyle/>
          <a:p>
            <a:pPr marL="0" indent="0" algn="ctr">
              <a:lnSpc>
                <a:spcPct val="150000"/>
              </a:lnSpc>
              <a:buNone/>
            </a:pPr>
            <a:r>
              <a:rPr lang="tr-TR" b="1" dirty="0">
                <a:solidFill>
                  <a:srgbClr val="0070C0"/>
                </a:solidFill>
                <a:effectLst>
                  <a:outerShdw blurRad="38100" dist="38100" dir="2700000" algn="tl">
                    <a:srgbClr val="000000">
                      <a:alpha val="43137"/>
                    </a:srgbClr>
                  </a:outerShdw>
                </a:effectLst>
                <a:latin typeface="Algerian" panose="04020705040A02060702" pitchFamily="82" charset="0"/>
              </a:rPr>
              <a:t>dönem net zararı enflasyon fark hesapları ile mahsup edilemez </a:t>
            </a:r>
          </a:p>
          <a:p>
            <a:pPr marL="0" indent="0" algn="ctr">
              <a:lnSpc>
                <a:spcPct val="150000"/>
              </a:lnSpc>
              <a:buNone/>
            </a:pPr>
            <a:endParaRPr lang="tr-TR" b="1" kern="100" dirty="0">
              <a:solidFill>
                <a:srgbClr val="0070C0"/>
              </a:solidFill>
              <a:effectLst>
                <a:outerShdw blurRad="38100" dist="38100" dir="2700000" algn="tl">
                  <a:srgbClr val="000000">
                    <a:alpha val="43137"/>
                  </a:srgbClr>
                </a:outerShdw>
              </a:effectLst>
              <a:latin typeface="Algerian" panose="04020705040A02060702" pitchFamily="82" charset="0"/>
              <a:ea typeface="Calibri" panose="020F0502020204030204" pitchFamily="34" charset="0"/>
              <a:cs typeface="Times New Roman" panose="02020603050405020304" pitchFamily="18" charset="0"/>
            </a:endParaRPr>
          </a:p>
          <a:p>
            <a:pPr algn="just">
              <a:lnSpc>
                <a:spcPct val="150000"/>
              </a:lnSpc>
              <a:buFont typeface="Wingdings" panose="05000000000000000000" pitchFamily="2" charset="2"/>
              <a:buChar char="q"/>
            </a:pPr>
            <a:r>
              <a:rPr lang="tr-TR" kern="100" dirty="0">
                <a:latin typeface="Times New Roman" panose="02020603050405020304" pitchFamily="18" charset="0"/>
                <a:ea typeface="Calibri" panose="020F0502020204030204" pitchFamily="34" charset="0"/>
                <a:cs typeface="Times New Roman" panose="02020603050405020304" pitchFamily="18" charset="0"/>
              </a:rPr>
              <a:t>2024 takvim yılı dönem zararının 2023 takvim yılı düzeltme sonucu oluşan geçmiş yıl kârlarına mahsup edilebilmesi söz konusu olamaz.</a:t>
            </a:r>
          </a:p>
          <a:p>
            <a:pPr algn="just">
              <a:lnSpc>
                <a:spcPct val="150000"/>
              </a:lnSpc>
              <a:buFont typeface="Wingdings" panose="05000000000000000000" pitchFamily="2" charset="2"/>
              <a:buChar char="q"/>
            </a:pPr>
            <a:r>
              <a:rPr lang="tr-TR" kern="100" dirty="0">
                <a:latin typeface="Times New Roman" panose="02020603050405020304" pitchFamily="18" charset="0"/>
                <a:ea typeface="Calibri" panose="020F0502020204030204" pitchFamily="34" charset="0"/>
                <a:cs typeface="Times New Roman" panose="02020603050405020304" pitchFamily="18" charset="0"/>
              </a:rPr>
              <a:t>Benzer şekilde 31.12.2023 tarihli bilançonun düzeltilmesi sonucu ortaya çıkan 580 Geçmiş Yıl Zararlarının 2024 takvim yılı dönem karı ile kapatılması söz konusu olamayacaktır.</a:t>
            </a:r>
          </a:p>
        </p:txBody>
      </p:sp>
      <p:sp>
        <p:nvSpPr>
          <p:cNvPr id="2" name="Veri Yer Tutucusu 1">
            <a:extLst>
              <a:ext uri="{FF2B5EF4-FFF2-40B4-BE49-F238E27FC236}">
                <a16:creationId xmlns:a16="http://schemas.microsoft.com/office/drawing/2014/main" id="{BE89332D-1707-F412-3A7C-4B518A6669B8}"/>
              </a:ext>
            </a:extLst>
          </p:cNvPr>
          <p:cNvSpPr>
            <a:spLocks noGrp="1"/>
          </p:cNvSpPr>
          <p:nvPr>
            <p:ph type="dt" sz="half" idx="10"/>
          </p:nvPr>
        </p:nvSpPr>
        <p:spPr/>
        <p:txBody>
          <a:bodyPr/>
          <a:lstStyle/>
          <a:p>
            <a:fld id="{9E6AD312-5283-497F-A0A4-B3F7A0E7FED6}" type="datetime1">
              <a:rPr lang="tr-TR" smtClean="0"/>
              <a:t>7.10.2025</a:t>
            </a:fld>
            <a:endParaRPr lang="tr-TR"/>
          </a:p>
        </p:txBody>
      </p:sp>
      <p:sp>
        <p:nvSpPr>
          <p:cNvPr id="4" name="Alt Bilgi Yer Tutucusu 3">
            <a:extLst>
              <a:ext uri="{FF2B5EF4-FFF2-40B4-BE49-F238E27FC236}">
                <a16:creationId xmlns:a16="http://schemas.microsoft.com/office/drawing/2014/main" id="{077F9E6B-4FBC-555F-41A7-EF2B41C0D5BB}"/>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2836716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15C8-D957-670A-615B-951BE54FDA13}"/>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553F7E71-7EA2-FF77-C848-0B537A5B16ED}"/>
              </a:ext>
            </a:extLst>
          </p:cNvPr>
          <p:cNvSpPr>
            <a:spLocks noGrp="1"/>
          </p:cNvSpPr>
          <p:nvPr>
            <p:ph type="title"/>
          </p:nvPr>
        </p:nvSpPr>
        <p:spPr>
          <a:xfrm>
            <a:off x="1066800" y="212592"/>
            <a:ext cx="10058400" cy="1609344"/>
          </a:xfrm>
        </p:spPr>
        <p:txBody>
          <a:bodyPr/>
          <a:lstStyle/>
          <a:p>
            <a:pPr algn="ctr">
              <a:lnSpc>
                <a:spcPct val="70000"/>
              </a:lnSpc>
              <a:spcBef>
                <a:spcPts val="1200"/>
              </a:spcBef>
              <a:buClr>
                <a:schemeClr val="accent1">
                  <a:lumMod val="75000"/>
                </a:schemeClr>
              </a:buClr>
              <a:buSzPct val="85000"/>
            </a:pPr>
            <a:r>
              <a:rPr lang="tr-TR" sz="2500" b="1" dirty="0">
                <a:solidFill>
                  <a:srgbClr val="FF0000"/>
                </a:solidFill>
                <a:effectLst>
                  <a:outerShdw blurRad="38100" dist="38100" dir="2700000" algn="tl">
                    <a:srgbClr val="000000">
                      <a:alpha val="43137"/>
                    </a:srgbClr>
                  </a:outerShdw>
                </a:effectLst>
                <a:latin typeface="Algerian" panose="04020705040A02060702" pitchFamily="82" charset="0"/>
                <a:ea typeface="+mn-ea"/>
                <a:cs typeface="+mn-cs"/>
              </a:rPr>
              <a:t>Yapay zeka denetimleri </a:t>
            </a:r>
            <a:br>
              <a:rPr lang="tr-TR" sz="2500" b="1" dirty="0">
                <a:solidFill>
                  <a:srgbClr val="FF0000"/>
                </a:solidFill>
                <a:effectLst>
                  <a:outerShdw blurRad="38100" dist="38100" dir="2700000" algn="tl">
                    <a:srgbClr val="000000">
                      <a:alpha val="43137"/>
                    </a:srgbClr>
                  </a:outerShdw>
                </a:effectLst>
                <a:latin typeface="Algerian" panose="04020705040A02060702" pitchFamily="82" charset="0"/>
                <a:ea typeface="+mn-ea"/>
                <a:cs typeface="+mn-cs"/>
              </a:rPr>
            </a:br>
            <a:br>
              <a:rPr lang="tr-TR" sz="2500" b="1" dirty="0">
                <a:solidFill>
                  <a:srgbClr val="FF0000"/>
                </a:solidFill>
                <a:effectLst>
                  <a:outerShdw blurRad="38100" dist="38100" dir="2700000" algn="tl">
                    <a:srgbClr val="000000">
                      <a:alpha val="43137"/>
                    </a:srgbClr>
                  </a:outerShdw>
                </a:effectLst>
                <a:latin typeface="Algerian" panose="04020705040A02060702" pitchFamily="82" charset="0"/>
                <a:ea typeface="+mn-ea"/>
                <a:cs typeface="+mn-cs"/>
              </a:rPr>
            </a:br>
            <a:r>
              <a:rPr lang="tr-TR" sz="2500" b="1" dirty="0">
                <a:solidFill>
                  <a:srgbClr val="0070C0"/>
                </a:solidFill>
                <a:effectLst>
                  <a:outerShdw blurRad="38100" dist="38100" dir="2700000" algn="tl">
                    <a:srgbClr val="000000">
                      <a:alpha val="43137"/>
                    </a:srgbClr>
                  </a:outerShdw>
                </a:effectLst>
                <a:latin typeface="Algerian" panose="04020705040A02060702" pitchFamily="82" charset="0"/>
                <a:ea typeface="+mn-ea"/>
                <a:cs typeface="+mn-cs"/>
              </a:rPr>
              <a:t>öz kaynak kalemlerinde meydana gelen artış veya azalışların yorumlanması</a:t>
            </a:r>
          </a:p>
        </p:txBody>
      </p:sp>
      <p:sp>
        <p:nvSpPr>
          <p:cNvPr id="3" name="Veri Yer Tutucusu 2">
            <a:extLst>
              <a:ext uri="{FF2B5EF4-FFF2-40B4-BE49-F238E27FC236}">
                <a16:creationId xmlns:a16="http://schemas.microsoft.com/office/drawing/2014/main" id="{1E03B34F-73FC-20AC-4D5C-87FFA62BBB22}"/>
              </a:ext>
            </a:extLst>
          </p:cNvPr>
          <p:cNvSpPr>
            <a:spLocks noGrp="1"/>
          </p:cNvSpPr>
          <p:nvPr>
            <p:ph type="dt" sz="half" idx="10"/>
          </p:nvPr>
        </p:nvSpPr>
        <p:spPr/>
        <p:txBody>
          <a:bodyPr/>
          <a:lstStyle/>
          <a:p>
            <a:fld id="{218799C6-66F9-4FC0-91C6-E89ACB47A36C}" type="datetime1">
              <a:rPr lang="tr-TR" smtClean="0"/>
              <a:t>7.10.2025</a:t>
            </a:fld>
            <a:endParaRPr lang="tr-TR"/>
          </a:p>
        </p:txBody>
      </p:sp>
      <p:sp>
        <p:nvSpPr>
          <p:cNvPr id="4" name="Alt Bilgi Yer Tutucusu 3">
            <a:extLst>
              <a:ext uri="{FF2B5EF4-FFF2-40B4-BE49-F238E27FC236}">
                <a16:creationId xmlns:a16="http://schemas.microsoft.com/office/drawing/2014/main" id="{A309DACA-2477-31D9-71B2-D1D761F1AA64}"/>
              </a:ext>
            </a:extLst>
          </p:cNvPr>
          <p:cNvSpPr>
            <a:spLocks noGrp="1"/>
          </p:cNvSpPr>
          <p:nvPr>
            <p:ph type="ftr" sz="quarter" idx="11"/>
          </p:nvPr>
        </p:nvSpPr>
        <p:spPr/>
        <p:txBody>
          <a:bodyPr/>
          <a:lstStyle/>
          <a:p>
            <a:r>
              <a:rPr lang="tr-TR"/>
              <a:t>Dr. Soner ÜLGEN</a:t>
            </a:r>
          </a:p>
        </p:txBody>
      </p:sp>
      <p:sp>
        <p:nvSpPr>
          <p:cNvPr id="5" name="Slayt Numarası Yer Tutucusu 4">
            <a:extLst>
              <a:ext uri="{FF2B5EF4-FFF2-40B4-BE49-F238E27FC236}">
                <a16:creationId xmlns:a16="http://schemas.microsoft.com/office/drawing/2014/main" id="{F4C1FB88-5D6D-675E-CA11-CB34AAB04114}"/>
              </a:ext>
            </a:extLst>
          </p:cNvPr>
          <p:cNvSpPr>
            <a:spLocks noGrp="1"/>
          </p:cNvSpPr>
          <p:nvPr>
            <p:ph type="sldNum" sz="quarter" idx="12"/>
          </p:nvPr>
        </p:nvSpPr>
        <p:spPr/>
        <p:txBody>
          <a:bodyPr/>
          <a:lstStyle/>
          <a:p>
            <a:fld id="{F302176B-0E47-46AC-8F43-DAB4B8A37D06}" type="slidenum">
              <a:rPr lang="tr-TR" smtClean="0"/>
              <a:t>24</a:t>
            </a:fld>
            <a:endParaRPr lang="tr-TR"/>
          </a:p>
        </p:txBody>
      </p:sp>
      <p:pic>
        <p:nvPicPr>
          <p:cNvPr id="6" name="Resim 5">
            <a:extLst>
              <a:ext uri="{FF2B5EF4-FFF2-40B4-BE49-F238E27FC236}">
                <a16:creationId xmlns:a16="http://schemas.microsoft.com/office/drawing/2014/main" id="{00D19B6E-0949-4ADB-F419-A963005F59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8930" y="2276872"/>
            <a:ext cx="8314140" cy="3456384"/>
          </a:xfrm>
          <a:prstGeom prst="rect">
            <a:avLst/>
          </a:prstGeom>
        </p:spPr>
      </p:pic>
    </p:spTree>
    <p:extLst>
      <p:ext uri="{BB962C8B-B14F-4D97-AF65-F5344CB8AC3E}">
        <p14:creationId xmlns:p14="http://schemas.microsoft.com/office/powerpoint/2010/main" val="1601772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65258-7197-B972-A4D2-DFD65299A328}"/>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99BE8DBC-E073-38A7-18FE-5AE14B46288D}"/>
              </a:ext>
            </a:extLst>
          </p:cNvPr>
          <p:cNvSpPr>
            <a:spLocks noGrp="1"/>
          </p:cNvSpPr>
          <p:nvPr>
            <p:ph type="sldNum" sz="quarter" idx="12"/>
          </p:nvPr>
        </p:nvSpPr>
        <p:spPr/>
        <p:txBody>
          <a:bodyPr/>
          <a:lstStyle/>
          <a:p>
            <a:fld id="{F302176B-0E47-46AC-8F43-DAB4B8A37D06}" type="slidenum">
              <a:rPr lang="tr-TR" smtClean="0"/>
              <a:t>25</a:t>
            </a:fld>
            <a:endParaRPr lang="tr-TR"/>
          </a:p>
        </p:txBody>
      </p:sp>
      <p:sp>
        <p:nvSpPr>
          <p:cNvPr id="3" name="İçerik Yer Tutucusu 2">
            <a:extLst>
              <a:ext uri="{FF2B5EF4-FFF2-40B4-BE49-F238E27FC236}">
                <a16:creationId xmlns:a16="http://schemas.microsoft.com/office/drawing/2014/main" id="{662387F2-CFF0-FB77-644E-DB9CA6891557}"/>
              </a:ext>
            </a:extLst>
          </p:cNvPr>
          <p:cNvSpPr>
            <a:spLocks noGrp="1"/>
          </p:cNvSpPr>
          <p:nvPr>
            <p:ph idx="4294967295"/>
          </p:nvPr>
        </p:nvSpPr>
        <p:spPr>
          <a:xfrm>
            <a:off x="623392" y="404664"/>
            <a:ext cx="11161240" cy="5976664"/>
          </a:xfrm>
        </p:spPr>
        <p:txBody>
          <a:bodyPr>
            <a:noAutofit/>
          </a:bodyPr>
          <a:lstStyle/>
          <a:p>
            <a:pPr marL="0" indent="0" algn="ctr">
              <a:lnSpc>
                <a:spcPct val="150000"/>
              </a:lnSpc>
              <a:buNone/>
            </a:pPr>
            <a:r>
              <a:rPr lang="tr-TR" sz="2400" b="1" dirty="0">
                <a:solidFill>
                  <a:srgbClr val="FF0000"/>
                </a:solidFill>
                <a:effectLst>
                  <a:outerShdw blurRad="38100" dist="38100" dir="2700000" algn="tl">
                    <a:srgbClr val="000000">
                      <a:alpha val="43137"/>
                    </a:srgbClr>
                  </a:outerShdw>
                </a:effectLst>
                <a:latin typeface="Algerian" panose="04020705040A02060702" pitchFamily="82" charset="0"/>
              </a:rPr>
              <a:t>Yapay zeka denetimleri </a:t>
            </a:r>
            <a:br>
              <a:rPr lang="tr-TR" sz="2400" b="1" dirty="0">
                <a:solidFill>
                  <a:srgbClr val="0070C0"/>
                </a:solidFill>
                <a:effectLst>
                  <a:outerShdw blurRad="38100" dist="38100" dir="2700000" algn="tl">
                    <a:srgbClr val="000000">
                      <a:alpha val="43137"/>
                    </a:srgbClr>
                  </a:outerShdw>
                </a:effectLst>
                <a:latin typeface="Algerian" panose="04020705040A02060702" pitchFamily="82" charset="0"/>
              </a:rPr>
            </a:br>
            <a:r>
              <a:rPr lang="tr-TR" sz="2400" b="1" dirty="0">
                <a:solidFill>
                  <a:srgbClr val="0070C0"/>
                </a:solidFill>
                <a:effectLst>
                  <a:outerShdw blurRad="38100" dist="38100" dir="2700000" algn="tl">
                    <a:srgbClr val="000000">
                      <a:alpha val="43137"/>
                    </a:srgbClr>
                  </a:outerShdw>
                </a:effectLst>
                <a:latin typeface="Algerian" panose="04020705040A02060702" pitchFamily="82" charset="0"/>
              </a:rPr>
              <a:t>Emlak vergi deĞERİ ÜZERİNDEN ÖDENEN tapu harcı </a:t>
            </a:r>
            <a:endParaRPr lang="tr-TR" sz="2400" b="1" kern="100" dirty="0">
              <a:solidFill>
                <a:srgbClr val="0070C0"/>
              </a:solidFill>
              <a:effectLst>
                <a:outerShdw blurRad="38100" dist="38100" dir="2700000" algn="tl">
                  <a:srgbClr val="000000">
                    <a:alpha val="43137"/>
                  </a:srgbClr>
                </a:outerShdw>
              </a:effectLst>
              <a:latin typeface="Algerian" panose="04020705040A02060702" pitchFamily="82" charset="0"/>
              <a:ea typeface="Calibri" panose="020F0502020204030204" pitchFamily="34" charset="0"/>
              <a:cs typeface="Times New Roman" panose="02020603050405020304" pitchFamily="18" charset="0"/>
            </a:endParaRPr>
          </a:p>
          <a:p>
            <a:pPr algn="just">
              <a:lnSpc>
                <a:spcPct val="150000"/>
              </a:lnSpc>
              <a:buFont typeface="Wingdings" panose="05000000000000000000" pitchFamily="2" charset="2"/>
              <a:buChar char="q"/>
            </a:pPr>
            <a:r>
              <a:rPr lang="tr-TR" kern="100" dirty="0">
                <a:latin typeface="Times New Roman" panose="02020603050405020304" pitchFamily="18" charset="0"/>
                <a:ea typeface="Calibri" panose="020F0502020204030204" pitchFamily="34" charset="0"/>
                <a:cs typeface="Times New Roman" panose="02020603050405020304" pitchFamily="18" charset="0"/>
              </a:rPr>
              <a:t> 2021-202-2023-2024-2025 TAKVİM YILI EMLAK SATIŞLARI YAPAY ZEKA DENETİMİ ALTINDA</a:t>
            </a:r>
          </a:p>
          <a:p>
            <a:pPr algn="just">
              <a:lnSpc>
                <a:spcPct val="150000"/>
              </a:lnSpc>
              <a:buFont typeface="Wingdings" panose="05000000000000000000" pitchFamily="2" charset="2"/>
              <a:buChar char="q"/>
            </a:pPr>
            <a:r>
              <a:rPr lang="tr-TR" kern="100" dirty="0">
                <a:latin typeface="Times New Roman" panose="02020603050405020304" pitchFamily="18" charset="0"/>
                <a:ea typeface="Calibri" panose="020F0502020204030204" pitchFamily="34" charset="0"/>
                <a:cs typeface="Times New Roman" panose="02020603050405020304" pitchFamily="18" charset="0"/>
              </a:rPr>
              <a:t>VERGİ İDARESİ GERÇEK SATIŞ BEDELİNİN ALTINDA YAPILAN SATIŞLAR İÇİN DÜZELTME İSTİYOR.</a:t>
            </a:r>
          </a:p>
          <a:p>
            <a:pPr algn="just">
              <a:lnSpc>
                <a:spcPct val="150000"/>
              </a:lnSpc>
              <a:buFont typeface="Wingdings" panose="05000000000000000000" pitchFamily="2" charset="2"/>
              <a:buChar char="q"/>
            </a:pPr>
            <a:r>
              <a:rPr lang="tr-TR" kern="100" dirty="0">
                <a:latin typeface="Times New Roman" panose="02020603050405020304" pitchFamily="18" charset="0"/>
                <a:ea typeface="Calibri" panose="020F0502020204030204" pitchFamily="34" charset="0"/>
                <a:cs typeface="Times New Roman" panose="02020603050405020304" pitchFamily="18" charset="0"/>
              </a:rPr>
              <a:t>VERGİ İDARESİ GERÇEK SATIŞ BEDELİNİ BİR TAKIM KARİNELERDEN HAREKETLE TAHMİN ETMEYE ÇALIŞIYOR.</a:t>
            </a:r>
          </a:p>
        </p:txBody>
      </p:sp>
      <p:sp>
        <p:nvSpPr>
          <p:cNvPr id="2" name="Veri Yer Tutucusu 1">
            <a:extLst>
              <a:ext uri="{FF2B5EF4-FFF2-40B4-BE49-F238E27FC236}">
                <a16:creationId xmlns:a16="http://schemas.microsoft.com/office/drawing/2014/main" id="{65B47BBB-CF48-8274-5ACD-824ACF75BD86}"/>
              </a:ext>
            </a:extLst>
          </p:cNvPr>
          <p:cNvSpPr>
            <a:spLocks noGrp="1"/>
          </p:cNvSpPr>
          <p:nvPr>
            <p:ph type="dt" sz="half" idx="10"/>
          </p:nvPr>
        </p:nvSpPr>
        <p:spPr/>
        <p:txBody>
          <a:bodyPr/>
          <a:lstStyle/>
          <a:p>
            <a:fld id="{9E6AD312-5283-497F-A0A4-B3F7A0E7FED6}" type="datetime1">
              <a:rPr lang="tr-TR" smtClean="0"/>
              <a:t>7.10.2025</a:t>
            </a:fld>
            <a:endParaRPr lang="tr-TR"/>
          </a:p>
        </p:txBody>
      </p:sp>
      <p:sp>
        <p:nvSpPr>
          <p:cNvPr id="4" name="Alt Bilgi Yer Tutucusu 3">
            <a:extLst>
              <a:ext uri="{FF2B5EF4-FFF2-40B4-BE49-F238E27FC236}">
                <a16:creationId xmlns:a16="http://schemas.microsoft.com/office/drawing/2014/main" id="{2F0E97E5-F828-D0D2-CC6F-EF7E542F59C6}"/>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275573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D5320-501D-30FF-F220-4F4EEC9F66C1}"/>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4E904506-6A8B-8E10-8114-93D91F8AF7A0}"/>
              </a:ext>
            </a:extLst>
          </p:cNvPr>
          <p:cNvSpPr>
            <a:spLocks noGrp="1"/>
          </p:cNvSpPr>
          <p:nvPr>
            <p:ph type="sldNum" sz="quarter" idx="12"/>
          </p:nvPr>
        </p:nvSpPr>
        <p:spPr/>
        <p:txBody>
          <a:bodyPr/>
          <a:lstStyle/>
          <a:p>
            <a:fld id="{F302176B-0E47-46AC-8F43-DAB4B8A37D06}" type="slidenum">
              <a:rPr lang="tr-TR" smtClean="0"/>
              <a:t>26</a:t>
            </a:fld>
            <a:endParaRPr lang="tr-TR"/>
          </a:p>
        </p:txBody>
      </p:sp>
      <p:sp>
        <p:nvSpPr>
          <p:cNvPr id="3" name="İçerik Yer Tutucusu 2">
            <a:extLst>
              <a:ext uri="{FF2B5EF4-FFF2-40B4-BE49-F238E27FC236}">
                <a16:creationId xmlns:a16="http://schemas.microsoft.com/office/drawing/2014/main" id="{4B706A99-7853-0372-9638-8EB8FE006E80}"/>
              </a:ext>
            </a:extLst>
          </p:cNvPr>
          <p:cNvSpPr>
            <a:spLocks noGrp="1"/>
          </p:cNvSpPr>
          <p:nvPr>
            <p:ph idx="4294967295"/>
          </p:nvPr>
        </p:nvSpPr>
        <p:spPr>
          <a:xfrm>
            <a:off x="1199456" y="836712"/>
            <a:ext cx="10009112" cy="5335489"/>
          </a:xfrm>
        </p:spPr>
        <p:txBody>
          <a:bodyPr>
            <a:normAutofit fontScale="25000" lnSpcReduction="20000"/>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just">
              <a:buNone/>
            </a:pPr>
            <a:endPar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buNone/>
            </a:pPr>
            <a:r>
              <a:rPr lang="tr-TR" sz="11200" b="1" dirty="0">
                <a:solidFill>
                  <a:srgbClr val="FF0000"/>
                </a:solidFill>
                <a:effectLst>
                  <a:outerShdw blurRad="38100" dist="38100" dir="2700000" algn="tl">
                    <a:srgbClr val="000000">
                      <a:alpha val="43137"/>
                    </a:srgbClr>
                  </a:outerShdw>
                </a:effectLst>
              </a:rPr>
              <a:t>ANLIK SAHTE BELGE DENETİMİ </a:t>
            </a:r>
          </a:p>
          <a:p>
            <a:pPr algn="just">
              <a:lnSpc>
                <a:spcPct val="170000"/>
              </a:lnSpc>
              <a:buFont typeface="Wingdings" panose="05000000000000000000" pitchFamily="2" charset="2"/>
              <a:buChar char="q"/>
            </a:pPr>
            <a:r>
              <a:rPr lang="tr-TR" sz="6200" kern="100" dirty="0">
                <a:latin typeface="Times New Roman" panose="02020603050405020304" pitchFamily="18" charset="0"/>
                <a:ea typeface="Calibri" panose="020F0502020204030204" pitchFamily="34" charset="0"/>
                <a:cs typeface="Times New Roman" panose="02020603050405020304" pitchFamily="18" charset="0"/>
              </a:rPr>
              <a:t>Vergi Denetim Kurulu Başkanlığı sahte belge düzenlemesi muhtemel olan firmalardan alış yapan mükelleflere son 3 aylık periyodu kapsayacak şekilde listeler ileterek mezkûr alış faturalarının deftere kaydedilip kaydedilmediği hususunda bilgi isteme yazıları göndermeye başladı.</a:t>
            </a:r>
          </a:p>
          <a:p>
            <a:pPr algn="just">
              <a:lnSpc>
                <a:spcPct val="170000"/>
              </a:lnSpc>
              <a:buFont typeface="Wingdings" panose="05000000000000000000" pitchFamily="2" charset="2"/>
              <a:buChar char="q"/>
            </a:pPr>
            <a:r>
              <a:rPr lang="tr-TR" sz="6200" kern="100" dirty="0">
                <a:latin typeface="Times New Roman" panose="02020603050405020304" pitchFamily="18" charset="0"/>
                <a:ea typeface="Calibri" panose="020F0502020204030204" pitchFamily="34" charset="0"/>
                <a:cs typeface="Times New Roman" panose="02020603050405020304" pitchFamily="18" charset="0"/>
              </a:rPr>
              <a:t>''Başkanlığımızca devreye alınan Kuruluş Gözetimli Analiz Sistemi (KURGAN) tarafından belirli filtrelere dayanılarak Türkiye çapındaki tüm mal ve hizmetlere ait alış ve satış işlemleri anlık olarak taranmakta, çok sayıda kriter ve veri kaynağından toplanan bilgiler üzerinden bu işlemlerin risk puanları hesaplanmakta ve denetim çalışmalarına konu olmak üzere denetim planlarına dahil edilebilmektedir.‘’</a:t>
            </a:r>
          </a:p>
          <a:p>
            <a:pPr algn="just">
              <a:lnSpc>
                <a:spcPct val="170000"/>
              </a:lnSpc>
              <a:buFont typeface="Wingdings" panose="05000000000000000000" pitchFamily="2" charset="2"/>
              <a:buChar char="q"/>
            </a:pPr>
            <a:r>
              <a:rPr lang="tr-TR" sz="6200" kern="100" dirty="0">
                <a:latin typeface="Times New Roman" panose="02020603050405020304" pitchFamily="18" charset="0"/>
                <a:ea typeface="Calibri" panose="020F0502020204030204" pitchFamily="34" charset="0"/>
                <a:cs typeface="Times New Roman" panose="02020603050405020304" pitchFamily="18" charset="0"/>
              </a:rPr>
              <a:t>🚩 Bu alışları deftere kaydettiyseniz incelenebilirsiniz ,</a:t>
            </a:r>
          </a:p>
          <a:p>
            <a:pPr algn="just">
              <a:lnSpc>
                <a:spcPct val="170000"/>
              </a:lnSpc>
              <a:buFont typeface="Wingdings" panose="05000000000000000000" pitchFamily="2" charset="2"/>
              <a:buChar char="q"/>
            </a:pPr>
            <a:r>
              <a:rPr lang="tr-TR" sz="6200" kern="100" dirty="0">
                <a:latin typeface="Times New Roman" panose="02020603050405020304" pitchFamily="18" charset="0"/>
                <a:ea typeface="Calibri" panose="020F0502020204030204" pitchFamily="34" charset="0"/>
                <a:cs typeface="Times New Roman" panose="02020603050405020304" pitchFamily="18" charset="0"/>
              </a:rPr>
              <a:t>🚩 Kaydetmediyseniz kaydetmeden önce bir düşünün ,diyor özet olarak.</a:t>
            </a:r>
            <a:endParaRPr lang="tr-TR" b="1" dirty="0">
              <a:solidFill>
                <a:srgbClr val="FF0000"/>
              </a:solidFill>
              <a:effectLst>
                <a:outerShdw blurRad="38100" dist="38100" dir="2700000" algn="tl">
                  <a:srgbClr val="000000">
                    <a:alpha val="43137"/>
                  </a:srgbClr>
                </a:outerShdw>
              </a:effectLst>
            </a:endParaRPr>
          </a:p>
        </p:txBody>
      </p:sp>
      <p:sp>
        <p:nvSpPr>
          <p:cNvPr id="2" name="Veri Yer Tutucusu 1">
            <a:extLst>
              <a:ext uri="{FF2B5EF4-FFF2-40B4-BE49-F238E27FC236}">
                <a16:creationId xmlns:a16="http://schemas.microsoft.com/office/drawing/2014/main" id="{202A0737-6410-DBF6-2D6A-53B5BB900EE8}"/>
              </a:ext>
            </a:extLst>
          </p:cNvPr>
          <p:cNvSpPr>
            <a:spLocks noGrp="1"/>
          </p:cNvSpPr>
          <p:nvPr>
            <p:ph type="dt" sz="half" idx="10"/>
          </p:nvPr>
        </p:nvSpPr>
        <p:spPr/>
        <p:txBody>
          <a:bodyPr/>
          <a:lstStyle/>
          <a:p>
            <a:fld id="{B4468691-E455-44E9-AD8D-E56A6FC37772}" type="datetime1">
              <a:rPr lang="tr-TR" smtClean="0"/>
              <a:t>7.10.2025</a:t>
            </a:fld>
            <a:endParaRPr lang="tr-TR"/>
          </a:p>
        </p:txBody>
      </p:sp>
      <p:sp>
        <p:nvSpPr>
          <p:cNvPr id="4" name="Alt Bilgi Yer Tutucusu 3">
            <a:extLst>
              <a:ext uri="{FF2B5EF4-FFF2-40B4-BE49-F238E27FC236}">
                <a16:creationId xmlns:a16="http://schemas.microsoft.com/office/drawing/2014/main" id="{769E9470-CAE7-088A-9680-373D79517D04}"/>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1109445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93CCA-0F35-4A0D-8907-71AB14CB4DCB}"/>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CD815B52-6B54-26BC-80DE-B8C4D0B04F75}"/>
              </a:ext>
            </a:extLst>
          </p:cNvPr>
          <p:cNvSpPr>
            <a:spLocks noGrp="1"/>
          </p:cNvSpPr>
          <p:nvPr>
            <p:ph type="sldNum" sz="quarter" idx="12"/>
          </p:nvPr>
        </p:nvSpPr>
        <p:spPr/>
        <p:txBody>
          <a:bodyPr/>
          <a:lstStyle/>
          <a:p>
            <a:fld id="{F302176B-0E47-46AC-8F43-DAB4B8A37D06}" type="slidenum">
              <a:rPr lang="tr-TR" smtClean="0"/>
              <a:t>27</a:t>
            </a:fld>
            <a:endParaRPr lang="tr-TR"/>
          </a:p>
        </p:txBody>
      </p:sp>
      <p:sp>
        <p:nvSpPr>
          <p:cNvPr id="3" name="İçerik Yer Tutucusu 2">
            <a:extLst>
              <a:ext uri="{FF2B5EF4-FFF2-40B4-BE49-F238E27FC236}">
                <a16:creationId xmlns:a16="http://schemas.microsoft.com/office/drawing/2014/main" id="{F42C401D-0DFB-F457-3E46-6ACADAFAF406}"/>
              </a:ext>
            </a:extLst>
          </p:cNvPr>
          <p:cNvSpPr>
            <a:spLocks noGrp="1"/>
          </p:cNvSpPr>
          <p:nvPr>
            <p:ph idx="4294967295"/>
          </p:nvPr>
        </p:nvSpPr>
        <p:spPr>
          <a:xfrm>
            <a:off x="1199456" y="836712"/>
            <a:ext cx="10009112" cy="5335489"/>
          </a:xfrm>
        </p:spPr>
        <p:txBody>
          <a:bodyPr>
            <a:normAutofit fontScale="25000" lnSpcReduction="20000"/>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just">
              <a:buNone/>
            </a:pPr>
            <a:endPar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buNone/>
            </a:pPr>
            <a:r>
              <a:rPr lang="tr-TR" sz="11200" b="1" dirty="0">
                <a:solidFill>
                  <a:srgbClr val="FF0000"/>
                </a:solidFill>
                <a:effectLst>
                  <a:outerShdw blurRad="38100" dist="38100" dir="2700000" algn="tl">
                    <a:srgbClr val="000000">
                      <a:alpha val="43137"/>
                    </a:srgbClr>
                  </a:outerShdw>
                </a:effectLst>
              </a:rPr>
              <a:t>BİLMEYEREK KULLANMA TARİHE Mİ KARIŞIYOR </a:t>
            </a:r>
          </a:p>
          <a:p>
            <a:pPr algn="just">
              <a:lnSpc>
                <a:spcPct val="170000"/>
              </a:lnSpc>
              <a:buFont typeface="Wingdings" panose="05000000000000000000" pitchFamily="2" charset="2"/>
              <a:buChar char="q"/>
            </a:pPr>
            <a:r>
              <a:rPr lang="tr-TR" sz="6200" kern="100" dirty="0">
                <a:latin typeface="Times New Roman" panose="02020603050405020304" pitchFamily="18" charset="0"/>
                <a:ea typeface="Calibri" panose="020F0502020204030204" pitchFamily="34" charset="0"/>
                <a:cs typeface="Times New Roman" panose="02020603050405020304" pitchFamily="18" charset="0"/>
              </a:rPr>
              <a:t>Sahte veya muhteviyatı itibariyle yanıltıcı belgenin gerek düzenlenmesinin gerekse kullanılmasının kaçakçılık suçunun oluşması yönünden ayrı ayrı değerlendirilmesi gerektiği sonucu ortaya çıkmaktadır.</a:t>
            </a:r>
          </a:p>
          <a:p>
            <a:pPr algn="just">
              <a:lnSpc>
                <a:spcPct val="170000"/>
              </a:lnSpc>
              <a:buFont typeface="Wingdings" panose="05000000000000000000" pitchFamily="2" charset="2"/>
              <a:buChar char="q"/>
            </a:pPr>
            <a:r>
              <a:rPr lang="tr-TR" sz="6200" kern="100" dirty="0">
                <a:latin typeface="Times New Roman" panose="02020603050405020304" pitchFamily="18" charset="0"/>
                <a:ea typeface="Calibri" panose="020F0502020204030204" pitchFamily="34" charset="0"/>
                <a:cs typeface="Times New Roman" panose="02020603050405020304" pitchFamily="18" charset="0"/>
              </a:rPr>
              <a:t>Sahte veya muhteviyatı itibariyle yanıltıcı belge düzenlenmesi, kastın karinesi olup, bunun ayrıca değerlendirilmesine gerek bulunmamaktadır. Ancak, gerçekte yapılan bir mal veya hizmet alımı karşılığında mal veya hizmeti sağlayan tarafından kendi belgesi yerine bir başka mükellefin belgesi verilebilmektedir. </a:t>
            </a:r>
          </a:p>
          <a:p>
            <a:pPr algn="just">
              <a:lnSpc>
                <a:spcPct val="170000"/>
              </a:lnSpc>
              <a:buFont typeface="Wingdings" panose="05000000000000000000" pitchFamily="2" charset="2"/>
              <a:buChar char="q"/>
            </a:pPr>
            <a:r>
              <a:rPr lang="tr-TR" sz="6200" kern="100" dirty="0">
                <a:latin typeface="Times New Roman" panose="02020603050405020304" pitchFamily="18" charset="0"/>
                <a:ea typeface="Calibri" panose="020F0502020204030204" pitchFamily="34" charset="0"/>
                <a:cs typeface="Times New Roman" panose="02020603050405020304" pitchFamily="18" charset="0"/>
              </a:rPr>
              <a:t>Bu gibi durumlarda iş veya hizmetin mahiyetine göre belgeyi alan tarafın bu belgenin mal veya hizmetin sağlandığı mükellefe ait olup olmadığını bilemediği durumlar söz konusu olabilmektedir. Bu gibi durumlarda sahte belgeyi kullanmış olan mükellefin, bu belgenin satın aldığı mal veya hizmeti sağlayana ait olmadığını bilip bilmemesi önem taşıyacaktır. Şayet kullanıcının belgenin sahte olduğunu bilmesi gerekiyorsa, bir başka deyimle, kasıt söz konusu ise burada 359 uncu maddede belirtilen anlamda bir sahte belge kullanımı söz konusu olacaktır. Aksi takdirde ise suçun manevi unsuru oluşmadığından durum madde kapsamında değerlendirilemeyecektir (306 VUK Tebliği).</a:t>
            </a:r>
            <a:endParaRPr lang="tr-TR" b="1" dirty="0">
              <a:solidFill>
                <a:srgbClr val="FF0000"/>
              </a:solidFill>
              <a:effectLst>
                <a:outerShdw blurRad="38100" dist="38100" dir="2700000" algn="tl">
                  <a:srgbClr val="000000">
                    <a:alpha val="43137"/>
                  </a:srgbClr>
                </a:outerShdw>
              </a:effectLst>
            </a:endParaRPr>
          </a:p>
        </p:txBody>
      </p:sp>
      <p:sp>
        <p:nvSpPr>
          <p:cNvPr id="2" name="Veri Yer Tutucusu 1">
            <a:extLst>
              <a:ext uri="{FF2B5EF4-FFF2-40B4-BE49-F238E27FC236}">
                <a16:creationId xmlns:a16="http://schemas.microsoft.com/office/drawing/2014/main" id="{5BB71A41-1605-3669-37F2-AE6E5BACDBA1}"/>
              </a:ext>
            </a:extLst>
          </p:cNvPr>
          <p:cNvSpPr>
            <a:spLocks noGrp="1"/>
          </p:cNvSpPr>
          <p:nvPr>
            <p:ph type="dt" sz="half" idx="10"/>
          </p:nvPr>
        </p:nvSpPr>
        <p:spPr/>
        <p:txBody>
          <a:bodyPr/>
          <a:lstStyle/>
          <a:p>
            <a:fld id="{B4468691-E455-44E9-AD8D-E56A6FC37772}" type="datetime1">
              <a:rPr lang="tr-TR" smtClean="0"/>
              <a:t>7.10.2025</a:t>
            </a:fld>
            <a:endParaRPr lang="tr-TR"/>
          </a:p>
        </p:txBody>
      </p:sp>
      <p:sp>
        <p:nvSpPr>
          <p:cNvPr id="4" name="Alt Bilgi Yer Tutucusu 3">
            <a:extLst>
              <a:ext uri="{FF2B5EF4-FFF2-40B4-BE49-F238E27FC236}">
                <a16:creationId xmlns:a16="http://schemas.microsoft.com/office/drawing/2014/main" id="{8984A1F8-329A-4021-D1C5-5E80CCEB06F8}"/>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650689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460AA-7EA6-A38C-E840-060D438F4FC7}"/>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4E8B5777-0D02-10D0-08CB-D3E31EAA6EA7}"/>
              </a:ext>
            </a:extLst>
          </p:cNvPr>
          <p:cNvSpPr>
            <a:spLocks noGrp="1"/>
          </p:cNvSpPr>
          <p:nvPr>
            <p:ph type="sldNum" sz="quarter" idx="12"/>
          </p:nvPr>
        </p:nvSpPr>
        <p:spPr/>
        <p:txBody>
          <a:bodyPr/>
          <a:lstStyle/>
          <a:p>
            <a:fld id="{F302176B-0E47-46AC-8F43-DAB4B8A37D06}" type="slidenum">
              <a:rPr lang="tr-TR" smtClean="0"/>
              <a:t>28</a:t>
            </a:fld>
            <a:endParaRPr lang="tr-TR"/>
          </a:p>
        </p:txBody>
      </p:sp>
      <p:sp>
        <p:nvSpPr>
          <p:cNvPr id="3" name="İçerik Yer Tutucusu 2">
            <a:extLst>
              <a:ext uri="{FF2B5EF4-FFF2-40B4-BE49-F238E27FC236}">
                <a16:creationId xmlns:a16="http://schemas.microsoft.com/office/drawing/2014/main" id="{A3F72BD0-E529-EA81-80FF-D58D2FDB0E7B}"/>
              </a:ext>
            </a:extLst>
          </p:cNvPr>
          <p:cNvSpPr>
            <a:spLocks noGrp="1"/>
          </p:cNvSpPr>
          <p:nvPr>
            <p:ph idx="4294967295"/>
          </p:nvPr>
        </p:nvSpPr>
        <p:spPr>
          <a:xfrm>
            <a:off x="1199456" y="836712"/>
            <a:ext cx="10009112" cy="5335489"/>
          </a:xfrm>
        </p:spPr>
        <p:txBody>
          <a:bodyPr>
            <a:normAutofit fontScale="25000" lnSpcReduction="20000"/>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just">
              <a:buNone/>
            </a:pPr>
            <a:endPar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buNone/>
            </a:pPr>
            <a:r>
              <a:rPr lang="tr-TR" sz="11200" b="1" dirty="0">
                <a:solidFill>
                  <a:srgbClr val="FF0000"/>
                </a:solidFill>
                <a:effectLst>
                  <a:outerShdw blurRad="38100" dist="38100" dir="2700000" algn="tl">
                    <a:srgbClr val="000000">
                      <a:alpha val="43137"/>
                    </a:srgbClr>
                  </a:outerShdw>
                </a:effectLst>
              </a:rPr>
              <a:t>BİLMEYEREK KULLANMA TARİHE Mİ KARIŞIYOR </a:t>
            </a:r>
          </a:p>
          <a:p>
            <a:pPr algn="just">
              <a:lnSpc>
                <a:spcPct val="170000"/>
              </a:lnSpc>
              <a:buFont typeface="Wingdings" panose="05000000000000000000" pitchFamily="2" charset="2"/>
              <a:buChar char="q"/>
            </a:pPr>
            <a:r>
              <a:rPr lang="tr-TR" sz="8000" kern="100" dirty="0">
                <a:latin typeface="Times New Roman" panose="02020603050405020304" pitchFamily="18" charset="0"/>
                <a:ea typeface="Calibri" panose="020F0502020204030204" pitchFamily="34" charset="0"/>
                <a:cs typeface="Times New Roman" panose="02020603050405020304" pitchFamily="18" charset="0"/>
              </a:rPr>
              <a:t>Vergi Denetim Kurulu Başkanlığı 1 Ekim 2025 tarihinden itibaren başlatılacak uygulama ile sahte belge kullanan mükellefler hakkında düzenlenecek inceleme raporlarında mevcut uygulamadaki </a:t>
            </a:r>
            <a:r>
              <a:rPr lang="tr-TR" sz="8000" b="1" kern="1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‘Bilmeden sahte fatura kullanma’ </a:t>
            </a:r>
            <a:r>
              <a:rPr lang="tr-TR" sz="8000" kern="100" dirty="0">
                <a:latin typeface="Times New Roman" panose="02020603050405020304" pitchFamily="18" charset="0"/>
                <a:ea typeface="Calibri" panose="020F0502020204030204" pitchFamily="34" charset="0"/>
                <a:cs typeface="Times New Roman" panose="02020603050405020304" pitchFamily="18" charset="0"/>
              </a:rPr>
              <a:t>yerine </a:t>
            </a:r>
            <a:r>
              <a:rPr lang="tr-TR" sz="8000" b="1" kern="1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“Bilerek kullanmış sayılarak” </a:t>
            </a:r>
            <a:r>
              <a:rPr lang="tr-TR" sz="8000" kern="100" dirty="0">
                <a:latin typeface="Times New Roman" panose="02020603050405020304" pitchFamily="18" charset="0"/>
                <a:ea typeface="Calibri" panose="020F0502020204030204" pitchFamily="34" charset="0"/>
                <a:cs typeface="Times New Roman" panose="02020603050405020304" pitchFamily="18" charset="0"/>
              </a:rPr>
              <a:t>işlem tesis edilmesi ve bu mükellefler için üç kat vergi </a:t>
            </a:r>
            <a:r>
              <a:rPr lang="tr-TR" sz="8000" kern="100" dirty="0" err="1">
                <a:latin typeface="Times New Roman" panose="02020603050405020304" pitchFamily="18" charset="0"/>
                <a:ea typeface="Calibri" panose="020F0502020204030204" pitchFamily="34" charset="0"/>
                <a:cs typeface="Times New Roman" panose="02020603050405020304" pitchFamily="18" charset="0"/>
              </a:rPr>
              <a:t>ziyaı</a:t>
            </a:r>
            <a:r>
              <a:rPr lang="tr-TR" sz="8000" kern="100" dirty="0">
                <a:latin typeface="Times New Roman" panose="02020603050405020304" pitchFamily="18" charset="0"/>
                <a:ea typeface="Calibri" panose="020F0502020204030204" pitchFamily="34" charset="0"/>
                <a:cs typeface="Times New Roman" panose="02020603050405020304" pitchFamily="18" charset="0"/>
              </a:rPr>
              <a:t> cezasının dışında ayrıca savcılığa suç duyurusunda bulunacağını açıklamıştır. </a:t>
            </a:r>
          </a:p>
          <a:p>
            <a:pPr algn="just">
              <a:lnSpc>
                <a:spcPct val="170000"/>
              </a:lnSpc>
              <a:buFont typeface="Wingdings" panose="05000000000000000000" pitchFamily="2" charset="2"/>
              <a:buChar char="q"/>
            </a:pPr>
            <a:r>
              <a:rPr lang="tr-TR" sz="8000" kern="100" dirty="0">
                <a:latin typeface="Times New Roman" panose="02020603050405020304" pitchFamily="18" charset="0"/>
                <a:ea typeface="Calibri" panose="020F0502020204030204" pitchFamily="34" charset="0"/>
                <a:cs typeface="Times New Roman" panose="02020603050405020304" pitchFamily="18" charset="0"/>
              </a:rPr>
              <a:t>Ayrıca, sahte belge düzenleyen veya kullanan mükelleflerle ilgili düzenlenen vergi inceleme raporlarına bağlı olarak birçok denetim elemanı düzenlemiş oldukları inceleme raporlarıyla ilgili meslek mensupları hakkında da </a:t>
            </a:r>
            <a:r>
              <a:rPr lang="tr-TR" sz="8000" b="1" kern="1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bağlı bulundukları odaya </a:t>
            </a:r>
            <a:r>
              <a:rPr lang="tr-TR" sz="8000" kern="100" dirty="0">
                <a:latin typeface="Times New Roman" panose="02020603050405020304" pitchFamily="18" charset="0"/>
                <a:ea typeface="Calibri" panose="020F0502020204030204" pitchFamily="34" charset="0"/>
                <a:cs typeface="Times New Roman" panose="02020603050405020304" pitchFamily="18" charset="0"/>
              </a:rPr>
              <a:t>yazı yazarak haklarında disiplin işlemi yapılması istenilmektedir.</a:t>
            </a:r>
            <a:endParaRPr lang="tr-TR" sz="8000" b="1" dirty="0">
              <a:solidFill>
                <a:srgbClr val="FF0000"/>
              </a:solidFill>
              <a:effectLst>
                <a:outerShdw blurRad="38100" dist="38100" dir="2700000" algn="tl">
                  <a:srgbClr val="000000">
                    <a:alpha val="43137"/>
                  </a:srgbClr>
                </a:outerShdw>
              </a:effectLst>
            </a:endParaRPr>
          </a:p>
        </p:txBody>
      </p:sp>
      <p:sp>
        <p:nvSpPr>
          <p:cNvPr id="2" name="Veri Yer Tutucusu 1">
            <a:extLst>
              <a:ext uri="{FF2B5EF4-FFF2-40B4-BE49-F238E27FC236}">
                <a16:creationId xmlns:a16="http://schemas.microsoft.com/office/drawing/2014/main" id="{A1A3B699-48E6-3DB1-F51E-F493F69411B0}"/>
              </a:ext>
            </a:extLst>
          </p:cNvPr>
          <p:cNvSpPr>
            <a:spLocks noGrp="1"/>
          </p:cNvSpPr>
          <p:nvPr>
            <p:ph type="dt" sz="half" idx="10"/>
          </p:nvPr>
        </p:nvSpPr>
        <p:spPr/>
        <p:txBody>
          <a:bodyPr/>
          <a:lstStyle/>
          <a:p>
            <a:fld id="{B4468691-E455-44E9-AD8D-E56A6FC37772}" type="datetime1">
              <a:rPr lang="tr-TR" smtClean="0"/>
              <a:t>7.10.2025</a:t>
            </a:fld>
            <a:endParaRPr lang="tr-TR"/>
          </a:p>
        </p:txBody>
      </p:sp>
      <p:sp>
        <p:nvSpPr>
          <p:cNvPr id="4" name="Alt Bilgi Yer Tutucusu 3">
            <a:extLst>
              <a:ext uri="{FF2B5EF4-FFF2-40B4-BE49-F238E27FC236}">
                <a16:creationId xmlns:a16="http://schemas.microsoft.com/office/drawing/2014/main" id="{C4F749B2-7BD2-2623-32A7-80F7C41A425A}"/>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29221044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8E45C-0CBD-F24F-1200-621CFBF89AB2}"/>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08ADB537-F220-1D41-519B-CA1364F1E4FE}"/>
              </a:ext>
            </a:extLst>
          </p:cNvPr>
          <p:cNvSpPr>
            <a:spLocks noGrp="1"/>
          </p:cNvSpPr>
          <p:nvPr>
            <p:ph type="sldNum" sz="quarter" idx="12"/>
          </p:nvPr>
        </p:nvSpPr>
        <p:spPr/>
        <p:txBody>
          <a:bodyPr/>
          <a:lstStyle/>
          <a:p>
            <a:fld id="{F302176B-0E47-46AC-8F43-DAB4B8A37D06}" type="slidenum">
              <a:rPr lang="tr-TR" smtClean="0"/>
              <a:t>29</a:t>
            </a:fld>
            <a:endParaRPr lang="tr-TR"/>
          </a:p>
        </p:txBody>
      </p:sp>
      <p:sp>
        <p:nvSpPr>
          <p:cNvPr id="3" name="İçerik Yer Tutucusu 2">
            <a:extLst>
              <a:ext uri="{FF2B5EF4-FFF2-40B4-BE49-F238E27FC236}">
                <a16:creationId xmlns:a16="http://schemas.microsoft.com/office/drawing/2014/main" id="{B0933FBB-BA35-067F-0F13-D1793DFB7AE9}"/>
              </a:ext>
            </a:extLst>
          </p:cNvPr>
          <p:cNvSpPr>
            <a:spLocks noGrp="1"/>
          </p:cNvSpPr>
          <p:nvPr>
            <p:ph idx="4294967295"/>
          </p:nvPr>
        </p:nvSpPr>
        <p:spPr>
          <a:xfrm>
            <a:off x="1199456" y="836712"/>
            <a:ext cx="10009112" cy="5335489"/>
          </a:xfrm>
        </p:spPr>
        <p:txBody>
          <a:bodyPr>
            <a:normAutofit fontScale="25000" lnSpcReduction="20000"/>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just">
              <a:buNone/>
            </a:pPr>
            <a:endPar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buNone/>
            </a:pPr>
            <a:r>
              <a:rPr lang="tr-TR" sz="11200" b="1" dirty="0">
                <a:solidFill>
                  <a:srgbClr val="FF0000"/>
                </a:solidFill>
                <a:effectLst>
                  <a:outerShdw blurRad="38100" dist="38100" dir="2700000" algn="tl">
                    <a:srgbClr val="000000">
                      <a:alpha val="43137"/>
                    </a:srgbClr>
                  </a:outerShdw>
                </a:effectLst>
              </a:rPr>
              <a:t>KURGAN </a:t>
            </a:r>
          </a:p>
          <a:p>
            <a:pPr marL="0" indent="0" algn="ctr">
              <a:buNone/>
            </a:pPr>
            <a:r>
              <a:rPr lang="tr-TR" sz="11200" b="1" dirty="0">
                <a:solidFill>
                  <a:srgbClr val="FF0000"/>
                </a:solidFill>
                <a:effectLst>
                  <a:outerShdw blurRad="38100" dist="38100" dir="2700000" algn="tl">
                    <a:srgbClr val="000000">
                      <a:alpha val="43137"/>
                    </a:srgbClr>
                  </a:outerShdw>
                </a:effectLst>
              </a:rPr>
              <a:t>(KURULUŞ GÖZETİMLİ ANALİZ SİSTEMİ)</a:t>
            </a:r>
          </a:p>
          <a:p>
            <a:pPr algn="just">
              <a:lnSpc>
                <a:spcPct val="170000"/>
              </a:lnSpc>
              <a:buFont typeface="Wingdings" panose="05000000000000000000" pitchFamily="2" charset="2"/>
              <a:buChar char="q"/>
            </a:pPr>
            <a:r>
              <a:rPr lang="tr-TR" sz="6200" kern="100" dirty="0">
                <a:latin typeface="Times New Roman" panose="02020603050405020304" pitchFamily="18" charset="0"/>
                <a:ea typeface="Calibri" panose="020F0502020204030204" pitchFamily="34" charset="0"/>
                <a:cs typeface="Times New Roman" panose="02020603050405020304" pitchFamily="18" charset="0"/>
              </a:rPr>
              <a:t>İşlem riskini ölçen risk analiz sisteminin temel hedeflerinden birisi de mükelleflerin hak ve hukukunun gözetilerek denetim birimi nazarındaki risk algısından mümkün olabildiğince erken haberdar edilebilmelerini sağlamaktır.</a:t>
            </a:r>
          </a:p>
          <a:p>
            <a:pPr algn="just">
              <a:lnSpc>
                <a:spcPct val="170000"/>
              </a:lnSpc>
              <a:buFont typeface="Wingdings" panose="05000000000000000000" pitchFamily="2" charset="2"/>
              <a:buChar char="q"/>
            </a:pPr>
            <a:r>
              <a:rPr lang="tr-TR" sz="6200" kern="100" dirty="0">
                <a:latin typeface="Times New Roman" panose="02020603050405020304" pitchFamily="18" charset="0"/>
                <a:ea typeface="Calibri" panose="020F0502020204030204" pitchFamily="34" charset="0"/>
                <a:cs typeface="Times New Roman" panose="02020603050405020304" pitchFamily="18" charset="0"/>
              </a:rPr>
              <a:t>Olası bir denetim çalışmasında, mükellefler riskli işlemlerin gerçek bir mal teslimi ve/veya hizmet ifasına dayandığını, </a:t>
            </a:r>
            <a:r>
              <a:rPr lang="tr-TR" sz="6200" b="1" kern="100" dirty="0">
                <a:latin typeface="Times New Roman" panose="02020603050405020304" pitchFamily="18" charset="0"/>
                <a:ea typeface="Calibri" panose="020F0502020204030204" pitchFamily="34" charset="0"/>
                <a:cs typeface="Times New Roman" panose="02020603050405020304" pitchFamily="18" charset="0"/>
              </a:rPr>
              <a:t>satın alınan malın işletme kullanıldığını,</a:t>
            </a:r>
            <a:r>
              <a:rPr lang="tr-TR" sz="6200" kern="100" dirty="0">
                <a:latin typeface="Times New Roman" panose="02020603050405020304" pitchFamily="18" charset="0"/>
                <a:ea typeface="Calibri" panose="020F0502020204030204" pitchFamily="34" charset="0"/>
                <a:cs typeface="Times New Roman" panose="02020603050405020304" pitchFamily="18" charset="0"/>
              </a:rPr>
              <a:t> </a:t>
            </a:r>
            <a:r>
              <a:rPr lang="tr-TR" sz="6200" b="1" kern="100" dirty="0">
                <a:latin typeface="Times New Roman" panose="02020603050405020304" pitchFamily="18" charset="0"/>
                <a:ea typeface="Calibri" panose="020F0502020204030204" pitchFamily="34" charset="0"/>
                <a:cs typeface="Times New Roman" panose="02020603050405020304" pitchFamily="18" charset="0"/>
              </a:rPr>
              <a:t>deposunda bulunduğunu </a:t>
            </a:r>
            <a:r>
              <a:rPr lang="tr-TR" sz="6200" kern="100" dirty="0">
                <a:latin typeface="Times New Roman" panose="02020603050405020304" pitchFamily="18" charset="0"/>
                <a:ea typeface="Calibri" panose="020F0502020204030204" pitchFamily="34" charset="0"/>
                <a:cs typeface="Times New Roman" panose="02020603050405020304" pitchFamily="18" charset="0"/>
              </a:rPr>
              <a:t>veya yeniden alım satıma konu edildiğini ispatlamak durumunda kalacaktır. Bu işlemlere yönelik muhasebe kayıtlarının usulüne uygun olarak tam ve zamanında tutulması, işlemlerin gerçekliğinin ispatı yönünden tevsik edilmesi önem arz etmektedir.</a:t>
            </a:r>
            <a:endParaRPr lang="tr-TR" b="1" dirty="0">
              <a:solidFill>
                <a:srgbClr val="FF0000"/>
              </a:solidFill>
              <a:effectLst>
                <a:outerShdw blurRad="38100" dist="38100" dir="2700000" algn="tl">
                  <a:srgbClr val="000000">
                    <a:alpha val="43137"/>
                  </a:srgbClr>
                </a:outerShdw>
              </a:effectLst>
            </a:endParaRPr>
          </a:p>
        </p:txBody>
      </p:sp>
      <p:sp>
        <p:nvSpPr>
          <p:cNvPr id="2" name="Veri Yer Tutucusu 1">
            <a:extLst>
              <a:ext uri="{FF2B5EF4-FFF2-40B4-BE49-F238E27FC236}">
                <a16:creationId xmlns:a16="http://schemas.microsoft.com/office/drawing/2014/main" id="{A63CF495-3158-8391-95ED-013DD3995398}"/>
              </a:ext>
            </a:extLst>
          </p:cNvPr>
          <p:cNvSpPr>
            <a:spLocks noGrp="1"/>
          </p:cNvSpPr>
          <p:nvPr>
            <p:ph type="dt" sz="half" idx="10"/>
          </p:nvPr>
        </p:nvSpPr>
        <p:spPr/>
        <p:txBody>
          <a:bodyPr/>
          <a:lstStyle/>
          <a:p>
            <a:fld id="{B4468691-E455-44E9-AD8D-E56A6FC37772}" type="datetime1">
              <a:rPr lang="tr-TR" smtClean="0"/>
              <a:t>7.10.2025</a:t>
            </a:fld>
            <a:endParaRPr lang="tr-TR"/>
          </a:p>
        </p:txBody>
      </p:sp>
      <p:sp>
        <p:nvSpPr>
          <p:cNvPr id="4" name="Alt Bilgi Yer Tutucusu 3">
            <a:extLst>
              <a:ext uri="{FF2B5EF4-FFF2-40B4-BE49-F238E27FC236}">
                <a16:creationId xmlns:a16="http://schemas.microsoft.com/office/drawing/2014/main" id="{5A49D63C-1E2E-993E-E8D3-C303669D31C3}"/>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3795025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51F78-638F-CD23-77B6-3B7B16C6ABA0}"/>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4D8331FE-2F26-B5FA-63D8-D96F6C1ACF55}"/>
              </a:ext>
            </a:extLst>
          </p:cNvPr>
          <p:cNvSpPr>
            <a:spLocks noGrp="1"/>
          </p:cNvSpPr>
          <p:nvPr>
            <p:ph type="title"/>
          </p:nvPr>
        </p:nvSpPr>
        <p:spPr>
          <a:xfrm>
            <a:off x="1069848" y="484632"/>
            <a:ext cx="10058400" cy="1288185"/>
          </a:xfrm>
        </p:spPr>
        <p:txBody>
          <a:bodyPr>
            <a:normAutofit/>
          </a:bodyPr>
          <a:lstStyle/>
          <a:p>
            <a:pPr algn="ctr"/>
            <a:r>
              <a:rPr lang="tr-TR" sz="3200" dirty="0">
                <a:solidFill>
                  <a:srgbClr val="FF0000"/>
                </a:solidFill>
              </a:rPr>
              <a:t>Ocak-ağustos</a:t>
            </a:r>
            <a:br>
              <a:rPr lang="tr-TR" sz="3200" dirty="0">
                <a:solidFill>
                  <a:srgbClr val="FF0000"/>
                </a:solidFill>
              </a:rPr>
            </a:br>
            <a:r>
              <a:rPr lang="tr-TR" sz="3200" dirty="0">
                <a:solidFill>
                  <a:srgbClr val="FF0000"/>
                </a:solidFill>
              </a:rPr>
              <a:t>Vergi gelirleri 4 trilyon 401 milyar 815 milyon TL</a:t>
            </a:r>
          </a:p>
        </p:txBody>
      </p:sp>
      <p:sp>
        <p:nvSpPr>
          <p:cNvPr id="3" name="Veri Yer Tutucusu 2">
            <a:extLst>
              <a:ext uri="{FF2B5EF4-FFF2-40B4-BE49-F238E27FC236}">
                <a16:creationId xmlns:a16="http://schemas.microsoft.com/office/drawing/2014/main" id="{79B79263-4B97-EFD1-01E4-C57D7254254C}"/>
              </a:ext>
            </a:extLst>
          </p:cNvPr>
          <p:cNvSpPr>
            <a:spLocks noGrp="1"/>
          </p:cNvSpPr>
          <p:nvPr>
            <p:ph type="dt" sz="half" idx="10"/>
          </p:nvPr>
        </p:nvSpPr>
        <p:spPr/>
        <p:txBody>
          <a:bodyPr/>
          <a:lstStyle/>
          <a:p>
            <a:fld id="{218799C6-66F9-4FC0-91C6-E89ACB47A36C}" type="datetime1">
              <a:rPr lang="tr-TR" smtClean="0"/>
              <a:t>7.10.2025</a:t>
            </a:fld>
            <a:endParaRPr lang="tr-TR"/>
          </a:p>
        </p:txBody>
      </p:sp>
      <p:sp>
        <p:nvSpPr>
          <p:cNvPr id="4" name="Alt Bilgi Yer Tutucusu 3">
            <a:extLst>
              <a:ext uri="{FF2B5EF4-FFF2-40B4-BE49-F238E27FC236}">
                <a16:creationId xmlns:a16="http://schemas.microsoft.com/office/drawing/2014/main" id="{32C0DED1-3116-A4F6-D5CB-3A29C8A389EA}"/>
              </a:ext>
            </a:extLst>
          </p:cNvPr>
          <p:cNvSpPr>
            <a:spLocks noGrp="1"/>
          </p:cNvSpPr>
          <p:nvPr>
            <p:ph type="ftr" sz="quarter" idx="11"/>
          </p:nvPr>
        </p:nvSpPr>
        <p:spPr/>
        <p:txBody>
          <a:bodyPr/>
          <a:lstStyle/>
          <a:p>
            <a:r>
              <a:rPr lang="tr-TR"/>
              <a:t>Dr. Soner ÜLGEN</a:t>
            </a:r>
          </a:p>
        </p:txBody>
      </p:sp>
      <p:sp>
        <p:nvSpPr>
          <p:cNvPr id="5" name="Slayt Numarası Yer Tutucusu 4">
            <a:extLst>
              <a:ext uri="{FF2B5EF4-FFF2-40B4-BE49-F238E27FC236}">
                <a16:creationId xmlns:a16="http://schemas.microsoft.com/office/drawing/2014/main" id="{6EC265F4-3B77-C6DA-310F-BB4432AC2443}"/>
              </a:ext>
            </a:extLst>
          </p:cNvPr>
          <p:cNvSpPr>
            <a:spLocks noGrp="1"/>
          </p:cNvSpPr>
          <p:nvPr>
            <p:ph type="sldNum" sz="quarter" idx="12"/>
          </p:nvPr>
        </p:nvSpPr>
        <p:spPr/>
        <p:txBody>
          <a:bodyPr/>
          <a:lstStyle/>
          <a:p>
            <a:fld id="{F302176B-0E47-46AC-8F43-DAB4B8A37D06}" type="slidenum">
              <a:rPr lang="tr-TR" smtClean="0"/>
              <a:t>3</a:t>
            </a:fld>
            <a:endParaRPr lang="tr-TR"/>
          </a:p>
        </p:txBody>
      </p:sp>
      <p:pic>
        <p:nvPicPr>
          <p:cNvPr id="10" name="Resim 9">
            <a:extLst>
              <a:ext uri="{FF2B5EF4-FFF2-40B4-BE49-F238E27FC236}">
                <a16:creationId xmlns:a16="http://schemas.microsoft.com/office/drawing/2014/main" id="{860A3C48-3324-307B-0F2B-88DE533BC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239" y="1805038"/>
            <a:ext cx="7643522" cy="4104456"/>
          </a:xfrm>
          <a:prstGeom prst="rect">
            <a:avLst/>
          </a:prstGeom>
        </p:spPr>
      </p:pic>
    </p:spTree>
    <p:extLst>
      <p:ext uri="{BB962C8B-B14F-4D97-AF65-F5344CB8AC3E}">
        <p14:creationId xmlns:p14="http://schemas.microsoft.com/office/powerpoint/2010/main" val="5007316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0E2DF-A7F8-B08B-81D6-4E46CFEFA2A8}"/>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66F31EEA-2130-EE30-C8B4-AF2667CEC9D7}"/>
              </a:ext>
            </a:extLst>
          </p:cNvPr>
          <p:cNvSpPr>
            <a:spLocks noGrp="1"/>
          </p:cNvSpPr>
          <p:nvPr>
            <p:ph type="sldNum" sz="quarter" idx="12"/>
          </p:nvPr>
        </p:nvSpPr>
        <p:spPr/>
        <p:txBody>
          <a:bodyPr/>
          <a:lstStyle/>
          <a:p>
            <a:fld id="{F302176B-0E47-46AC-8F43-DAB4B8A37D06}" type="slidenum">
              <a:rPr lang="tr-TR" smtClean="0"/>
              <a:t>30</a:t>
            </a:fld>
            <a:endParaRPr lang="tr-TR"/>
          </a:p>
        </p:txBody>
      </p:sp>
      <p:sp>
        <p:nvSpPr>
          <p:cNvPr id="3" name="İçerik Yer Tutucusu 2">
            <a:extLst>
              <a:ext uri="{FF2B5EF4-FFF2-40B4-BE49-F238E27FC236}">
                <a16:creationId xmlns:a16="http://schemas.microsoft.com/office/drawing/2014/main" id="{287C4893-07DA-F3AD-505C-92D88331DE9B}"/>
              </a:ext>
            </a:extLst>
          </p:cNvPr>
          <p:cNvSpPr>
            <a:spLocks noGrp="1"/>
          </p:cNvSpPr>
          <p:nvPr>
            <p:ph idx="4294967295"/>
          </p:nvPr>
        </p:nvSpPr>
        <p:spPr>
          <a:xfrm>
            <a:off x="623392" y="404664"/>
            <a:ext cx="11161240" cy="5976664"/>
          </a:xfrm>
        </p:spPr>
        <p:txBody>
          <a:bodyPr>
            <a:noAutofit/>
          </a:bodyPr>
          <a:lstStyle/>
          <a:p>
            <a:pPr marL="0" indent="0" algn="ctr">
              <a:lnSpc>
                <a:spcPct val="150000"/>
              </a:lnSpc>
              <a:buNone/>
            </a:pPr>
            <a:r>
              <a:rPr lang="tr-TR"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SERMAYE ARTIRIMI İÇİN EN DOĞRU ZAMANLAMA</a:t>
            </a:r>
          </a:p>
          <a:p>
            <a:pPr algn="just">
              <a:lnSpc>
                <a:spcPct val="150000"/>
              </a:lnSpc>
              <a:buFont typeface="Wingdings" panose="05000000000000000000" pitchFamily="2" charset="2"/>
              <a:buChar char="q"/>
            </a:pPr>
            <a:r>
              <a:rPr lang="tr-TR" kern="100" dirty="0">
                <a:latin typeface="Times New Roman" panose="02020603050405020304" pitchFamily="18" charset="0"/>
                <a:ea typeface="Calibri" panose="020F0502020204030204" pitchFamily="34" charset="0"/>
                <a:cs typeface="Times New Roman" panose="02020603050405020304" pitchFamily="18" charset="0"/>
              </a:rPr>
              <a:t>Bu konuda piyasada bilgi kirliliği söz konusu gelin birlikte üzerinden geçelim. </a:t>
            </a:r>
          </a:p>
          <a:p>
            <a:pPr algn="just">
              <a:lnSpc>
                <a:spcPct val="150000"/>
              </a:lnSpc>
              <a:buFont typeface="Wingdings" panose="05000000000000000000" pitchFamily="2" charset="2"/>
              <a:buChar char="q"/>
            </a:pPr>
            <a:r>
              <a:rPr lang="tr-TR" kern="100" dirty="0">
                <a:latin typeface="Times New Roman" panose="02020603050405020304" pitchFamily="18" charset="0"/>
                <a:ea typeface="Calibri" panose="020F0502020204030204" pitchFamily="34" charset="0"/>
                <a:cs typeface="Times New Roman" panose="02020603050405020304" pitchFamily="18" charset="0"/>
              </a:rPr>
              <a:t>Bilindiği üzere, 31.12. 2023 tarihli bilançoların düzeltilmesi sonucu öz kaynak hesaplarında ortaya çıkan enflasyon farkları ile düzeltme sonucu ortaya çıkan düzeltme karları (570 Geçmiş Yıl Karları) 2024 takvim yılı düzeltmelerinde gider etkisi yaratmak suretiyle enflasyon düzeltme karını azaltıcı veya enflasyon düzeltme zararını artırıcı etkisiyle aktif hesapların gelir etkisi telafi ettiler. </a:t>
            </a:r>
          </a:p>
          <a:p>
            <a:pPr algn="just">
              <a:lnSpc>
                <a:spcPct val="150000"/>
              </a:lnSpc>
              <a:buFont typeface="Wingdings" panose="05000000000000000000" pitchFamily="2" charset="2"/>
              <a:buChar char="q"/>
            </a:pPr>
            <a:r>
              <a:rPr lang="tr-TR"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2024 yılının Aralık ayı 502 Sermaye düzeltme olumlu farklarını, 540 Yasal yedekler enflasyon farklarını, 541 Olağanüstü yedekler enflasyon farklarını, 525 Kayda alınan emtia karşılığı enflasyon farklarını, 549 Özel fonlar enflasyon fark hesapları ve 570 Geçmiş yıl karlarını sermayeye ilave etmek için hiç uygun bir zaman değil. </a:t>
            </a:r>
            <a:r>
              <a:rPr lang="tr-TR" kern="100" dirty="0">
                <a:latin typeface="Times New Roman" panose="02020603050405020304" pitchFamily="18" charset="0"/>
                <a:ea typeface="Calibri" panose="020F0502020204030204" pitchFamily="34" charset="0"/>
                <a:cs typeface="Times New Roman" panose="02020603050405020304" pitchFamily="18" charset="0"/>
              </a:rPr>
              <a:t>Zira sermayeye ilave ederseniz 31.12.2024 tarihli bilançonun düzeltmesi aşamasında bu hesapların gider etkisinden son üç ay için yararlanamazsınız.</a:t>
            </a:r>
          </a:p>
        </p:txBody>
      </p:sp>
      <p:sp>
        <p:nvSpPr>
          <p:cNvPr id="2" name="Veri Yer Tutucusu 1">
            <a:extLst>
              <a:ext uri="{FF2B5EF4-FFF2-40B4-BE49-F238E27FC236}">
                <a16:creationId xmlns:a16="http://schemas.microsoft.com/office/drawing/2014/main" id="{30201B15-B62E-2778-00D0-345A9742523D}"/>
              </a:ext>
            </a:extLst>
          </p:cNvPr>
          <p:cNvSpPr>
            <a:spLocks noGrp="1"/>
          </p:cNvSpPr>
          <p:nvPr>
            <p:ph type="dt" sz="half" idx="10"/>
          </p:nvPr>
        </p:nvSpPr>
        <p:spPr/>
        <p:txBody>
          <a:bodyPr/>
          <a:lstStyle/>
          <a:p>
            <a:fld id="{9E6AD312-5283-497F-A0A4-B3F7A0E7FED6}" type="datetime1">
              <a:rPr lang="tr-TR" smtClean="0"/>
              <a:t>7.10.2025</a:t>
            </a:fld>
            <a:endParaRPr lang="tr-TR"/>
          </a:p>
        </p:txBody>
      </p:sp>
      <p:sp>
        <p:nvSpPr>
          <p:cNvPr id="4" name="Alt Bilgi Yer Tutucusu 3">
            <a:extLst>
              <a:ext uri="{FF2B5EF4-FFF2-40B4-BE49-F238E27FC236}">
                <a16:creationId xmlns:a16="http://schemas.microsoft.com/office/drawing/2014/main" id="{04090859-06EA-60EE-A5EA-05D72BDDDDEE}"/>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434598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81EFF-CCBE-C37E-EB58-A48E33CD88FF}"/>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5B6AF84A-CD05-FCA2-C7D8-507B35672BDC}"/>
              </a:ext>
            </a:extLst>
          </p:cNvPr>
          <p:cNvSpPr>
            <a:spLocks noGrp="1"/>
          </p:cNvSpPr>
          <p:nvPr>
            <p:ph type="sldNum" sz="quarter" idx="12"/>
          </p:nvPr>
        </p:nvSpPr>
        <p:spPr/>
        <p:txBody>
          <a:bodyPr/>
          <a:lstStyle/>
          <a:p>
            <a:fld id="{F302176B-0E47-46AC-8F43-DAB4B8A37D06}" type="slidenum">
              <a:rPr lang="tr-TR" smtClean="0"/>
              <a:t>31</a:t>
            </a:fld>
            <a:endParaRPr lang="tr-TR"/>
          </a:p>
        </p:txBody>
      </p:sp>
      <p:sp>
        <p:nvSpPr>
          <p:cNvPr id="3" name="İçerik Yer Tutucusu 2">
            <a:extLst>
              <a:ext uri="{FF2B5EF4-FFF2-40B4-BE49-F238E27FC236}">
                <a16:creationId xmlns:a16="http://schemas.microsoft.com/office/drawing/2014/main" id="{2EC2314C-F0D9-67EC-2DDB-5F1615730C34}"/>
              </a:ext>
            </a:extLst>
          </p:cNvPr>
          <p:cNvSpPr>
            <a:spLocks noGrp="1"/>
          </p:cNvSpPr>
          <p:nvPr>
            <p:ph idx="4294967295"/>
          </p:nvPr>
        </p:nvSpPr>
        <p:spPr>
          <a:xfrm>
            <a:off x="839416" y="764704"/>
            <a:ext cx="11111792" cy="5407496"/>
          </a:xfrm>
        </p:spPr>
        <p:txBody>
          <a:bodyPr>
            <a:normAutofit/>
          </a:bodyPr>
          <a:lstStyle/>
          <a:p>
            <a:pPr marL="0" indent="0" algn="ctr">
              <a:lnSpc>
                <a:spcPct val="150000"/>
              </a:lnSpc>
              <a:buNone/>
            </a:pPr>
            <a:r>
              <a:rPr lang="tr-TR"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SERMAYE ARTIRIMI İÇİN EN DOĞRU ZAMANLAMA</a:t>
            </a:r>
          </a:p>
          <a:p>
            <a:pPr algn="just">
              <a:lnSpc>
                <a:spcPct val="150000"/>
              </a:lnSpc>
              <a:buFont typeface="Wingdings" panose="05000000000000000000" pitchFamily="2" charset="2"/>
              <a:buChar char="q"/>
            </a:pPr>
            <a:r>
              <a:rPr lang="tr-TR" b="1" kern="100" dirty="0">
                <a:latin typeface="Times New Roman" panose="02020603050405020304" pitchFamily="18" charset="0"/>
                <a:ea typeface="Calibri" panose="020F0502020204030204" pitchFamily="34" charset="0"/>
                <a:cs typeface="Times New Roman" panose="02020603050405020304" pitchFamily="18" charset="0"/>
              </a:rPr>
              <a:t>Enflasyon Düzeltmesine Uygulayan Şirketlerde Esas Alınacak Finansal Tablolara İlişkin Tebliğde yer alan düzenleme uyarınca; </a:t>
            </a:r>
          </a:p>
          <a:p>
            <a:pPr algn="just">
              <a:lnSpc>
                <a:spcPct val="150000"/>
              </a:lnSpc>
              <a:buFont typeface="Wingdings" panose="05000000000000000000" pitchFamily="2" charset="2"/>
              <a:buChar char="q"/>
            </a:pPr>
            <a:r>
              <a:rPr lang="tr-TR" b="1" kern="100" dirty="0">
                <a:solidFill>
                  <a:srgbClr val="7030A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502 Sermaye düzeltme olumlu farkları ile yukarıda belirtilen diğer öz kaynak hesaplarına ait enflasyon farklarını sermayeye ilave ederken </a:t>
            </a:r>
            <a:r>
              <a:rPr lang="tr-TR" kern="100" dirty="0">
                <a:latin typeface="Times New Roman" panose="02020603050405020304" pitchFamily="18" charset="0"/>
                <a:ea typeface="Calibri" panose="020F0502020204030204" pitchFamily="34" charset="0"/>
                <a:cs typeface="Times New Roman" panose="02020603050405020304" pitchFamily="18" charset="0"/>
              </a:rPr>
              <a:t>bu hesapların 580 Geçmiş yıl zararları ile 503 Sermaye düzeltmesi olumsuz farklarını </a:t>
            </a:r>
            <a:r>
              <a:rPr lang="tr-TR"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aşan kısmı </a:t>
            </a:r>
            <a:r>
              <a:rPr lang="tr-TR" kern="100" dirty="0">
                <a:latin typeface="Times New Roman" panose="02020603050405020304" pitchFamily="18" charset="0"/>
                <a:ea typeface="Calibri" panose="020F0502020204030204" pitchFamily="34" charset="0"/>
                <a:cs typeface="Times New Roman" panose="02020603050405020304" pitchFamily="18" charset="0"/>
              </a:rPr>
              <a:t>sermayeye ilave edilebilecektir. </a:t>
            </a:r>
          </a:p>
          <a:p>
            <a:pPr algn="just">
              <a:lnSpc>
                <a:spcPct val="150000"/>
              </a:lnSpc>
              <a:buFont typeface="Wingdings" panose="05000000000000000000" pitchFamily="2" charset="2"/>
              <a:buChar char="q"/>
            </a:pPr>
            <a:r>
              <a:rPr lang="tr-TR" kern="100" dirty="0">
                <a:latin typeface="Times New Roman" panose="02020603050405020304" pitchFamily="18" charset="0"/>
                <a:ea typeface="Calibri" panose="020F0502020204030204" pitchFamily="34" charset="0"/>
                <a:cs typeface="Times New Roman" panose="02020603050405020304" pitchFamily="18" charset="0"/>
              </a:rPr>
              <a:t> Nakit sermaye artırımı için zamanlama açısından herhangi bir kısıtlayıcı durum bulunmadığını da unutmayan söyleyelim.</a:t>
            </a:r>
          </a:p>
        </p:txBody>
      </p:sp>
      <p:sp>
        <p:nvSpPr>
          <p:cNvPr id="2" name="Veri Yer Tutucusu 1">
            <a:extLst>
              <a:ext uri="{FF2B5EF4-FFF2-40B4-BE49-F238E27FC236}">
                <a16:creationId xmlns:a16="http://schemas.microsoft.com/office/drawing/2014/main" id="{5EA50684-6032-4330-49F2-7A37CEC91EEC}"/>
              </a:ext>
            </a:extLst>
          </p:cNvPr>
          <p:cNvSpPr>
            <a:spLocks noGrp="1"/>
          </p:cNvSpPr>
          <p:nvPr>
            <p:ph type="dt" sz="half" idx="10"/>
          </p:nvPr>
        </p:nvSpPr>
        <p:spPr/>
        <p:txBody>
          <a:bodyPr/>
          <a:lstStyle/>
          <a:p>
            <a:fld id="{B2BF8BE5-F9D8-46F0-B3E3-ACE3E647F7A9}" type="datetime1">
              <a:rPr lang="tr-TR" smtClean="0"/>
              <a:t>7.10.2025</a:t>
            </a:fld>
            <a:endParaRPr lang="tr-TR"/>
          </a:p>
        </p:txBody>
      </p:sp>
      <p:sp>
        <p:nvSpPr>
          <p:cNvPr id="4" name="Alt Bilgi Yer Tutucusu 3">
            <a:extLst>
              <a:ext uri="{FF2B5EF4-FFF2-40B4-BE49-F238E27FC236}">
                <a16:creationId xmlns:a16="http://schemas.microsoft.com/office/drawing/2014/main" id="{36FBD839-157B-70F1-3195-E55AEA20209D}"/>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1035961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FBEB6-4691-E27D-2A28-A28165AD0C07}"/>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7EC63178-E8B1-4172-A300-E29D709ED98E}"/>
              </a:ext>
            </a:extLst>
          </p:cNvPr>
          <p:cNvSpPr>
            <a:spLocks noGrp="1"/>
          </p:cNvSpPr>
          <p:nvPr>
            <p:ph type="sldNum" sz="quarter" idx="12"/>
          </p:nvPr>
        </p:nvSpPr>
        <p:spPr/>
        <p:txBody>
          <a:bodyPr/>
          <a:lstStyle/>
          <a:p>
            <a:fld id="{F302176B-0E47-46AC-8F43-DAB4B8A37D06}" type="slidenum">
              <a:rPr lang="tr-TR" smtClean="0"/>
              <a:t>32</a:t>
            </a:fld>
            <a:endParaRPr lang="tr-TR"/>
          </a:p>
        </p:txBody>
      </p:sp>
      <p:sp>
        <p:nvSpPr>
          <p:cNvPr id="3" name="İçerik Yer Tutucusu 2">
            <a:extLst>
              <a:ext uri="{FF2B5EF4-FFF2-40B4-BE49-F238E27FC236}">
                <a16:creationId xmlns:a16="http://schemas.microsoft.com/office/drawing/2014/main" id="{A3E2339C-238A-0D7F-4C22-59797479CA90}"/>
              </a:ext>
            </a:extLst>
          </p:cNvPr>
          <p:cNvSpPr>
            <a:spLocks noGrp="1"/>
          </p:cNvSpPr>
          <p:nvPr>
            <p:ph idx="4294967295"/>
          </p:nvPr>
        </p:nvSpPr>
        <p:spPr>
          <a:xfrm>
            <a:off x="839416" y="764704"/>
            <a:ext cx="11111792" cy="5407496"/>
          </a:xfrm>
        </p:spPr>
        <p:txBody>
          <a:bodyPr>
            <a:normAutofit/>
          </a:bodyPr>
          <a:lstStyle/>
          <a:p>
            <a:pPr marL="0" indent="0" algn="ctr">
              <a:lnSpc>
                <a:spcPct val="150000"/>
              </a:lnSpc>
              <a:buNone/>
            </a:pPr>
            <a:r>
              <a:rPr lang="tr-TR"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NAKDİ SERMAYE İNDİRİMİ UYGULAMASINDA YAPAY ZEKA DENETİMLERİ</a:t>
            </a:r>
          </a:p>
        </p:txBody>
      </p:sp>
      <p:sp>
        <p:nvSpPr>
          <p:cNvPr id="2" name="Veri Yer Tutucusu 1">
            <a:extLst>
              <a:ext uri="{FF2B5EF4-FFF2-40B4-BE49-F238E27FC236}">
                <a16:creationId xmlns:a16="http://schemas.microsoft.com/office/drawing/2014/main" id="{988C4E69-1E00-FFB6-6579-E384DFF0A500}"/>
              </a:ext>
            </a:extLst>
          </p:cNvPr>
          <p:cNvSpPr>
            <a:spLocks noGrp="1"/>
          </p:cNvSpPr>
          <p:nvPr>
            <p:ph type="dt" sz="half" idx="10"/>
          </p:nvPr>
        </p:nvSpPr>
        <p:spPr/>
        <p:txBody>
          <a:bodyPr/>
          <a:lstStyle/>
          <a:p>
            <a:fld id="{B2BF8BE5-F9D8-46F0-B3E3-ACE3E647F7A9}" type="datetime1">
              <a:rPr lang="tr-TR" smtClean="0"/>
              <a:t>7.10.2025</a:t>
            </a:fld>
            <a:endParaRPr lang="tr-TR"/>
          </a:p>
        </p:txBody>
      </p:sp>
      <p:sp>
        <p:nvSpPr>
          <p:cNvPr id="4" name="Alt Bilgi Yer Tutucusu 3">
            <a:extLst>
              <a:ext uri="{FF2B5EF4-FFF2-40B4-BE49-F238E27FC236}">
                <a16:creationId xmlns:a16="http://schemas.microsoft.com/office/drawing/2014/main" id="{299B5769-9972-46D7-04D1-11CF4F12641F}"/>
              </a:ext>
            </a:extLst>
          </p:cNvPr>
          <p:cNvSpPr>
            <a:spLocks noGrp="1"/>
          </p:cNvSpPr>
          <p:nvPr>
            <p:ph type="ftr" sz="quarter" idx="11"/>
          </p:nvPr>
        </p:nvSpPr>
        <p:spPr/>
        <p:txBody>
          <a:bodyPr/>
          <a:lstStyle/>
          <a:p>
            <a:r>
              <a:rPr lang="tr-TR"/>
              <a:t>Dr. Soner ÜLGEN</a:t>
            </a:r>
          </a:p>
        </p:txBody>
      </p:sp>
      <p:pic>
        <p:nvPicPr>
          <p:cNvPr id="7" name="Resim 6">
            <a:extLst>
              <a:ext uri="{FF2B5EF4-FFF2-40B4-BE49-F238E27FC236}">
                <a16:creationId xmlns:a16="http://schemas.microsoft.com/office/drawing/2014/main" id="{8D8557D4-3F91-D810-0864-34A8FC46E0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6618" y="1844824"/>
            <a:ext cx="7658764" cy="3888433"/>
          </a:xfrm>
          <a:prstGeom prst="rect">
            <a:avLst/>
          </a:prstGeom>
        </p:spPr>
      </p:pic>
    </p:spTree>
    <p:extLst>
      <p:ext uri="{BB962C8B-B14F-4D97-AF65-F5344CB8AC3E}">
        <p14:creationId xmlns:p14="http://schemas.microsoft.com/office/powerpoint/2010/main" val="4033754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939DD-4BB1-1E6B-F307-735544AA60FC}"/>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13CD92E9-DA91-5319-D60C-8C677DE92D05}"/>
              </a:ext>
            </a:extLst>
          </p:cNvPr>
          <p:cNvSpPr>
            <a:spLocks noGrp="1"/>
          </p:cNvSpPr>
          <p:nvPr>
            <p:ph type="sldNum" sz="quarter" idx="12"/>
          </p:nvPr>
        </p:nvSpPr>
        <p:spPr/>
        <p:txBody>
          <a:bodyPr/>
          <a:lstStyle/>
          <a:p>
            <a:fld id="{F302176B-0E47-46AC-8F43-DAB4B8A37D06}" type="slidenum">
              <a:rPr lang="tr-TR" smtClean="0"/>
              <a:t>33</a:t>
            </a:fld>
            <a:endParaRPr lang="tr-TR"/>
          </a:p>
        </p:txBody>
      </p:sp>
      <p:sp>
        <p:nvSpPr>
          <p:cNvPr id="3" name="İçerik Yer Tutucusu 2">
            <a:extLst>
              <a:ext uri="{FF2B5EF4-FFF2-40B4-BE49-F238E27FC236}">
                <a16:creationId xmlns:a16="http://schemas.microsoft.com/office/drawing/2014/main" id="{96C9A46B-6FA2-80B2-6579-CB484B45DF58}"/>
              </a:ext>
            </a:extLst>
          </p:cNvPr>
          <p:cNvSpPr>
            <a:spLocks noGrp="1"/>
          </p:cNvSpPr>
          <p:nvPr>
            <p:ph idx="4294967295"/>
          </p:nvPr>
        </p:nvSpPr>
        <p:spPr>
          <a:xfrm>
            <a:off x="839416" y="764704"/>
            <a:ext cx="11111792" cy="5407496"/>
          </a:xfrm>
        </p:spPr>
        <p:txBody>
          <a:bodyPr>
            <a:normAutofit/>
          </a:bodyPr>
          <a:lstStyle/>
          <a:p>
            <a:pPr marL="0" indent="0" algn="ctr">
              <a:lnSpc>
                <a:spcPct val="150000"/>
              </a:lnSpc>
              <a:buNone/>
            </a:pPr>
            <a:r>
              <a:rPr lang="tr-TR"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NAKDİ SERMAYE İNDİRİMİ UYGULAMASINDA YAPAY ZEKA DENETİMLERİ</a:t>
            </a:r>
          </a:p>
        </p:txBody>
      </p:sp>
      <p:sp>
        <p:nvSpPr>
          <p:cNvPr id="2" name="Veri Yer Tutucusu 1">
            <a:extLst>
              <a:ext uri="{FF2B5EF4-FFF2-40B4-BE49-F238E27FC236}">
                <a16:creationId xmlns:a16="http://schemas.microsoft.com/office/drawing/2014/main" id="{C37DDE40-5113-2262-AE81-3C7A5C15496F}"/>
              </a:ext>
            </a:extLst>
          </p:cNvPr>
          <p:cNvSpPr>
            <a:spLocks noGrp="1"/>
          </p:cNvSpPr>
          <p:nvPr>
            <p:ph type="dt" sz="half" idx="10"/>
          </p:nvPr>
        </p:nvSpPr>
        <p:spPr/>
        <p:txBody>
          <a:bodyPr/>
          <a:lstStyle/>
          <a:p>
            <a:fld id="{B2BF8BE5-F9D8-46F0-B3E3-ACE3E647F7A9}" type="datetime1">
              <a:rPr lang="tr-TR" smtClean="0"/>
              <a:t>7.10.2025</a:t>
            </a:fld>
            <a:endParaRPr lang="tr-TR"/>
          </a:p>
        </p:txBody>
      </p:sp>
      <p:sp>
        <p:nvSpPr>
          <p:cNvPr id="4" name="Alt Bilgi Yer Tutucusu 3">
            <a:extLst>
              <a:ext uri="{FF2B5EF4-FFF2-40B4-BE49-F238E27FC236}">
                <a16:creationId xmlns:a16="http://schemas.microsoft.com/office/drawing/2014/main" id="{13264AED-101E-33F9-51D9-77508018071A}"/>
              </a:ext>
            </a:extLst>
          </p:cNvPr>
          <p:cNvSpPr>
            <a:spLocks noGrp="1"/>
          </p:cNvSpPr>
          <p:nvPr>
            <p:ph type="ftr" sz="quarter" idx="11"/>
          </p:nvPr>
        </p:nvSpPr>
        <p:spPr/>
        <p:txBody>
          <a:bodyPr/>
          <a:lstStyle/>
          <a:p>
            <a:r>
              <a:rPr lang="tr-TR"/>
              <a:t>Dr. Soner ÜLGEN</a:t>
            </a:r>
          </a:p>
        </p:txBody>
      </p:sp>
      <p:pic>
        <p:nvPicPr>
          <p:cNvPr id="8" name="Resim 7">
            <a:extLst>
              <a:ext uri="{FF2B5EF4-FFF2-40B4-BE49-F238E27FC236}">
                <a16:creationId xmlns:a16="http://schemas.microsoft.com/office/drawing/2014/main" id="{7A16D9C1-B5D3-B175-A79A-A0E670EB0E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8946" y="1844824"/>
            <a:ext cx="8154107" cy="3390272"/>
          </a:xfrm>
          <a:prstGeom prst="rect">
            <a:avLst/>
          </a:prstGeom>
        </p:spPr>
      </p:pic>
    </p:spTree>
    <p:extLst>
      <p:ext uri="{BB962C8B-B14F-4D97-AF65-F5344CB8AC3E}">
        <p14:creationId xmlns:p14="http://schemas.microsoft.com/office/powerpoint/2010/main" val="1662288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18931-1F92-3266-F8A2-9FD26BB51B70}"/>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9A240297-D339-3B4E-4A64-B364B270EEA7}"/>
              </a:ext>
            </a:extLst>
          </p:cNvPr>
          <p:cNvSpPr>
            <a:spLocks noGrp="1"/>
          </p:cNvSpPr>
          <p:nvPr>
            <p:ph type="sldNum" sz="quarter" idx="12"/>
          </p:nvPr>
        </p:nvSpPr>
        <p:spPr/>
        <p:txBody>
          <a:bodyPr/>
          <a:lstStyle/>
          <a:p>
            <a:fld id="{F302176B-0E47-46AC-8F43-DAB4B8A37D06}" type="slidenum">
              <a:rPr lang="tr-TR" smtClean="0"/>
              <a:t>34</a:t>
            </a:fld>
            <a:endParaRPr lang="tr-TR"/>
          </a:p>
        </p:txBody>
      </p:sp>
      <p:sp>
        <p:nvSpPr>
          <p:cNvPr id="3" name="İçerik Yer Tutucusu 2">
            <a:extLst>
              <a:ext uri="{FF2B5EF4-FFF2-40B4-BE49-F238E27FC236}">
                <a16:creationId xmlns:a16="http://schemas.microsoft.com/office/drawing/2014/main" id="{D249C60A-1B67-5620-196B-EB48544CD784}"/>
              </a:ext>
            </a:extLst>
          </p:cNvPr>
          <p:cNvSpPr>
            <a:spLocks noGrp="1"/>
          </p:cNvSpPr>
          <p:nvPr>
            <p:ph idx="4294967295"/>
          </p:nvPr>
        </p:nvSpPr>
        <p:spPr>
          <a:xfrm>
            <a:off x="839416" y="764704"/>
            <a:ext cx="11111792" cy="5407496"/>
          </a:xfrm>
        </p:spPr>
        <p:txBody>
          <a:bodyPr>
            <a:normAutofit/>
          </a:bodyPr>
          <a:lstStyle/>
          <a:p>
            <a:pPr marL="0" indent="0" algn="ctr">
              <a:lnSpc>
                <a:spcPct val="150000"/>
              </a:lnSpc>
              <a:buNone/>
            </a:pPr>
            <a:r>
              <a:rPr lang="tr-TR"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NAKDİ SERMAYE İNDİRİMİ UYGULAMASINDA YAPAY ZEKA DENETİMLERİ</a:t>
            </a:r>
          </a:p>
          <a:p>
            <a:pPr algn="just">
              <a:lnSpc>
                <a:spcPct val="150000"/>
              </a:lnSpc>
              <a:buFont typeface="Wingdings" panose="05000000000000000000" pitchFamily="2" charset="2"/>
              <a:buChar char="q"/>
            </a:pPr>
            <a:r>
              <a:rPr lang="tr-TR" kern="100" dirty="0">
                <a:latin typeface="Times New Roman" panose="02020603050405020304" pitchFamily="18" charset="0"/>
                <a:ea typeface="Calibri" panose="020F0502020204030204" pitchFamily="34" charset="0"/>
                <a:cs typeface="Times New Roman" panose="02020603050405020304" pitchFamily="18" charset="0"/>
              </a:rPr>
              <a:t>Özelikle yapay zeka nakdi sermaye indiriminden yararlanan mükelleflerin sermaye artışı sonrası arsa ve arazi yatırımı yapıp yapmadıklarını maddi duran varlık içerisinde yer alan arsa ve arazi hesabındaki artışları ve tapu bilgilerinde şirket adına arsa ve arazi tescili yapılıp yapılmadığını kontrol etmek suretiyle sonuca ulaşmaya çalışıyor. Bu durumda olan mükelleflere nakdi sermaye artışının arsa ve araziye isabet eden kısmı ile sınırlı olmak üzere nakdi sermaye indiriminden yararlandırmıyor. </a:t>
            </a:r>
          </a:p>
          <a:p>
            <a:pPr algn="just">
              <a:lnSpc>
                <a:spcPct val="150000"/>
              </a:lnSpc>
              <a:buFont typeface="Wingdings" panose="05000000000000000000" pitchFamily="2" charset="2"/>
              <a:buChar char="q"/>
            </a:pPr>
            <a:r>
              <a:rPr lang="tr-TR" kern="100" dirty="0">
                <a:latin typeface="Times New Roman" panose="02020603050405020304" pitchFamily="18" charset="0"/>
                <a:ea typeface="Calibri" panose="020F0502020204030204" pitchFamily="34" charset="0"/>
                <a:cs typeface="Times New Roman" panose="02020603050405020304" pitchFamily="18" charset="0"/>
              </a:rPr>
              <a:t> Benzer şekilde yapay zeka nakdi sermaye indiriminden gelen para ile başka şirketlere ortak olan veya borç veren firmaları mali duran varlık kalemlerindeki artış ile ilişkili firmalardan alacaklar hesabındaki gelişmelere göre değerlendiriyor ve bu durumda olan mükelleflere nakdi sermaye artışının iştirak veya bağlı ortaklığa yatırılan kısmı ile borç olarak kullandırılan kısmına isabet eden tutarla sınırlı olmak üzere nakdi sermaye indiriminden yararlanmaya izin vermiyor. </a:t>
            </a:r>
          </a:p>
        </p:txBody>
      </p:sp>
      <p:sp>
        <p:nvSpPr>
          <p:cNvPr id="2" name="Veri Yer Tutucusu 1">
            <a:extLst>
              <a:ext uri="{FF2B5EF4-FFF2-40B4-BE49-F238E27FC236}">
                <a16:creationId xmlns:a16="http://schemas.microsoft.com/office/drawing/2014/main" id="{5BCDBF85-4C62-8A98-C797-7EC2E94F1DC9}"/>
              </a:ext>
            </a:extLst>
          </p:cNvPr>
          <p:cNvSpPr>
            <a:spLocks noGrp="1"/>
          </p:cNvSpPr>
          <p:nvPr>
            <p:ph type="dt" sz="half" idx="10"/>
          </p:nvPr>
        </p:nvSpPr>
        <p:spPr/>
        <p:txBody>
          <a:bodyPr/>
          <a:lstStyle/>
          <a:p>
            <a:fld id="{B2BF8BE5-F9D8-46F0-B3E3-ACE3E647F7A9}" type="datetime1">
              <a:rPr lang="tr-TR" smtClean="0"/>
              <a:t>7.10.2025</a:t>
            </a:fld>
            <a:endParaRPr lang="tr-TR"/>
          </a:p>
        </p:txBody>
      </p:sp>
      <p:sp>
        <p:nvSpPr>
          <p:cNvPr id="4" name="Alt Bilgi Yer Tutucusu 3">
            <a:extLst>
              <a:ext uri="{FF2B5EF4-FFF2-40B4-BE49-F238E27FC236}">
                <a16:creationId xmlns:a16="http://schemas.microsoft.com/office/drawing/2014/main" id="{0DA1D489-2002-2C73-7744-2D1D92086426}"/>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33401650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5B9E1-CE8B-545E-B51D-3EDDE59D3AF3}"/>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CF679929-6FFC-2C08-0525-67A643AFAAA7}"/>
              </a:ext>
            </a:extLst>
          </p:cNvPr>
          <p:cNvSpPr>
            <a:spLocks noGrp="1"/>
          </p:cNvSpPr>
          <p:nvPr>
            <p:ph type="sldNum" sz="quarter" idx="12"/>
          </p:nvPr>
        </p:nvSpPr>
        <p:spPr/>
        <p:txBody>
          <a:bodyPr/>
          <a:lstStyle/>
          <a:p>
            <a:fld id="{F302176B-0E47-46AC-8F43-DAB4B8A37D06}" type="slidenum">
              <a:rPr lang="tr-TR" smtClean="0"/>
              <a:t>35</a:t>
            </a:fld>
            <a:endParaRPr lang="tr-TR"/>
          </a:p>
        </p:txBody>
      </p:sp>
      <p:sp>
        <p:nvSpPr>
          <p:cNvPr id="3" name="İçerik Yer Tutucusu 2">
            <a:extLst>
              <a:ext uri="{FF2B5EF4-FFF2-40B4-BE49-F238E27FC236}">
                <a16:creationId xmlns:a16="http://schemas.microsoft.com/office/drawing/2014/main" id="{4DD6D289-CD01-2C3C-D82B-67800904BC51}"/>
              </a:ext>
            </a:extLst>
          </p:cNvPr>
          <p:cNvSpPr>
            <a:spLocks noGrp="1"/>
          </p:cNvSpPr>
          <p:nvPr>
            <p:ph idx="4294967295"/>
          </p:nvPr>
        </p:nvSpPr>
        <p:spPr>
          <a:xfrm>
            <a:off x="839416" y="764704"/>
            <a:ext cx="11111792" cy="5407496"/>
          </a:xfrm>
        </p:spPr>
        <p:txBody>
          <a:bodyPr>
            <a:normAutofit/>
          </a:bodyPr>
          <a:lstStyle/>
          <a:p>
            <a:pPr marL="0" indent="0" algn="ctr">
              <a:lnSpc>
                <a:spcPct val="150000"/>
              </a:lnSpc>
              <a:buNone/>
            </a:pPr>
            <a:r>
              <a:rPr lang="tr-TR"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NAKDİ SERMAYE İNDİRİMİ UYGULAMASINDA YAPAY ZEKA DENETİMLERİ</a:t>
            </a:r>
          </a:p>
          <a:p>
            <a:pPr algn="just">
              <a:lnSpc>
                <a:spcPct val="150000"/>
              </a:lnSpc>
              <a:buFont typeface="Wingdings" panose="05000000000000000000" pitchFamily="2" charset="2"/>
              <a:buChar char="q"/>
            </a:pPr>
            <a:r>
              <a:rPr lang="tr-TR" kern="100" dirty="0">
                <a:latin typeface="Times New Roman" panose="02020603050405020304" pitchFamily="18" charset="0"/>
                <a:ea typeface="Calibri" panose="020F0502020204030204" pitchFamily="34" charset="0"/>
                <a:cs typeface="Times New Roman" panose="02020603050405020304" pitchFamily="18" charset="0"/>
              </a:rPr>
              <a:t> Yapay zeka yıl sonundaki aktif toplamının % 50'sinin mali duran varlıklardan oluşan mükelleflerin nakit sermaye artırımından bulunmaları durumunda nakdi sermaye indiriminden yararlanıp yararlanmadıklarını kontrol ediyor ve bu durumda olan ve nakdi sermaye artışından yararlanan mükelleflere beyannamelerini düzeltmeleri isteniliyor. </a:t>
            </a:r>
          </a:p>
          <a:p>
            <a:pPr algn="just">
              <a:lnSpc>
                <a:spcPct val="150000"/>
              </a:lnSpc>
              <a:buFont typeface="Wingdings" panose="05000000000000000000" pitchFamily="2" charset="2"/>
              <a:buChar char="q"/>
            </a:pPr>
            <a:r>
              <a:rPr lang="tr-TR" kern="100" dirty="0">
                <a:latin typeface="Times New Roman" panose="02020603050405020304" pitchFamily="18" charset="0"/>
                <a:ea typeface="Calibri" panose="020F0502020204030204" pitchFamily="34" charset="0"/>
                <a:cs typeface="Times New Roman" panose="02020603050405020304" pitchFamily="18" charset="0"/>
              </a:rPr>
              <a:t>Yine yapay zeka yıl sonundaki gelirlerinin % 25'sinin faiz, kar payı, kira gibi pasif nitelikli gelirlerden oluşan mükelleflerin nakdi sermaye indiriminden yararlanıp yararlanmadıklarını kontrol ediyor ve bu durumda olan ve nakdi sermaye artışından yararlanan mükelleflere beyannamelerini düzeltmeleri isteniliyor. </a:t>
            </a:r>
          </a:p>
        </p:txBody>
      </p:sp>
      <p:sp>
        <p:nvSpPr>
          <p:cNvPr id="2" name="Veri Yer Tutucusu 1">
            <a:extLst>
              <a:ext uri="{FF2B5EF4-FFF2-40B4-BE49-F238E27FC236}">
                <a16:creationId xmlns:a16="http://schemas.microsoft.com/office/drawing/2014/main" id="{D8F9C3C7-90E5-D789-67BE-2547CC1432EB}"/>
              </a:ext>
            </a:extLst>
          </p:cNvPr>
          <p:cNvSpPr>
            <a:spLocks noGrp="1"/>
          </p:cNvSpPr>
          <p:nvPr>
            <p:ph type="dt" sz="half" idx="10"/>
          </p:nvPr>
        </p:nvSpPr>
        <p:spPr/>
        <p:txBody>
          <a:bodyPr/>
          <a:lstStyle/>
          <a:p>
            <a:fld id="{B2BF8BE5-F9D8-46F0-B3E3-ACE3E647F7A9}" type="datetime1">
              <a:rPr lang="tr-TR" smtClean="0"/>
              <a:t>7.10.2025</a:t>
            </a:fld>
            <a:endParaRPr lang="tr-TR"/>
          </a:p>
        </p:txBody>
      </p:sp>
      <p:sp>
        <p:nvSpPr>
          <p:cNvPr id="4" name="Alt Bilgi Yer Tutucusu 3">
            <a:extLst>
              <a:ext uri="{FF2B5EF4-FFF2-40B4-BE49-F238E27FC236}">
                <a16:creationId xmlns:a16="http://schemas.microsoft.com/office/drawing/2014/main" id="{951E7B2F-4575-19A3-4D60-851FB5BF2400}"/>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7769053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AC36E-7A43-75C8-8153-421B49FC6476}"/>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0977F289-127E-59B6-A45D-CED601DAD4A0}"/>
              </a:ext>
            </a:extLst>
          </p:cNvPr>
          <p:cNvSpPr>
            <a:spLocks noGrp="1"/>
          </p:cNvSpPr>
          <p:nvPr>
            <p:ph type="sldNum" sz="quarter" idx="12"/>
          </p:nvPr>
        </p:nvSpPr>
        <p:spPr/>
        <p:txBody>
          <a:bodyPr/>
          <a:lstStyle/>
          <a:p>
            <a:fld id="{F302176B-0E47-46AC-8F43-DAB4B8A37D06}" type="slidenum">
              <a:rPr lang="tr-TR" smtClean="0"/>
              <a:t>36</a:t>
            </a:fld>
            <a:endParaRPr lang="tr-TR"/>
          </a:p>
        </p:txBody>
      </p:sp>
      <p:sp>
        <p:nvSpPr>
          <p:cNvPr id="3" name="İçerik Yer Tutucusu 2">
            <a:extLst>
              <a:ext uri="{FF2B5EF4-FFF2-40B4-BE49-F238E27FC236}">
                <a16:creationId xmlns:a16="http://schemas.microsoft.com/office/drawing/2014/main" id="{A85D0D67-2FC4-EAB3-E0CD-8FEF67FDD2EE}"/>
              </a:ext>
            </a:extLst>
          </p:cNvPr>
          <p:cNvSpPr>
            <a:spLocks noGrp="1"/>
          </p:cNvSpPr>
          <p:nvPr>
            <p:ph idx="4294967295"/>
          </p:nvPr>
        </p:nvSpPr>
        <p:spPr>
          <a:xfrm>
            <a:off x="911424" y="980728"/>
            <a:ext cx="10225136" cy="5040560"/>
          </a:xfrm>
        </p:spPr>
        <p:txBody>
          <a:bodyPr>
            <a:normAutofit fontScale="92500" lnSpcReduction="20000"/>
          </a:bodyPr>
          <a:lstStyle/>
          <a:p>
            <a:pPr marL="0" indent="0" algn="just">
              <a:lnSpc>
                <a:spcPct val="150000"/>
              </a:lnSpc>
              <a:buNone/>
            </a:pPr>
            <a:r>
              <a:rPr lang="tr-TR" b="1" dirty="0">
                <a:solidFill>
                  <a:srgbClr val="FF0000"/>
                </a:solidFill>
                <a:latin typeface="Times New Roman" panose="02020603050405020304" pitchFamily="18" charset="0"/>
                <a:cs typeface="Times New Roman" panose="02020603050405020304" pitchFamily="18" charset="0"/>
              </a:rPr>
              <a:t>1 OCAK 2025 – 30 NİSAN 2025 TARİHLERİ ARASINDA FON ALMAYI UNUTMAYIN!</a:t>
            </a:r>
          </a:p>
          <a:p>
            <a:pPr marL="0" indent="0" algn="just">
              <a:lnSpc>
                <a:spcPct val="150000"/>
              </a:lnSpc>
              <a:buNone/>
            </a:pPr>
            <a:r>
              <a:rPr lang="tr-TR" b="1" dirty="0">
                <a:solidFill>
                  <a:srgbClr val="0070C0"/>
                </a:solidFill>
                <a:latin typeface="Times New Roman" panose="02020603050405020304" pitchFamily="18" charset="0"/>
                <a:cs typeface="Times New Roman" panose="02020603050405020304" pitchFamily="18" charset="0"/>
              </a:rPr>
              <a:t>DAİRE TEFTİŞLERİ VE YAPAY ZEKA DENETİMLERİNE KONU</a:t>
            </a:r>
          </a:p>
          <a:p>
            <a:pPr marL="0" indent="0" algn="just">
              <a:lnSpc>
                <a:spcPct val="150000"/>
              </a:lnSpc>
              <a:buNone/>
            </a:pPr>
            <a:r>
              <a:rPr lang="tr-TR" b="1" dirty="0">
                <a:latin typeface="Times New Roman" panose="02020603050405020304" pitchFamily="18" charset="0"/>
                <a:cs typeface="Times New Roman" panose="02020603050405020304" pitchFamily="18" charset="0"/>
              </a:rPr>
              <a:t>Kurumlar Vergisi İstisnası:</a:t>
            </a:r>
          </a:p>
          <a:p>
            <a:pPr algn="just">
              <a:lnSpc>
                <a:spcPct val="150000"/>
              </a:lnSpc>
              <a:buFont typeface="Wingdings" panose="05000000000000000000" pitchFamily="2" charset="2"/>
              <a:buChar char="q"/>
            </a:pPr>
            <a:r>
              <a:rPr lang="tr-TR" b="1" dirty="0">
                <a:latin typeface="Times New Roman" panose="02020603050405020304" pitchFamily="18" charset="0"/>
                <a:cs typeface="Times New Roman" panose="02020603050405020304" pitchFamily="18" charset="0"/>
              </a:rPr>
              <a:t>Taşınmaz ve İştirak Satış Kazancı İstisnası: </a:t>
            </a:r>
            <a:r>
              <a:rPr lang="tr-TR" dirty="0">
                <a:latin typeface="Times New Roman" panose="02020603050405020304" pitchFamily="18" charset="0"/>
                <a:cs typeface="Times New Roman" panose="02020603050405020304" pitchFamily="18" charset="0"/>
              </a:rPr>
              <a:t>Fon hesabına alınma işleminin, satışın yapıldığı yılı izleyen hesap döneminin başından itibaren kazancın beyan edildiği döneme ait kurumlar vergisi beyannamesinin verildiği tarihe kadar yapılması gerekmektedir. </a:t>
            </a:r>
          </a:p>
          <a:p>
            <a:pPr algn="just">
              <a:lnSpc>
                <a:spcPct val="150000"/>
              </a:lnSpc>
              <a:buFont typeface="Wingdings" panose="05000000000000000000" pitchFamily="2" charset="2"/>
              <a:buChar char="q"/>
            </a:pPr>
            <a:r>
              <a:rPr lang="tr-TR" b="1" dirty="0">
                <a:latin typeface="Times New Roman" panose="02020603050405020304" pitchFamily="18" charset="0"/>
                <a:cs typeface="Times New Roman" panose="02020603050405020304" pitchFamily="18" charset="0"/>
              </a:rPr>
              <a:t>Sat-Geri Kirala Al İşleminden Doğan Satış Kazancı İstisnası: </a:t>
            </a:r>
            <a:r>
              <a:rPr lang="tr-TR" dirty="0">
                <a:latin typeface="Times New Roman" panose="02020603050405020304" pitchFamily="18" charset="0"/>
                <a:cs typeface="Times New Roman" panose="02020603050405020304" pitchFamily="18" charset="0"/>
              </a:rPr>
              <a:t>Fon hesabına alınma işleminin, satışın yapıldığı yılı izleyen hesap döneminin başından itibaren kazancın beyan edildiği döneme ait kurumlar vergisi beyannamesinin verildiği tarihe kadar yapılması gerekmektedir.</a:t>
            </a:r>
          </a:p>
          <a:p>
            <a:pPr algn="just">
              <a:lnSpc>
                <a:spcPct val="150000"/>
              </a:lnSpc>
              <a:buFont typeface="Wingdings" panose="05000000000000000000" pitchFamily="2" charset="2"/>
              <a:buChar char="q"/>
            </a:pPr>
            <a:r>
              <a:rPr lang="tr-TR" b="1" dirty="0">
                <a:latin typeface="Times New Roman" panose="02020603050405020304" pitchFamily="18" charset="0"/>
                <a:cs typeface="Times New Roman" panose="02020603050405020304" pitchFamily="18" charset="0"/>
              </a:rPr>
              <a:t>15.07.2023 tarihinden kurumların aktifinde yer alan taşınmazlar için anılan tarihten sonra yapılacak taşınmaz satış kazançları için %25 olarak uygulanır.</a:t>
            </a:r>
          </a:p>
        </p:txBody>
      </p:sp>
      <p:sp>
        <p:nvSpPr>
          <p:cNvPr id="2" name="Veri Yer Tutucusu 1">
            <a:extLst>
              <a:ext uri="{FF2B5EF4-FFF2-40B4-BE49-F238E27FC236}">
                <a16:creationId xmlns:a16="http://schemas.microsoft.com/office/drawing/2014/main" id="{E4E21B92-282B-0C77-B844-75BBE45AF826}"/>
              </a:ext>
            </a:extLst>
          </p:cNvPr>
          <p:cNvSpPr>
            <a:spLocks noGrp="1"/>
          </p:cNvSpPr>
          <p:nvPr>
            <p:ph type="dt" sz="half" idx="10"/>
          </p:nvPr>
        </p:nvSpPr>
        <p:spPr/>
        <p:txBody>
          <a:bodyPr/>
          <a:lstStyle/>
          <a:p>
            <a:fld id="{22B59FCE-82FD-4EE7-8894-39A315345A48}" type="datetime1">
              <a:rPr lang="tr-TR" smtClean="0"/>
              <a:t>7.10.2025</a:t>
            </a:fld>
            <a:endParaRPr lang="tr-TR"/>
          </a:p>
        </p:txBody>
      </p:sp>
      <p:sp>
        <p:nvSpPr>
          <p:cNvPr id="4" name="Alt Bilgi Yer Tutucusu 3">
            <a:extLst>
              <a:ext uri="{FF2B5EF4-FFF2-40B4-BE49-F238E27FC236}">
                <a16:creationId xmlns:a16="http://schemas.microsoft.com/office/drawing/2014/main" id="{F877A772-C8B7-106C-046A-C0A968EAD923}"/>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25493786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9F76D-090C-F16B-E4D5-25214A422607}"/>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65D31713-6D9D-A621-8C4D-5E4C23789A8B}"/>
              </a:ext>
            </a:extLst>
          </p:cNvPr>
          <p:cNvSpPr>
            <a:spLocks noGrp="1"/>
          </p:cNvSpPr>
          <p:nvPr>
            <p:ph type="sldNum" sz="quarter" idx="12"/>
          </p:nvPr>
        </p:nvSpPr>
        <p:spPr/>
        <p:txBody>
          <a:bodyPr/>
          <a:lstStyle/>
          <a:p>
            <a:fld id="{F302176B-0E47-46AC-8F43-DAB4B8A37D06}" type="slidenum">
              <a:rPr lang="tr-TR" smtClean="0"/>
              <a:t>37</a:t>
            </a:fld>
            <a:endParaRPr lang="tr-TR"/>
          </a:p>
        </p:txBody>
      </p:sp>
      <p:sp>
        <p:nvSpPr>
          <p:cNvPr id="3" name="İçerik Yer Tutucusu 2">
            <a:extLst>
              <a:ext uri="{FF2B5EF4-FFF2-40B4-BE49-F238E27FC236}">
                <a16:creationId xmlns:a16="http://schemas.microsoft.com/office/drawing/2014/main" id="{953C51AB-8994-8991-9997-C0DD8BF774AA}"/>
              </a:ext>
            </a:extLst>
          </p:cNvPr>
          <p:cNvSpPr>
            <a:spLocks noGrp="1"/>
          </p:cNvSpPr>
          <p:nvPr>
            <p:ph idx="4294967295"/>
          </p:nvPr>
        </p:nvSpPr>
        <p:spPr>
          <a:xfrm>
            <a:off x="911424" y="980728"/>
            <a:ext cx="10225136" cy="5040560"/>
          </a:xfrm>
        </p:spPr>
        <p:txBody>
          <a:bodyPr>
            <a:normAutofit/>
          </a:bodyPr>
          <a:lstStyle/>
          <a:p>
            <a:pPr marL="0" indent="0" algn="just">
              <a:lnSpc>
                <a:spcPct val="150000"/>
              </a:lnSpc>
              <a:buNone/>
            </a:pPr>
            <a:r>
              <a:rPr lang="tr-TR" b="1" dirty="0">
                <a:solidFill>
                  <a:srgbClr val="0070C0"/>
                </a:solidFill>
                <a:latin typeface="Times New Roman" panose="02020603050405020304" pitchFamily="18" charset="0"/>
                <a:cs typeface="Times New Roman" panose="02020603050405020304" pitchFamily="18" charset="0"/>
              </a:rPr>
              <a:t>DAİRE TEFTİŞLERİ VE YAPAY ZEKA DENETİMLERİNE KONU OLABİLMEKTEDİR</a:t>
            </a:r>
          </a:p>
          <a:p>
            <a:pPr marL="0" indent="0" algn="just">
              <a:lnSpc>
                <a:spcPct val="150000"/>
              </a:lnSpc>
              <a:buNone/>
            </a:pPr>
            <a:r>
              <a:rPr lang="tr-TR" b="1" dirty="0">
                <a:latin typeface="Times New Roman" panose="02020603050405020304" pitchFamily="18" charset="0"/>
                <a:cs typeface="Times New Roman" panose="02020603050405020304" pitchFamily="18" charset="0"/>
              </a:rPr>
              <a:t>Kurumlar Vergisi İstisnası:</a:t>
            </a:r>
          </a:p>
          <a:p>
            <a:pPr algn="just">
              <a:lnSpc>
                <a:spcPct val="150000"/>
              </a:lnSpc>
              <a:buFont typeface="Wingdings" panose="05000000000000000000" pitchFamily="2" charset="2"/>
              <a:buChar char="q"/>
            </a:pPr>
            <a:r>
              <a:rPr lang="tr-TR" b="1" dirty="0">
                <a:latin typeface="Times New Roman" panose="02020603050405020304" pitchFamily="18" charset="0"/>
                <a:cs typeface="Times New Roman" panose="02020603050405020304" pitchFamily="18" charset="0"/>
              </a:rPr>
              <a:t>TEKNOKENT KAZANÇ İSTİSNASI VE ARGE İNDİRİMİ: </a:t>
            </a:r>
            <a:r>
              <a:rPr lang="tr-TR" dirty="0">
                <a:latin typeface="Times New Roman" panose="02020603050405020304" pitchFamily="18" charset="0"/>
                <a:cs typeface="Times New Roman" panose="02020603050405020304" pitchFamily="18" charset="0"/>
              </a:rPr>
              <a:t>İstisnadan yararlanılan tutarın yüzde 3’ünün fona alınması ve yıl sonuna kadar girişim sermayesi yatırım fonuna veya girişim sermayesi yatırım ortaklığına veya kuluçka merkezlerine yatırım yapılması gerekiyor.</a:t>
            </a:r>
          </a:p>
          <a:p>
            <a:pPr algn="just">
              <a:lnSpc>
                <a:spcPct val="150000"/>
              </a:lnSpc>
              <a:buFont typeface="Wingdings" panose="05000000000000000000" pitchFamily="2" charset="2"/>
              <a:buChar char="q"/>
            </a:pPr>
            <a:r>
              <a:rPr lang="tr-TR" b="1" dirty="0">
                <a:latin typeface="Times New Roman" panose="02020603050405020304" pitchFamily="18" charset="0"/>
                <a:cs typeface="Times New Roman" panose="02020603050405020304" pitchFamily="18" charset="0"/>
              </a:rPr>
              <a:t> Alınan Fonların Akıbeti: </a:t>
            </a:r>
            <a:r>
              <a:rPr lang="tr-TR" dirty="0">
                <a:latin typeface="Times New Roman" panose="02020603050405020304" pitchFamily="18" charset="0"/>
                <a:cs typeface="Times New Roman" panose="02020603050405020304" pitchFamily="18" charset="0"/>
              </a:rPr>
              <a:t>Alınan fonların belirli bir süre şirket aktifinde tutulup sonradan satışı konu edilebileceğine dair herhangi bir hüküm bulunmamaktadır. Fonun alım satıma konu edilmesinin istisna şartlarına herhangi bir etkisinin bulunup bulunmadığı belirsizdir. </a:t>
            </a:r>
          </a:p>
        </p:txBody>
      </p:sp>
      <p:sp>
        <p:nvSpPr>
          <p:cNvPr id="2" name="Veri Yer Tutucusu 1">
            <a:extLst>
              <a:ext uri="{FF2B5EF4-FFF2-40B4-BE49-F238E27FC236}">
                <a16:creationId xmlns:a16="http://schemas.microsoft.com/office/drawing/2014/main" id="{0E54AF58-6DF7-15BA-2A09-8D56E1EF2184}"/>
              </a:ext>
            </a:extLst>
          </p:cNvPr>
          <p:cNvSpPr>
            <a:spLocks noGrp="1"/>
          </p:cNvSpPr>
          <p:nvPr>
            <p:ph type="dt" sz="half" idx="10"/>
          </p:nvPr>
        </p:nvSpPr>
        <p:spPr/>
        <p:txBody>
          <a:bodyPr/>
          <a:lstStyle/>
          <a:p>
            <a:fld id="{22B59FCE-82FD-4EE7-8894-39A315345A48}" type="datetime1">
              <a:rPr lang="tr-TR" smtClean="0"/>
              <a:t>7.10.2025</a:t>
            </a:fld>
            <a:endParaRPr lang="tr-TR"/>
          </a:p>
        </p:txBody>
      </p:sp>
      <p:sp>
        <p:nvSpPr>
          <p:cNvPr id="4" name="Alt Bilgi Yer Tutucusu 3">
            <a:extLst>
              <a:ext uri="{FF2B5EF4-FFF2-40B4-BE49-F238E27FC236}">
                <a16:creationId xmlns:a16="http://schemas.microsoft.com/office/drawing/2014/main" id="{2AAB21FC-282B-763A-3359-9F8C058E7E86}"/>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36194740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63C0A-1A06-D1AC-8B0E-1E4C8FF5C437}"/>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16305CCE-6F53-C07E-DE12-FBE91358378A}"/>
              </a:ext>
            </a:extLst>
          </p:cNvPr>
          <p:cNvSpPr>
            <a:spLocks noGrp="1"/>
          </p:cNvSpPr>
          <p:nvPr>
            <p:ph type="sldNum" sz="quarter" idx="12"/>
          </p:nvPr>
        </p:nvSpPr>
        <p:spPr/>
        <p:txBody>
          <a:bodyPr/>
          <a:lstStyle/>
          <a:p>
            <a:fld id="{F302176B-0E47-46AC-8F43-DAB4B8A37D06}" type="slidenum">
              <a:rPr lang="tr-TR" smtClean="0"/>
              <a:t>38</a:t>
            </a:fld>
            <a:endParaRPr lang="tr-TR"/>
          </a:p>
        </p:txBody>
      </p:sp>
      <p:sp>
        <p:nvSpPr>
          <p:cNvPr id="3" name="İçerik Yer Tutucusu 2">
            <a:extLst>
              <a:ext uri="{FF2B5EF4-FFF2-40B4-BE49-F238E27FC236}">
                <a16:creationId xmlns:a16="http://schemas.microsoft.com/office/drawing/2014/main" id="{D4768ACC-4A28-82B4-DF9A-209D3CCCE246}"/>
              </a:ext>
            </a:extLst>
          </p:cNvPr>
          <p:cNvSpPr>
            <a:spLocks noGrp="1"/>
          </p:cNvSpPr>
          <p:nvPr>
            <p:ph idx="4294967295"/>
          </p:nvPr>
        </p:nvSpPr>
        <p:spPr>
          <a:xfrm>
            <a:off x="1199456" y="332656"/>
            <a:ext cx="10009112" cy="5839545"/>
          </a:xfrm>
        </p:spPr>
        <p:txBody>
          <a:bodyPr>
            <a:normAutofit fontScale="25000" lnSpcReduction="20000"/>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ctr">
              <a:lnSpc>
                <a:spcPct val="170000"/>
              </a:lnSpc>
              <a:buNone/>
            </a:pPr>
            <a:r>
              <a:rPr lang="tr-TR" sz="8000" b="1" dirty="0">
                <a:solidFill>
                  <a:srgbClr val="FF0000"/>
                </a:solidFill>
                <a:effectLst>
                  <a:outerShdw blurRad="38100" dist="38100" dir="2700000" algn="tl">
                    <a:srgbClr val="000000">
                      <a:alpha val="43137"/>
                    </a:srgbClr>
                  </a:outerShdw>
                </a:effectLst>
              </a:rPr>
              <a:t>GÜNCEL DENETİMLER</a:t>
            </a:r>
          </a:p>
          <a:p>
            <a:pPr marL="0" indent="0" algn="ctr">
              <a:lnSpc>
                <a:spcPct val="170000"/>
              </a:lnSpc>
              <a:buNone/>
            </a:pPr>
            <a:r>
              <a:rPr lang="tr-TR" sz="8000" b="1" dirty="0">
                <a:solidFill>
                  <a:srgbClr val="0070C0"/>
                </a:solidFill>
                <a:effectLst>
                  <a:outerShdw blurRad="38100" dist="38100" dir="2700000" algn="tl">
                    <a:srgbClr val="000000">
                      <a:alpha val="43137"/>
                    </a:srgbClr>
                  </a:outerShdw>
                </a:effectLst>
              </a:rPr>
              <a:t>TİCARİ VE MESLEKİ KAZANÇLARDA GÜNLÜK HASILAT TESPİTİ </a:t>
            </a:r>
          </a:p>
          <a:p>
            <a:pPr algn="just">
              <a:lnSpc>
                <a:spcPct val="170000"/>
              </a:lnSpc>
              <a:buFont typeface="Wingdings" panose="05000000000000000000" pitchFamily="2" charset="2"/>
              <a:buChar char="q"/>
            </a:pPr>
            <a:r>
              <a:rPr lang="tr-TR" sz="6200" kern="100" dirty="0">
                <a:latin typeface="Times New Roman" panose="02020603050405020304" pitchFamily="18" charset="0"/>
                <a:ea typeface="Calibri" panose="020F0502020204030204" pitchFamily="34" charset="0"/>
                <a:cs typeface="Times New Roman" panose="02020603050405020304" pitchFamily="18" charset="0"/>
              </a:rPr>
              <a:t>GVK madde 69</a:t>
            </a:r>
          </a:p>
          <a:p>
            <a:pPr algn="just">
              <a:lnSpc>
                <a:spcPct val="170000"/>
              </a:lnSpc>
              <a:buFont typeface="Wingdings" panose="05000000000000000000" pitchFamily="2" charset="2"/>
              <a:buChar char="q"/>
            </a:pPr>
            <a:r>
              <a:rPr lang="tr-TR" sz="6200" kern="100" dirty="0">
                <a:latin typeface="Times New Roman" panose="02020603050405020304" pitchFamily="18" charset="0"/>
                <a:ea typeface="Calibri" panose="020F0502020204030204" pitchFamily="34" charset="0"/>
                <a:cs typeface="Times New Roman" panose="02020603050405020304" pitchFamily="18" charset="0"/>
              </a:rPr>
              <a:t>Ticari veya mesleki faaliyetleri nedeniyle mükellef olanlara yönelik, Vergi Usul Kanununun 127 </a:t>
            </a:r>
            <a:r>
              <a:rPr lang="tr-TR" sz="6200" kern="100" dirty="0" err="1">
                <a:latin typeface="Times New Roman" panose="02020603050405020304" pitchFamily="18" charset="0"/>
                <a:ea typeface="Calibri" panose="020F0502020204030204" pitchFamily="34" charset="0"/>
                <a:cs typeface="Times New Roman" panose="02020603050405020304" pitchFamily="18" charset="0"/>
              </a:rPr>
              <a:t>nci</a:t>
            </a:r>
            <a:r>
              <a:rPr lang="tr-TR" sz="6200" kern="100" dirty="0">
                <a:latin typeface="Times New Roman" panose="02020603050405020304" pitchFamily="18" charset="0"/>
                <a:ea typeface="Calibri" panose="020F0502020204030204" pitchFamily="34" charset="0"/>
                <a:cs typeface="Times New Roman" panose="02020603050405020304" pitchFamily="18" charset="0"/>
              </a:rPr>
              <a:t> maddesi kapsamında günlük hasılat tutarlarını tespit etmek amacıyla </a:t>
            </a:r>
            <a:r>
              <a:rPr lang="tr-TR" sz="6200" b="1" kern="100" dirty="0">
                <a:latin typeface="Times New Roman" panose="02020603050405020304" pitchFamily="18" charset="0"/>
                <a:ea typeface="Calibri" panose="020F0502020204030204" pitchFamily="34" charset="0"/>
                <a:cs typeface="Times New Roman" panose="02020603050405020304" pitchFamily="18" charset="0"/>
              </a:rPr>
              <a:t>bir ayda üçten</a:t>
            </a:r>
            <a:r>
              <a:rPr lang="tr-TR" sz="6200" kern="100" dirty="0">
                <a:latin typeface="Times New Roman" panose="02020603050405020304" pitchFamily="18" charset="0"/>
                <a:ea typeface="Calibri" panose="020F0502020204030204" pitchFamily="34" charset="0"/>
                <a:cs typeface="Times New Roman" panose="02020603050405020304" pitchFamily="18" charset="0"/>
              </a:rPr>
              <a:t>, bir takvim yılında </a:t>
            </a:r>
            <a:r>
              <a:rPr lang="tr-TR" sz="6200" b="1" kern="100" dirty="0">
                <a:latin typeface="Times New Roman" panose="02020603050405020304" pitchFamily="18" charset="0"/>
                <a:ea typeface="Calibri" panose="020F0502020204030204" pitchFamily="34" charset="0"/>
                <a:cs typeface="Times New Roman" panose="02020603050405020304" pitchFamily="18" charset="0"/>
              </a:rPr>
              <a:t>on ikiden </a:t>
            </a:r>
            <a:r>
              <a:rPr lang="tr-TR" sz="6200" kern="100" dirty="0">
                <a:latin typeface="Times New Roman" panose="02020603050405020304" pitchFamily="18" charset="0"/>
                <a:ea typeface="Calibri" panose="020F0502020204030204" pitchFamily="34" charset="0"/>
                <a:cs typeface="Times New Roman" panose="02020603050405020304" pitchFamily="18" charset="0"/>
              </a:rPr>
              <a:t>az olmamak kaydıyla bu madde hükümlerine göre işlem tesis edilmek üzere yoklama yapılabilir.</a:t>
            </a:r>
          </a:p>
          <a:p>
            <a:pPr algn="just">
              <a:lnSpc>
                <a:spcPct val="170000"/>
              </a:lnSpc>
              <a:buFont typeface="Wingdings" panose="05000000000000000000" pitchFamily="2" charset="2"/>
              <a:buChar char="q"/>
            </a:pPr>
            <a:r>
              <a:rPr lang="tr-TR" sz="6200" kern="100" dirty="0">
                <a:latin typeface="Times New Roman" panose="02020603050405020304" pitchFamily="18" charset="0"/>
                <a:ea typeface="Calibri" panose="020F0502020204030204" pitchFamily="34" charset="0"/>
                <a:cs typeface="Times New Roman" panose="02020603050405020304" pitchFamily="18" charset="0"/>
              </a:rPr>
              <a:t>Birinci fıkra kapsamında İdarece yapılan yoklamalar sonucu tespit edilen </a:t>
            </a:r>
            <a:r>
              <a:rPr lang="tr-TR" sz="6200" b="1" kern="100" dirty="0">
                <a:latin typeface="Times New Roman" panose="02020603050405020304" pitchFamily="18" charset="0"/>
                <a:ea typeface="Calibri" panose="020F0502020204030204" pitchFamily="34" charset="0"/>
                <a:cs typeface="Times New Roman" panose="02020603050405020304" pitchFamily="18" charset="0"/>
              </a:rPr>
              <a:t>günlük hasılat tutarları ortalamasından </a:t>
            </a:r>
            <a:r>
              <a:rPr lang="tr-TR" sz="6200" kern="100" dirty="0">
                <a:latin typeface="Times New Roman" panose="02020603050405020304" pitchFamily="18" charset="0"/>
                <a:ea typeface="Calibri" panose="020F0502020204030204" pitchFamily="34" charset="0"/>
                <a:cs typeface="Times New Roman" panose="02020603050405020304" pitchFamily="18" charset="0"/>
              </a:rPr>
              <a:t>hareketle aylık hasılat tutarı hesaplanır. </a:t>
            </a:r>
          </a:p>
          <a:p>
            <a:pPr algn="just">
              <a:lnSpc>
                <a:spcPct val="170000"/>
              </a:lnSpc>
              <a:buFont typeface="Wingdings" panose="05000000000000000000" pitchFamily="2" charset="2"/>
              <a:buChar char="q"/>
            </a:pPr>
            <a:r>
              <a:rPr lang="tr-TR" sz="6200" kern="100" dirty="0">
                <a:latin typeface="Times New Roman" panose="02020603050405020304" pitchFamily="18" charset="0"/>
                <a:ea typeface="Calibri" panose="020F0502020204030204" pitchFamily="34" charset="0"/>
                <a:cs typeface="Times New Roman" panose="02020603050405020304" pitchFamily="18" charset="0"/>
              </a:rPr>
              <a:t>Bu şekilde tespit edilen aylık hasılat tutarlarının toplamı, </a:t>
            </a:r>
            <a:r>
              <a:rPr lang="tr-TR" sz="6200" b="1" kern="100" dirty="0">
                <a:latin typeface="Times New Roman" panose="02020603050405020304" pitchFamily="18" charset="0"/>
                <a:ea typeface="Calibri" panose="020F0502020204030204" pitchFamily="34" charset="0"/>
                <a:cs typeface="Times New Roman" panose="02020603050405020304" pitchFamily="18" charset="0"/>
              </a:rPr>
              <a:t>tespit yapılan ay sayısına bölünmek suretiyle </a:t>
            </a:r>
            <a:r>
              <a:rPr lang="tr-TR" sz="6200" kern="100" dirty="0">
                <a:latin typeface="Times New Roman" panose="02020603050405020304" pitchFamily="18" charset="0"/>
                <a:ea typeface="Calibri" panose="020F0502020204030204" pitchFamily="34" charset="0"/>
                <a:cs typeface="Times New Roman" panose="02020603050405020304" pitchFamily="18" charset="0"/>
              </a:rPr>
              <a:t>aylık ortalama hasılat tutarı belirlenir. Aylık ortalama hasılat tutarı, </a:t>
            </a:r>
            <a:r>
              <a:rPr lang="tr-TR" sz="6200" b="1" kern="100" dirty="0">
                <a:latin typeface="Times New Roman" panose="02020603050405020304" pitchFamily="18" charset="0"/>
                <a:ea typeface="Calibri" panose="020F0502020204030204" pitchFamily="34" charset="0"/>
                <a:cs typeface="Times New Roman" panose="02020603050405020304" pitchFamily="18" charset="0"/>
              </a:rPr>
              <a:t>faaliyette bulunulan ay sayısı ile çarpılmak suretiyle </a:t>
            </a:r>
            <a:r>
              <a:rPr lang="tr-TR" sz="6200" kern="100" dirty="0">
                <a:latin typeface="Times New Roman" panose="02020603050405020304" pitchFamily="18" charset="0"/>
                <a:ea typeface="Calibri" panose="020F0502020204030204" pitchFamily="34" charset="0"/>
                <a:cs typeface="Times New Roman" panose="02020603050405020304" pitchFamily="18" charset="0"/>
              </a:rPr>
              <a:t>mükelleflerin ilgili takvim yılı hasılatları tespit edilir.</a:t>
            </a:r>
          </a:p>
          <a:p>
            <a:pPr algn="just">
              <a:lnSpc>
                <a:spcPct val="170000"/>
              </a:lnSpc>
              <a:buFont typeface="Wingdings" panose="05000000000000000000" pitchFamily="2" charset="2"/>
              <a:buChar char="q"/>
            </a:pPr>
            <a:r>
              <a:rPr lang="tr-TR" sz="6200" kern="100" dirty="0">
                <a:latin typeface="Times New Roman" panose="02020603050405020304" pitchFamily="18" charset="0"/>
                <a:ea typeface="Calibri" panose="020F0502020204030204" pitchFamily="34" charset="0"/>
                <a:cs typeface="Times New Roman" panose="02020603050405020304" pitchFamily="18" charset="0"/>
              </a:rPr>
              <a:t>Konuya İlişkin Ayrıntılı Açıklamalara 326 Numaralı Gelir Vergisi Tebliğinde yer verilmiştir. </a:t>
            </a:r>
          </a:p>
          <a:p>
            <a:pPr algn="just">
              <a:lnSpc>
                <a:spcPct val="170000"/>
              </a:lnSpc>
              <a:buFont typeface="Wingdings" panose="05000000000000000000" pitchFamily="2" charset="2"/>
              <a:buChar char="q"/>
            </a:pPr>
            <a:endParaRPr lang="tr-TR" b="1" dirty="0">
              <a:solidFill>
                <a:srgbClr val="FF0000"/>
              </a:solidFill>
              <a:effectLst>
                <a:outerShdw blurRad="38100" dist="38100" dir="2700000" algn="tl">
                  <a:srgbClr val="000000">
                    <a:alpha val="43137"/>
                  </a:srgbClr>
                </a:outerShdw>
              </a:effectLst>
            </a:endParaRPr>
          </a:p>
        </p:txBody>
      </p:sp>
      <p:sp>
        <p:nvSpPr>
          <p:cNvPr id="2" name="Veri Yer Tutucusu 1">
            <a:extLst>
              <a:ext uri="{FF2B5EF4-FFF2-40B4-BE49-F238E27FC236}">
                <a16:creationId xmlns:a16="http://schemas.microsoft.com/office/drawing/2014/main" id="{4183FD05-70EF-5CF7-15A4-DEEEEAED6C79}"/>
              </a:ext>
            </a:extLst>
          </p:cNvPr>
          <p:cNvSpPr>
            <a:spLocks noGrp="1"/>
          </p:cNvSpPr>
          <p:nvPr>
            <p:ph type="dt" sz="half" idx="10"/>
          </p:nvPr>
        </p:nvSpPr>
        <p:spPr/>
        <p:txBody>
          <a:bodyPr/>
          <a:lstStyle/>
          <a:p>
            <a:fld id="{B4468691-E455-44E9-AD8D-E56A6FC37772}" type="datetime1">
              <a:rPr lang="tr-TR" smtClean="0"/>
              <a:t>7.10.2025</a:t>
            </a:fld>
            <a:endParaRPr lang="tr-TR"/>
          </a:p>
        </p:txBody>
      </p:sp>
      <p:sp>
        <p:nvSpPr>
          <p:cNvPr id="4" name="Alt Bilgi Yer Tutucusu 3">
            <a:extLst>
              <a:ext uri="{FF2B5EF4-FFF2-40B4-BE49-F238E27FC236}">
                <a16:creationId xmlns:a16="http://schemas.microsoft.com/office/drawing/2014/main" id="{A14087D1-B342-264B-1DBA-E49F30128FD8}"/>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2828346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E475E-EDC2-62F6-735C-7D1E45F39992}"/>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AA50BD32-577B-0957-6EEF-312F057CA059}"/>
              </a:ext>
            </a:extLst>
          </p:cNvPr>
          <p:cNvSpPr>
            <a:spLocks noGrp="1"/>
          </p:cNvSpPr>
          <p:nvPr>
            <p:ph type="sldNum" sz="quarter" idx="12"/>
          </p:nvPr>
        </p:nvSpPr>
        <p:spPr/>
        <p:txBody>
          <a:bodyPr/>
          <a:lstStyle/>
          <a:p>
            <a:fld id="{F302176B-0E47-46AC-8F43-DAB4B8A37D06}" type="slidenum">
              <a:rPr lang="tr-TR" smtClean="0"/>
              <a:t>39</a:t>
            </a:fld>
            <a:endParaRPr lang="tr-TR"/>
          </a:p>
        </p:txBody>
      </p:sp>
      <p:sp>
        <p:nvSpPr>
          <p:cNvPr id="3" name="İçerik Yer Tutucusu 2">
            <a:extLst>
              <a:ext uri="{FF2B5EF4-FFF2-40B4-BE49-F238E27FC236}">
                <a16:creationId xmlns:a16="http://schemas.microsoft.com/office/drawing/2014/main" id="{67E7019A-C145-C3DC-048B-508C918416B7}"/>
              </a:ext>
            </a:extLst>
          </p:cNvPr>
          <p:cNvSpPr>
            <a:spLocks noGrp="1"/>
          </p:cNvSpPr>
          <p:nvPr>
            <p:ph idx="4294967295"/>
          </p:nvPr>
        </p:nvSpPr>
        <p:spPr>
          <a:xfrm>
            <a:off x="1199456" y="836712"/>
            <a:ext cx="10009112" cy="5335489"/>
          </a:xfrm>
        </p:spPr>
        <p:txBody>
          <a:bodyPr>
            <a:normAutofit fontScale="25000" lnSpcReduction="20000"/>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just">
              <a:buNone/>
            </a:pPr>
            <a:endPar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lnSpc>
                <a:spcPct val="170000"/>
              </a:lnSpc>
              <a:buNone/>
            </a:pPr>
            <a:r>
              <a:rPr lang="tr-TR" sz="8000" b="1" dirty="0">
                <a:solidFill>
                  <a:srgbClr val="0070C0"/>
                </a:solidFill>
                <a:effectLst>
                  <a:outerShdw blurRad="38100" dist="38100" dir="2700000" algn="tl">
                    <a:srgbClr val="000000">
                      <a:alpha val="43137"/>
                    </a:srgbClr>
                  </a:outerShdw>
                </a:effectLst>
              </a:rPr>
              <a:t>TİCARİ VE MESLEKİ KAZANÇLARDA GÜNLÜK HASILAT TESPİTİ </a:t>
            </a:r>
          </a:p>
          <a:p>
            <a:pPr algn="just">
              <a:lnSpc>
                <a:spcPct val="170000"/>
              </a:lnSpc>
              <a:buFont typeface="Wingdings" panose="05000000000000000000" pitchFamily="2" charset="2"/>
              <a:buChar char="q"/>
            </a:pPr>
            <a:r>
              <a:rPr lang="tr-TR" sz="6200" kern="100" dirty="0">
                <a:latin typeface="Times New Roman" panose="02020603050405020304" pitchFamily="18" charset="0"/>
                <a:ea typeface="Calibri" panose="020F0502020204030204" pitchFamily="34" charset="0"/>
                <a:cs typeface="Times New Roman" panose="02020603050405020304" pitchFamily="18" charset="0"/>
              </a:rPr>
              <a:t> Tespit edilen hasılat tutarları ile;</a:t>
            </a:r>
          </a:p>
          <a:p>
            <a:pPr algn="just">
              <a:lnSpc>
                <a:spcPct val="170000"/>
              </a:lnSpc>
              <a:buFont typeface="Wingdings" panose="05000000000000000000" pitchFamily="2" charset="2"/>
              <a:buChar char="q"/>
            </a:pPr>
            <a:r>
              <a:rPr lang="tr-TR" sz="6200" b="1" kern="100" dirty="0">
                <a:latin typeface="Times New Roman" panose="02020603050405020304" pitchFamily="18" charset="0"/>
                <a:ea typeface="Calibri" panose="020F0502020204030204" pitchFamily="34" charset="0"/>
                <a:cs typeface="Times New Roman" panose="02020603050405020304" pitchFamily="18" charset="0"/>
              </a:rPr>
              <a:t>a) Bilanço esasına göre defter tutanlar için ilgili takvim yılına ait gelir tablosunda yer alan brüt satış tutarı,</a:t>
            </a:r>
          </a:p>
          <a:p>
            <a:pPr algn="just">
              <a:lnSpc>
                <a:spcPct val="170000"/>
              </a:lnSpc>
              <a:buFont typeface="Wingdings" panose="05000000000000000000" pitchFamily="2" charset="2"/>
              <a:buChar char="q"/>
            </a:pPr>
            <a:r>
              <a:rPr lang="tr-TR" sz="6200" b="1" kern="100" dirty="0">
                <a:latin typeface="Times New Roman" panose="02020603050405020304" pitchFamily="18" charset="0"/>
                <a:ea typeface="Calibri" panose="020F0502020204030204" pitchFamily="34" charset="0"/>
                <a:cs typeface="Times New Roman" panose="02020603050405020304" pitchFamily="18" charset="0"/>
              </a:rPr>
              <a:t>b) İşletme hesabı esasına göre defter tutanlar için ilgili takvim yılına ait işletme hesap özetinde yer alan dönem içinde elde edilen hasılat tutarı,</a:t>
            </a:r>
          </a:p>
          <a:p>
            <a:pPr algn="just">
              <a:lnSpc>
                <a:spcPct val="170000"/>
              </a:lnSpc>
              <a:buFont typeface="Wingdings" panose="05000000000000000000" pitchFamily="2" charset="2"/>
              <a:buChar char="q"/>
            </a:pPr>
            <a:r>
              <a:rPr lang="tr-TR" sz="6200" b="1" kern="100" dirty="0">
                <a:latin typeface="Times New Roman" panose="02020603050405020304" pitchFamily="18" charset="0"/>
                <a:ea typeface="Calibri" panose="020F0502020204030204" pitchFamily="34" charset="0"/>
                <a:cs typeface="Times New Roman" panose="02020603050405020304" pitchFamily="18" charset="0"/>
              </a:rPr>
              <a:t>c) Serbest meslek kazanç defteri tutanlar için ilgili takvim yılına ait serbest meslek kazanç bildiriminde yer alan gayrisafi hasılat tutarı,</a:t>
            </a:r>
          </a:p>
          <a:p>
            <a:pPr algn="just">
              <a:lnSpc>
                <a:spcPct val="170000"/>
              </a:lnSpc>
              <a:buFont typeface="Wingdings" panose="05000000000000000000" pitchFamily="2" charset="2"/>
              <a:buChar char="q"/>
            </a:pPr>
            <a:r>
              <a:rPr lang="tr-TR" sz="6200" kern="100" dirty="0">
                <a:latin typeface="Times New Roman" panose="02020603050405020304" pitchFamily="18" charset="0"/>
                <a:ea typeface="Calibri" panose="020F0502020204030204" pitchFamily="34" charset="0"/>
                <a:cs typeface="Times New Roman" panose="02020603050405020304" pitchFamily="18" charset="0"/>
              </a:rPr>
              <a:t>arasındaki fark %20’den fazla olan mükellefler Vergi Usul Kanununun 370 inci maddesi kapsamında izaha davet edilir ve izahın değerlendirilmesi mezkûr madde hükmüne göre yapılır.</a:t>
            </a:r>
          </a:p>
          <a:p>
            <a:pPr algn="just">
              <a:lnSpc>
                <a:spcPct val="170000"/>
              </a:lnSpc>
              <a:buFont typeface="Wingdings" panose="05000000000000000000" pitchFamily="2" charset="2"/>
              <a:buChar char="q"/>
            </a:pPr>
            <a:r>
              <a:rPr lang="tr-TR" sz="62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Bu madde hükümleri kurumlar vergisi mükellefleri hakkında da uygulanır.</a:t>
            </a:r>
            <a:endParaRPr lang="tr-TR" b="1" dirty="0">
              <a:solidFill>
                <a:srgbClr val="FF0000"/>
              </a:solidFill>
              <a:effectLst>
                <a:outerShdw blurRad="38100" dist="38100" dir="2700000" algn="tl">
                  <a:srgbClr val="000000">
                    <a:alpha val="43137"/>
                  </a:srgbClr>
                </a:outerShdw>
              </a:effectLst>
            </a:endParaRPr>
          </a:p>
        </p:txBody>
      </p:sp>
      <p:sp>
        <p:nvSpPr>
          <p:cNvPr id="2" name="Veri Yer Tutucusu 1">
            <a:extLst>
              <a:ext uri="{FF2B5EF4-FFF2-40B4-BE49-F238E27FC236}">
                <a16:creationId xmlns:a16="http://schemas.microsoft.com/office/drawing/2014/main" id="{5BE6270D-C4F1-C7CA-8745-9778CB17E36F}"/>
              </a:ext>
            </a:extLst>
          </p:cNvPr>
          <p:cNvSpPr>
            <a:spLocks noGrp="1"/>
          </p:cNvSpPr>
          <p:nvPr>
            <p:ph type="dt" sz="half" idx="10"/>
          </p:nvPr>
        </p:nvSpPr>
        <p:spPr/>
        <p:txBody>
          <a:bodyPr/>
          <a:lstStyle/>
          <a:p>
            <a:fld id="{B4468691-E455-44E9-AD8D-E56A6FC37772}" type="datetime1">
              <a:rPr lang="tr-TR" smtClean="0"/>
              <a:t>7.10.2025</a:t>
            </a:fld>
            <a:endParaRPr lang="tr-TR"/>
          </a:p>
        </p:txBody>
      </p:sp>
      <p:sp>
        <p:nvSpPr>
          <p:cNvPr id="4" name="Alt Bilgi Yer Tutucusu 3">
            <a:extLst>
              <a:ext uri="{FF2B5EF4-FFF2-40B4-BE49-F238E27FC236}">
                <a16:creationId xmlns:a16="http://schemas.microsoft.com/office/drawing/2014/main" id="{E1B56248-28FD-1D5D-DD83-BE21FC406FBC}"/>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1306466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F03EB-23CD-6A89-1DD7-17FFA91AC00F}"/>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6EAA8204-9551-3847-7450-BBB5DCA2C49D}"/>
              </a:ext>
            </a:extLst>
          </p:cNvPr>
          <p:cNvSpPr>
            <a:spLocks noGrp="1"/>
          </p:cNvSpPr>
          <p:nvPr>
            <p:ph type="sldNum" sz="quarter" idx="12"/>
          </p:nvPr>
        </p:nvSpPr>
        <p:spPr/>
        <p:txBody>
          <a:bodyPr/>
          <a:lstStyle/>
          <a:p>
            <a:fld id="{F302176B-0E47-46AC-8F43-DAB4B8A37D06}" type="slidenum">
              <a:rPr lang="tr-TR" smtClean="0"/>
              <a:t>4</a:t>
            </a:fld>
            <a:endParaRPr lang="tr-TR"/>
          </a:p>
        </p:txBody>
      </p:sp>
      <p:sp>
        <p:nvSpPr>
          <p:cNvPr id="3" name="İçerik Yer Tutucusu 2">
            <a:extLst>
              <a:ext uri="{FF2B5EF4-FFF2-40B4-BE49-F238E27FC236}">
                <a16:creationId xmlns:a16="http://schemas.microsoft.com/office/drawing/2014/main" id="{E763EA46-3EE4-E2EA-2008-45D73E43E3BC}"/>
              </a:ext>
            </a:extLst>
          </p:cNvPr>
          <p:cNvSpPr>
            <a:spLocks noGrp="1"/>
          </p:cNvSpPr>
          <p:nvPr>
            <p:ph idx="4294967295"/>
          </p:nvPr>
        </p:nvSpPr>
        <p:spPr>
          <a:xfrm>
            <a:off x="1199456" y="836712"/>
            <a:ext cx="10009112" cy="5335489"/>
          </a:xfrm>
        </p:spPr>
        <p:txBody>
          <a:bodyPr>
            <a:normAutofit/>
          </a:bodyPr>
          <a:lstStyle/>
          <a:p>
            <a:pPr marL="0" indent="0" algn="ctr">
              <a:lnSpc>
                <a:spcPct val="170000"/>
              </a:lnSpc>
              <a:buNone/>
            </a:pPr>
            <a:r>
              <a:rPr lang="tr-TR" b="1" dirty="0">
                <a:solidFill>
                  <a:srgbClr val="FF0000"/>
                </a:solidFill>
                <a:effectLst>
                  <a:outerShdw blurRad="38100" dist="38100" dir="2700000" algn="tl">
                    <a:srgbClr val="000000">
                      <a:alpha val="43137"/>
                    </a:srgbClr>
                  </a:outerShdw>
                </a:effectLst>
                <a:latin typeface="Algerian" panose="04020705040A02060702" pitchFamily="82" charset="0"/>
              </a:rPr>
              <a:t>son bir hafta içerisinde yapılan vergi düzenlemeleri </a:t>
            </a:r>
          </a:p>
          <a:p>
            <a:pPr marL="0" indent="0" algn="ctr">
              <a:lnSpc>
                <a:spcPct val="170000"/>
              </a:lnSpc>
              <a:buNone/>
            </a:pPr>
            <a:endParaRPr lang="tr-TR" b="1" dirty="0">
              <a:solidFill>
                <a:srgbClr val="FF0000"/>
              </a:solidFill>
              <a:effectLst>
                <a:outerShdw blurRad="38100" dist="38100" dir="2700000" algn="tl">
                  <a:srgbClr val="000000">
                    <a:alpha val="43137"/>
                  </a:srgbClr>
                </a:outerShdw>
              </a:effectLst>
              <a:latin typeface="Algerian" panose="04020705040A02060702" pitchFamily="82" charset="0"/>
            </a:endParaRPr>
          </a:p>
          <a:p>
            <a:pPr marL="0" indent="0" algn="ctr">
              <a:lnSpc>
                <a:spcPct val="170000"/>
              </a:lnSpc>
              <a:buNone/>
            </a:pPr>
            <a:endParaRPr lang="tr-TR" b="1" dirty="0">
              <a:solidFill>
                <a:srgbClr val="FF0000"/>
              </a:solidFill>
              <a:effectLst>
                <a:outerShdw blurRad="38100" dist="38100" dir="2700000" algn="tl">
                  <a:srgbClr val="000000">
                    <a:alpha val="43137"/>
                  </a:srgbClr>
                </a:outerShdw>
              </a:effectLst>
              <a:latin typeface="Algerian" panose="04020705040A02060702" pitchFamily="82" charset="0"/>
            </a:endParaRPr>
          </a:p>
          <a:p>
            <a:pPr marL="0" indent="0" algn="ctr">
              <a:lnSpc>
                <a:spcPct val="170000"/>
              </a:lnSpc>
              <a:buNone/>
            </a:pPr>
            <a:endParaRPr lang="tr-TR" b="1" dirty="0">
              <a:solidFill>
                <a:srgbClr val="FF0000"/>
              </a:solidFill>
              <a:effectLst>
                <a:outerShdw blurRad="38100" dist="38100" dir="2700000" algn="tl">
                  <a:srgbClr val="000000">
                    <a:alpha val="43137"/>
                  </a:srgbClr>
                </a:outerShdw>
              </a:effectLst>
              <a:latin typeface="Algerian" panose="04020705040A02060702" pitchFamily="82" charset="0"/>
            </a:endParaRPr>
          </a:p>
          <a:p>
            <a:pPr marL="0" indent="0" algn="just">
              <a:buNone/>
            </a:pPr>
            <a:endPar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lnSpc>
                <a:spcPct val="170000"/>
              </a:lnSpc>
              <a:buFont typeface="Wingdings" panose="05000000000000000000" pitchFamily="2" charset="2"/>
              <a:buChar char="q"/>
            </a:pPr>
            <a:endParaRPr lang="tr-TR" sz="26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buNone/>
            </a:pPr>
            <a:endParaRPr lang="tr-TR" b="1" dirty="0">
              <a:solidFill>
                <a:srgbClr val="FF0000"/>
              </a:solidFill>
              <a:effectLst>
                <a:outerShdw blurRad="38100" dist="38100" dir="2700000" algn="tl">
                  <a:srgbClr val="000000">
                    <a:alpha val="43137"/>
                  </a:srgbClr>
                </a:outerShdw>
              </a:effectLst>
            </a:endParaRPr>
          </a:p>
        </p:txBody>
      </p:sp>
      <p:sp>
        <p:nvSpPr>
          <p:cNvPr id="2" name="Veri Yer Tutucusu 1">
            <a:extLst>
              <a:ext uri="{FF2B5EF4-FFF2-40B4-BE49-F238E27FC236}">
                <a16:creationId xmlns:a16="http://schemas.microsoft.com/office/drawing/2014/main" id="{C2B7FB27-E2B5-31BA-8507-326FA3F1FDB0}"/>
              </a:ext>
            </a:extLst>
          </p:cNvPr>
          <p:cNvSpPr>
            <a:spLocks noGrp="1"/>
          </p:cNvSpPr>
          <p:nvPr>
            <p:ph type="dt" sz="half" idx="10"/>
          </p:nvPr>
        </p:nvSpPr>
        <p:spPr/>
        <p:txBody>
          <a:bodyPr/>
          <a:lstStyle/>
          <a:p>
            <a:fld id="{B4468691-E455-44E9-AD8D-E56A6FC37772}" type="datetime1">
              <a:rPr lang="tr-TR" smtClean="0"/>
              <a:t>7.10.2025</a:t>
            </a:fld>
            <a:endParaRPr lang="tr-TR"/>
          </a:p>
        </p:txBody>
      </p:sp>
      <p:sp>
        <p:nvSpPr>
          <p:cNvPr id="4" name="Alt Bilgi Yer Tutucusu 3">
            <a:extLst>
              <a:ext uri="{FF2B5EF4-FFF2-40B4-BE49-F238E27FC236}">
                <a16:creationId xmlns:a16="http://schemas.microsoft.com/office/drawing/2014/main" id="{2EBA7E2A-F494-E359-80B7-1F1474CAC56C}"/>
              </a:ext>
            </a:extLst>
          </p:cNvPr>
          <p:cNvSpPr>
            <a:spLocks noGrp="1"/>
          </p:cNvSpPr>
          <p:nvPr>
            <p:ph type="ftr" sz="quarter" idx="11"/>
          </p:nvPr>
        </p:nvSpPr>
        <p:spPr/>
        <p:txBody>
          <a:bodyPr/>
          <a:lstStyle/>
          <a:p>
            <a:r>
              <a:rPr lang="tr-TR"/>
              <a:t>Dr. Soner ÜLGEN</a:t>
            </a:r>
          </a:p>
        </p:txBody>
      </p:sp>
      <p:pic>
        <p:nvPicPr>
          <p:cNvPr id="7" name="Resim 6">
            <a:extLst>
              <a:ext uri="{FF2B5EF4-FFF2-40B4-BE49-F238E27FC236}">
                <a16:creationId xmlns:a16="http://schemas.microsoft.com/office/drawing/2014/main" id="{B155F246-D139-3BCD-5455-EDB2279D2C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7608" y="1988840"/>
            <a:ext cx="6729936" cy="4183361"/>
          </a:xfrm>
          <a:prstGeom prst="rect">
            <a:avLst/>
          </a:prstGeom>
        </p:spPr>
      </p:pic>
    </p:spTree>
    <p:extLst>
      <p:ext uri="{BB962C8B-B14F-4D97-AF65-F5344CB8AC3E}">
        <p14:creationId xmlns:p14="http://schemas.microsoft.com/office/powerpoint/2010/main" val="35502028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659A4-68AE-F054-6886-BEFD6F6138B8}"/>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2340C7A5-54BB-0B9E-AB93-698527E6742C}"/>
              </a:ext>
            </a:extLst>
          </p:cNvPr>
          <p:cNvSpPr>
            <a:spLocks noGrp="1"/>
          </p:cNvSpPr>
          <p:nvPr>
            <p:ph type="sldNum" sz="quarter" idx="12"/>
          </p:nvPr>
        </p:nvSpPr>
        <p:spPr/>
        <p:txBody>
          <a:bodyPr/>
          <a:lstStyle/>
          <a:p>
            <a:fld id="{F302176B-0E47-46AC-8F43-DAB4B8A37D06}" type="slidenum">
              <a:rPr lang="tr-TR" smtClean="0"/>
              <a:t>40</a:t>
            </a:fld>
            <a:endParaRPr lang="tr-TR"/>
          </a:p>
        </p:txBody>
      </p:sp>
      <p:sp>
        <p:nvSpPr>
          <p:cNvPr id="3" name="İçerik Yer Tutucusu 2">
            <a:extLst>
              <a:ext uri="{FF2B5EF4-FFF2-40B4-BE49-F238E27FC236}">
                <a16:creationId xmlns:a16="http://schemas.microsoft.com/office/drawing/2014/main" id="{0F35A379-CF8A-FC32-6108-3E718C87A9BD}"/>
              </a:ext>
            </a:extLst>
          </p:cNvPr>
          <p:cNvSpPr>
            <a:spLocks noGrp="1"/>
          </p:cNvSpPr>
          <p:nvPr>
            <p:ph idx="4294967295"/>
          </p:nvPr>
        </p:nvSpPr>
        <p:spPr>
          <a:xfrm>
            <a:off x="1199456" y="836712"/>
            <a:ext cx="10009112" cy="5335489"/>
          </a:xfrm>
        </p:spPr>
        <p:txBody>
          <a:bodyPr>
            <a:normAutofit lnSpcReduction="10000"/>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ctr">
              <a:lnSpc>
                <a:spcPct val="170000"/>
              </a:lnSpc>
              <a:buNone/>
            </a:pPr>
            <a:r>
              <a:rPr lang="tr-TR" sz="2200" b="1" dirty="0">
                <a:solidFill>
                  <a:srgbClr val="FF0000"/>
                </a:solidFill>
                <a:effectLst>
                  <a:outerShdw blurRad="38100" dist="38100" dir="2700000" algn="tl">
                    <a:srgbClr val="000000">
                      <a:alpha val="43137"/>
                    </a:srgbClr>
                  </a:outerShdw>
                </a:effectLst>
              </a:rPr>
              <a:t>SAHTE BELGEYE KARŞI NASIL BİR ÖNLEM ALINABİLİR? </a:t>
            </a:r>
          </a:p>
          <a:p>
            <a:pPr algn="just">
              <a:lnSpc>
                <a:spcPct val="170000"/>
              </a:lnSpc>
              <a:buFont typeface="Wingdings" panose="05000000000000000000" pitchFamily="2" charset="2"/>
              <a:buChar char="q"/>
            </a:pPr>
            <a:r>
              <a:rPr lang="tr-TR" sz="2400" kern="100" dirty="0">
                <a:latin typeface="Times New Roman" panose="02020603050405020304" pitchFamily="18" charset="0"/>
                <a:ea typeface="Calibri" panose="020F0502020204030204" pitchFamily="34" charset="0"/>
                <a:cs typeface="Times New Roman" panose="02020603050405020304" pitchFamily="18" charset="0"/>
              </a:rPr>
              <a:t> </a:t>
            </a:r>
            <a:r>
              <a:rPr lang="tr-TR" sz="2400" b="1" kern="100" dirty="0">
                <a:latin typeface="Times New Roman" panose="02020603050405020304" pitchFamily="18" charset="0"/>
                <a:ea typeface="Calibri" panose="020F0502020204030204" pitchFamily="34" charset="0"/>
                <a:cs typeface="Times New Roman" panose="02020603050405020304" pitchFamily="18" charset="0"/>
              </a:rPr>
              <a:t>Tam Tevkifat Uygulaması Çözüm Olabilir mi? </a:t>
            </a:r>
          </a:p>
          <a:p>
            <a:pPr algn="just">
              <a:lnSpc>
                <a:spcPct val="170000"/>
              </a:lnSpc>
              <a:buFont typeface="Wingdings" panose="05000000000000000000" pitchFamily="2" charset="2"/>
              <a:buChar char="q"/>
            </a:pPr>
            <a:r>
              <a:rPr lang="tr-TR" sz="2400" b="1" kern="100" dirty="0">
                <a:latin typeface="Times New Roman" panose="02020603050405020304" pitchFamily="18" charset="0"/>
                <a:ea typeface="Calibri" panose="020F0502020204030204" pitchFamily="34" charset="0"/>
                <a:cs typeface="Times New Roman" panose="02020603050405020304" pitchFamily="18" charset="0"/>
              </a:rPr>
              <a:t>Mükellef İşlemin Gerçekliğini İspat Noktasında Nasıl Bir Yol İzlemeli? </a:t>
            </a:r>
          </a:p>
          <a:p>
            <a:pPr algn="just">
              <a:lnSpc>
                <a:spcPct val="170000"/>
              </a:lnSpc>
              <a:buFont typeface="Wingdings" panose="05000000000000000000" pitchFamily="2" charset="2"/>
              <a:buChar char="q"/>
            </a:pPr>
            <a:r>
              <a:rPr lang="tr-TR" sz="2400" b="1" kern="100" dirty="0">
                <a:latin typeface="Times New Roman" panose="02020603050405020304" pitchFamily="18" charset="0"/>
                <a:ea typeface="Calibri" panose="020F0502020204030204" pitchFamily="34" charset="0"/>
                <a:cs typeface="Times New Roman" panose="02020603050405020304" pitchFamily="18" charset="0"/>
              </a:rPr>
              <a:t>Yıllık 5 milyar TL ciro yapan firmanın 10 milyon + 2 milyon KDV değerindeki faturasının sahte belge olarak değerlendirildiği varsayalım.</a:t>
            </a:r>
          </a:p>
          <a:p>
            <a:pPr algn="just">
              <a:lnSpc>
                <a:spcPct val="170000"/>
              </a:lnSpc>
              <a:buFont typeface="Wingdings" panose="05000000000000000000" pitchFamily="2" charset="2"/>
              <a:buChar char="q"/>
            </a:pPr>
            <a:r>
              <a:rPr lang="tr-TR" sz="2400" b="1" kern="100" dirty="0">
                <a:latin typeface="Times New Roman" panose="02020603050405020304" pitchFamily="18" charset="0"/>
                <a:ea typeface="Calibri" panose="020F0502020204030204" pitchFamily="34" charset="0"/>
                <a:cs typeface="Times New Roman" panose="02020603050405020304" pitchFamily="18" charset="0"/>
              </a:rPr>
              <a:t>10.000.000*0,25= 2.500.000 TL KV (7.500.000 TL vergi </a:t>
            </a:r>
            <a:r>
              <a:rPr lang="tr-TR" sz="2400" b="1" kern="100" dirty="0" err="1">
                <a:latin typeface="Times New Roman" panose="02020603050405020304" pitchFamily="18" charset="0"/>
                <a:ea typeface="Calibri" panose="020F0502020204030204" pitchFamily="34" charset="0"/>
                <a:cs typeface="Times New Roman" panose="02020603050405020304" pitchFamily="18" charset="0"/>
              </a:rPr>
              <a:t>ziyaı</a:t>
            </a:r>
            <a:r>
              <a:rPr lang="tr-TR" sz="2400" b="1" kern="100" dirty="0">
                <a:latin typeface="Times New Roman" panose="02020603050405020304" pitchFamily="18" charset="0"/>
                <a:ea typeface="Calibri" panose="020F0502020204030204" pitchFamily="34" charset="0"/>
                <a:cs typeface="Times New Roman" panose="02020603050405020304" pitchFamily="18" charset="0"/>
              </a:rPr>
              <a:t> cezası) </a:t>
            </a:r>
          </a:p>
          <a:p>
            <a:pPr algn="just">
              <a:lnSpc>
                <a:spcPct val="170000"/>
              </a:lnSpc>
              <a:buFont typeface="Wingdings" panose="05000000000000000000" pitchFamily="2" charset="2"/>
              <a:buChar char="q"/>
            </a:pPr>
            <a:r>
              <a:rPr lang="tr-TR" sz="2400" b="1" kern="100" dirty="0">
                <a:latin typeface="Times New Roman" panose="02020603050405020304" pitchFamily="18" charset="0"/>
                <a:ea typeface="Calibri" panose="020F0502020204030204" pitchFamily="34" charset="0"/>
                <a:cs typeface="Times New Roman" panose="02020603050405020304" pitchFamily="18" charset="0"/>
              </a:rPr>
              <a:t> 2.000.000 TL KDV (6.000.000 TL vergi </a:t>
            </a:r>
            <a:r>
              <a:rPr lang="tr-TR" sz="2400" b="1" kern="100" dirty="0" err="1">
                <a:latin typeface="Times New Roman" panose="02020603050405020304" pitchFamily="18" charset="0"/>
                <a:ea typeface="Calibri" panose="020F0502020204030204" pitchFamily="34" charset="0"/>
                <a:cs typeface="Times New Roman" panose="02020603050405020304" pitchFamily="18" charset="0"/>
              </a:rPr>
              <a:t>ziyaı</a:t>
            </a:r>
            <a:r>
              <a:rPr lang="tr-TR" sz="2400" b="1" kern="100" dirty="0">
                <a:latin typeface="Times New Roman" panose="02020603050405020304" pitchFamily="18" charset="0"/>
                <a:ea typeface="Calibri" panose="020F0502020204030204" pitchFamily="34" charset="0"/>
                <a:cs typeface="Times New Roman" panose="02020603050405020304" pitchFamily="18" charset="0"/>
              </a:rPr>
              <a:t> cezası) </a:t>
            </a:r>
          </a:p>
          <a:p>
            <a:pPr algn="just">
              <a:lnSpc>
                <a:spcPct val="170000"/>
              </a:lnSpc>
              <a:buFont typeface="Wingdings" panose="05000000000000000000" pitchFamily="2" charset="2"/>
              <a:buChar char="q"/>
            </a:pPr>
            <a:endParaRPr lang="tr-TR" sz="2400" b="1"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Veri Yer Tutucusu 1">
            <a:extLst>
              <a:ext uri="{FF2B5EF4-FFF2-40B4-BE49-F238E27FC236}">
                <a16:creationId xmlns:a16="http://schemas.microsoft.com/office/drawing/2014/main" id="{3E2B3432-AF81-7228-9F40-C7EBCC062E5B}"/>
              </a:ext>
            </a:extLst>
          </p:cNvPr>
          <p:cNvSpPr>
            <a:spLocks noGrp="1"/>
          </p:cNvSpPr>
          <p:nvPr>
            <p:ph type="dt" sz="half" idx="10"/>
          </p:nvPr>
        </p:nvSpPr>
        <p:spPr/>
        <p:txBody>
          <a:bodyPr/>
          <a:lstStyle/>
          <a:p>
            <a:fld id="{B4468691-E455-44E9-AD8D-E56A6FC37772}" type="datetime1">
              <a:rPr lang="tr-TR" smtClean="0"/>
              <a:t>7.10.2025</a:t>
            </a:fld>
            <a:endParaRPr lang="tr-TR"/>
          </a:p>
        </p:txBody>
      </p:sp>
      <p:sp>
        <p:nvSpPr>
          <p:cNvPr id="4" name="Alt Bilgi Yer Tutucusu 3">
            <a:extLst>
              <a:ext uri="{FF2B5EF4-FFF2-40B4-BE49-F238E27FC236}">
                <a16:creationId xmlns:a16="http://schemas.microsoft.com/office/drawing/2014/main" id="{0D6154D2-D0D3-F781-5C09-775163AFCD91}"/>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14559166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77098-95C8-498F-F0B8-C1039D66BD64}"/>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0BC864C5-EDA4-C8B0-0B9D-91C4351957AE}"/>
              </a:ext>
            </a:extLst>
          </p:cNvPr>
          <p:cNvSpPr>
            <a:spLocks noGrp="1"/>
          </p:cNvSpPr>
          <p:nvPr>
            <p:ph type="sldNum" sz="quarter" idx="12"/>
          </p:nvPr>
        </p:nvSpPr>
        <p:spPr/>
        <p:txBody>
          <a:bodyPr/>
          <a:lstStyle/>
          <a:p>
            <a:fld id="{F302176B-0E47-46AC-8F43-DAB4B8A37D06}" type="slidenum">
              <a:rPr lang="tr-TR" smtClean="0"/>
              <a:t>41</a:t>
            </a:fld>
            <a:endParaRPr lang="tr-TR"/>
          </a:p>
        </p:txBody>
      </p:sp>
      <p:sp>
        <p:nvSpPr>
          <p:cNvPr id="3" name="İçerik Yer Tutucusu 2">
            <a:extLst>
              <a:ext uri="{FF2B5EF4-FFF2-40B4-BE49-F238E27FC236}">
                <a16:creationId xmlns:a16="http://schemas.microsoft.com/office/drawing/2014/main" id="{08825EF9-A53E-65C1-8C5E-8937B6D8341C}"/>
              </a:ext>
            </a:extLst>
          </p:cNvPr>
          <p:cNvSpPr>
            <a:spLocks noGrp="1"/>
          </p:cNvSpPr>
          <p:nvPr>
            <p:ph idx="4294967295"/>
          </p:nvPr>
        </p:nvSpPr>
        <p:spPr>
          <a:xfrm>
            <a:off x="1199456" y="836712"/>
            <a:ext cx="10009112" cy="5335489"/>
          </a:xfrm>
        </p:spPr>
        <p:txBody>
          <a:bodyPr>
            <a:normAutofit/>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ctr">
              <a:lnSpc>
                <a:spcPct val="170000"/>
              </a:lnSpc>
              <a:buNone/>
            </a:pPr>
            <a:r>
              <a:rPr lang="tr-TR" sz="2200" b="1" dirty="0">
                <a:solidFill>
                  <a:srgbClr val="FF0000"/>
                </a:solidFill>
                <a:effectLst>
                  <a:outerShdw blurRad="38100" dist="38100" dir="2700000" algn="tl">
                    <a:srgbClr val="000000">
                      <a:alpha val="43137"/>
                    </a:srgbClr>
                  </a:outerShdw>
                </a:effectLst>
              </a:rPr>
              <a:t>VERGİ CEZALARI CAN YAKIYOR? </a:t>
            </a:r>
          </a:p>
          <a:p>
            <a:pPr algn="just">
              <a:lnSpc>
                <a:spcPct val="150000"/>
              </a:lnSpc>
              <a:buFont typeface="Wingdings" panose="05000000000000000000" pitchFamily="2" charset="2"/>
              <a:buChar char="q"/>
            </a:pPr>
            <a:r>
              <a:rPr lang="tr-TR" sz="2400" kern="100" dirty="0">
                <a:latin typeface="Times New Roman" panose="02020603050405020304" pitchFamily="18" charset="0"/>
                <a:ea typeface="Calibri" panose="020F0502020204030204" pitchFamily="34" charset="0"/>
                <a:cs typeface="Times New Roman" panose="02020603050405020304" pitchFamily="18" charset="0"/>
              </a:rPr>
              <a:t> Fatura ve benzeri evrak verilmemesi ve alınmaması ile diğer şekil ve usul hükümlerine uyulmaması (VUK madde 353)</a:t>
            </a:r>
          </a:p>
          <a:p>
            <a:pPr algn="just">
              <a:lnSpc>
                <a:spcPct val="150000"/>
              </a:lnSpc>
              <a:buFont typeface="Wingdings" panose="05000000000000000000" pitchFamily="2" charset="2"/>
              <a:buChar char="q"/>
            </a:pPr>
            <a:r>
              <a:rPr lang="tr-TR" sz="2400" kern="100" dirty="0">
                <a:latin typeface="Times New Roman" panose="02020603050405020304" pitchFamily="18" charset="0"/>
                <a:ea typeface="Calibri" panose="020F0502020204030204" pitchFamily="34" charset="0"/>
                <a:cs typeface="Times New Roman" panose="02020603050405020304" pitchFamily="18" charset="0"/>
              </a:rPr>
              <a:t>Bu Kanuna göre belirlenen muhasebe standartlarına, </a:t>
            </a:r>
            <a:r>
              <a:rPr lang="tr-TR" sz="2400" b="1" kern="100" dirty="0">
                <a:latin typeface="Times New Roman" panose="02020603050405020304" pitchFamily="18" charset="0"/>
                <a:ea typeface="Calibri" panose="020F0502020204030204" pitchFamily="34" charset="0"/>
                <a:cs typeface="Times New Roman" panose="02020603050405020304" pitchFamily="18" charset="0"/>
              </a:rPr>
              <a:t>tek düzen hesap planına </a:t>
            </a:r>
            <a:r>
              <a:rPr lang="tr-TR" sz="2400" kern="100" dirty="0">
                <a:latin typeface="Times New Roman" panose="02020603050405020304" pitchFamily="18" charset="0"/>
                <a:ea typeface="Calibri" panose="020F0502020204030204" pitchFamily="34" charset="0"/>
                <a:cs typeface="Times New Roman" panose="02020603050405020304" pitchFamily="18" charset="0"/>
              </a:rPr>
              <a:t>ve mali tablolara ilişkin usul ve esaslar ile muhasebeye yönelik bilgisayar programlarının üretilmesine ve kullanılmasına ilişkin kural ve standartlara uymayanlara (1.1.2025 tarihinden itibaren </a:t>
            </a:r>
            <a:r>
              <a:rPr lang="tr-TR" sz="2400" b="1" kern="100" dirty="0">
                <a:latin typeface="Times New Roman" panose="02020603050405020304" pitchFamily="18" charset="0"/>
                <a:ea typeface="Calibri" panose="020F0502020204030204" pitchFamily="34" charset="0"/>
                <a:cs typeface="Times New Roman" panose="02020603050405020304" pitchFamily="18" charset="0"/>
              </a:rPr>
              <a:t>90.000 TL</a:t>
            </a:r>
            <a:r>
              <a:rPr lang="tr-TR" sz="2400" kern="1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2" name="Veri Yer Tutucusu 1">
            <a:extLst>
              <a:ext uri="{FF2B5EF4-FFF2-40B4-BE49-F238E27FC236}">
                <a16:creationId xmlns:a16="http://schemas.microsoft.com/office/drawing/2014/main" id="{3022BD50-4EA6-B0FD-95DA-104C3DB23417}"/>
              </a:ext>
            </a:extLst>
          </p:cNvPr>
          <p:cNvSpPr>
            <a:spLocks noGrp="1"/>
          </p:cNvSpPr>
          <p:nvPr>
            <p:ph type="dt" sz="half" idx="10"/>
          </p:nvPr>
        </p:nvSpPr>
        <p:spPr/>
        <p:txBody>
          <a:bodyPr/>
          <a:lstStyle/>
          <a:p>
            <a:fld id="{B4468691-E455-44E9-AD8D-E56A6FC37772}" type="datetime1">
              <a:rPr lang="tr-TR" smtClean="0"/>
              <a:t>7.10.2025</a:t>
            </a:fld>
            <a:endParaRPr lang="tr-TR"/>
          </a:p>
        </p:txBody>
      </p:sp>
      <p:sp>
        <p:nvSpPr>
          <p:cNvPr id="4" name="Alt Bilgi Yer Tutucusu 3">
            <a:extLst>
              <a:ext uri="{FF2B5EF4-FFF2-40B4-BE49-F238E27FC236}">
                <a16:creationId xmlns:a16="http://schemas.microsoft.com/office/drawing/2014/main" id="{FC61465E-380E-B849-5533-56702E5D1BFB}"/>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30855700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0AD4E-15C0-B043-2013-6428F7C5AA82}"/>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D1CA7925-272D-B642-374E-6B49A2C7F09F}"/>
              </a:ext>
            </a:extLst>
          </p:cNvPr>
          <p:cNvSpPr>
            <a:spLocks noGrp="1"/>
          </p:cNvSpPr>
          <p:nvPr>
            <p:ph type="sldNum" sz="quarter" idx="12"/>
          </p:nvPr>
        </p:nvSpPr>
        <p:spPr/>
        <p:txBody>
          <a:bodyPr/>
          <a:lstStyle/>
          <a:p>
            <a:fld id="{F302176B-0E47-46AC-8F43-DAB4B8A37D06}" type="slidenum">
              <a:rPr lang="tr-TR" smtClean="0"/>
              <a:t>42</a:t>
            </a:fld>
            <a:endParaRPr lang="tr-TR"/>
          </a:p>
        </p:txBody>
      </p:sp>
      <p:sp>
        <p:nvSpPr>
          <p:cNvPr id="3" name="İçerik Yer Tutucusu 2">
            <a:extLst>
              <a:ext uri="{FF2B5EF4-FFF2-40B4-BE49-F238E27FC236}">
                <a16:creationId xmlns:a16="http://schemas.microsoft.com/office/drawing/2014/main" id="{1ECDD7F1-EF5D-B75F-195B-D2A216600ADA}"/>
              </a:ext>
            </a:extLst>
          </p:cNvPr>
          <p:cNvSpPr>
            <a:spLocks noGrp="1"/>
          </p:cNvSpPr>
          <p:nvPr>
            <p:ph idx="4294967295"/>
          </p:nvPr>
        </p:nvSpPr>
        <p:spPr>
          <a:xfrm>
            <a:off x="1199456" y="836712"/>
            <a:ext cx="10009112" cy="5335489"/>
          </a:xfrm>
        </p:spPr>
        <p:txBody>
          <a:bodyPr>
            <a:normAutofit/>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ctr">
              <a:lnSpc>
                <a:spcPct val="170000"/>
              </a:lnSpc>
              <a:buNone/>
            </a:pPr>
            <a:r>
              <a:rPr lang="tr-TR" sz="2200" b="1" dirty="0">
                <a:solidFill>
                  <a:srgbClr val="FF0000"/>
                </a:solidFill>
                <a:effectLst>
                  <a:outerShdw blurRad="38100" dist="38100" dir="2700000" algn="tl">
                    <a:srgbClr val="000000">
                      <a:alpha val="43137"/>
                    </a:srgbClr>
                  </a:outerShdw>
                </a:effectLst>
              </a:rPr>
              <a:t>VERGİ CEZALARI CAN YAKIYOR? </a:t>
            </a:r>
          </a:p>
          <a:p>
            <a:pPr algn="just">
              <a:lnSpc>
                <a:spcPct val="150000"/>
              </a:lnSpc>
              <a:buFont typeface="Wingdings" panose="05000000000000000000" pitchFamily="2" charset="2"/>
              <a:buChar char="q"/>
            </a:pPr>
            <a:r>
              <a:rPr lang="tr-TR" sz="2400" kern="100" dirty="0">
                <a:latin typeface="Times New Roman" panose="02020603050405020304" pitchFamily="18" charset="0"/>
                <a:ea typeface="Calibri" panose="020F0502020204030204" pitchFamily="34" charset="0"/>
                <a:cs typeface="Times New Roman" panose="02020603050405020304" pitchFamily="18" charset="0"/>
              </a:rPr>
              <a:t> Tasdik kapsamına alınan konularda yeminli mali müşavir tasdik raporunun süresinde ibraz edilmemesi durumunda, tasdik raporu ibraz şartı getirilen mükellef adına </a:t>
            </a:r>
            <a:r>
              <a:rPr lang="tr-TR" sz="2400" b="1" kern="100" dirty="0">
                <a:latin typeface="Times New Roman" panose="02020603050405020304" pitchFamily="18" charset="0"/>
                <a:ea typeface="Calibri" panose="020F0502020204030204" pitchFamily="34" charset="0"/>
                <a:cs typeface="Times New Roman" panose="02020603050405020304" pitchFamily="18" charset="0"/>
              </a:rPr>
              <a:t>330.000 TL </a:t>
            </a:r>
            <a:r>
              <a:rPr lang="tr-TR" sz="2400" kern="100" dirty="0">
                <a:latin typeface="Times New Roman" panose="02020603050405020304" pitchFamily="18" charset="0"/>
                <a:ea typeface="Calibri" panose="020F0502020204030204" pitchFamily="34" charset="0"/>
                <a:cs typeface="Times New Roman" panose="02020603050405020304" pitchFamily="18" charset="0"/>
              </a:rPr>
              <a:t>Türk lirasından az ve </a:t>
            </a:r>
            <a:r>
              <a:rPr lang="tr-TR" sz="2400" b="1" kern="100" dirty="0">
                <a:latin typeface="Times New Roman" panose="02020603050405020304" pitchFamily="18" charset="0"/>
                <a:ea typeface="Calibri" panose="020F0502020204030204" pitchFamily="34" charset="0"/>
                <a:cs typeface="Times New Roman" panose="02020603050405020304" pitchFamily="18" charset="0"/>
              </a:rPr>
              <a:t>3.300.000 TL </a:t>
            </a:r>
            <a:r>
              <a:rPr lang="tr-TR" sz="2400" kern="100" dirty="0">
                <a:latin typeface="Times New Roman" panose="02020603050405020304" pitchFamily="18" charset="0"/>
                <a:ea typeface="Calibri" panose="020F0502020204030204" pitchFamily="34" charset="0"/>
                <a:cs typeface="Times New Roman" panose="02020603050405020304" pitchFamily="18" charset="0"/>
              </a:rPr>
              <a:t>Türk lirasından fazla olmamak üzere, yararlanılması tasdik raporunun ibrazı şartına bağlanan tutarın %5'i nispetinde </a:t>
            </a:r>
            <a:r>
              <a:rPr lang="tr-TR" sz="2400" b="1" kern="100" dirty="0">
                <a:latin typeface="Times New Roman" panose="02020603050405020304" pitchFamily="18" charset="0"/>
                <a:ea typeface="Calibri" panose="020F0502020204030204" pitchFamily="34" charset="0"/>
                <a:cs typeface="Times New Roman" panose="02020603050405020304" pitchFamily="18" charset="0"/>
              </a:rPr>
              <a:t>özel usulsüzlük cezası </a:t>
            </a:r>
            <a:r>
              <a:rPr lang="tr-TR" sz="2400" kern="100" dirty="0">
                <a:latin typeface="Times New Roman" panose="02020603050405020304" pitchFamily="18" charset="0"/>
                <a:ea typeface="Calibri" panose="020F0502020204030204" pitchFamily="34" charset="0"/>
                <a:cs typeface="Times New Roman" panose="02020603050405020304" pitchFamily="18" charset="0"/>
              </a:rPr>
              <a:t>kesilir.</a:t>
            </a:r>
          </a:p>
        </p:txBody>
      </p:sp>
      <p:sp>
        <p:nvSpPr>
          <p:cNvPr id="2" name="Veri Yer Tutucusu 1">
            <a:extLst>
              <a:ext uri="{FF2B5EF4-FFF2-40B4-BE49-F238E27FC236}">
                <a16:creationId xmlns:a16="http://schemas.microsoft.com/office/drawing/2014/main" id="{255EFE53-B19C-F430-832C-73C918E2CD60}"/>
              </a:ext>
            </a:extLst>
          </p:cNvPr>
          <p:cNvSpPr>
            <a:spLocks noGrp="1"/>
          </p:cNvSpPr>
          <p:nvPr>
            <p:ph type="dt" sz="half" idx="10"/>
          </p:nvPr>
        </p:nvSpPr>
        <p:spPr/>
        <p:txBody>
          <a:bodyPr/>
          <a:lstStyle/>
          <a:p>
            <a:fld id="{B4468691-E455-44E9-AD8D-E56A6FC37772}" type="datetime1">
              <a:rPr lang="tr-TR" smtClean="0"/>
              <a:t>7.10.2025</a:t>
            </a:fld>
            <a:endParaRPr lang="tr-TR"/>
          </a:p>
        </p:txBody>
      </p:sp>
      <p:sp>
        <p:nvSpPr>
          <p:cNvPr id="4" name="Alt Bilgi Yer Tutucusu 3">
            <a:extLst>
              <a:ext uri="{FF2B5EF4-FFF2-40B4-BE49-F238E27FC236}">
                <a16:creationId xmlns:a16="http://schemas.microsoft.com/office/drawing/2014/main" id="{4A587168-5588-E549-612C-2610C57E824F}"/>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40033887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3724E-69EA-45D5-456E-E368B1C79DEA}"/>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75EE4D4E-6E79-86FA-B326-49D6DB396138}"/>
              </a:ext>
            </a:extLst>
          </p:cNvPr>
          <p:cNvSpPr>
            <a:spLocks noGrp="1"/>
          </p:cNvSpPr>
          <p:nvPr>
            <p:ph type="sldNum" sz="quarter" idx="12"/>
          </p:nvPr>
        </p:nvSpPr>
        <p:spPr/>
        <p:txBody>
          <a:bodyPr/>
          <a:lstStyle/>
          <a:p>
            <a:fld id="{F302176B-0E47-46AC-8F43-DAB4B8A37D06}" type="slidenum">
              <a:rPr lang="tr-TR" smtClean="0"/>
              <a:t>43</a:t>
            </a:fld>
            <a:endParaRPr lang="tr-TR"/>
          </a:p>
        </p:txBody>
      </p:sp>
      <p:sp>
        <p:nvSpPr>
          <p:cNvPr id="3" name="İçerik Yer Tutucusu 2">
            <a:extLst>
              <a:ext uri="{FF2B5EF4-FFF2-40B4-BE49-F238E27FC236}">
                <a16:creationId xmlns:a16="http://schemas.microsoft.com/office/drawing/2014/main" id="{B43F1537-A4CD-E2AC-5EC0-4A36187710D2}"/>
              </a:ext>
            </a:extLst>
          </p:cNvPr>
          <p:cNvSpPr>
            <a:spLocks noGrp="1"/>
          </p:cNvSpPr>
          <p:nvPr>
            <p:ph idx="4294967295"/>
          </p:nvPr>
        </p:nvSpPr>
        <p:spPr>
          <a:xfrm>
            <a:off x="1199456" y="836712"/>
            <a:ext cx="10009112" cy="5335489"/>
          </a:xfrm>
        </p:spPr>
        <p:txBody>
          <a:bodyPr>
            <a:normAutofit fontScale="92500" lnSpcReduction="10000"/>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ctr">
              <a:lnSpc>
                <a:spcPct val="170000"/>
              </a:lnSpc>
              <a:buNone/>
            </a:pPr>
            <a:r>
              <a:rPr lang="tr-TR" sz="2200" b="1" dirty="0">
                <a:solidFill>
                  <a:srgbClr val="FF0000"/>
                </a:solidFill>
                <a:effectLst>
                  <a:outerShdw blurRad="38100" dist="38100" dir="2700000" algn="tl">
                    <a:srgbClr val="000000">
                      <a:alpha val="43137"/>
                    </a:srgbClr>
                  </a:outerShdw>
                </a:effectLst>
              </a:rPr>
              <a:t>İŞYERİ VE KONUT KİRA ÖDEMELERİNDE GETİRELEN YÜKÜMLÜLÜKLERE UYULMAMASI </a:t>
            </a:r>
          </a:p>
          <a:p>
            <a:pPr algn="just">
              <a:lnSpc>
                <a:spcPct val="150000"/>
              </a:lnSpc>
              <a:buFont typeface="Wingdings" panose="05000000000000000000" pitchFamily="2" charset="2"/>
              <a:buChar char="q"/>
            </a:pPr>
            <a:r>
              <a:rPr lang="tr-TR" sz="2400" kern="100" dirty="0">
                <a:latin typeface="Times New Roman" panose="02020603050405020304" pitchFamily="18" charset="0"/>
                <a:ea typeface="Calibri" panose="020F0502020204030204" pitchFamily="34" charset="0"/>
                <a:cs typeface="Times New Roman" panose="02020603050405020304" pitchFamily="18" charset="0"/>
              </a:rPr>
              <a:t> Gelir ve kurumlar vergisi mükellefleri ile mükellef olmayanların gerçekleştirdikleri </a:t>
            </a:r>
            <a:r>
              <a:rPr lang="tr-TR" sz="2400" b="1" kern="100" dirty="0">
                <a:latin typeface="Times New Roman" panose="02020603050405020304" pitchFamily="18" charset="0"/>
                <a:ea typeface="Calibri" panose="020F0502020204030204" pitchFamily="34" charset="0"/>
                <a:cs typeface="Times New Roman" panose="02020603050405020304" pitchFamily="18" charset="0"/>
              </a:rPr>
              <a:t>iş yeri ve konut kiralama işlemlerine </a:t>
            </a:r>
            <a:r>
              <a:rPr lang="tr-TR" sz="2400" kern="100" dirty="0">
                <a:latin typeface="Times New Roman" panose="02020603050405020304" pitchFamily="18" charset="0"/>
                <a:ea typeface="Calibri" panose="020F0502020204030204" pitchFamily="34" charset="0"/>
                <a:cs typeface="Times New Roman" panose="02020603050405020304" pitchFamily="18" charset="0"/>
              </a:rPr>
              <a:t>ilişkin yapılacak tahsilat ve ödemelerin;</a:t>
            </a:r>
          </a:p>
          <a:p>
            <a:pPr algn="just">
              <a:lnSpc>
                <a:spcPct val="150000"/>
              </a:lnSpc>
              <a:buFont typeface="Wingdings" panose="05000000000000000000" pitchFamily="2" charset="2"/>
              <a:buChar char="q"/>
            </a:pPr>
            <a:r>
              <a:rPr lang="tr-TR" sz="2400" kern="100" dirty="0">
                <a:latin typeface="Times New Roman" panose="02020603050405020304" pitchFamily="18" charset="0"/>
                <a:ea typeface="Calibri" panose="020F0502020204030204" pitchFamily="34" charset="0"/>
                <a:cs typeface="Times New Roman" panose="02020603050405020304" pitchFamily="18" charset="0"/>
              </a:rPr>
              <a:t> 5411 sayılı Bankacılık Kanununda tanımlanan bankalar,</a:t>
            </a:r>
          </a:p>
          <a:p>
            <a:pPr algn="just">
              <a:lnSpc>
                <a:spcPct val="150000"/>
              </a:lnSpc>
              <a:buFont typeface="Wingdings" panose="05000000000000000000" pitchFamily="2" charset="2"/>
              <a:buChar char="q"/>
            </a:pPr>
            <a:r>
              <a:rPr lang="tr-TR" sz="2400" kern="100" dirty="0">
                <a:latin typeface="Times New Roman" panose="02020603050405020304" pitchFamily="18" charset="0"/>
                <a:ea typeface="Calibri" panose="020F0502020204030204" pitchFamily="34" charset="0"/>
                <a:cs typeface="Times New Roman" panose="02020603050405020304" pitchFamily="18" charset="0"/>
              </a:rPr>
              <a:t>- 6475 sayılı Posta Hizmetleri Kanununa göre kurulan Posta ve Telgraf Teşkilatı Anonim Şirketi,</a:t>
            </a:r>
          </a:p>
          <a:p>
            <a:pPr algn="just">
              <a:lnSpc>
                <a:spcPct val="150000"/>
              </a:lnSpc>
              <a:buFont typeface="Wingdings" panose="05000000000000000000" pitchFamily="2" charset="2"/>
              <a:buChar char="q"/>
            </a:pPr>
            <a:r>
              <a:rPr lang="tr-TR" sz="2400" kern="100" dirty="0">
                <a:latin typeface="Times New Roman" panose="02020603050405020304" pitchFamily="18" charset="0"/>
                <a:ea typeface="Calibri" panose="020F0502020204030204" pitchFamily="34" charset="0"/>
                <a:cs typeface="Times New Roman" panose="02020603050405020304" pitchFamily="18" charset="0"/>
              </a:rPr>
              <a:t>tarafından düzenlenen belgelerle tevsiki ile tevsik yükümlülüğüne uyulmaması durumunda tatbik edilecek cezai müeyyidelerin</a:t>
            </a:r>
          </a:p>
        </p:txBody>
      </p:sp>
      <p:sp>
        <p:nvSpPr>
          <p:cNvPr id="2" name="Veri Yer Tutucusu 1">
            <a:extLst>
              <a:ext uri="{FF2B5EF4-FFF2-40B4-BE49-F238E27FC236}">
                <a16:creationId xmlns:a16="http://schemas.microsoft.com/office/drawing/2014/main" id="{66761ACB-4484-F077-291D-819A7D3752C2}"/>
              </a:ext>
            </a:extLst>
          </p:cNvPr>
          <p:cNvSpPr>
            <a:spLocks noGrp="1"/>
          </p:cNvSpPr>
          <p:nvPr>
            <p:ph type="dt" sz="half" idx="10"/>
          </p:nvPr>
        </p:nvSpPr>
        <p:spPr/>
        <p:txBody>
          <a:bodyPr/>
          <a:lstStyle/>
          <a:p>
            <a:fld id="{B4468691-E455-44E9-AD8D-E56A6FC37772}" type="datetime1">
              <a:rPr lang="tr-TR" smtClean="0"/>
              <a:t>7.10.2025</a:t>
            </a:fld>
            <a:endParaRPr lang="tr-TR"/>
          </a:p>
        </p:txBody>
      </p:sp>
      <p:sp>
        <p:nvSpPr>
          <p:cNvPr id="4" name="Alt Bilgi Yer Tutucusu 3">
            <a:extLst>
              <a:ext uri="{FF2B5EF4-FFF2-40B4-BE49-F238E27FC236}">
                <a16:creationId xmlns:a16="http://schemas.microsoft.com/office/drawing/2014/main" id="{AC9B0B38-DD23-546A-E4B4-45A2CF5E1A40}"/>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41306255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1A3C4-F00D-7E50-5B5F-2FFB8C95EC1F}"/>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C4C7A438-D370-149C-FC14-E66110F59A6E}"/>
              </a:ext>
            </a:extLst>
          </p:cNvPr>
          <p:cNvSpPr>
            <a:spLocks noGrp="1"/>
          </p:cNvSpPr>
          <p:nvPr>
            <p:ph type="sldNum" sz="quarter" idx="12"/>
          </p:nvPr>
        </p:nvSpPr>
        <p:spPr/>
        <p:txBody>
          <a:bodyPr/>
          <a:lstStyle/>
          <a:p>
            <a:fld id="{F302176B-0E47-46AC-8F43-DAB4B8A37D06}" type="slidenum">
              <a:rPr lang="tr-TR" smtClean="0"/>
              <a:t>44</a:t>
            </a:fld>
            <a:endParaRPr lang="tr-TR"/>
          </a:p>
        </p:txBody>
      </p:sp>
      <p:sp>
        <p:nvSpPr>
          <p:cNvPr id="3" name="İçerik Yer Tutucusu 2">
            <a:extLst>
              <a:ext uri="{FF2B5EF4-FFF2-40B4-BE49-F238E27FC236}">
                <a16:creationId xmlns:a16="http://schemas.microsoft.com/office/drawing/2014/main" id="{35B52CE5-EF6E-287C-0D7F-C4371A260963}"/>
              </a:ext>
            </a:extLst>
          </p:cNvPr>
          <p:cNvSpPr>
            <a:spLocks noGrp="1"/>
          </p:cNvSpPr>
          <p:nvPr>
            <p:ph idx="4294967295"/>
          </p:nvPr>
        </p:nvSpPr>
        <p:spPr>
          <a:xfrm>
            <a:off x="1199456" y="836712"/>
            <a:ext cx="10009112" cy="5335489"/>
          </a:xfrm>
        </p:spPr>
        <p:txBody>
          <a:bodyPr>
            <a:normAutofit fontScale="77500" lnSpcReduction="20000"/>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ctr">
              <a:lnSpc>
                <a:spcPct val="170000"/>
              </a:lnSpc>
              <a:buNone/>
            </a:pPr>
            <a:r>
              <a:rPr lang="tr-TR" sz="2200" b="1" dirty="0">
                <a:solidFill>
                  <a:srgbClr val="FF0000"/>
                </a:solidFill>
                <a:effectLst>
                  <a:outerShdw blurRad="38100" dist="38100" dir="2700000" algn="tl">
                    <a:srgbClr val="000000">
                      <a:alpha val="43137"/>
                    </a:srgbClr>
                  </a:outerShdw>
                </a:effectLst>
              </a:rPr>
              <a:t>İŞYERİ VE KONUT KİRA ÖDEMELERİNDE GETİRELEN YÜKÜMLÜLÜKLERE UYULMAMASI </a:t>
            </a:r>
          </a:p>
          <a:p>
            <a:pPr algn="just">
              <a:lnSpc>
                <a:spcPct val="150000"/>
              </a:lnSpc>
              <a:buFont typeface="Wingdings" panose="05000000000000000000" pitchFamily="2" charset="2"/>
              <a:buChar char="q"/>
            </a:pPr>
            <a:r>
              <a:rPr lang="tr-TR" sz="2400" kern="100" dirty="0">
                <a:latin typeface="Times New Roman" panose="02020603050405020304" pitchFamily="18" charset="0"/>
                <a:ea typeface="Calibri" panose="020F0502020204030204" pitchFamily="34" charset="0"/>
                <a:cs typeface="Times New Roman" panose="02020603050405020304" pitchFamily="18" charset="0"/>
              </a:rPr>
              <a:t> 213 sayılı Vergi Usul Kanununun mükerrer 355 inci maddesinde yapılan değişiklik uyarınca;</a:t>
            </a:r>
          </a:p>
          <a:p>
            <a:pPr algn="just">
              <a:lnSpc>
                <a:spcPct val="150000"/>
              </a:lnSpc>
              <a:buFont typeface="Wingdings" panose="05000000000000000000" pitchFamily="2" charset="2"/>
              <a:buChar char="q"/>
            </a:pPr>
            <a:r>
              <a:rPr lang="tr-TR" sz="2400" kern="100" dirty="0">
                <a:latin typeface="Times New Roman" panose="02020603050405020304" pitchFamily="18" charset="0"/>
                <a:ea typeface="Calibri" panose="020F0502020204030204" pitchFamily="34" charset="0"/>
                <a:cs typeface="Times New Roman" panose="02020603050405020304" pitchFamily="18" charset="0"/>
              </a:rPr>
              <a:t> Birinci sınıf tüccarlar ile serbest meslek erbabı hakkında </a:t>
            </a:r>
            <a:r>
              <a:rPr lang="tr-TR" sz="2400" b="1" kern="100" dirty="0">
                <a:latin typeface="Times New Roman" panose="02020603050405020304" pitchFamily="18" charset="0"/>
                <a:ea typeface="Calibri" panose="020F0502020204030204" pitchFamily="34" charset="0"/>
                <a:cs typeface="Times New Roman" panose="02020603050405020304" pitchFamily="18" charset="0"/>
              </a:rPr>
              <a:t>28.000 Türk lirasından</a:t>
            </a:r>
            <a:r>
              <a:rPr lang="tr-TR" sz="2400" kern="1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50000"/>
              </a:lnSpc>
              <a:buFont typeface="Wingdings" panose="05000000000000000000" pitchFamily="2" charset="2"/>
              <a:buChar char="q"/>
            </a:pPr>
            <a:r>
              <a:rPr lang="tr-TR" sz="2400" kern="100" dirty="0">
                <a:latin typeface="Times New Roman" panose="02020603050405020304" pitchFamily="18" charset="0"/>
                <a:ea typeface="Calibri" panose="020F0502020204030204" pitchFamily="34" charset="0"/>
                <a:cs typeface="Times New Roman" panose="02020603050405020304" pitchFamily="18" charset="0"/>
              </a:rPr>
              <a:t> İkinci sınıf tüccarlar, defter tutan çiftçiler ile kazancı basit usulde tespit edilenler hakkında </a:t>
            </a:r>
            <a:r>
              <a:rPr lang="tr-TR" sz="2400" b="1" kern="100" dirty="0">
                <a:latin typeface="Times New Roman" panose="02020603050405020304" pitchFamily="18" charset="0"/>
                <a:ea typeface="Calibri" panose="020F0502020204030204" pitchFamily="34" charset="0"/>
                <a:cs typeface="Times New Roman" panose="02020603050405020304" pitchFamily="18" charset="0"/>
              </a:rPr>
              <a:t>14.000 Türk lirasından,</a:t>
            </a:r>
          </a:p>
          <a:p>
            <a:pPr algn="just">
              <a:lnSpc>
                <a:spcPct val="150000"/>
              </a:lnSpc>
              <a:buFont typeface="Wingdings" panose="05000000000000000000" pitchFamily="2" charset="2"/>
              <a:buChar char="q"/>
            </a:pPr>
            <a:r>
              <a:rPr lang="tr-TR" sz="2400" kern="100" dirty="0">
                <a:latin typeface="Times New Roman" panose="02020603050405020304" pitchFamily="18" charset="0"/>
                <a:ea typeface="Calibri" panose="020F0502020204030204" pitchFamily="34" charset="0"/>
                <a:cs typeface="Times New Roman" panose="02020603050405020304" pitchFamily="18" charset="0"/>
              </a:rPr>
              <a:t> Yukarıda yazılı bulunanlar dışında kalanlar hakkında </a:t>
            </a:r>
            <a:r>
              <a:rPr lang="tr-TR" sz="2400" b="1" kern="100" dirty="0">
                <a:latin typeface="Times New Roman" panose="02020603050405020304" pitchFamily="18" charset="0"/>
                <a:ea typeface="Calibri" panose="020F0502020204030204" pitchFamily="34" charset="0"/>
                <a:cs typeface="Times New Roman" panose="02020603050405020304" pitchFamily="18" charset="0"/>
              </a:rPr>
              <a:t>7.000 Türk lirasından</a:t>
            </a:r>
            <a:r>
              <a:rPr lang="tr-TR" sz="2400" kern="100" dirty="0">
                <a:latin typeface="Times New Roman" panose="02020603050405020304" pitchFamily="18" charset="0"/>
                <a:ea typeface="Calibri" panose="020F0502020204030204" pitchFamily="34" charset="0"/>
                <a:cs typeface="Times New Roman" panose="02020603050405020304" pitchFamily="18" charset="0"/>
              </a:rPr>
              <a:t>,</a:t>
            </a:r>
          </a:p>
          <a:p>
            <a:pPr marL="0" indent="0" algn="just">
              <a:lnSpc>
                <a:spcPct val="150000"/>
              </a:lnSpc>
              <a:buNone/>
            </a:pPr>
            <a:r>
              <a:rPr lang="tr-TR" sz="2400" kern="100" dirty="0">
                <a:latin typeface="Times New Roman" panose="02020603050405020304" pitchFamily="18" charset="0"/>
                <a:ea typeface="Calibri" panose="020F0502020204030204" pitchFamily="34" charset="0"/>
                <a:cs typeface="Times New Roman" panose="02020603050405020304" pitchFamily="18" charset="0"/>
              </a:rPr>
              <a:t> az olmamak üzere işleme konu tutarın %10’u nispetinde özel usulsüzlük cezası kesilir.</a:t>
            </a:r>
          </a:p>
          <a:p>
            <a:pPr algn="just">
              <a:lnSpc>
                <a:spcPct val="150000"/>
              </a:lnSpc>
              <a:buFont typeface="Wingdings" panose="05000000000000000000" pitchFamily="2" charset="2"/>
              <a:buChar char="q"/>
            </a:pPr>
            <a:r>
              <a:rPr lang="tr-TR" sz="2400" kern="100" dirty="0">
                <a:latin typeface="Times New Roman" panose="02020603050405020304" pitchFamily="18" charset="0"/>
                <a:ea typeface="Calibri" panose="020F0502020204030204" pitchFamily="34" charset="0"/>
                <a:cs typeface="Times New Roman" panose="02020603050405020304" pitchFamily="18" charset="0"/>
              </a:rPr>
              <a:t> Ancak, bir takvim yılı içinde kesilecek özel usulsüzlük cezasının toplamı 20 milyon Türk lirasını geçemez.</a:t>
            </a:r>
          </a:p>
        </p:txBody>
      </p:sp>
      <p:sp>
        <p:nvSpPr>
          <p:cNvPr id="2" name="Veri Yer Tutucusu 1">
            <a:extLst>
              <a:ext uri="{FF2B5EF4-FFF2-40B4-BE49-F238E27FC236}">
                <a16:creationId xmlns:a16="http://schemas.microsoft.com/office/drawing/2014/main" id="{0F8C6638-37B2-D8FA-9DEC-31F82A7FD045}"/>
              </a:ext>
            </a:extLst>
          </p:cNvPr>
          <p:cNvSpPr>
            <a:spLocks noGrp="1"/>
          </p:cNvSpPr>
          <p:nvPr>
            <p:ph type="dt" sz="half" idx="10"/>
          </p:nvPr>
        </p:nvSpPr>
        <p:spPr/>
        <p:txBody>
          <a:bodyPr/>
          <a:lstStyle/>
          <a:p>
            <a:fld id="{B4468691-E455-44E9-AD8D-E56A6FC37772}" type="datetime1">
              <a:rPr lang="tr-TR" smtClean="0"/>
              <a:t>7.10.2025</a:t>
            </a:fld>
            <a:endParaRPr lang="tr-TR"/>
          </a:p>
        </p:txBody>
      </p:sp>
      <p:sp>
        <p:nvSpPr>
          <p:cNvPr id="4" name="Alt Bilgi Yer Tutucusu 3">
            <a:extLst>
              <a:ext uri="{FF2B5EF4-FFF2-40B4-BE49-F238E27FC236}">
                <a16:creationId xmlns:a16="http://schemas.microsoft.com/office/drawing/2014/main" id="{7D191E56-0EA4-8C7A-A838-425A7E57FCA1}"/>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1903912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81734-C1F8-1183-7825-F379B5082A7B}"/>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498F9434-1E7F-697C-6B37-B0775F62B78C}"/>
              </a:ext>
            </a:extLst>
          </p:cNvPr>
          <p:cNvSpPr>
            <a:spLocks noGrp="1"/>
          </p:cNvSpPr>
          <p:nvPr>
            <p:ph type="sldNum" sz="quarter" idx="12"/>
          </p:nvPr>
        </p:nvSpPr>
        <p:spPr/>
        <p:txBody>
          <a:bodyPr/>
          <a:lstStyle/>
          <a:p>
            <a:fld id="{F302176B-0E47-46AC-8F43-DAB4B8A37D06}" type="slidenum">
              <a:rPr lang="tr-TR" smtClean="0"/>
              <a:t>45</a:t>
            </a:fld>
            <a:endParaRPr lang="tr-TR"/>
          </a:p>
        </p:txBody>
      </p:sp>
      <p:sp>
        <p:nvSpPr>
          <p:cNvPr id="3" name="İçerik Yer Tutucusu 2">
            <a:extLst>
              <a:ext uri="{FF2B5EF4-FFF2-40B4-BE49-F238E27FC236}">
                <a16:creationId xmlns:a16="http://schemas.microsoft.com/office/drawing/2014/main" id="{FF8D4DD0-F7A0-5495-998B-D1E40E7CB61E}"/>
              </a:ext>
            </a:extLst>
          </p:cNvPr>
          <p:cNvSpPr>
            <a:spLocks noGrp="1"/>
          </p:cNvSpPr>
          <p:nvPr>
            <p:ph idx="4294967295"/>
          </p:nvPr>
        </p:nvSpPr>
        <p:spPr>
          <a:xfrm>
            <a:off x="1199456" y="836712"/>
            <a:ext cx="10009112" cy="5335489"/>
          </a:xfrm>
        </p:spPr>
        <p:txBody>
          <a:bodyPr>
            <a:normAutofit/>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ctr">
              <a:lnSpc>
                <a:spcPct val="170000"/>
              </a:lnSpc>
              <a:buNone/>
            </a:pPr>
            <a:r>
              <a:rPr lang="tr-TR" sz="2200" b="1" dirty="0">
                <a:solidFill>
                  <a:srgbClr val="FF0000"/>
                </a:solidFill>
                <a:effectLst>
                  <a:outerShdw blurRad="38100" dist="38100" dir="2700000" algn="tl">
                    <a:srgbClr val="000000">
                      <a:alpha val="43137"/>
                    </a:srgbClr>
                  </a:outerShdw>
                </a:effectLst>
              </a:rPr>
              <a:t>İŞYERİ VE KONUT KİRA ÖDEMELERİNDE GETİRELEN YÜKÜMLÜLÜKLERE UYULMAMASI </a:t>
            </a:r>
          </a:p>
          <a:p>
            <a:pPr algn="just">
              <a:lnSpc>
                <a:spcPct val="150000"/>
              </a:lnSpc>
              <a:buFont typeface="Wingdings" panose="05000000000000000000" pitchFamily="2" charset="2"/>
              <a:buChar char="q"/>
            </a:pPr>
            <a:r>
              <a:rPr lang="tr-TR" sz="2400" kern="100" dirty="0">
                <a:latin typeface="Times New Roman" panose="02020603050405020304" pitchFamily="18" charset="0"/>
                <a:ea typeface="Calibri" panose="020F0502020204030204" pitchFamily="34" charset="0"/>
                <a:cs typeface="Times New Roman" panose="02020603050405020304" pitchFamily="18" charset="0"/>
              </a:rPr>
              <a:t> İşyeri kira gelirini olan bir gerçek kişi aylık 50.000 TL kira gelirinin 35.000 TL’sini elden kalan kısmı banka aracılığıyla tahsil etmektedir.</a:t>
            </a:r>
          </a:p>
          <a:p>
            <a:pPr algn="just">
              <a:lnSpc>
                <a:spcPct val="150000"/>
              </a:lnSpc>
              <a:buFont typeface="Wingdings" panose="05000000000000000000" pitchFamily="2" charset="2"/>
              <a:buChar char="q"/>
            </a:pPr>
            <a:r>
              <a:rPr lang="tr-TR" sz="2400" kern="100" dirty="0">
                <a:latin typeface="Times New Roman" panose="02020603050405020304" pitchFamily="18" charset="0"/>
                <a:ea typeface="Calibri" panose="020F0502020204030204" pitchFamily="34" charset="0"/>
                <a:cs typeface="Times New Roman" panose="02020603050405020304" pitchFamily="18" charset="0"/>
              </a:rPr>
              <a:t>35.000*0,10=3.500 TL</a:t>
            </a:r>
          </a:p>
          <a:p>
            <a:pPr algn="just">
              <a:lnSpc>
                <a:spcPct val="150000"/>
              </a:lnSpc>
              <a:buFont typeface="Wingdings" panose="05000000000000000000" pitchFamily="2" charset="2"/>
              <a:buChar char="q"/>
            </a:pPr>
            <a:r>
              <a:rPr lang="tr-TR" sz="2400" kern="100" dirty="0">
                <a:latin typeface="Times New Roman" panose="02020603050405020304" pitchFamily="18" charset="0"/>
                <a:ea typeface="Calibri" panose="020F0502020204030204" pitchFamily="34" charset="0"/>
                <a:cs typeface="Times New Roman" panose="02020603050405020304" pitchFamily="18" charset="0"/>
              </a:rPr>
              <a:t>Birinci sınıf tüccar için aylık (28.000 TL*12=) 336.000 TL</a:t>
            </a:r>
          </a:p>
          <a:p>
            <a:pPr algn="just">
              <a:lnSpc>
                <a:spcPct val="150000"/>
              </a:lnSpc>
              <a:buFont typeface="Wingdings" panose="05000000000000000000" pitchFamily="2" charset="2"/>
              <a:buChar char="q"/>
            </a:pPr>
            <a:r>
              <a:rPr lang="tr-TR" sz="2400" kern="100" dirty="0">
                <a:latin typeface="Times New Roman" panose="02020603050405020304" pitchFamily="18" charset="0"/>
                <a:ea typeface="Calibri" panose="020F0502020204030204" pitchFamily="34" charset="0"/>
                <a:cs typeface="Times New Roman" panose="02020603050405020304" pitchFamily="18" charset="0"/>
              </a:rPr>
              <a:t>Gerçek kişi için (7.000 TL*12=) 84.000 TL</a:t>
            </a:r>
          </a:p>
        </p:txBody>
      </p:sp>
      <p:sp>
        <p:nvSpPr>
          <p:cNvPr id="2" name="Veri Yer Tutucusu 1">
            <a:extLst>
              <a:ext uri="{FF2B5EF4-FFF2-40B4-BE49-F238E27FC236}">
                <a16:creationId xmlns:a16="http://schemas.microsoft.com/office/drawing/2014/main" id="{BA500172-5D80-A20A-4BBA-3A784183002D}"/>
              </a:ext>
            </a:extLst>
          </p:cNvPr>
          <p:cNvSpPr>
            <a:spLocks noGrp="1"/>
          </p:cNvSpPr>
          <p:nvPr>
            <p:ph type="dt" sz="half" idx="10"/>
          </p:nvPr>
        </p:nvSpPr>
        <p:spPr/>
        <p:txBody>
          <a:bodyPr/>
          <a:lstStyle/>
          <a:p>
            <a:fld id="{B4468691-E455-44E9-AD8D-E56A6FC37772}" type="datetime1">
              <a:rPr lang="tr-TR" smtClean="0"/>
              <a:t>7.10.2025</a:t>
            </a:fld>
            <a:endParaRPr lang="tr-TR"/>
          </a:p>
        </p:txBody>
      </p:sp>
      <p:sp>
        <p:nvSpPr>
          <p:cNvPr id="4" name="Alt Bilgi Yer Tutucusu 3">
            <a:extLst>
              <a:ext uri="{FF2B5EF4-FFF2-40B4-BE49-F238E27FC236}">
                <a16:creationId xmlns:a16="http://schemas.microsoft.com/office/drawing/2014/main" id="{3E80A172-F78C-99F9-A52E-E5AE215E4C67}"/>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38350683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6AF8D720-B7DA-CF77-9E25-286AF1457705}"/>
              </a:ext>
            </a:extLst>
          </p:cNvPr>
          <p:cNvSpPr>
            <a:spLocks noGrp="1"/>
          </p:cNvSpPr>
          <p:nvPr>
            <p:ph type="dt" sz="half" idx="10"/>
          </p:nvPr>
        </p:nvSpPr>
        <p:spPr/>
        <p:txBody>
          <a:bodyPr/>
          <a:lstStyle/>
          <a:p>
            <a:fld id="{60B3A5D4-2E77-42E0-B14B-429C35F5DBBB}" type="datetime1">
              <a:rPr lang="tr-TR" smtClean="0"/>
              <a:t>7.10.2025</a:t>
            </a:fld>
            <a:endParaRPr lang="tr-TR"/>
          </a:p>
        </p:txBody>
      </p:sp>
      <p:sp>
        <p:nvSpPr>
          <p:cNvPr id="3" name="Alt Bilgi Yer Tutucusu 2">
            <a:extLst>
              <a:ext uri="{FF2B5EF4-FFF2-40B4-BE49-F238E27FC236}">
                <a16:creationId xmlns:a16="http://schemas.microsoft.com/office/drawing/2014/main" id="{DCA20980-C5F1-245F-52B9-DE346FA16DB8}"/>
              </a:ext>
            </a:extLst>
          </p:cNvPr>
          <p:cNvSpPr>
            <a:spLocks noGrp="1"/>
          </p:cNvSpPr>
          <p:nvPr>
            <p:ph type="ftr" sz="quarter" idx="11"/>
          </p:nvPr>
        </p:nvSpPr>
        <p:spPr/>
        <p:txBody>
          <a:bodyPr/>
          <a:lstStyle/>
          <a:p>
            <a:r>
              <a:rPr lang="tr-TR"/>
              <a:t>Dr. Soner ÜLGEN</a:t>
            </a:r>
          </a:p>
        </p:txBody>
      </p:sp>
      <p:sp>
        <p:nvSpPr>
          <p:cNvPr id="4" name="Slayt Numarası Yer Tutucusu 3">
            <a:extLst>
              <a:ext uri="{FF2B5EF4-FFF2-40B4-BE49-F238E27FC236}">
                <a16:creationId xmlns:a16="http://schemas.microsoft.com/office/drawing/2014/main" id="{6181D678-E16F-D173-8D9F-AF41076179CC}"/>
              </a:ext>
            </a:extLst>
          </p:cNvPr>
          <p:cNvSpPr>
            <a:spLocks noGrp="1"/>
          </p:cNvSpPr>
          <p:nvPr>
            <p:ph type="sldNum" sz="quarter" idx="12"/>
          </p:nvPr>
        </p:nvSpPr>
        <p:spPr/>
        <p:txBody>
          <a:bodyPr/>
          <a:lstStyle/>
          <a:p>
            <a:fld id="{F302176B-0E47-46AC-8F43-DAB4B8A37D06}" type="slidenum">
              <a:rPr lang="tr-TR" smtClean="0"/>
              <a:t>46</a:t>
            </a:fld>
            <a:endParaRPr lang="tr-TR"/>
          </a:p>
        </p:txBody>
      </p:sp>
      <p:pic>
        <p:nvPicPr>
          <p:cNvPr id="6" name="Resim 5">
            <a:extLst>
              <a:ext uri="{FF2B5EF4-FFF2-40B4-BE49-F238E27FC236}">
                <a16:creationId xmlns:a16="http://schemas.microsoft.com/office/drawing/2014/main" id="{1DC65217-4526-9C73-4631-BE4B69821E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3512" y="620688"/>
            <a:ext cx="8568952" cy="5112567"/>
          </a:xfrm>
          <a:prstGeom prst="rect">
            <a:avLst/>
          </a:prstGeom>
        </p:spPr>
      </p:pic>
    </p:spTree>
    <p:extLst>
      <p:ext uri="{BB962C8B-B14F-4D97-AF65-F5344CB8AC3E}">
        <p14:creationId xmlns:p14="http://schemas.microsoft.com/office/powerpoint/2010/main" val="36205986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7FE1AB5-551E-ABBA-9D0B-33F30B16AEDD}"/>
              </a:ext>
            </a:extLst>
          </p:cNvPr>
          <p:cNvSpPr>
            <a:spLocks noGrp="1"/>
          </p:cNvSpPr>
          <p:nvPr>
            <p:ph type="dt" sz="half" idx="10"/>
          </p:nvPr>
        </p:nvSpPr>
        <p:spPr/>
        <p:txBody>
          <a:bodyPr/>
          <a:lstStyle/>
          <a:p>
            <a:fld id="{60B3A5D4-2E77-42E0-B14B-429C35F5DBBB}" type="datetime1">
              <a:rPr lang="tr-TR" smtClean="0"/>
              <a:t>7.10.2025</a:t>
            </a:fld>
            <a:endParaRPr lang="tr-TR"/>
          </a:p>
        </p:txBody>
      </p:sp>
      <p:sp>
        <p:nvSpPr>
          <p:cNvPr id="3" name="Alt Bilgi Yer Tutucusu 2">
            <a:extLst>
              <a:ext uri="{FF2B5EF4-FFF2-40B4-BE49-F238E27FC236}">
                <a16:creationId xmlns:a16="http://schemas.microsoft.com/office/drawing/2014/main" id="{C0550B26-7BD6-A5D2-9779-E9ED8C315D37}"/>
              </a:ext>
            </a:extLst>
          </p:cNvPr>
          <p:cNvSpPr>
            <a:spLocks noGrp="1"/>
          </p:cNvSpPr>
          <p:nvPr>
            <p:ph type="ftr" sz="quarter" idx="11"/>
          </p:nvPr>
        </p:nvSpPr>
        <p:spPr/>
        <p:txBody>
          <a:bodyPr/>
          <a:lstStyle/>
          <a:p>
            <a:r>
              <a:rPr lang="tr-TR"/>
              <a:t>Dr. Soner ÜLGEN</a:t>
            </a:r>
          </a:p>
        </p:txBody>
      </p:sp>
      <p:sp>
        <p:nvSpPr>
          <p:cNvPr id="4" name="Slayt Numarası Yer Tutucusu 3">
            <a:extLst>
              <a:ext uri="{FF2B5EF4-FFF2-40B4-BE49-F238E27FC236}">
                <a16:creationId xmlns:a16="http://schemas.microsoft.com/office/drawing/2014/main" id="{44E90547-EDB9-3CB4-E791-6584DD27B15F}"/>
              </a:ext>
            </a:extLst>
          </p:cNvPr>
          <p:cNvSpPr>
            <a:spLocks noGrp="1"/>
          </p:cNvSpPr>
          <p:nvPr>
            <p:ph type="sldNum" sz="quarter" idx="12"/>
          </p:nvPr>
        </p:nvSpPr>
        <p:spPr/>
        <p:txBody>
          <a:bodyPr/>
          <a:lstStyle/>
          <a:p>
            <a:fld id="{F302176B-0E47-46AC-8F43-DAB4B8A37D06}" type="slidenum">
              <a:rPr lang="tr-TR" smtClean="0"/>
              <a:t>47</a:t>
            </a:fld>
            <a:endParaRPr lang="tr-TR"/>
          </a:p>
        </p:txBody>
      </p:sp>
      <p:pic>
        <p:nvPicPr>
          <p:cNvPr id="6" name="Resim 5">
            <a:extLst>
              <a:ext uri="{FF2B5EF4-FFF2-40B4-BE49-F238E27FC236}">
                <a16:creationId xmlns:a16="http://schemas.microsoft.com/office/drawing/2014/main" id="{546037D6-AF79-9BB8-548C-683A94FD32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504" y="692696"/>
            <a:ext cx="8208911" cy="4591935"/>
          </a:xfrm>
          <a:prstGeom prst="rect">
            <a:avLst/>
          </a:prstGeom>
        </p:spPr>
      </p:pic>
    </p:spTree>
    <p:extLst>
      <p:ext uri="{BB962C8B-B14F-4D97-AF65-F5344CB8AC3E}">
        <p14:creationId xmlns:p14="http://schemas.microsoft.com/office/powerpoint/2010/main" val="38575217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0B10BC4E-9AD5-850F-58D8-138E9AA75315}"/>
              </a:ext>
            </a:extLst>
          </p:cNvPr>
          <p:cNvSpPr>
            <a:spLocks noGrp="1"/>
          </p:cNvSpPr>
          <p:nvPr>
            <p:ph type="dt" sz="half" idx="10"/>
          </p:nvPr>
        </p:nvSpPr>
        <p:spPr/>
        <p:txBody>
          <a:bodyPr/>
          <a:lstStyle/>
          <a:p>
            <a:fld id="{60B3A5D4-2E77-42E0-B14B-429C35F5DBBB}" type="datetime1">
              <a:rPr lang="tr-TR" smtClean="0"/>
              <a:t>7.10.2025</a:t>
            </a:fld>
            <a:endParaRPr lang="tr-TR"/>
          </a:p>
        </p:txBody>
      </p:sp>
      <p:sp>
        <p:nvSpPr>
          <p:cNvPr id="3" name="Alt Bilgi Yer Tutucusu 2">
            <a:extLst>
              <a:ext uri="{FF2B5EF4-FFF2-40B4-BE49-F238E27FC236}">
                <a16:creationId xmlns:a16="http://schemas.microsoft.com/office/drawing/2014/main" id="{E33D92AB-6D35-21BF-F6CE-29298D398636}"/>
              </a:ext>
            </a:extLst>
          </p:cNvPr>
          <p:cNvSpPr>
            <a:spLocks noGrp="1"/>
          </p:cNvSpPr>
          <p:nvPr>
            <p:ph type="ftr" sz="quarter" idx="11"/>
          </p:nvPr>
        </p:nvSpPr>
        <p:spPr/>
        <p:txBody>
          <a:bodyPr/>
          <a:lstStyle/>
          <a:p>
            <a:r>
              <a:rPr lang="tr-TR"/>
              <a:t>Dr. Soner ÜLGEN</a:t>
            </a:r>
          </a:p>
        </p:txBody>
      </p:sp>
      <p:sp>
        <p:nvSpPr>
          <p:cNvPr id="4" name="Slayt Numarası Yer Tutucusu 3">
            <a:extLst>
              <a:ext uri="{FF2B5EF4-FFF2-40B4-BE49-F238E27FC236}">
                <a16:creationId xmlns:a16="http://schemas.microsoft.com/office/drawing/2014/main" id="{45EB4404-613D-A5B4-4B90-FF6C4773E22C}"/>
              </a:ext>
            </a:extLst>
          </p:cNvPr>
          <p:cNvSpPr>
            <a:spLocks noGrp="1"/>
          </p:cNvSpPr>
          <p:nvPr>
            <p:ph type="sldNum" sz="quarter" idx="12"/>
          </p:nvPr>
        </p:nvSpPr>
        <p:spPr/>
        <p:txBody>
          <a:bodyPr/>
          <a:lstStyle/>
          <a:p>
            <a:fld id="{F302176B-0E47-46AC-8F43-DAB4B8A37D06}" type="slidenum">
              <a:rPr lang="tr-TR" smtClean="0"/>
              <a:t>48</a:t>
            </a:fld>
            <a:endParaRPr lang="tr-TR"/>
          </a:p>
        </p:txBody>
      </p:sp>
      <p:pic>
        <p:nvPicPr>
          <p:cNvPr id="6" name="Resim 5">
            <a:extLst>
              <a:ext uri="{FF2B5EF4-FFF2-40B4-BE49-F238E27FC236}">
                <a16:creationId xmlns:a16="http://schemas.microsoft.com/office/drawing/2014/main" id="{839EEDE9-7F5A-9399-5CF4-DD8C677DE3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528" y="434081"/>
            <a:ext cx="8424936" cy="5838704"/>
          </a:xfrm>
          <a:prstGeom prst="rect">
            <a:avLst/>
          </a:prstGeom>
        </p:spPr>
      </p:pic>
    </p:spTree>
    <p:extLst>
      <p:ext uri="{BB962C8B-B14F-4D97-AF65-F5344CB8AC3E}">
        <p14:creationId xmlns:p14="http://schemas.microsoft.com/office/powerpoint/2010/main" val="34440853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54AA7-D775-6AB4-1790-02519EB67EDB}"/>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689CCC91-9579-C3A3-0B29-57387BE5A9C3}"/>
              </a:ext>
            </a:extLst>
          </p:cNvPr>
          <p:cNvSpPr txBox="1"/>
          <p:nvPr/>
        </p:nvSpPr>
        <p:spPr>
          <a:xfrm>
            <a:off x="965200" y="284481"/>
            <a:ext cx="9794240" cy="6274666"/>
          </a:xfrm>
          <a:prstGeom prst="rect">
            <a:avLst/>
          </a:prstGeom>
          <a:noFill/>
        </p:spPr>
        <p:txBody>
          <a:bodyPr wrap="square">
            <a:spAutoFit/>
          </a:bodyPr>
          <a:lstStyle/>
          <a:p>
            <a:pPr algn="ctr">
              <a:lnSpc>
                <a:spcPct val="150000"/>
              </a:lnSpc>
              <a:spcBef>
                <a:spcPts val="25"/>
              </a:spcBef>
            </a:pPr>
            <a:r>
              <a:rPr lang="tr-TR"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PAY DEFTERİ, YÖNETİM KURULU KARAR DEFTERİ, MÜDÜRLER KURULU KARAR DEFTERİ, GENEL KURUL TOPLANTI VE MÜZAKERE DEFTERİNİ ELEKTRONİK OLARAK TUTMAK ZORUNDA OLABİLİRSİNİZ! </a:t>
            </a:r>
          </a:p>
          <a:p>
            <a:pPr marL="342891" indent="-342891" algn="just">
              <a:lnSpc>
                <a:spcPct val="150000"/>
              </a:lnSpc>
              <a:spcBef>
                <a:spcPts val="25"/>
              </a:spcBef>
              <a:buBlip>
                <a:blip r:embed="rId2"/>
              </a:buBlip>
            </a:pPr>
            <a:endPar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25"/>
              </a:spcBef>
            </a:pP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Tebliğ hükmü uyarınca defterlerini elektronik ortamda tutacaklar:</a:t>
            </a:r>
          </a:p>
          <a:p>
            <a:pPr algn="just">
              <a:lnSpc>
                <a:spcPct val="150000"/>
              </a:lnSpc>
              <a:spcBef>
                <a:spcPts val="25"/>
              </a:spcBef>
            </a:pP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⛔1.1.2026 tarihinden itibaren kurulan şirketler.</a:t>
            </a:r>
          </a:p>
          <a:p>
            <a:pPr algn="just">
              <a:lnSpc>
                <a:spcPct val="150000"/>
              </a:lnSpc>
              <a:spcBef>
                <a:spcPts val="25"/>
              </a:spcBef>
            </a:pP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Bankalar, finansal kiralama şirketleri, </a:t>
            </a:r>
            <a:r>
              <a:rPr lang="tr-TR"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faktoring</a:t>
            </a: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şirketleri,</a:t>
            </a:r>
          </a:p>
          <a:p>
            <a:pPr algn="just">
              <a:lnSpc>
                <a:spcPct val="150000"/>
              </a:lnSpc>
              <a:spcBef>
                <a:spcPts val="25"/>
              </a:spcBef>
            </a:pP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Tüketici finansmanı ve kart hizmetleri şirketleri, varlık yönetim şirketleri, </a:t>
            </a:r>
          </a:p>
          <a:p>
            <a:pPr algn="just">
              <a:lnSpc>
                <a:spcPct val="150000"/>
              </a:lnSpc>
              <a:spcBef>
                <a:spcPts val="25"/>
              </a:spcBef>
            </a:pP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Sigorta şirketleri, anonim şirket şeklinde kurulan holdingler, </a:t>
            </a:r>
          </a:p>
          <a:p>
            <a:pPr algn="just">
              <a:lnSpc>
                <a:spcPct val="150000"/>
              </a:lnSpc>
              <a:spcBef>
                <a:spcPts val="25"/>
              </a:spcBef>
            </a:pP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Döviz büfesi işleten şirketler, umumi mağazacılıkla uğraşan şirketler, </a:t>
            </a:r>
          </a:p>
          <a:p>
            <a:pPr algn="just">
              <a:lnSpc>
                <a:spcPct val="150000"/>
              </a:lnSpc>
              <a:spcBef>
                <a:spcPts val="25"/>
              </a:spcBef>
            </a:pP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Tarım ürünleri lisanslı depoculuk şirketleri, ürün ihtisas borsası şirketleri, </a:t>
            </a:r>
          </a:p>
          <a:p>
            <a:pPr algn="just">
              <a:lnSpc>
                <a:spcPct val="150000"/>
              </a:lnSpc>
              <a:spcBef>
                <a:spcPts val="25"/>
              </a:spcBef>
            </a:pP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Bağımsız denetim şirketleri, gözetim şirketleri,</a:t>
            </a:r>
          </a:p>
          <a:p>
            <a:pPr algn="just">
              <a:lnSpc>
                <a:spcPct val="150000"/>
              </a:lnSpc>
              <a:spcBef>
                <a:spcPts val="25"/>
              </a:spcBef>
            </a:pP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Teknoloji geliştirme bölgesi yönetici şirketleri, </a:t>
            </a:r>
          </a:p>
          <a:p>
            <a:pPr algn="just">
              <a:lnSpc>
                <a:spcPct val="150000"/>
              </a:lnSpc>
              <a:spcBef>
                <a:spcPts val="25"/>
              </a:spcBef>
            </a:pP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Sermaye Piyasası Kanununa tabi şirketler,</a:t>
            </a:r>
          </a:p>
          <a:p>
            <a:pPr algn="just">
              <a:lnSpc>
                <a:spcPct val="150000"/>
              </a:lnSpc>
              <a:spcBef>
                <a:spcPts val="25"/>
              </a:spcBef>
            </a:pP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Serbest bölge kurucusu ve işleticisi şirketleri.</a:t>
            </a:r>
            <a:endParaRPr lang="tr-TR"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1225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D7A49-7982-3AA9-A96A-37B5C8FEE0B0}"/>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07C1EAA9-81B9-C515-EC9B-A3C8BD42C76F}"/>
              </a:ext>
            </a:extLst>
          </p:cNvPr>
          <p:cNvSpPr>
            <a:spLocks noGrp="1"/>
          </p:cNvSpPr>
          <p:nvPr>
            <p:ph type="sldNum" sz="quarter" idx="12"/>
          </p:nvPr>
        </p:nvSpPr>
        <p:spPr/>
        <p:txBody>
          <a:bodyPr/>
          <a:lstStyle/>
          <a:p>
            <a:fld id="{F302176B-0E47-46AC-8F43-DAB4B8A37D06}" type="slidenum">
              <a:rPr lang="tr-TR" smtClean="0"/>
              <a:t>5</a:t>
            </a:fld>
            <a:endParaRPr lang="tr-TR"/>
          </a:p>
        </p:txBody>
      </p:sp>
      <p:sp>
        <p:nvSpPr>
          <p:cNvPr id="3" name="İçerik Yer Tutucusu 2">
            <a:extLst>
              <a:ext uri="{FF2B5EF4-FFF2-40B4-BE49-F238E27FC236}">
                <a16:creationId xmlns:a16="http://schemas.microsoft.com/office/drawing/2014/main" id="{1600E0DE-112D-DE0E-3C28-AB21F2733D97}"/>
              </a:ext>
            </a:extLst>
          </p:cNvPr>
          <p:cNvSpPr>
            <a:spLocks noGrp="1"/>
          </p:cNvSpPr>
          <p:nvPr>
            <p:ph idx="4294967295"/>
          </p:nvPr>
        </p:nvSpPr>
        <p:spPr>
          <a:xfrm>
            <a:off x="1199456" y="836712"/>
            <a:ext cx="10009112" cy="5335489"/>
          </a:xfrm>
        </p:spPr>
        <p:txBody>
          <a:bodyPr>
            <a:normAutofit/>
          </a:bodyPr>
          <a:lstStyle/>
          <a:p>
            <a:pPr marL="0" indent="0" algn="ctr">
              <a:lnSpc>
                <a:spcPct val="170000"/>
              </a:lnSpc>
              <a:buNone/>
            </a:pPr>
            <a:r>
              <a:rPr lang="tr-TR" b="1" dirty="0">
                <a:solidFill>
                  <a:srgbClr val="FF0000"/>
                </a:solidFill>
                <a:effectLst>
                  <a:outerShdw blurRad="38100" dist="38100" dir="2700000" algn="tl">
                    <a:srgbClr val="000000">
                      <a:alpha val="43137"/>
                    </a:srgbClr>
                  </a:outerShdw>
                </a:effectLst>
                <a:latin typeface="Algerian" panose="04020705040A02060702" pitchFamily="82" charset="0"/>
              </a:rPr>
              <a:t>son bir hafta içerisinde yapılan vergi düzenlemeleri </a:t>
            </a:r>
          </a:p>
          <a:p>
            <a:pPr marL="0" indent="0" algn="ctr">
              <a:lnSpc>
                <a:spcPct val="170000"/>
              </a:lnSpc>
              <a:buNone/>
            </a:pPr>
            <a:endParaRPr lang="tr-TR" b="1" dirty="0">
              <a:solidFill>
                <a:srgbClr val="FF0000"/>
              </a:solidFill>
              <a:effectLst>
                <a:outerShdw blurRad="38100" dist="38100" dir="2700000" algn="tl">
                  <a:srgbClr val="000000">
                    <a:alpha val="43137"/>
                  </a:srgbClr>
                </a:outerShdw>
              </a:effectLst>
              <a:latin typeface="Algerian" panose="04020705040A02060702" pitchFamily="82" charset="0"/>
            </a:endParaRPr>
          </a:p>
          <a:p>
            <a:pPr marL="0" indent="0" algn="ctr">
              <a:lnSpc>
                <a:spcPct val="170000"/>
              </a:lnSpc>
              <a:buNone/>
            </a:pPr>
            <a:endParaRPr lang="tr-TR" b="1" dirty="0">
              <a:solidFill>
                <a:srgbClr val="FF0000"/>
              </a:solidFill>
              <a:effectLst>
                <a:outerShdw blurRad="38100" dist="38100" dir="2700000" algn="tl">
                  <a:srgbClr val="000000">
                    <a:alpha val="43137"/>
                  </a:srgbClr>
                </a:outerShdw>
              </a:effectLst>
              <a:latin typeface="Algerian" panose="04020705040A02060702" pitchFamily="82" charset="0"/>
            </a:endParaRPr>
          </a:p>
          <a:p>
            <a:pPr marL="0" indent="0" algn="ctr">
              <a:lnSpc>
                <a:spcPct val="170000"/>
              </a:lnSpc>
              <a:buNone/>
            </a:pPr>
            <a:endParaRPr lang="tr-TR" b="1" dirty="0">
              <a:solidFill>
                <a:srgbClr val="FF0000"/>
              </a:solidFill>
              <a:effectLst>
                <a:outerShdw blurRad="38100" dist="38100" dir="2700000" algn="tl">
                  <a:srgbClr val="000000">
                    <a:alpha val="43137"/>
                  </a:srgbClr>
                </a:outerShdw>
              </a:effectLst>
              <a:latin typeface="Algerian" panose="04020705040A02060702" pitchFamily="82" charset="0"/>
            </a:endParaRPr>
          </a:p>
          <a:p>
            <a:pPr marL="0" indent="0" algn="just">
              <a:buNone/>
            </a:pPr>
            <a:endPar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lnSpc>
                <a:spcPct val="170000"/>
              </a:lnSpc>
              <a:buFont typeface="Wingdings" panose="05000000000000000000" pitchFamily="2" charset="2"/>
              <a:buChar char="q"/>
            </a:pPr>
            <a:endParaRPr lang="tr-TR" sz="26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buNone/>
            </a:pPr>
            <a:endParaRPr lang="tr-TR" b="1" dirty="0">
              <a:solidFill>
                <a:srgbClr val="FF0000"/>
              </a:solidFill>
              <a:effectLst>
                <a:outerShdw blurRad="38100" dist="38100" dir="2700000" algn="tl">
                  <a:srgbClr val="000000">
                    <a:alpha val="43137"/>
                  </a:srgbClr>
                </a:outerShdw>
              </a:effectLst>
            </a:endParaRPr>
          </a:p>
        </p:txBody>
      </p:sp>
      <p:sp>
        <p:nvSpPr>
          <p:cNvPr id="2" name="Veri Yer Tutucusu 1">
            <a:extLst>
              <a:ext uri="{FF2B5EF4-FFF2-40B4-BE49-F238E27FC236}">
                <a16:creationId xmlns:a16="http://schemas.microsoft.com/office/drawing/2014/main" id="{FD63BDF4-742B-F7AB-C17B-326ACEDCD7BE}"/>
              </a:ext>
            </a:extLst>
          </p:cNvPr>
          <p:cNvSpPr>
            <a:spLocks noGrp="1"/>
          </p:cNvSpPr>
          <p:nvPr>
            <p:ph type="dt" sz="half" idx="10"/>
          </p:nvPr>
        </p:nvSpPr>
        <p:spPr/>
        <p:txBody>
          <a:bodyPr/>
          <a:lstStyle/>
          <a:p>
            <a:fld id="{B4468691-E455-44E9-AD8D-E56A6FC37772}" type="datetime1">
              <a:rPr lang="tr-TR" smtClean="0"/>
              <a:t>7.10.2025</a:t>
            </a:fld>
            <a:endParaRPr lang="tr-TR"/>
          </a:p>
        </p:txBody>
      </p:sp>
      <p:sp>
        <p:nvSpPr>
          <p:cNvPr id="4" name="Alt Bilgi Yer Tutucusu 3">
            <a:extLst>
              <a:ext uri="{FF2B5EF4-FFF2-40B4-BE49-F238E27FC236}">
                <a16:creationId xmlns:a16="http://schemas.microsoft.com/office/drawing/2014/main" id="{D5F227FA-7C38-791C-66FB-7CE1EC192871}"/>
              </a:ext>
            </a:extLst>
          </p:cNvPr>
          <p:cNvSpPr>
            <a:spLocks noGrp="1"/>
          </p:cNvSpPr>
          <p:nvPr>
            <p:ph type="ftr" sz="quarter" idx="11"/>
          </p:nvPr>
        </p:nvSpPr>
        <p:spPr/>
        <p:txBody>
          <a:bodyPr/>
          <a:lstStyle/>
          <a:p>
            <a:r>
              <a:rPr lang="tr-TR"/>
              <a:t>Dr. Soner ÜLGEN</a:t>
            </a:r>
          </a:p>
        </p:txBody>
      </p:sp>
      <p:pic>
        <p:nvPicPr>
          <p:cNvPr id="8" name="Resim 7">
            <a:extLst>
              <a:ext uri="{FF2B5EF4-FFF2-40B4-BE49-F238E27FC236}">
                <a16:creationId xmlns:a16="http://schemas.microsoft.com/office/drawing/2014/main" id="{0B391469-4A15-63AE-1BC7-259AB4B75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2130" y="2316383"/>
            <a:ext cx="5918246" cy="2624785"/>
          </a:xfrm>
          <a:prstGeom prst="rect">
            <a:avLst/>
          </a:prstGeom>
        </p:spPr>
      </p:pic>
    </p:spTree>
    <p:extLst>
      <p:ext uri="{BB962C8B-B14F-4D97-AF65-F5344CB8AC3E}">
        <p14:creationId xmlns:p14="http://schemas.microsoft.com/office/powerpoint/2010/main" val="31775470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FE2BF-5FAD-9A51-50D9-4C837F3B75EF}"/>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9164C5F6-9B71-88A7-7818-46E152646C0C}"/>
              </a:ext>
            </a:extLst>
          </p:cNvPr>
          <p:cNvSpPr txBox="1"/>
          <p:nvPr/>
        </p:nvSpPr>
        <p:spPr>
          <a:xfrm>
            <a:off x="965200" y="284481"/>
            <a:ext cx="9794240" cy="6275051"/>
          </a:xfrm>
          <a:prstGeom prst="rect">
            <a:avLst/>
          </a:prstGeom>
          <a:noFill/>
        </p:spPr>
        <p:txBody>
          <a:bodyPr wrap="square">
            <a:spAutoFit/>
          </a:bodyPr>
          <a:lstStyle/>
          <a:p>
            <a:pPr algn="just">
              <a:lnSpc>
                <a:spcPct val="150000"/>
              </a:lnSpc>
              <a:spcBef>
                <a:spcPts val="25"/>
              </a:spcBef>
            </a:pP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Kuruluşundan itibaren defterlerini elektronik ortamda tutacak şirketlerde defterler, şirketin ticaret siciline tescili ile birlikte eş zamanlı olarak Sistemde oluşturularak aktif hale getirilecektir.</a:t>
            </a:r>
          </a:p>
          <a:p>
            <a:pPr algn="just">
              <a:lnSpc>
                <a:spcPct val="150000"/>
              </a:lnSpc>
              <a:spcBef>
                <a:spcPts val="25"/>
              </a:spcBef>
            </a:pPr>
            <a:endPar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25"/>
              </a:spcBef>
            </a:pP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Fiziki olarak defter tutmakta iken elektronik ortamda defter tutma yükümlülüğü kapsamına giren şirketler ise İşletmenin Muhasebesiyle İlgili Olmayan Ticari Defterlerin Elektronik Ortamda Tutulması Hakkında Tebliğ ekinde yer alan kararla birlikte 31.8.2025 tarihine kadar notere başvurarak fiziki defterlerin kapanış onayını yaptırmaları gerekiyordu. </a:t>
            </a:r>
          </a:p>
          <a:p>
            <a:pPr algn="just">
              <a:lnSpc>
                <a:spcPct val="150000"/>
              </a:lnSpc>
              <a:spcBef>
                <a:spcPts val="25"/>
              </a:spcBef>
            </a:pPr>
            <a:endPar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25"/>
              </a:spcBef>
            </a:pP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Kapanış onayında noterin, kapanışın elektronik deftere geçiş amacıyla yapıldığı bilgisiyle işlemin yapıldığı tarih ve sayıyı fiziki deftere şerh olarak işlemesi gerekiyor. Sonrasında kullanıcı bilgileri ile defter kapanış bilgilerinin noter tarafından Sisteme tanımlanmasıyla birlikte defterler Sistemde oluşturularak aktif hale getirilmiş olacaktır. </a:t>
            </a:r>
          </a:p>
          <a:p>
            <a:pPr algn="just">
              <a:lnSpc>
                <a:spcPct val="150000"/>
              </a:lnSpc>
              <a:spcBef>
                <a:spcPts val="25"/>
              </a:spcBef>
            </a:pP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 Başvuru süresini kaçırmış olanları ne gibi yaptırımlar bekliyor diye soracak olursanız. Bu şirketler defterlerini hiç tutmamış sayılacak ve Türk Ticaret Kanunu kapsamında defter tutmamaya ilişkin düzenlenen yaptırımlar gündeme gelebilecektir.</a:t>
            </a:r>
            <a:endParaRPr lang="tr-TR"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56307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4AB2C775-788F-6620-2FD5-F297B763592C}"/>
              </a:ext>
            </a:extLst>
          </p:cNvPr>
          <p:cNvSpPr txBox="1"/>
          <p:nvPr/>
        </p:nvSpPr>
        <p:spPr>
          <a:xfrm>
            <a:off x="965200" y="284481"/>
            <a:ext cx="9794240" cy="5721053"/>
          </a:xfrm>
          <a:prstGeom prst="rect">
            <a:avLst/>
          </a:prstGeom>
          <a:noFill/>
        </p:spPr>
        <p:txBody>
          <a:bodyPr wrap="square">
            <a:spAutoFit/>
          </a:bodyPr>
          <a:lstStyle/>
          <a:p>
            <a:pPr lvl="0" algn="ctr">
              <a:lnSpc>
                <a:spcPct val="115000"/>
              </a:lnSpc>
            </a:pPr>
            <a:r>
              <a:rPr lang="tr-T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İNDİRİMLİ KURUMLAR VERGİSİ</a:t>
            </a:r>
          </a:p>
          <a:p>
            <a:pPr lvl="0" algn="just">
              <a:lnSpc>
                <a:spcPct val="115000"/>
              </a:lnSpc>
            </a:pPr>
            <a:r>
              <a:rPr lang="tr-TR"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Yatırım döneminde diğer faaliyetlerden elde edilen kazançlarda indirimli kurumlar vergisi uygulaması</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457189" algn="just">
              <a:lnSpc>
                <a:spcPct val="150000"/>
              </a:lnSpc>
              <a:spcBef>
                <a:spcPts val="25"/>
              </a:spcBef>
            </a:pPr>
            <a:r>
              <a:rPr lang="tr-T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342891" indent="-342891" algn="just">
              <a:lnSpc>
                <a:spcPct val="150000"/>
              </a:lnSpc>
              <a:spcBef>
                <a:spcPts val="25"/>
              </a:spcBef>
              <a:buBlip>
                <a:blip r:embed="rId2"/>
              </a:buBlip>
            </a:pP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Yatırım teşvik belgesinde yer alan yatırıma katkı ve vergi indirim oranları dikkate alınarak ilgili teşvik belgesi kapsamındaki yatırımlardan elde edilen kazançlara indirimli kurumlar vergisi uygulanması esastır. </a:t>
            </a:r>
            <a:endParaRPr lang="tr-TR" dirty="0">
              <a:latin typeface="Times New Roman" panose="02020603050405020304" pitchFamily="18" charset="0"/>
              <a:ea typeface="Calibri" panose="020F0502020204030204" pitchFamily="34" charset="0"/>
              <a:cs typeface="Times New Roman" panose="02020603050405020304" pitchFamily="18" charset="0"/>
            </a:endParaRPr>
          </a:p>
          <a:p>
            <a:pPr marL="342891" indent="-342891" algn="just">
              <a:lnSpc>
                <a:spcPct val="150000"/>
              </a:lnSpc>
              <a:spcBef>
                <a:spcPts val="25"/>
              </a:spcBef>
              <a:buBlip>
                <a:blip r:embed="rId2"/>
              </a:buBlip>
            </a:pP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Ancak, Kanunun 32/A maddesinin ikinci fıkrasına 6322 sayılı Kanunla eklenen (c) bendi hükmüyle, mükelleflerin yatırım teşvik belgesi kapsamındaki yatırımlarının </a:t>
            </a:r>
            <a:r>
              <a:rPr lang="tr-TR"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yatırım döneminde diğer faaliyetlerinden 1/1/2013 tarihinden itibaren elde ettikleri kazançlarına</a:t>
            </a:r>
            <a:r>
              <a:rPr lang="tr-TR"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indirimli kurumlar vergisi uygulanması suretiyle yatırıma katkı tutarının kısmen kullandırılması mümkün hale gelmiştir.</a:t>
            </a:r>
          </a:p>
          <a:p>
            <a:pPr marL="342891" indent="-342891" algn="just">
              <a:lnSpc>
                <a:spcPct val="150000"/>
              </a:lnSpc>
              <a:spcAft>
                <a:spcPts val="1000"/>
              </a:spcAft>
              <a:buBlip>
                <a:blip r:embed="rId2"/>
              </a:buBlip>
            </a:pP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Mükelleflerin, 6322 sayılı Kanunla yapılan bu değişiklikten sonra yayımlanan 2012/3305 sayılı Karar kapsamında düzenlenmiş yatırım teşvik belgeleri kapsamındaki yatırımlarına fiilen başladıkları tarihten itibaren, hesaplanacak yatırıma katkı tutarına mahsuben;</a:t>
            </a:r>
            <a:endParaRPr lang="tr-TR"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90465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B09EEA62-39E0-2DA2-DA59-10FFF19FEB3F}"/>
              </a:ext>
            </a:extLst>
          </p:cNvPr>
          <p:cNvSpPr txBox="1"/>
          <p:nvPr/>
        </p:nvSpPr>
        <p:spPr>
          <a:xfrm>
            <a:off x="1046482" y="894080"/>
            <a:ext cx="9464407" cy="2935227"/>
          </a:xfrm>
          <a:prstGeom prst="rect">
            <a:avLst/>
          </a:prstGeom>
          <a:noFill/>
        </p:spPr>
        <p:txBody>
          <a:bodyPr wrap="square">
            <a:spAutoFit/>
          </a:bodyPr>
          <a:lstStyle/>
          <a:p>
            <a:pPr marL="1142971" lvl="2" indent="-228594" algn="just">
              <a:lnSpc>
                <a:spcPct val="150000"/>
              </a:lnSpc>
              <a:buFont typeface="Wingdings" panose="05000000000000000000" pitchFamily="2" charset="2"/>
              <a:buChar char=""/>
            </a:pPr>
            <a:r>
              <a:rPr lang="tr-TR" sz="2000"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Toplam yatırıma katkı tutarını geçmemek ve</a:t>
            </a:r>
            <a:endParaRPr lang="tr-TR" sz="20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1142971" lvl="2" indent="-228594" algn="just">
              <a:lnSpc>
                <a:spcPct val="150000"/>
              </a:lnSpc>
              <a:buFont typeface="Wingdings" panose="05000000000000000000" pitchFamily="2" charset="2"/>
              <a:buChar char=""/>
            </a:pPr>
            <a:r>
              <a:rPr lang="tr-TR" sz="2000"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Gerçekleştirilen yatırım harcaması tutarını aşmamak</a:t>
            </a:r>
            <a:endParaRPr lang="tr-TR" sz="20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457189" algn="just">
              <a:lnSpc>
                <a:spcPct val="150000"/>
              </a:lnSpc>
              <a:spcAft>
                <a:spcPts val="1000"/>
              </a:spcAft>
            </a:pPr>
            <a:r>
              <a:rPr lang="tr-T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üzere, yatırım döneminde diğer faaliyetlerinden  elde ettikleri kazançlarına indirimli kurumlar vergisi uygulayabilme imkanı 1.1.2013 tarihinden beri devam etmektedir.</a:t>
            </a:r>
            <a:endParaRPr lang="tr-TR"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r>
              <a:rPr lang="tr-T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Ancak 2012/3305 sayılı Kararın geçici 8’nci madde hükümlerinden yararlananlar yatırım teşvik belgesi sahibi mükellefler için bu oran </a:t>
            </a:r>
            <a:r>
              <a:rPr lang="tr-TR" sz="2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yüzde 100 olarak </a:t>
            </a:r>
            <a:r>
              <a:rPr lang="tr-T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uygulanmaktadır.</a:t>
            </a:r>
            <a:endParaRPr lang="tr-TR"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83180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31D00C3A-BB75-7848-F13D-9C99EA43C938}"/>
              </a:ext>
            </a:extLst>
          </p:cNvPr>
          <p:cNvSpPr txBox="1"/>
          <p:nvPr/>
        </p:nvSpPr>
        <p:spPr>
          <a:xfrm>
            <a:off x="1045029" y="1159498"/>
            <a:ext cx="10028255" cy="1889620"/>
          </a:xfrm>
          <a:prstGeom prst="rect">
            <a:avLst/>
          </a:prstGeom>
          <a:noFill/>
        </p:spPr>
        <p:txBody>
          <a:bodyPr wrap="square">
            <a:spAutoFit/>
          </a:bodyPr>
          <a:lstStyle/>
          <a:p>
            <a:pPr marL="342891" indent="-342891" algn="just">
              <a:lnSpc>
                <a:spcPct val="150000"/>
              </a:lnSpc>
              <a:spcAft>
                <a:spcPts val="1000"/>
              </a:spcAft>
              <a:buBlip>
                <a:blip r:embed="rId2"/>
              </a:buBlip>
            </a:pPr>
            <a:r>
              <a:rPr lang="tr-TR"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Örnek 1:</a:t>
            </a:r>
            <a:r>
              <a:rPr lang="tr-T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A.Ş.’</a:t>
            </a:r>
            <a:r>
              <a:rPr lang="tr-TR"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nin</a:t>
            </a:r>
            <a:r>
              <a:rPr lang="tr-T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2024 yılında aldığı yatırım teşvik belgesi kapsamındaki yatırımının toplam tutarı </a:t>
            </a:r>
            <a:r>
              <a:rPr lang="tr-TR"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5.000.000,00 TL</a:t>
            </a:r>
            <a:r>
              <a:rPr lang="tr-T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ve yatırıma katkı oranı </a:t>
            </a:r>
            <a:r>
              <a:rPr lang="tr-TR"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%30’dur</a:t>
            </a:r>
            <a:r>
              <a:rPr lang="tr-T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Bu durumda toplam yatırıma katkı tutarı aşağıdaki tablodaki gibi hesaplanacaktır. Vergi İndirim oranı ise yüzde 80’dir.</a:t>
            </a:r>
            <a:endParaRPr lang="tr-TR" sz="20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Nesne 6">
            <a:extLst>
              <a:ext uri="{FF2B5EF4-FFF2-40B4-BE49-F238E27FC236}">
                <a16:creationId xmlns:a16="http://schemas.microsoft.com/office/drawing/2014/main" id="{937EE03B-D80A-85A1-2CD8-3AC5D0F09A35}"/>
              </a:ext>
            </a:extLst>
          </p:cNvPr>
          <p:cNvGraphicFramePr>
            <a:graphicFrameLocks noChangeAspect="1"/>
          </p:cNvGraphicFramePr>
          <p:nvPr/>
        </p:nvGraphicFramePr>
        <p:xfrm>
          <a:off x="3617074" y="3235569"/>
          <a:ext cx="5342255" cy="1127034"/>
        </p:xfrm>
        <a:graphic>
          <a:graphicData uri="http://schemas.openxmlformats.org/presentationml/2006/ole">
            <mc:AlternateContent xmlns:mc="http://schemas.openxmlformats.org/markup-compatibility/2006">
              <mc:Choice xmlns:v="urn:schemas-microsoft-com:vml" Requires="v">
                <p:oleObj name="Document" r:id="rId3" imgW="5746651" imgH="1054358" progId="Word.Document.12">
                  <p:embed/>
                </p:oleObj>
              </mc:Choice>
              <mc:Fallback>
                <p:oleObj name="Document" r:id="rId3" imgW="5746651" imgH="1054358" progId="Word.Document.12">
                  <p:embed/>
                  <p:pic>
                    <p:nvPicPr>
                      <p:cNvPr id="7" name="Nesne 6">
                        <a:extLst>
                          <a:ext uri="{FF2B5EF4-FFF2-40B4-BE49-F238E27FC236}">
                            <a16:creationId xmlns:a16="http://schemas.microsoft.com/office/drawing/2014/main" id="{937EE03B-D80A-85A1-2CD8-3AC5D0F09A35}"/>
                          </a:ext>
                        </a:extLst>
                      </p:cNvPr>
                      <p:cNvPicPr/>
                      <p:nvPr/>
                    </p:nvPicPr>
                    <p:blipFill>
                      <a:blip r:embed="rId4"/>
                      <a:stretch>
                        <a:fillRect/>
                      </a:stretch>
                    </p:blipFill>
                    <p:spPr>
                      <a:xfrm>
                        <a:off x="3617074" y="3235569"/>
                        <a:ext cx="5342255" cy="1127034"/>
                      </a:xfrm>
                      <a:prstGeom prst="rect">
                        <a:avLst/>
                      </a:prstGeom>
                    </p:spPr>
                  </p:pic>
                </p:oleObj>
              </mc:Fallback>
            </mc:AlternateContent>
          </a:graphicData>
        </a:graphic>
      </p:graphicFrame>
      <p:sp>
        <p:nvSpPr>
          <p:cNvPr id="9" name="Metin kutusu 8">
            <a:extLst>
              <a:ext uri="{FF2B5EF4-FFF2-40B4-BE49-F238E27FC236}">
                <a16:creationId xmlns:a16="http://schemas.microsoft.com/office/drawing/2014/main" id="{F84D9CC9-04A5-E3B1-F62F-B5B5C21CB746}"/>
              </a:ext>
            </a:extLst>
          </p:cNvPr>
          <p:cNvSpPr txBox="1"/>
          <p:nvPr/>
        </p:nvSpPr>
        <p:spPr>
          <a:xfrm>
            <a:off x="1045029" y="4399279"/>
            <a:ext cx="10028255" cy="1889620"/>
          </a:xfrm>
          <a:prstGeom prst="rect">
            <a:avLst/>
          </a:prstGeom>
          <a:noFill/>
        </p:spPr>
        <p:txBody>
          <a:bodyPr wrap="square">
            <a:spAutoFit/>
          </a:bodyPr>
          <a:lstStyle/>
          <a:p>
            <a:pPr marL="342891" indent="-342891" algn="just">
              <a:lnSpc>
                <a:spcPct val="150000"/>
              </a:lnSpc>
              <a:spcAft>
                <a:spcPts val="1000"/>
              </a:spcAft>
              <a:buBlip>
                <a:blip r:embed="rId2"/>
              </a:buBlip>
            </a:pPr>
            <a:r>
              <a:rPr lang="tr-T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Yukarıdaki tabloda </a:t>
            </a:r>
            <a:r>
              <a:rPr lang="tr-TR"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toplam yatırım tutarı ile yatırıma katkı oranı çarpılmak suretiyle</a:t>
            </a:r>
            <a:r>
              <a:rPr lang="tr-T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bulunan tutar toplam yatırıma katkı tutarını ifade etmekte olup, bu tutar vergi matrahının yeterli olması durumunda yatırımcıya devletçe verilecek vergi desteğinin tamamını ifade eder. </a:t>
            </a:r>
            <a:endParaRPr lang="tr-TR"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46506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1C751-CC59-CECD-9A2B-32EE6E652976}"/>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16284291-913D-E36B-3B3E-5D1DB1C21B38}"/>
              </a:ext>
            </a:extLst>
          </p:cNvPr>
          <p:cNvSpPr txBox="1"/>
          <p:nvPr/>
        </p:nvSpPr>
        <p:spPr>
          <a:xfrm>
            <a:off x="904240" y="693268"/>
            <a:ext cx="10525760" cy="5605124"/>
          </a:xfrm>
          <a:prstGeom prst="rect">
            <a:avLst/>
          </a:prstGeom>
          <a:noFill/>
        </p:spPr>
        <p:txBody>
          <a:bodyPr wrap="square">
            <a:spAutoFit/>
          </a:bodyPr>
          <a:lstStyle/>
          <a:p>
            <a:pPr marL="342891" indent="-342891" algn="just">
              <a:lnSpc>
                <a:spcPct val="150000"/>
              </a:lnSpc>
              <a:buBlip>
                <a:blip r:embed="rId2"/>
              </a:buBlip>
            </a:pPr>
            <a:r>
              <a:rPr lang="tr-T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Buna göre yatırım döneminde diğer faaliyetlerden ve işletme döneminde yatırımdan elde edilen kazanca indirimli kurumlar vergisi uygulanmak suretiyle tahsilinden vazgeçilecek kurumlar vergisi tutarı toplam </a:t>
            </a:r>
            <a:r>
              <a:rPr lang="tr-TR"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1.500.000,00 TL’lik</a:t>
            </a:r>
            <a:r>
              <a:rPr lang="tr-T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yatırıma katkı tutarı ile sınırlı olacaktır. </a:t>
            </a:r>
          </a:p>
          <a:p>
            <a:pPr algn="just">
              <a:lnSpc>
                <a:spcPct val="150000"/>
              </a:lnSpc>
            </a:pP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342891" indent="-342891" algn="just">
              <a:lnSpc>
                <a:spcPct val="150000"/>
              </a:lnSpc>
              <a:buBlip>
                <a:blip r:embed="rId2"/>
              </a:buBlip>
            </a:pPr>
            <a:r>
              <a:rPr lang="tr-T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Anılan tutarın </a:t>
            </a:r>
            <a:r>
              <a:rPr lang="tr-TR"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%80’ini</a:t>
            </a:r>
            <a:r>
              <a:rPr lang="tr-T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yatırım döneminde </a:t>
            </a:r>
            <a:r>
              <a:rPr lang="tr-TR"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%20’si</a:t>
            </a:r>
            <a:r>
              <a:rPr lang="tr-T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ise işletme döneminde kullanılabilecektir. </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457189">
              <a:lnSpc>
                <a:spcPct val="115000"/>
              </a:lnSpc>
            </a:pPr>
            <a:r>
              <a:rPr lang="tr-T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342891" indent="-342891" algn="just">
              <a:lnSpc>
                <a:spcPct val="150000"/>
              </a:lnSpc>
              <a:spcAft>
                <a:spcPts val="1000"/>
              </a:spcAft>
              <a:buBlip>
                <a:blip r:embed="rId2"/>
              </a:buBlip>
            </a:pPr>
            <a:r>
              <a:rPr lang="tr-T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Yatırım harcaması yapılan vergilendirme döneminde vergi matrahı bulunan yatırım teşvik belgesi sahibi mükellefler yukarıdaki örnekte vergi indirimi oranı yüzde 80 olduğu için, indirimli kurumlar vergisi matrahına uygulayacakları kurumlar vergisi oranı </a:t>
            </a:r>
            <a:r>
              <a:rPr lang="tr-TR"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(%25 x 0,80=)</a:t>
            </a:r>
            <a:r>
              <a:rPr lang="tr-T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5</a:t>
            </a:r>
            <a:r>
              <a:rPr lang="tr-T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olarak dikkate alacaklardır. Diğer deyişle kurumlar vergisi oranı </a:t>
            </a:r>
            <a:r>
              <a:rPr lang="tr-TR"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%20 </a:t>
            </a:r>
            <a:r>
              <a:rPr lang="tr-T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daha düşük uygulayacaklar, bu suretle az ödedikleri kurumlar vergisi tutarı yararlandıkları yatırıma katkı tutarını oluşturacaktır. </a:t>
            </a:r>
          </a:p>
          <a:p>
            <a:pPr marL="342891" indent="-342891" algn="just">
              <a:lnSpc>
                <a:spcPct val="150000"/>
              </a:lnSpc>
              <a:spcAft>
                <a:spcPts val="1000"/>
              </a:spcAft>
              <a:buBlip>
                <a:blip r:embed="rId2"/>
              </a:buBlip>
            </a:pPr>
            <a:endParaRPr lang="tr-TR"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27084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B207BAA8-E74C-CF2A-0273-4E324E3EF235}"/>
              </a:ext>
            </a:extLst>
          </p:cNvPr>
          <p:cNvSpPr txBox="1"/>
          <p:nvPr/>
        </p:nvSpPr>
        <p:spPr>
          <a:xfrm>
            <a:off x="904240" y="693268"/>
            <a:ext cx="10525760" cy="1891287"/>
          </a:xfrm>
          <a:prstGeom prst="rect">
            <a:avLst/>
          </a:prstGeom>
          <a:noFill/>
        </p:spPr>
        <p:txBody>
          <a:bodyPr wrap="square">
            <a:spAutoFit/>
          </a:bodyPr>
          <a:lstStyle/>
          <a:p>
            <a:pPr marL="342891" indent="-342891" algn="just">
              <a:lnSpc>
                <a:spcPct val="150000"/>
              </a:lnSpc>
              <a:buBlip>
                <a:blip r:embed="rId2"/>
              </a:buBlip>
            </a:pPr>
            <a:r>
              <a:rPr lang="tr-T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Bu teşvik belgesi kapsamında 2024 takvim yılında </a:t>
            </a:r>
            <a:r>
              <a:rPr lang="tr-TR"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750.000,00 TL’lik </a:t>
            </a:r>
            <a:r>
              <a:rPr lang="tr-T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harcama yapıldığı durumda indirimli kurumlar vergisi matrahı </a:t>
            </a:r>
            <a:r>
              <a:rPr lang="tr-TR"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(750.000,00/0,20=) 3.750.000,00 TL</a:t>
            </a:r>
            <a:r>
              <a:rPr lang="tr-T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342891" indent="-342891" algn="just">
              <a:lnSpc>
                <a:spcPct val="150000"/>
              </a:lnSpc>
              <a:buBlip>
                <a:blip r:embed="rId2"/>
              </a:buBlip>
            </a:pPr>
            <a:r>
              <a:rPr lang="tr-T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Bu matrah kısmına uygulanacak kurumlar vergisi oranı </a:t>
            </a:r>
            <a:r>
              <a:rPr lang="tr-TR"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5</a:t>
            </a:r>
            <a:r>
              <a:rPr lang="tr-T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olacaktır. </a:t>
            </a:r>
          </a:p>
          <a:p>
            <a:pPr marL="342891" indent="-342891" algn="just">
              <a:lnSpc>
                <a:spcPct val="150000"/>
              </a:lnSpc>
              <a:spcAft>
                <a:spcPts val="1000"/>
              </a:spcAft>
              <a:buBlip>
                <a:blip r:embed="rId2"/>
              </a:buBlip>
            </a:pPr>
            <a:endParaRPr lang="tr-TR"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1968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E4297-1F4C-7D53-BDA7-655E0CE194EB}"/>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FE1C2E9A-0BF0-46B8-0E8B-BFB200088540}"/>
              </a:ext>
            </a:extLst>
          </p:cNvPr>
          <p:cNvSpPr>
            <a:spLocks noGrp="1"/>
          </p:cNvSpPr>
          <p:nvPr>
            <p:ph type="sldNum" sz="quarter" idx="12"/>
          </p:nvPr>
        </p:nvSpPr>
        <p:spPr/>
        <p:txBody>
          <a:bodyPr/>
          <a:lstStyle/>
          <a:p>
            <a:fld id="{F302176B-0E47-46AC-8F43-DAB4B8A37D06}" type="slidenum">
              <a:rPr lang="tr-TR" smtClean="0"/>
              <a:t>56</a:t>
            </a:fld>
            <a:endParaRPr lang="tr-TR"/>
          </a:p>
        </p:txBody>
      </p:sp>
      <p:sp>
        <p:nvSpPr>
          <p:cNvPr id="3" name="İçerik Yer Tutucusu 2">
            <a:extLst>
              <a:ext uri="{FF2B5EF4-FFF2-40B4-BE49-F238E27FC236}">
                <a16:creationId xmlns:a16="http://schemas.microsoft.com/office/drawing/2014/main" id="{A1DD4DD4-ECD5-3030-F320-74218E847B66}"/>
              </a:ext>
            </a:extLst>
          </p:cNvPr>
          <p:cNvSpPr>
            <a:spLocks noGrp="1"/>
          </p:cNvSpPr>
          <p:nvPr>
            <p:ph idx="4294967295"/>
          </p:nvPr>
        </p:nvSpPr>
        <p:spPr>
          <a:xfrm>
            <a:off x="1199456" y="836712"/>
            <a:ext cx="10009112" cy="5335489"/>
          </a:xfrm>
        </p:spPr>
        <p:txBody>
          <a:bodyPr>
            <a:normAutofit fontScale="25000" lnSpcReduction="20000"/>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just">
              <a:buNone/>
            </a:pPr>
            <a:endPar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buNone/>
            </a:pPr>
            <a:r>
              <a:rPr lang="tr-TR" sz="11200" b="1" dirty="0">
                <a:solidFill>
                  <a:srgbClr val="FF0000"/>
                </a:solidFill>
                <a:effectLst>
                  <a:outerShdw blurRad="38100" dist="38100" dir="2700000" algn="tl">
                    <a:srgbClr val="000000">
                      <a:alpha val="43137"/>
                    </a:srgbClr>
                  </a:outerShdw>
                </a:effectLst>
              </a:rPr>
              <a:t>YENİ YATIRIM TEŞVİK MEVZUATI</a:t>
            </a:r>
          </a:p>
          <a:p>
            <a:pPr algn="just">
              <a:lnSpc>
                <a:spcPct val="170000"/>
              </a:lnSpc>
              <a:buFont typeface="Wingdings" panose="05000000000000000000" pitchFamily="2" charset="2"/>
              <a:buChar char="q"/>
            </a:pPr>
            <a:r>
              <a:rPr lang="tr-TR" sz="6200" kern="100" dirty="0">
                <a:latin typeface="Times New Roman" panose="02020603050405020304" pitchFamily="18" charset="0"/>
                <a:ea typeface="Calibri" panose="020F0502020204030204" pitchFamily="34" charset="0"/>
                <a:cs typeface="Times New Roman" panose="02020603050405020304" pitchFamily="18" charset="0"/>
              </a:rPr>
              <a:t>*️⃣ </a:t>
            </a:r>
            <a:r>
              <a:rPr lang="tr-TR" sz="8000" kern="100" dirty="0">
                <a:latin typeface="Times New Roman" panose="02020603050405020304" pitchFamily="18" charset="0"/>
                <a:ea typeface="Calibri" panose="020F0502020204030204" pitchFamily="34" charset="0"/>
                <a:cs typeface="Times New Roman" panose="02020603050405020304" pitchFamily="18" charset="0"/>
              </a:rPr>
              <a:t>30.05.2025 tarih ve 32915 sayılı Resmi </a:t>
            </a:r>
            <a:r>
              <a:rPr lang="tr-TR" sz="8000" kern="100" dirty="0" err="1">
                <a:latin typeface="Times New Roman" panose="02020603050405020304" pitchFamily="18" charset="0"/>
                <a:ea typeface="Calibri" panose="020F0502020204030204" pitchFamily="34" charset="0"/>
                <a:cs typeface="Times New Roman" panose="02020603050405020304" pitchFamily="18" charset="0"/>
              </a:rPr>
              <a:t>Gazete'de</a:t>
            </a:r>
            <a:r>
              <a:rPr lang="tr-TR" sz="8000" kern="100" dirty="0">
                <a:latin typeface="Times New Roman" panose="02020603050405020304" pitchFamily="18" charset="0"/>
                <a:ea typeface="Calibri" panose="020F0502020204030204" pitchFamily="34" charset="0"/>
                <a:cs typeface="Times New Roman" panose="02020603050405020304" pitchFamily="18" charset="0"/>
              </a:rPr>
              <a:t> yayımlanan 9903 sayılı Karar ile Yeni Teşvik Sistemi mevzuattaki yerini almıştır. </a:t>
            </a:r>
          </a:p>
          <a:p>
            <a:pPr algn="just">
              <a:lnSpc>
                <a:spcPct val="170000"/>
              </a:lnSpc>
              <a:buFont typeface="Wingdings" panose="05000000000000000000" pitchFamily="2" charset="2"/>
              <a:buChar char="q"/>
            </a:pPr>
            <a:r>
              <a:rPr lang="tr-TR" sz="8000" kern="100" dirty="0">
                <a:latin typeface="Times New Roman" panose="02020603050405020304" pitchFamily="18" charset="0"/>
                <a:ea typeface="Calibri" panose="020F0502020204030204" pitchFamily="34" charset="0"/>
                <a:cs typeface="Times New Roman" panose="02020603050405020304" pitchFamily="18" charset="0"/>
              </a:rPr>
              <a:t>*️⃣ </a:t>
            </a:r>
            <a:r>
              <a:rPr lang="tr-TR" sz="8000" b="1" kern="100" dirty="0">
                <a:latin typeface="Times New Roman" panose="02020603050405020304" pitchFamily="18" charset="0"/>
                <a:ea typeface="Calibri" panose="020F0502020204030204" pitchFamily="34" charset="0"/>
                <a:cs typeface="Times New Roman" panose="02020603050405020304" pitchFamily="18" charset="0"/>
              </a:rPr>
              <a:t>Yeni teşvik sistemi: </a:t>
            </a:r>
            <a:r>
              <a:rPr lang="tr-TR" sz="8000" b="1"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Türkiye Yüzyılı Kalkınma Hamlesi</a:t>
            </a:r>
            <a:r>
              <a:rPr lang="tr-TR" sz="8000" kern="100" dirty="0">
                <a:latin typeface="Times New Roman" panose="02020603050405020304" pitchFamily="18" charset="0"/>
                <a:ea typeface="Calibri" panose="020F0502020204030204" pitchFamily="34" charset="0"/>
                <a:cs typeface="Times New Roman" panose="02020603050405020304" pitchFamily="18" charset="0"/>
              </a:rPr>
              <a:t>, </a:t>
            </a:r>
            <a:r>
              <a:rPr lang="tr-TR" sz="8000" b="1" kern="100" dirty="0">
                <a:solidFill>
                  <a:schemeClr val="accent2">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Sektörel Teşvik Sistemi</a:t>
            </a:r>
            <a:r>
              <a:rPr lang="tr-TR" sz="8000" kern="100" dirty="0">
                <a:latin typeface="Times New Roman" panose="02020603050405020304" pitchFamily="18" charset="0"/>
                <a:ea typeface="Calibri" panose="020F0502020204030204" pitchFamily="34" charset="0"/>
                <a:cs typeface="Times New Roman" panose="02020603050405020304" pitchFamily="18" charset="0"/>
              </a:rPr>
              <a:t> ve Bölgesel Teşviklerden oluşmaktadır. </a:t>
            </a:r>
          </a:p>
          <a:p>
            <a:pPr algn="just">
              <a:lnSpc>
                <a:spcPct val="170000"/>
              </a:lnSpc>
              <a:buFont typeface="Wingdings" panose="05000000000000000000" pitchFamily="2" charset="2"/>
              <a:buChar char="q"/>
            </a:pPr>
            <a:r>
              <a:rPr lang="tr-TR" sz="8000" b="1"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Türkiye Yüzyılı Kalkınma Hamlesi</a:t>
            </a:r>
            <a:r>
              <a:rPr lang="tr-TR" sz="8000" kern="100" dirty="0">
                <a:latin typeface="Times New Roman" panose="02020603050405020304" pitchFamily="18" charset="0"/>
                <a:ea typeface="Calibri" panose="020F0502020204030204" pitchFamily="34" charset="0"/>
                <a:cs typeface="Times New Roman" panose="02020603050405020304" pitchFamily="18" charset="0"/>
              </a:rPr>
              <a:t> ise Teknoloji Hamlesi Programı, Yerel Kalkınma Hamlesi Programı ve Stratejik Hamle Programı olmak üzere üç programdan oluşmuştur. </a:t>
            </a:r>
          </a:p>
          <a:p>
            <a:pPr algn="just">
              <a:lnSpc>
                <a:spcPct val="170000"/>
              </a:lnSpc>
              <a:buFont typeface="Wingdings" panose="05000000000000000000" pitchFamily="2" charset="2"/>
              <a:buChar char="q"/>
            </a:pPr>
            <a:r>
              <a:rPr lang="tr-TR" sz="8000" b="1" kern="100" dirty="0">
                <a:solidFill>
                  <a:schemeClr val="accent2">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Sektörel Teşvik Sistemi </a:t>
            </a:r>
            <a:r>
              <a:rPr lang="tr-TR" sz="8000" kern="100" dirty="0">
                <a:latin typeface="Times New Roman" panose="02020603050405020304" pitchFamily="18" charset="0"/>
                <a:ea typeface="Calibri" panose="020F0502020204030204" pitchFamily="34" charset="0"/>
                <a:cs typeface="Times New Roman" panose="02020603050405020304" pitchFamily="18" charset="0"/>
              </a:rPr>
              <a:t>ise Öncelikli Yatırımlar Teşvik Sistemi ile Hedef Yatırımlar Teşvik Sistemi olmak üzere iki teşvik sisteminden oluşmuş. </a:t>
            </a:r>
          </a:p>
          <a:p>
            <a:pPr algn="just">
              <a:lnSpc>
                <a:spcPct val="170000"/>
              </a:lnSpc>
              <a:buFont typeface="Wingdings" panose="05000000000000000000" pitchFamily="2" charset="2"/>
              <a:buChar char="q"/>
            </a:pPr>
            <a:endParaRPr lang="tr-TR" sz="6200" kern="1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70000"/>
              </a:lnSpc>
              <a:buFont typeface="Wingdings" panose="05000000000000000000" pitchFamily="2" charset="2"/>
              <a:buChar char="q"/>
            </a:pPr>
            <a:r>
              <a:rPr lang="tr-TR" sz="6200" kern="100" dirty="0">
                <a:latin typeface="Times New Roman" panose="02020603050405020304" pitchFamily="18" charset="0"/>
                <a:ea typeface="Calibri" panose="020F0502020204030204" pitchFamily="34" charset="0"/>
                <a:cs typeface="Times New Roman" panose="02020603050405020304" pitchFamily="18" charset="0"/>
              </a:rPr>
              <a:t>*️⃣</a:t>
            </a:r>
            <a:endParaRPr lang="tr-TR" b="1" dirty="0">
              <a:solidFill>
                <a:srgbClr val="FF0000"/>
              </a:solidFill>
              <a:effectLst>
                <a:outerShdw blurRad="38100" dist="38100" dir="2700000" algn="tl">
                  <a:srgbClr val="000000">
                    <a:alpha val="43137"/>
                  </a:srgbClr>
                </a:outerShdw>
              </a:effectLst>
            </a:endParaRPr>
          </a:p>
        </p:txBody>
      </p:sp>
      <p:sp>
        <p:nvSpPr>
          <p:cNvPr id="2" name="Veri Yer Tutucusu 1">
            <a:extLst>
              <a:ext uri="{FF2B5EF4-FFF2-40B4-BE49-F238E27FC236}">
                <a16:creationId xmlns:a16="http://schemas.microsoft.com/office/drawing/2014/main" id="{D4F95465-E22B-2AEC-386B-6D8E4FA9B0EE}"/>
              </a:ext>
            </a:extLst>
          </p:cNvPr>
          <p:cNvSpPr>
            <a:spLocks noGrp="1"/>
          </p:cNvSpPr>
          <p:nvPr>
            <p:ph type="dt" sz="half" idx="10"/>
          </p:nvPr>
        </p:nvSpPr>
        <p:spPr/>
        <p:txBody>
          <a:bodyPr/>
          <a:lstStyle/>
          <a:p>
            <a:fld id="{B4468691-E455-44E9-AD8D-E56A6FC37772}" type="datetime1">
              <a:rPr lang="tr-TR" smtClean="0"/>
              <a:t>7.10.2025</a:t>
            </a:fld>
            <a:endParaRPr lang="tr-TR"/>
          </a:p>
        </p:txBody>
      </p:sp>
      <p:sp>
        <p:nvSpPr>
          <p:cNvPr id="4" name="Alt Bilgi Yer Tutucusu 3">
            <a:extLst>
              <a:ext uri="{FF2B5EF4-FFF2-40B4-BE49-F238E27FC236}">
                <a16:creationId xmlns:a16="http://schemas.microsoft.com/office/drawing/2014/main" id="{431BD630-B4C0-658D-92AA-E0746BA7A92A}"/>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4069440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6AE8B-703D-C06B-EF38-91F53FDD97BD}"/>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AAC8EDE9-E716-A3D4-2E0F-35699F78A525}"/>
              </a:ext>
            </a:extLst>
          </p:cNvPr>
          <p:cNvSpPr>
            <a:spLocks noGrp="1"/>
          </p:cNvSpPr>
          <p:nvPr>
            <p:ph type="sldNum" sz="quarter" idx="12"/>
          </p:nvPr>
        </p:nvSpPr>
        <p:spPr/>
        <p:txBody>
          <a:bodyPr/>
          <a:lstStyle/>
          <a:p>
            <a:fld id="{F302176B-0E47-46AC-8F43-DAB4B8A37D06}" type="slidenum">
              <a:rPr lang="tr-TR" smtClean="0"/>
              <a:t>57</a:t>
            </a:fld>
            <a:endParaRPr lang="tr-TR"/>
          </a:p>
        </p:txBody>
      </p:sp>
      <p:sp>
        <p:nvSpPr>
          <p:cNvPr id="3" name="İçerik Yer Tutucusu 2">
            <a:extLst>
              <a:ext uri="{FF2B5EF4-FFF2-40B4-BE49-F238E27FC236}">
                <a16:creationId xmlns:a16="http://schemas.microsoft.com/office/drawing/2014/main" id="{4B908B0E-9D6D-F072-1FFA-A1B28A1302FB}"/>
              </a:ext>
            </a:extLst>
          </p:cNvPr>
          <p:cNvSpPr>
            <a:spLocks noGrp="1"/>
          </p:cNvSpPr>
          <p:nvPr>
            <p:ph idx="4294967295"/>
          </p:nvPr>
        </p:nvSpPr>
        <p:spPr>
          <a:xfrm>
            <a:off x="1199456" y="836712"/>
            <a:ext cx="10009112" cy="5335489"/>
          </a:xfrm>
        </p:spPr>
        <p:txBody>
          <a:bodyPr>
            <a:normAutofit fontScale="25000" lnSpcReduction="20000"/>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just">
              <a:buNone/>
            </a:pPr>
            <a:endPar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buNone/>
            </a:pPr>
            <a:r>
              <a:rPr lang="tr-TR" sz="11200" b="1" dirty="0">
                <a:solidFill>
                  <a:srgbClr val="FF0000"/>
                </a:solidFill>
                <a:effectLst>
                  <a:outerShdw blurRad="38100" dist="38100" dir="2700000" algn="tl">
                    <a:srgbClr val="000000">
                      <a:alpha val="43137"/>
                    </a:srgbClr>
                  </a:outerShdw>
                </a:effectLst>
              </a:rPr>
              <a:t>YENİ YATIRIM TEŞVİK MEVZUATI</a:t>
            </a:r>
          </a:p>
          <a:p>
            <a:pPr algn="just">
              <a:lnSpc>
                <a:spcPct val="170000"/>
              </a:lnSpc>
              <a:buFont typeface="Wingdings" panose="05000000000000000000" pitchFamily="2" charset="2"/>
              <a:buChar char="q"/>
            </a:pPr>
            <a:r>
              <a:rPr lang="tr-TR" sz="8000" kern="100" dirty="0">
                <a:latin typeface="Times New Roman" panose="02020603050405020304" pitchFamily="18" charset="0"/>
                <a:ea typeface="Calibri" panose="020F0502020204030204" pitchFamily="34" charset="0"/>
                <a:cs typeface="Times New Roman" panose="02020603050405020304" pitchFamily="18" charset="0"/>
              </a:rPr>
              <a:t> 9903 sayılı Yatırımlarda Devlet Yardımları Hakkındaki Kararın 9'ncu maddesi uyarınca imalat sanayi işletmelerinin öz tüketimine yönelik olarak gerçekleştirecekleri güneş enerjine dayalı elektrik üretim tesisi yatırımları ile rüzgar enerjisine dayalı elektrik üretim tesisi yatırımları teşvik sistemi içerisinde </a:t>
            </a:r>
            <a:r>
              <a:rPr lang="tr-TR" sz="8000" b="1"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öncelikli yatırımlar </a:t>
            </a:r>
            <a:r>
              <a:rPr lang="tr-TR" sz="8000" kern="100" dirty="0">
                <a:latin typeface="Times New Roman" panose="02020603050405020304" pitchFamily="18" charset="0"/>
                <a:ea typeface="Calibri" panose="020F0502020204030204" pitchFamily="34" charset="0"/>
                <a:cs typeface="Times New Roman" panose="02020603050405020304" pitchFamily="18" charset="0"/>
              </a:rPr>
              <a:t>başlığı altında yerini almıştır.</a:t>
            </a:r>
          </a:p>
          <a:p>
            <a:pPr algn="just">
              <a:lnSpc>
                <a:spcPct val="170000"/>
              </a:lnSpc>
              <a:buFont typeface="Wingdings" panose="05000000000000000000" pitchFamily="2" charset="2"/>
              <a:buChar char="q"/>
            </a:pPr>
            <a:r>
              <a:rPr lang="tr-TR" sz="8000" kern="100" dirty="0">
                <a:latin typeface="Times New Roman" panose="02020603050405020304" pitchFamily="18" charset="0"/>
                <a:ea typeface="Calibri" panose="020F0502020204030204" pitchFamily="34" charset="0"/>
                <a:cs typeface="Times New Roman" panose="02020603050405020304" pitchFamily="18" charset="0"/>
              </a:rPr>
              <a:t> Tabi ki burada yatırım için bağlantı anlaşmasındaki güç sınırı konulmuştur. </a:t>
            </a:r>
          </a:p>
          <a:p>
            <a:pPr algn="just">
              <a:lnSpc>
                <a:spcPct val="170000"/>
              </a:lnSpc>
              <a:buFont typeface="Wingdings" panose="05000000000000000000" pitchFamily="2" charset="2"/>
              <a:buChar char="q"/>
            </a:pPr>
            <a:endParaRPr lang="tr-TR" b="1" dirty="0">
              <a:solidFill>
                <a:srgbClr val="FF0000"/>
              </a:solidFill>
              <a:effectLst>
                <a:outerShdw blurRad="38100" dist="38100" dir="2700000" algn="tl">
                  <a:srgbClr val="000000">
                    <a:alpha val="43137"/>
                  </a:srgbClr>
                </a:outerShdw>
              </a:effectLst>
            </a:endParaRPr>
          </a:p>
        </p:txBody>
      </p:sp>
      <p:sp>
        <p:nvSpPr>
          <p:cNvPr id="2" name="Veri Yer Tutucusu 1">
            <a:extLst>
              <a:ext uri="{FF2B5EF4-FFF2-40B4-BE49-F238E27FC236}">
                <a16:creationId xmlns:a16="http://schemas.microsoft.com/office/drawing/2014/main" id="{91A7252E-E239-CAD3-51FF-6915A8531F05}"/>
              </a:ext>
            </a:extLst>
          </p:cNvPr>
          <p:cNvSpPr>
            <a:spLocks noGrp="1"/>
          </p:cNvSpPr>
          <p:nvPr>
            <p:ph type="dt" sz="half" idx="10"/>
          </p:nvPr>
        </p:nvSpPr>
        <p:spPr/>
        <p:txBody>
          <a:bodyPr/>
          <a:lstStyle/>
          <a:p>
            <a:fld id="{B4468691-E455-44E9-AD8D-E56A6FC37772}" type="datetime1">
              <a:rPr lang="tr-TR" smtClean="0"/>
              <a:t>7.10.2025</a:t>
            </a:fld>
            <a:endParaRPr lang="tr-TR"/>
          </a:p>
        </p:txBody>
      </p:sp>
      <p:sp>
        <p:nvSpPr>
          <p:cNvPr id="4" name="Alt Bilgi Yer Tutucusu 3">
            <a:extLst>
              <a:ext uri="{FF2B5EF4-FFF2-40B4-BE49-F238E27FC236}">
                <a16:creationId xmlns:a16="http://schemas.microsoft.com/office/drawing/2014/main" id="{9BF25ABB-4703-1872-028B-428B9CC19DD3}"/>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31940975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F4403-7FE7-18CA-EF38-CB3BCF38E758}"/>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F2922152-3E15-1A69-26E6-4C0804F570B3}"/>
              </a:ext>
            </a:extLst>
          </p:cNvPr>
          <p:cNvSpPr>
            <a:spLocks noGrp="1"/>
          </p:cNvSpPr>
          <p:nvPr>
            <p:ph type="sldNum" sz="quarter" idx="12"/>
          </p:nvPr>
        </p:nvSpPr>
        <p:spPr/>
        <p:txBody>
          <a:bodyPr/>
          <a:lstStyle/>
          <a:p>
            <a:fld id="{F302176B-0E47-46AC-8F43-DAB4B8A37D06}" type="slidenum">
              <a:rPr lang="tr-TR" smtClean="0"/>
              <a:t>58</a:t>
            </a:fld>
            <a:endParaRPr lang="tr-TR"/>
          </a:p>
        </p:txBody>
      </p:sp>
      <p:sp>
        <p:nvSpPr>
          <p:cNvPr id="3" name="İçerik Yer Tutucusu 2">
            <a:extLst>
              <a:ext uri="{FF2B5EF4-FFF2-40B4-BE49-F238E27FC236}">
                <a16:creationId xmlns:a16="http://schemas.microsoft.com/office/drawing/2014/main" id="{B9843957-F2C4-C762-D858-B6A9F5A1242C}"/>
              </a:ext>
            </a:extLst>
          </p:cNvPr>
          <p:cNvSpPr>
            <a:spLocks noGrp="1"/>
          </p:cNvSpPr>
          <p:nvPr>
            <p:ph idx="4294967295"/>
          </p:nvPr>
        </p:nvSpPr>
        <p:spPr>
          <a:xfrm>
            <a:off x="1199456" y="836712"/>
            <a:ext cx="10009112" cy="5335489"/>
          </a:xfrm>
        </p:spPr>
        <p:txBody>
          <a:bodyPr>
            <a:normAutofit fontScale="25000" lnSpcReduction="20000"/>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just">
              <a:buNone/>
            </a:pPr>
            <a:endPar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buNone/>
            </a:pPr>
            <a:r>
              <a:rPr lang="tr-TR" sz="11200" b="1" dirty="0">
                <a:solidFill>
                  <a:srgbClr val="FF0000"/>
                </a:solidFill>
                <a:effectLst>
                  <a:outerShdw blurRad="38100" dist="38100" dir="2700000" algn="tl">
                    <a:srgbClr val="000000">
                      <a:alpha val="43137"/>
                    </a:srgbClr>
                  </a:outerShdw>
                </a:effectLst>
              </a:rPr>
              <a:t>YENİ YATIRIM TEŞVİK MEVZUATI</a:t>
            </a:r>
          </a:p>
          <a:p>
            <a:pPr algn="just">
              <a:lnSpc>
                <a:spcPct val="170000"/>
              </a:lnSpc>
              <a:buFont typeface="Wingdings" panose="05000000000000000000" pitchFamily="2" charset="2"/>
              <a:buChar char="q"/>
            </a:pPr>
            <a:r>
              <a:rPr lang="tr-TR" sz="6200" kern="100" dirty="0">
                <a:latin typeface="Times New Roman" panose="02020603050405020304" pitchFamily="18" charset="0"/>
                <a:ea typeface="Calibri" panose="020F0502020204030204" pitchFamily="34" charset="0"/>
                <a:cs typeface="Times New Roman" panose="02020603050405020304" pitchFamily="18" charset="0"/>
              </a:rPr>
              <a:t> </a:t>
            </a:r>
            <a:r>
              <a:rPr lang="tr-TR" sz="8000" kern="100" dirty="0">
                <a:latin typeface="Times New Roman" panose="02020603050405020304" pitchFamily="18" charset="0"/>
                <a:ea typeface="Calibri" panose="020F0502020204030204" pitchFamily="34" charset="0"/>
                <a:cs typeface="Times New Roman" panose="02020603050405020304" pitchFamily="18" charset="0"/>
              </a:rPr>
              <a:t>Yukarıda da ifade ettiğimiz üzere öncelikli yatırımlar Sektörel Teşvik Sistemi içerisinde tanımlanmış ve karar uyarınca sağlanan avantajlardan biri olarak öncelikli yatırımların vergi indirim desteğinden yararlandırılması öngörülmüş ve Kararın 20'nci maddesi uyarınca GES yatırımları için önceki kararda olduğu gibi </a:t>
            </a:r>
            <a:r>
              <a:rPr lang="tr-TR" sz="8000" b="1" kern="100" dirty="0">
                <a:latin typeface="Times New Roman" panose="02020603050405020304" pitchFamily="18" charset="0"/>
                <a:ea typeface="Calibri" panose="020F0502020204030204" pitchFamily="34" charset="0"/>
                <a:cs typeface="Times New Roman" panose="02020603050405020304" pitchFamily="18" charset="0"/>
              </a:rPr>
              <a:t>yüzde 30 yatırıma katkı oranı </a:t>
            </a:r>
            <a:r>
              <a:rPr lang="tr-TR" sz="8000" kern="100" dirty="0">
                <a:latin typeface="Times New Roman" panose="02020603050405020304" pitchFamily="18" charset="0"/>
                <a:ea typeface="Calibri" panose="020F0502020204030204" pitchFamily="34" charset="0"/>
                <a:cs typeface="Times New Roman" panose="02020603050405020304" pitchFamily="18" charset="0"/>
              </a:rPr>
              <a:t>korunmuştur. Ancak, eski düzenlemeden farklı olarak vergi indirim oranını </a:t>
            </a:r>
            <a:r>
              <a:rPr lang="tr-TR" sz="8000" b="1" kern="100" dirty="0">
                <a:latin typeface="Times New Roman" panose="02020603050405020304" pitchFamily="18" charset="0"/>
                <a:ea typeface="Calibri" panose="020F0502020204030204" pitchFamily="34" charset="0"/>
                <a:cs typeface="Times New Roman" panose="02020603050405020304" pitchFamily="18" charset="0"/>
              </a:rPr>
              <a:t>% 60 olarak </a:t>
            </a:r>
            <a:r>
              <a:rPr lang="tr-TR" sz="8000" kern="100" dirty="0">
                <a:latin typeface="Times New Roman" panose="02020603050405020304" pitchFamily="18" charset="0"/>
                <a:ea typeface="Calibri" panose="020F0502020204030204" pitchFamily="34" charset="0"/>
                <a:cs typeface="Times New Roman" panose="02020603050405020304" pitchFamily="18" charset="0"/>
              </a:rPr>
              <a:t>belirlenmiştir. Eski kararda GES yatırımları için vergi indirimi oranı % 70 olarak uygulanmaktaydı. </a:t>
            </a:r>
            <a:endParaRPr lang="tr-TR" sz="6200" kern="1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70000"/>
              </a:lnSpc>
              <a:buFont typeface="Wingdings" panose="05000000000000000000" pitchFamily="2" charset="2"/>
              <a:buChar char="q"/>
            </a:pPr>
            <a:endParaRPr lang="tr-TR" b="1" dirty="0">
              <a:solidFill>
                <a:srgbClr val="FF0000"/>
              </a:solidFill>
              <a:effectLst>
                <a:outerShdw blurRad="38100" dist="38100" dir="2700000" algn="tl">
                  <a:srgbClr val="000000">
                    <a:alpha val="43137"/>
                  </a:srgbClr>
                </a:outerShdw>
              </a:effectLst>
            </a:endParaRPr>
          </a:p>
        </p:txBody>
      </p:sp>
      <p:sp>
        <p:nvSpPr>
          <p:cNvPr id="2" name="Veri Yer Tutucusu 1">
            <a:extLst>
              <a:ext uri="{FF2B5EF4-FFF2-40B4-BE49-F238E27FC236}">
                <a16:creationId xmlns:a16="http://schemas.microsoft.com/office/drawing/2014/main" id="{09AFD5F5-67B2-809A-E318-E961F7C6698A}"/>
              </a:ext>
            </a:extLst>
          </p:cNvPr>
          <p:cNvSpPr>
            <a:spLocks noGrp="1"/>
          </p:cNvSpPr>
          <p:nvPr>
            <p:ph type="dt" sz="half" idx="10"/>
          </p:nvPr>
        </p:nvSpPr>
        <p:spPr/>
        <p:txBody>
          <a:bodyPr/>
          <a:lstStyle/>
          <a:p>
            <a:fld id="{B4468691-E455-44E9-AD8D-E56A6FC37772}" type="datetime1">
              <a:rPr lang="tr-TR" smtClean="0"/>
              <a:t>7.10.2025</a:t>
            </a:fld>
            <a:endParaRPr lang="tr-TR"/>
          </a:p>
        </p:txBody>
      </p:sp>
      <p:sp>
        <p:nvSpPr>
          <p:cNvPr id="4" name="Alt Bilgi Yer Tutucusu 3">
            <a:extLst>
              <a:ext uri="{FF2B5EF4-FFF2-40B4-BE49-F238E27FC236}">
                <a16:creationId xmlns:a16="http://schemas.microsoft.com/office/drawing/2014/main" id="{436B95EC-F7B4-B0D8-943D-D4F66503D3C9}"/>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19991763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8ACA3-0F34-49DA-23BA-5C78D29E0D64}"/>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4E4DF2C1-7155-2C1E-43F6-70F431B30B79}"/>
              </a:ext>
            </a:extLst>
          </p:cNvPr>
          <p:cNvSpPr>
            <a:spLocks noGrp="1"/>
          </p:cNvSpPr>
          <p:nvPr>
            <p:ph type="sldNum" sz="quarter" idx="12"/>
          </p:nvPr>
        </p:nvSpPr>
        <p:spPr/>
        <p:txBody>
          <a:bodyPr/>
          <a:lstStyle/>
          <a:p>
            <a:fld id="{F302176B-0E47-46AC-8F43-DAB4B8A37D06}" type="slidenum">
              <a:rPr lang="tr-TR" smtClean="0"/>
              <a:t>59</a:t>
            </a:fld>
            <a:endParaRPr lang="tr-TR"/>
          </a:p>
        </p:txBody>
      </p:sp>
      <p:sp>
        <p:nvSpPr>
          <p:cNvPr id="3" name="İçerik Yer Tutucusu 2">
            <a:extLst>
              <a:ext uri="{FF2B5EF4-FFF2-40B4-BE49-F238E27FC236}">
                <a16:creationId xmlns:a16="http://schemas.microsoft.com/office/drawing/2014/main" id="{76851DF2-EA54-67DA-C3D9-C168689480EE}"/>
              </a:ext>
            </a:extLst>
          </p:cNvPr>
          <p:cNvSpPr>
            <a:spLocks noGrp="1"/>
          </p:cNvSpPr>
          <p:nvPr>
            <p:ph idx="4294967295"/>
          </p:nvPr>
        </p:nvSpPr>
        <p:spPr>
          <a:xfrm>
            <a:off x="1199456" y="836712"/>
            <a:ext cx="10009112" cy="5335489"/>
          </a:xfrm>
        </p:spPr>
        <p:txBody>
          <a:bodyPr>
            <a:normAutofit fontScale="25000" lnSpcReduction="20000"/>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just">
              <a:buNone/>
            </a:pPr>
            <a:endPar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buNone/>
            </a:pPr>
            <a:r>
              <a:rPr lang="tr-TR" sz="11200" b="1" dirty="0">
                <a:solidFill>
                  <a:srgbClr val="FF0000"/>
                </a:solidFill>
                <a:effectLst>
                  <a:outerShdw blurRad="38100" dist="38100" dir="2700000" algn="tl">
                    <a:srgbClr val="000000">
                      <a:alpha val="43137"/>
                    </a:srgbClr>
                  </a:outerShdw>
                </a:effectLst>
              </a:rPr>
              <a:t>YENİ YATIRIM TEŞVİK MEVZUATI</a:t>
            </a:r>
          </a:p>
          <a:p>
            <a:pPr algn="just">
              <a:lnSpc>
                <a:spcPct val="170000"/>
              </a:lnSpc>
              <a:buFont typeface="Wingdings" panose="05000000000000000000" pitchFamily="2" charset="2"/>
              <a:buChar char="q"/>
            </a:pPr>
            <a:r>
              <a:rPr lang="tr-TR" sz="8000" kern="100" dirty="0">
                <a:latin typeface="Times New Roman" panose="02020603050405020304" pitchFamily="18" charset="0"/>
                <a:ea typeface="Calibri" panose="020F0502020204030204" pitchFamily="34" charset="0"/>
                <a:cs typeface="Times New Roman" panose="02020603050405020304" pitchFamily="18" charset="0"/>
              </a:rPr>
              <a:t>Dikkatinizi çekmek isterim ki yeni kararda indirimli kurumlar vergisi açısından en büyük hayal kırıklıklarından biri yatırım döneminde diğer faaliyetlerden elde edilen kazançlara indirimli kurumlar vergisi uygulamasının </a:t>
            </a:r>
            <a:r>
              <a:rPr lang="tr-TR" sz="8000" b="1" kern="100" dirty="0">
                <a:latin typeface="Times New Roman" panose="02020603050405020304" pitchFamily="18" charset="0"/>
                <a:ea typeface="Calibri" panose="020F0502020204030204" pitchFamily="34" charset="0"/>
                <a:cs typeface="Times New Roman" panose="02020603050405020304" pitchFamily="18" charset="0"/>
              </a:rPr>
              <a:t>yatırıma katkı tutarının yüzde 50'si </a:t>
            </a:r>
            <a:r>
              <a:rPr lang="tr-TR" sz="8000" kern="100" dirty="0">
                <a:latin typeface="Times New Roman" panose="02020603050405020304" pitchFamily="18" charset="0"/>
                <a:ea typeface="Calibri" panose="020F0502020204030204" pitchFamily="34" charset="0"/>
                <a:cs typeface="Times New Roman" panose="02020603050405020304" pitchFamily="18" charset="0"/>
              </a:rPr>
              <a:t>ile sınırlandırılmasıdır. Bu durum GES yatırımları içinde geçerlidir. </a:t>
            </a:r>
          </a:p>
          <a:p>
            <a:pPr algn="just">
              <a:lnSpc>
                <a:spcPct val="170000"/>
              </a:lnSpc>
              <a:buFont typeface="Wingdings" panose="05000000000000000000" pitchFamily="2" charset="2"/>
              <a:buChar char="q"/>
            </a:pPr>
            <a:r>
              <a:rPr lang="tr-TR" sz="8000" kern="100" dirty="0">
                <a:latin typeface="Times New Roman" panose="02020603050405020304" pitchFamily="18" charset="0"/>
                <a:ea typeface="Calibri" panose="020F0502020204030204" pitchFamily="34" charset="0"/>
                <a:cs typeface="Times New Roman" panose="02020603050405020304" pitchFamily="18" charset="0"/>
              </a:rPr>
              <a:t> </a:t>
            </a:r>
            <a:r>
              <a:rPr lang="tr-TR" sz="8000" b="1" kern="100" dirty="0">
                <a:latin typeface="Times New Roman" panose="02020603050405020304" pitchFamily="18" charset="0"/>
                <a:ea typeface="Calibri" panose="020F0502020204030204" pitchFamily="34" charset="0"/>
                <a:cs typeface="Times New Roman" panose="02020603050405020304" pitchFamily="18" charset="0"/>
              </a:rPr>
              <a:t>Kazanç bulunmasına rağmen yararlanılmayan yatırıma katkı tutarlarının </a:t>
            </a:r>
            <a:r>
              <a:rPr lang="tr-TR" sz="8000" kern="100" dirty="0">
                <a:latin typeface="Times New Roman" panose="02020603050405020304" pitchFamily="18" charset="0"/>
                <a:ea typeface="Calibri" panose="020F0502020204030204" pitchFamily="34" charset="0"/>
                <a:cs typeface="Times New Roman" panose="02020603050405020304" pitchFamily="18" charset="0"/>
              </a:rPr>
              <a:t>müteakip dönemlerde yararlanılamayacağına ilişkin durum yasal zemine kavuşturulmuş.</a:t>
            </a:r>
          </a:p>
          <a:p>
            <a:pPr algn="just">
              <a:lnSpc>
                <a:spcPct val="170000"/>
              </a:lnSpc>
              <a:buFont typeface="Wingdings" panose="05000000000000000000" pitchFamily="2" charset="2"/>
              <a:buChar char="q"/>
            </a:pPr>
            <a:endParaRPr lang="tr-TR" b="1" dirty="0">
              <a:solidFill>
                <a:srgbClr val="FF0000"/>
              </a:solidFill>
              <a:effectLst>
                <a:outerShdw blurRad="38100" dist="38100" dir="2700000" algn="tl">
                  <a:srgbClr val="000000">
                    <a:alpha val="43137"/>
                  </a:srgbClr>
                </a:outerShdw>
              </a:effectLst>
            </a:endParaRPr>
          </a:p>
        </p:txBody>
      </p:sp>
      <p:sp>
        <p:nvSpPr>
          <p:cNvPr id="2" name="Veri Yer Tutucusu 1">
            <a:extLst>
              <a:ext uri="{FF2B5EF4-FFF2-40B4-BE49-F238E27FC236}">
                <a16:creationId xmlns:a16="http://schemas.microsoft.com/office/drawing/2014/main" id="{316C7884-84A6-AD12-13C0-6BA1FEFD7864}"/>
              </a:ext>
            </a:extLst>
          </p:cNvPr>
          <p:cNvSpPr>
            <a:spLocks noGrp="1"/>
          </p:cNvSpPr>
          <p:nvPr>
            <p:ph type="dt" sz="half" idx="10"/>
          </p:nvPr>
        </p:nvSpPr>
        <p:spPr/>
        <p:txBody>
          <a:bodyPr/>
          <a:lstStyle/>
          <a:p>
            <a:fld id="{B4468691-E455-44E9-AD8D-E56A6FC37772}" type="datetime1">
              <a:rPr lang="tr-TR" smtClean="0"/>
              <a:t>7.10.2025</a:t>
            </a:fld>
            <a:endParaRPr lang="tr-TR"/>
          </a:p>
        </p:txBody>
      </p:sp>
      <p:sp>
        <p:nvSpPr>
          <p:cNvPr id="4" name="Alt Bilgi Yer Tutucusu 3">
            <a:extLst>
              <a:ext uri="{FF2B5EF4-FFF2-40B4-BE49-F238E27FC236}">
                <a16:creationId xmlns:a16="http://schemas.microsoft.com/office/drawing/2014/main" id="{4089FE00-5D79-1CA6-4340-E9234F3786FD}"/>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3794764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B761D-41A2-DA9B-5849-F8C8D37EF4F2}"/>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8D894460-9437-3D7D-6CB7-B50C62292272}"/>
              </a:ext>
            </a:extLst>
          </p:cNvPr>
          <p:cNvSpPr>
            <a:spLocks noGrp="1"/>
          </p:cNvSpPr>
          <p:nvPr>
            <p:ph type="sldNum" sz="quarter" idx="12"/>
          </p:nvPr>
        </p:nvSpPr>
        <p:spPr/>
        <p:txBody>
          <a:bodyPr/>
          <a:lstStyle/>
          <a:p>
            <a:fld id="{F302176B-0E47-46AC-8F43-DAB4B8A37D06}" type="slidenum">
              <a:rPr lang="tr-TR" smtClean="0"/>
              <a:t>6</a:t>
            </a:fld>
            <a:endParaRPr lang="tr-TR"/>
          </a:p>
        </p:txBody>
      </p:sp>
      <p:sp>
        <p:nvSpPr>
          <p:cNvPr id="3" name="İçerik Yer Tutucusu 2">
            <a:extLst>
              <a:ext uri="{FF2B5EF4-FFF2-40B4-BE49-F238E27FC236}">
                <a16:creationId xmlns:a16="http://schemas.microsoft.com/office/drawing/2014/main" id="{4ED4A550-F393-81D0-5B4B-7ED1A9DABA98}"/>
              </a:ext>
            </a:extLst>
          </p:cNvPr>
          <p:cNvSpPr>
            <a:spLocks noGrp="1"/>
          </p:cNvSpPr>
          <p:nvPr>
            <p:ph idx="4294967295"/>
          </p:nvPr>
        </p:nvSpPr>
        <p:spPr>
          <a:xfrm>
            <a:off x="1199456" y="836712"/>
            <a:ext cx="10009112" cy="5335489"/>
          </a:xfrm>
        </p:spPr>
        <p:txBody>
          <a:bodyPr>
            <a:normAutofit/>
          </a:bodyPr>
          <a:lstStyle/>
          <a:p>
            <a:pPr marL="0" indent="0" algn="ctr">
              <a:lnSpc>
                <a:spcPct val="170000"/>
              </a:lnSpc>
              <a:buNone/>
            </a:pPr>
            <a:r>
              <a:rPr lang="tr-TR" b="1" dirty="0">
                <a:solidFill>
                  <a:srgbClr val="FF0000"/>
                </a:solidFill>
                <a:effectLst>
                  <a:outerShdw blurRad="38100" dist="38100" dir="2700000" algn="tl">
                    <a:srgbClr val="000000">
                      <a:alpha val="43137"/>
                    </a:srgbClr>
                  </a:outerShdw>
                </a:effectLst>
                <a:latin typeface="Algerian" panose="04020705040A02060702" pitchFamily="82" charset="0"/>
              </a:rPr>
              <a:t>son bir hafta içerisinde yapılan vergi düzenlemeleri </a:t>
            </a:r>
          </a:p>
          <a:p>
            <a:pPr marL="0" indent="0" algn="ctr">
              <a:lnSpc>
                <a:spcPct val="170000"/>
              </a:lnSpc>
              <a:buNone/>
            </a:pPr>
            <a:endParaRPr lang="tr-TR" b="1" dirty="0">
              <a:solidFill>
                <a:srgbClr val="FF0000"/>
              </a:solidFill>
              <a:effectLst>
                <a:outerShdw blurRad="38100" dist="38100" dir="2700000" algn="tl">
                  <a:srgbClr val="000000">
                    <a:alpha val="43137"/>
                  </a:srgbClr>
                </a:outerShdw>
              </a:effectLst>
              <a:latin typeface="Algerian" panose="04020705040A02060702" pitchFamily="82" charset="0"/>
            </a:endParaRPr>
          </a:p>
          <a:p>
            <a:pPr marL="0" indent="0" algn="ctr">
              <a:lnSpc>
                <a:spcPct val="170000"/>
              </a:lnSpc>
              <a:buNone/>
            </a:pPr>
            <a:endParaRPr lang="tr-TR" b="1" dirty="0">
              <a:solidFill>
                <a:srgbClr val="FF0000"/>
              </a:solidFill>
              <a:effectLst>
                <a:outerShdw blurRad="38100" dist="38100" dir="2700000" algn="tl">
                  <a:srgbClr val="000000">
                    <a:alpha val="43137"/>
                  </a:srgbClr>
                </a:outerShdw>
              </a:effectLst>
              <a:latin typeface="Algerian" panose="04020705040A02060702" pitchFamily="82" charset="0"/>
            </a:endParaRPr>
          </a:p>
          <a:p>
            <a:pPr marL="0" indent="0" algn="ctr">
              <a:lnSpc>
                <a:spcPct val="170000"/>
              </a:lnSpc>
              <a:buNone/>
            </a:pPr>
            <a:endParaRPr lang="tr-TR" b="1" dirty="0">
              <a:solidFill>
                <a:srgbClr val="FF0000"/>
              </a:solidFill>
              <a:effectLst>
                <a:outerShdw blurRad="38100" dist="38100" dir="2700000" algn="tl">
                  <a:srgbClr val="000000">
                    <a:alpha val="43137"/>
                  </a:srgbClr>
                </a:outerShdw>
              </a:effectLst>
              <a:latin typeface="Algerian" panose="04020705040A02060702" pitchFamily="82" charset="0"/>
            </a:endParaRPr>
          </a:p>
          <a:p>
            <a:pPr marL="0" indent="0" algn="just">
              <a:buNone/>
            </a:pPr>
            <a:endPar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lnSpc>
                <a:spcPct val="170000"/>
              </a:lnSpc>
              <a:buFont typeface="Wingdings" panose="05000000000000000000" pitchFamily="2" charset="2"/>
              <a:buChar char="q"/>
            </a:pPr>
            <a:endParaRPr lang="tr-TR" sz="26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buNone/>
            </a:pPr>
            <a:endParaRPr lang="tr-TR" b="1" dirty="0">
              <a:solidFill>
                <a:srgbClr val="FF0000"/>
              </a:solidFill>
              <a:effectLst>
                <a:outerShdw blurRad="38100" dist="38100" dir="2700000" algn="tl">
                  <a:srgbClr val="000000">
                    <a:alpha val="43137"/>
                  </a:srgbClr>
                </a:outerShdw>
              </a:effectLst>
            </a:endParaRPr>
          </a:p>
        </p:txBody>
      </p:sp>
      <p:sp>
        <p:nvSpPr>
          <p:cNvPr id="2" name="Veri Yer Tutucusu 1">
            <a:extLst>
              <a:ext uri="{FF2B5EF4-FFF2-40B4-BE49-F238E27FC236}">
                <a16:creationId xmlns:a16="http://schemas.microsoft.com/office/drawing/2014/main" id="{BDEA9701-7EFD-D6D5-22AB-20DDBDCA276E}"/>
              </a:ext>
            </a:extLst>
          </p:cNvPr>
          <p:cNvSpPr>
            <a:spLocks noGrp="1"/>
          </p:cNvSpPr>
          <p:nvPr>
            <p:ph type="dt" sz="half" idx="10"/>
          </p:nvPr>
        </p:nvSpPr>
        <p:spPr/>
        <p:txBody>
          <a:bodyPr/>
          <a:lstStyle/>
          <a:p>
            <a:fld id="{B4468691-E455-44E9-AD8D-E56A6FC37772}" type="datetime1">
              <a:rPr lang="tr-TR" smtClean="0"/>
              <a:t>7.10.2025</a:t>
            </a:fld>
            <a:endParaRPr lang="tr-TR"/>
          </a:p>
        </p:txBody>
      </p:sp>
      <p:sp>
        <p:nvSpPr>
          <p:cNvPr id="4" name="Alt Bilgi Yer Tutucusu 3">
            <a:extLst>
              <a:ext uri="{FF2B5EF4-FFF2-40B4-BE49-F238E27FC236}">
                <a16:creationId xmlns:a16="http://schemas.microsoft.com/office/drawing/2014/main" id="{46F1C975-D529-5838-7D30-A82D4DF083BB}"/>
              </a:ext>
            </a:extLst>
          </p:cNvPr>
          <p:cNvSpPr>
            <a:spLocks noGrp="1"/>
          </p:cNvSpPr>
          <p:nvPr>
            <p:ph type="ftr" sz="quarter" idx="11"/>
          </p:nvPr>
        </p:nvSpPr>
        <p:spPr/>
        <p:txBody>
          <a:bodyPr/>
          <a:lstStyle/>
          <a:p>
            <a:r>
              <a:rPr lang="tr-TR"/>
              <a:t>Dr. Soner ÜLGEN</a:t>
            </a:r>
          </a:p>
        </p:txBody>
      </p:sp>
      <p:pic>
        <p:nvPicPr>
          <p:cNvPr id="7" name="Resim 6">
            <a:extLst>
              <a:ext uri="{FF2B5EF4-FFF2-40B4-BE49-F238E27FC236}">
                <a16:creationId xmlns:a16="http://schemas.microsoft.com/office/drawing/2014/main" id="{70B1210F-2008-FFBD-6A1B-30C7D82E8A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5600" y="2339245"/>
            <a:ext cx="7920880" cy="3249995"/>
          </a:xfrm>
          <a:prstGeom prst="rect">
            <a:avLst/>
          </a:prstGeom>
        </p:spPr>
      </p:pic>
    </p:spTree>
    <p:extLst>
      <p:ext uri="{BB962C8B-B14F-4D97-AF65-F5344CB8AC3E}">
        <p14:creationId xmlns:p14="http://schemas.microsoft.com/office/powerpoint/2010/main" val="15256453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8CB85-7A9C-B57A-DCDD-DE15F117C039}"/>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126BE97E-B404-30E8-5FC9-71FDB197ECA6}"/>
              </a:ext>
            </a:extLst>
          </p:cNvPr>
          <p:cNvSpPr>
            <a:spLocks noGrp="1"/>
          </p:cNvSpPr>
          <p:nvPr>
            <p:ph type="sldNum" sz="quarter" idx="12"/>
          </p:nvPr>
        </p:nvSpPr>
        <p:spPr/>
        <p:txBody>
          <a:bodyPr/>
          <a:lstStyle/>
          <a:p>
            <a:fld id="{F302176B-0E47-46AC-8F43-DAB4B8A37D06}" type="slidenum">
              <a:rPr lang="tr-TR" smtClean="0"/>
              <a:t>60</a:t>
            </a:fld>
            <a:endParaRPr lang="tr-TR"/>
          </a:p>
        </p:txBody>
      </p:sp>
      <p:sp>
        <p:nvSpPr>
          <p:cNvPr id="3" name="İçerik Yer Tutucusu 2">
            <a:extLst>
              <a:ext uri="{FF2B5EF4-FFF2-40B4-BE49-F238E27FC236}">
                <a16:creationId xmlns:a16="http://schemas.microsoft.com/office/drawing/2014/main" id="{05448F74-C815-01E7-0C55-E825DF8CFE1F}"/>
              </a:ext>
            </a:extLst>
          </p:cNvPr>
          <p:cNvSpPr>
            <a:spLocks noGrp="1"/>
          </p:cNvSpPr>
          <p:nvPr>
            <p:ph idx="4294967295"/>
          </p:nvPr>
        </p:nvSpPr>
        <p:spPr>
          <a:xfrm>
            <a:off x="1199456" y="620688"/>
            <a:ext cx="10009112" cy="5551513"/>
          </a:xfrm>
        </p:spPr>
        <p:txBody>
          <a:bodyPr>
            <a:normAutofit fontScale="25000" lnSpcReduction="20000"/>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just">
              <a:buNone/>
            </a:pPr>
            <a:endPar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buNone/>
            </a:pPr>
            <a:r>
              <a:rPr lang="tr-TR" sz="11200" b="1" dirty="0">
                <a:solidFill>
                  <a:srgbClr val="FF0000"/>
                </a:solidFill>
                <a:effectLst>
                  <a:outerShdw blurRad="38100" dist="38100" dir="2700000" algn="tl">
                    <a:srgbClr val="000000">
                      <a:alpha val="43137"/>
                    </a:srgbClr>
                  </a:outerShdw>
                </a:effectLst>
              </a:rPr>
              <a:t>YENİ YATIRIM TEŞVİK MEVZUATI</a:t>
            </a:r>
          </a:p>
          <a:p>
            <a:pPr algn="just">
              <a:lnSpc>
                <a:spcPct val="170000"/>
              </a:lnSpc>
              <a:buFont typeface="Wingdings" panose="05000000000000000000" pitchFamily="2" charset="2"/>
              <a:buChar char="q"/>
            </a:pPr>
            <a:r>
              <a:rPr lang="tr-TR" sz="6200" kern="100" dirty="0">
                <a:latin typeface="Times New Roman" panose="02020603050405020304" pitchFamily="18" charset="0"/>
                <a:ea typeface="Calibri" panose="020F0502020204030204" pitchFamily="34" charset="0"/>
                <a:cs typeface="Times New Roman" panose="02020603050405020304" pitchFamily="18" charset="0"/>
              </a:rPr>
              <a:t> </a:t>
            </a:r>
            <a:r>
              <a:rPr lang="tr-TR" sz="8000" kern="100" dirty="0">
                <a:latin typeface="Times New Roman" panose="02020603050405020304" pitchFamily="18" charset="0"/>
                <a:ea typeface="Calibri" panose="020F0502020204030204" pitchFamily="34" charset="0"/>
                <a:cs typeface="Times New Roman" panose="02020603050405020304" pitchFamily="18" charset="0"/>
              </a:rPr>
              <a:t>2025/9903 sayılı Cumhurbaşkanı kararı ile uyumlu şekilde Kurumlar Vergisi Kanununun 32/A maddesindeki indirimli kurumlar vergisi indirim oranı %60 olarak belirlenmektedir. </a:t>
            </a:r>
          </a:p>
          <a:p>
            <a:pPr algn="just">
              <a:lnSpc>
                <a:spcPct val="170000"/>
              </a:lnSpc>
              <a:buFont typeface="Wingdings" panose="05000000000000000000" pitchFamily="2" charset="2"/>
              <a:buChar char="q"/>
            </a:pPr>
            <a:r>
              <a:rPr lang="tr-TR" sz="8000" b="1" kern="100" dirty="0">
                <a:latin typeface="Times New Roman" panose="02020603050405020304" pitchFamily="18" charset="0"/>
                <a:ea typeface="Calibri" panose="020F0502020204030204" pitchFamily="34" charset="0"/>
                <a:cs typeface="Times New Roman" panose="02020603050405020304" pitchFamily="18" charset="0"/>
              </a:rPr>
              <a:t> SÜRESİZ İNDİRİM HAKKI ORTADAN KALDIRILMIŞTIR.</a:t>
            </a:r>
          </a:p>
          <a:p>
            <a:pPr algn="just">
              <a:lnSpc>
                <a:spcPct val="170000"/>
              </a:lnSpc>
              <a:buFont typeface="Wingdings" panose="05000000000000000000" pitchFamily="2" charset="2"/>
              <a:buChar char="q"/>
            </a:pPr>
            <a:r>
              <a:rPr lang="tr-TR" sz="8000" b="1"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10 YILLIK SINIRLAMA</a:t>
            </a:r>
            <a:r>
              <a:rPr lang="tr-TR" sz="8000" kern="100" dirty="0">
                <a:latin typeface="Times New Roman" panose="02020603050405020304" pitchFamily="18" charset="0"/>
                <a:ea typeface="Calibri" panose="020F0502020204030204" pitchFamily="34" charset="0"/>
                <a:cs typeface="Times New Roman" panose="02020603050405020304" pitchFamily="18" charset="0"/>
              </a:rPr>
              <a:t>: İndirimli kurumlar vergisinden yararlanma süresi 10 hesap dönemi ile sınırlandırılmaktadır. Daha önce yatırıma katkı tutarına ulaşıncaya kadar süresiz bu indirimden yararlanılabiliyordu. </a:t>
            </a:r>
          </a:p>
          <a:p>
            <a:pPr algn="just">
              <a:lnSpc>
                <a:spcPct val="170000"/>
              </a:lnSpc>
              <a:buFont typeface="Wingdings" panose="05000000000000000000" pitchFamily="2" charset="2"/>
              <a:buChar char="q"/>
            </a:pPr>
            <a:r>
              <a:rPr lang="tr-TR" sz="8000" kern="100" dirty="0">
                <a:latin typeface="Times New Roman" panose="02020603050405020304" pitchFamily="18" charset="0"/>
                <a:ea typeface="Calibri" panose="020F0502020204030204" pitchFamily="34" charset="0"/>
                <a:cs typeface="Times New Roman" panose="02020603050405020304" pitchFamily="18" charset="0"/>
              </a:rPr>
              <a:t> </a:t>
            </a:r>
            <a:r>
              <a:rPr lang="tr-TR" sz="8000" b="1"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4 YILLIK SINIRLAMA</a:t>
            </a:r>
            <a:r>
              <a:rPr lang="tr-TR" sz="8000" kern="100" dirty="0">
                <a:latin typeface="Times New Roman" panose="02020603050405020304" pitchFamily="18" charset="0"/>
                <a:ea typeface="Calibri" panose="020F0502020204030204" pitchFamily="34" charset="0"/>
                <a:cs typeface="Times New Roman" panose="02020603050405020304" pitchFamily="18" charset="0"/>
              </a:rPr>
              <a:t>: Mükellefler diğer faaliyetlerden elde ettikleri kazançlarına, indirim hakkının kullanılabileceği ilk hesap dönemi dahil dördüncü hesap döneminin sonuna kadar indirimli kurumlar vergisi uygulayabileceklerdir.</a:t>
            </a:r>
            <a:endParaRPr lang="tr-TR" b="1" dirty="0">
              <a:solidFill>
                <a:srgbClr val="FF0000"/>
              </a:solidFill>
              <a:effectLst>
                <a:outerShdw blurRad="38100" dist="38100" dir="2700000" algn="tl">
                  <a:srgbClr val="000000">
                    <a:alpha val="43137"/>
                  </a:srgbClr>
                </a:outerShdw>
              </a:effectLst>
            </a:endParaRPr>
          </a:p>
        </p:txBody>
      </p:sp>
      <p:sp>
        <p:nvSpPr>
          <p:cNvPr id="2" name="Veri Yer Tutucusu 1">
            <a:extLst>
              <a:ext uri="{FF2B5EF4-FFF2-40B4-BE49-F238E27FC236}">
                <a16:creationId xmlns:a16="http://schemas.microsoft.com/office/drawing/2014/main" id="{7A63B7B6-754F-13D7-D858-063443AA24F8}"/>
              </a:ext>
            </a:extLst>
          </p:cNvPr>
          <p:cNvSpPr>
            <a:spLocks noGrp="1"/>
          </p:cNvSpPr>
          <p:nvPr>
            <p:ph type="dt" sz="half" idx="10"/>
          </p:nvPr>
        </p:nvSpPr>
        <p:spPr/>
        <p:txBody>
          <a:bodyPr/>
          <a:lstStyle/>
          <a:p>
            <a:fld id="{B4468691-E455-44E9-AD8D-E56A6FC37772}" type="datetime1">
              <a:rPr lang="tr-TR" smtClean="0"/>
              <a:t>7.10.2025</a:t>
            </a:fld>
            <a:endParaRPr lang="tr-TR"/>
          </a:p>
        </p:txBody>
      </p:sp>
      <p:sp>
        <p:nvSpPr>
          <p:cNvPr id="4" name="Alt Bilgi Yer Tutucusu 3">
            <a:extLst>
              <a:ext uri="{FF2B5EF4-FFF2-40B4-BE49-F238E27FC236}">
                <a16:creationId xmlns:a16="http://schemas.microsoft.com/office/drawing/2014/main" id="{F7C52E7F-61CC-F444-BDC3-8CAE6E3196C5}"/>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41687272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DA60B-2FF4-A878-55DE-09E2C10E33C6}"/>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E2DE048A-0BC0-C2B3-F95A-F60E619A2BD4}"/>
              </a:ext>
            </a:extLst>
          </p:cNvPr>
          <p:cNvSpPr>
            <a:spLocks noGrp="1"/>
          </p:cNvSpPr>
          <p:nvPr>
            <p:ph type="sldNum" sz="quarter" idx="12"/>
          </p:nvPr>
        </p:nvSpPr>
        <p:spPr/>
        <p:txBody>
          <a:bodyPr/>
          <a:lstStyle/>
          <a:p>
            <a:fld id="{F302176B-0E47-46AC-8F43-DAB4B8A37D06}" type="slidenum">
              <a:rPr lang="tr-TR" smtClean="0"/>
              <a:t>61</a:t>
            </a:fld>
            <a:endParaRPr lang="tr-TR"/>
          </a:p>
        </p:txBody>
      </p:sp>
      <p:sp>
        <p:nvSpPr>
          <p:cNvPr id="3" name="İçerik Yer Tutucusu 2">
            <a:extLst>
              <a:ext uri="{FF2B5EF4-FFF2-40B4-BE49-F238E27FC236}">
                <a16:creationId xmlns:a16="http://schemas.microsoft.com/office/drawing/2014/main" id="{C18BF79D-0C52-0A53-306C-F68458646DA7}"/>
              </a:ext>
            </a:extLst>
          </p:cNvPr>
          <p:cNvSpPr>
            <a:spLocks noGrp="1"/>
          </p:cNvSpPr>
          <p:nvPr>
            <p:ph idx="4294967295"/>
          </p:nvPr>
        </p:nvSpPr>
        <p:spPr>
          <a:xfrm>
            <a:off x="1199456" y="620688"/>
            <a:ext cx="10009112" cy="5551513"/>
          </a:xfrm>
        </p:spPr>
        <p:txBody>
          <a:bodyPr>
            <a:normAutofit fontScale="25000" lnSpcReduction="20000"/>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just">
              <a:buNone/>
            </a:pPr>
            <a:endPar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buNone/>
            </a:pPr>
            <a:r>
              <a:rPr lang="tr-TR" sz="11200" b="1" dirty="0">
                <a:solidFill>
                  <a:srgbClr val="FF0000"/>
                </a:solidFill>
                <a:effectLst>
                  <a:outerShdw blurRad="38100" dist="38100" dir="2700000" algn="tl">
                    <a:srgbClr val="000000">
                      <a:alpha val="43137"/>
                    </a:srgbClr>
                  </a:outerShdw>
                </a:effectLst>
              </a:rPr>
              <a:t>YENİ YATIRIM TEŞVİK MEVZUATI</a:t>
            </a:r>
          </a:p>
          <a:p>
            <a:pPr algn="just">
              <a:lnSpc>
                <a:spcPct val="170000"/>
              </a:lnSpc>
              <a:buFont typeface="Wingdings" panose="05000000000000000000" pitchFamily="2" charset="2"/>
              <a:buChar char="q"/>
            </a:pPr>
            <a:r>
              <a:rPr lang="tr-TR" sz="6200" kern="100" dirty="0">
                <a:latin typeface="Times New Roman" panose="02020603050405020304" pitchFamily="18" charset="0"/>
                <a:ea typeface="Calibri" panose="020F0502020204030204" pitchFamily="34" charset="0"/>
                <a:cs typeface="Times New Roman" panose="02020603050405020304" pitchFamily="18" charset="0"/>
              </a:rPr>
              <a:t> </a:t>
            </a:r>
            <a:r>
              <a:rPr lang="tr-TR" sz="8000" kern="100" dirty="0">
                <a:latin typeface="Times New Roman" panose="02020603050405020304" pitchFamily="18" charset="0"/>
                <a:ea typeface="Calibri" panose="020F0502020204030204" pitchFamily="34" charset="0"/>
                <a:cs typeface="Times New Roman" panose="02020603050405020304" pitchFamily="18" charset="0"/>
              </a:rPr>
              <a:t>Yeni uygulama </a:t>
            </a:r>
            <a:r>
              <a:rPr lang="tr-TR" sz="80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27/4/2025 Tarihinden </a:t>
            </a:r>
            <a:r>
              <a:rPr lang="tr-TR" sz="8000" kern="100" dirty="0">
                <a:latin typeface="Times New Roman" panose="02020603050405020304" pitchFamily="18" charset="0"/>
                <a:ea typeface="Calibri" panose="020F0502020204030204" pitchFamily="34" charset="0"/>
                <a:cs typeface="Times New Roman" panose="02020603050405020304" pitchFamily="18" charset="0"/>
              </a:rPr>
              <a:t>İtibaren Alınan Yatırım Teşvik Belgeleri İçin Geçerli Olacaktır. </a:t>
            </a:r>
          </a:p>
          <a:p>
            <a:pPr algn="just">
              <a:lnSpc>
                <a:spcPct val="170000"/>
              </a:lnSpc>
              <a:buFont typeface="Wingdings" panose="05000000000000000000" pitchFamily="2" charset="2"/>
              <a:buChar char="q"/>
            </a:pPr>
            <a:r>
              <a:rPr lang="tr-TR" sz="8000" kern="100" dirty="0">
                <a:latin typeface="Times New Roman" panose="02020603050405020304" pitchFamily="18" charset="0"/>
                <a:ea typeface="Calibri" panose="020F0502020204030204" pitchFamily="34" charset="0"/>
                <a:cs typeface="Times New Roman" panose="02020603050405020304" pitchFamily="18" charset="0"/>
              </a:rPr>
              <a:t> On yıllık Süre Her Bir Yatırım Teşvik Belgesi İçin Ayrı Ayrı Uygulanacaktır. </a:t>
            </a:r>
          </a:p>
          <a:p>
            <a:pPr algn="just">
              <a:lnSpc>
                <a:spcPct val="170000"/>
              </a:lnSpc>
              <a:buFont typeface="Wingdings" panose="05000000000000000000" pitchFamily="2" charset="2"/>
              <a:buChar char="q"/>
            </a:pPr>
            <a:r>
              <a:rPr lang="tr-TR" sz="8000" kern="100" dirty="0">
                <a:latin typeface="Times New Roman" panose="02020603050405020304" pitchFamily="18" charset="0"/>
                <a:ea typeface="Calibri" panose="020F0502020204030204" pitchFamily="34" charset="0"/>
                <a:cs typeface="Times New Roman" panose="02020603050405020304" pitchFamily="18" charset="0"/>
              </a:rPr>
              <a:t>10 yıllık Süre İndirim Hakkının </a:t>
            </a:r>
            <a:r>
              <a:rPr lang="tr-TR" sz="80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İlk Çıktığı Yıldan İtibaren Başlayacaktır</a:t>
            </a:r>
            <a:r>
              <a:rPr lang="tr-TR" sz="8000" b="1" kern="1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70000"/>
              </a:lnSpc>
              <a:buFont typeface="Wingdings" panose="05000000000000000000" pitchFamily="2" charset="2"/>
              <a:buChar char="q"/>
            </a:pPr>
            <a:r>
              <a:rPr lang="tr-TR" sz="8000" kern="100" dirty="0">
                <a:latin typeface="Times New Roman" panose="02020603050405020304" pitchFamily="18" charset="0"/>
                <a:ea typeface="Calibri" panose="020F0502020204030204" pitchFamily="34" charset="0"/>
                <a:cs typeface="Times New Roman" panose="02020603050405020304" pitchFamily="18" charset="0"/>
              </a:rPr>
              <a:t>İndirim Hakkının Oluştuğu İlk Yıl Dahil 4 yıl süre ile diğer faaliyetlerden elde edilen kazançlara toplam yatırıma katkı tutarının %50’sini ve </a:t>
            </a:r>
            <a:r>
              <a:rPr lang="tr-TR" sz="8000" b="1" kern="100" dirty="0">
                <a:latin typeface="Times New Roman" panose="02020603050405020304" pitchFamily="18" charset="0"/>
                <a:ea typeface="Calibri" panose="020F0502020204030204" pitchFamily="34" charset="0"/>
                <a:cs typeface="Times New Roman" panose="02020603050405020304" pitchFamily="18" charset="0"/>
              </a:rPr>
              <a:t>hak edilen yatırıma katkı tutarını </a:t>
            </a:r>
            <a:r>
              <a:rPr lang="tr-TR" sz="8000" kern="100" dirty="0">
                <a:latin typeface="Times New Roman" panose="02020603050405020304" pitchFamily="18" charset="0"/>
                <a:ea typeface="Calibri" panose="020F0502020204030204" pitchFamily="34" charset="0"/>
                <a:cs typeface="Times New Roman" panose="02020603050405020304" pitchFamily="18" charset="0"/>
              </a:rPr>
              <a:t>geçmemek üzere yatırıma katkı tutarından faydalanılabilecektir. </a:t>
            </a:r>
            <a:endParaRPr lang="tr-TR" b="1" dirty="0">
              <a:solidFill>
                <a:srgbClr val="FF0000"/>
              </a:solidFill>
              <a:effectLst>
                <a:outerShdw blurRad="38100" dist="38100" dir="2700000" algn="tl">
                  <a:srgbClr val="000000">
                    <a:alpha val="43137"/>
                  </a:srgbClr>
                </a:outerShdw>
              </a:effectLst>
            </a:endParaRPr>
          </a:p>
        </p:txBody>
      </p:sp>
      <p:sp>
        <p:nvSpPr>
          <p:cNvPr id="2" name="Veri Yer Tutucusu 1">
            <a:extLst>
              <a:ext uri="{FF2B5EF4-FFF2-40B4-BE49-F238E27FC236}">
                <a16:creationId xmlns:a16="http://schemas.microsoft.com/office/drawing/2014/main" id="{10D8FC1B-AB84-B96F-2187-98A808939B99}"/>
              </a:ext>
            </a:extLst>
          </p:cNvPr>
          <p:cNvSpPr>
            <a:spLocks noGrp="1"/>
          </p:cNvSpPr>
          <p:nvPr>
            <p:ph type="dt" sz="half" idx="10"/>
          </p:nvPr>
        </p:nvSpPr>
        <p:spPr/>
        <p:txBody>
          <a:bodyPr/>
          <a:lstStyle/>
          <a:p>
            <a:fld id="{B4468691-E455-44E9-AD8D-E56A6FC37772}" type="datetime1">
              <a:rPr lang="tr-TR" smtClean="0"/>
              <a:t>7.10.2025</a:t>
            </a:fld>
            <a:endParaRPr lang="tr-TR"/>
          </a:p>
        </p:txBody>
      </p:sp>
      <p:sp>
        <p:nvSpPr>
          <p:cNvPr id="4" name="Alt Bilgi Yer Tutucusu 3">
            <a:extLst>
              <a:ext uri="{FF2B5EF4-FFF2-40B4-BE49-F238E27FC236}">
                <a16:creationId xmlns:a16="http://schemas.microsoft.com/office/drawing/2014/main" id="{4138E33B-0D0F-892B-8B1A-157E318E29B2}"/>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18180082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5006E-85A9-5A7F-859C-CE46A684A5F9}"/>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1946F650-77EC-99A0-5545-E746153C2208}"/>
              </a:ext>
            </a:extLst>
          </p:cNvPr>
          <p:cNvSpPr>
            <a:spLocks noGrp="1"/>
          </p:cNvSpPr>
          <p:nvPr>
            <p:ph type="sldNum" sz="quarter" idx="12"/>
          </p:nvPr>
        </p:nvSpPr>
        <p:spPr/>
        <p:txBody>
          <a:bodyPr/>
          <a:lstStyle/>
          <a:p>
            <a:fld id="{F302176B-0E47-46AC-8F43-DAB4B8A37D06}" type="slidenum">
              <a:rPr lang="tr-TR" smtClean="0"/>
              <a:t>62</a:t>
            </a:fld>
            <a:endParaRPr lang="tr-TR"/>
          </a:p>
        </p:txBody>
      </p:sp>
      <p:sp>
        <p:nvSpPr>
          <p:cNvPr id="3" name="İçerik Yer Tutucusu 2">
            <a:extLst>
              <a:ext uri="{FF2B5EF4-FFF2-40B4-BE49-F238E27FC236}">
                <a16:creationId xmlns:a16="http://schemas.microsoft.com/office/drawing/2014/main" id="{6B6D300F-A02D-4C96-181B-111B661CEC9F}"/>
              </a:ext>
            </a:extLst>
          </p:cNvPr>
          <p:cNvSpPr>
            <a:spLocks noGrp="1"/>
          </p:cNvSpPr>
          <p:nvPr>
            <p:ph idx="4294967295"/>
          </p:nvPr>
        </p:nvSpPr>
        <p:spPr>
          <a:xfrm>
            <a:off x="1199456" y="620688"/>
            <a:ext cx="10009112" cy="5551513"/>
          </a:xfrm>
        </p:spPr>
        <p:txBody>
          <a:bodyPr>
            <a:normAutofit fontScale="25000" lnSpcReduction="20000"/>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just">
              <a:buNone/>
            </a:pPr>
            <a:endPar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buNone/>
            </a:pPr>
            <a:r>
              <a:rPr lang="tr-TR" sz="11200" b="1" dirty="0">
                <a:solidFill>
                  <a:srgbClr val="FF0000"/>
                </a:solidFill>
                <a:effectLst>
                  <a:outerShdw blurRad="38100" dist="38100" dir="2700000" algn="tl">
                    <a:srgbClr val="000000">
                      <a:alpha val="43137"/>
                    </a:srgbClr>
                  </a:outerShdw>
                </a:effectLst>
              </a:rPr>
              <a:t>YENİ YATIRIM TEŞVİK MEVZUATI</a:t>
            </a:r>
          </a:p>
          <a:p>
            <a:pPr algn="just">
              <a:lnSpc>
                <a:spcPct val="170000"/>
              </a:lnSpc>
              <a:buFont typeface="Wingdings" panose="05000000000000000000" pitchFamily="2" charset="2"/>
              <a:buChar char="q"/>
            </a:pPr>
            <a:r>
              <a:rPr lang="tr-TR" sz="6200" kern="100" dirty="0">
                <a:latin typeface="Times New Roman" panose="02020603050405020304" pitchFamily="18" charset="0"/>
                <a:ea typeface="Calibri" panose="020F0502020204030204" pitchFamily="34" charset="0"/>
                <a:cs typeface="Times New Roman" panose="02020603050405020304" pitchFamily="18" charset="0"/>
              </a:rPr>
              <a:t> </a:t>
            </a:r>
            <a:r>
              <a:rPr lang="tr-TR" sz="8000" kern="100" dirty="0">
                <a:latin typeface="Times New Roman" panose="02020603050405020304" pitchFamily="18" charset="0"/>
                <a:ea typeface="Calibri" panose="020F0502020204030204" pitchFamily="34" charset="0"/>
                <a:cs typeface="Times New Roman" panose="02020603050405020304" pitchFamily="18" charset="0"/>
              </a:rPr>
              <a:t>4 Yıllık Süre İçerisinde Yatırım Tamamlansa bile Anılan Süre İçerisinde Diğer Faaliyetlerden Elde Edilen Kazançlara İndirimli Kurumlar Vergisinden Faydalanabileceksiniz. </a:t>
            </a:r>
          </a:p>
          <a:p>
            <a:pPr algn="just">
              <a:lnSpc>
                <a:spcPct val="170000"/>
              </a:lnSpc>
              <a:buFont typeface="Wingdings" panose="05000000000000000000" pitchFamily="2" charset="2"/>
              <a:buChar char="q"/>
            </a:pPr>
            <a:r>
              <a:rPr lang="tr-TR" sz="8000" kern="100">
                <a:latin typeface="Times New Roman" panose="02020603050405020304" pitchFamily="18" charset="0"/>
                <a:ea typeface="Calibri" panose="020F0502020204030204" pitchFamily="34" charset="0"/>
                <a:cs typeface="Times New Roman" panose="02020603050405020304" pitchFamily="18" charset="0"/>
              </a:rPr>
              <a:t> Toplam yatırıma katkı tutarının dört hesap dönemi içinde diğer faaliyetlerden elde edilen kazançlar için kullanılmayan kısmının, hak kazanılan yatırıma katkı tutarını aşmamak üzere, ilk dört hesap dönemi dahil on hesap dönemi içerisinde bu yatırımın işletilmesinden elde edilecek kazançlara indirimli kurumlar vergisi uygulanmak suretiyle kullanılabileceği tabiidir.</a:t>
            </a:r>
            <a:endParaRPr lang="tr-TR" b="1" dirty="0">
              <a:solidFill>
                <a:srgbClr val="FF0000"/>
              </a:solidFill>
              <a:effectLst>
                <a:outerShdw blurRad="38100" dist="38100" dir="2700000" algn="tl">
                  <a:srgbClr val="000000">
                    <a:alpha val="43137"/>
                  </a:srgbClr>
                </a:outerShdw>
              </a:effectLst>
            </a:endParaRPr>
          </a:p>
        </p:txBody>
      </p:sp>
      <p:sp>
        <p:nvSpPr>
          <p:cNvPr id="2" name="Veri Yer Tutucusu 1">
            <a:extLst>
              <a:ext uri="{FF2B5EF4-FFF2-40B4-BE49-F238E27FC236}">
                <a16:creationId xmlns:a16="http://schemas.microsoft.com/office/drawing/2014/main" id="{29256B12-D825-C775-7438-7748FF152B63}"/>
              </a:ext>
            </a:extLst>
          </p:cNvPr>
          <p:cNvSpPr>
            <a:spLocks noGrp="1"/>
          </p:cNvSpPr>
          <p:nvPr>
            <p:ph type="dt" sz="half" idx="10"/>
          </p:nvPr>
        </p:nvSpPr>
        <p:spPr/>
        <p:txBody>
          <a:bodyPr/>
          <a:lstStyle/>
          <a:p>
            <a:fld id="{B4468691-E455-44E9-AD8D-E56A6FC37772}" type="datetime1">
              <a:rPr lang="tr-TR" smtClean="0"/>
              <a:t>7.10.2025</a:t>
            </a:fld>
            <a:endParaRPr lang="tr-TR"/>
          </a:p>
        </p:txBody>
      </p:sp>
      <p:sp>
        <p:nvSpPr>
          <p:cNvPr id="4" name="Alt Bilgi Yer Tutucusu 3">
            <a:extLst>
              <a:ext uri="{FF2B5EF4-FFF2-40B4-BE49-F238E27FC236}">
                <a16:creationId xmlns:a16="http://schemas.microsoft.com/office/drawing/2014/main" id="{4309507A-8379-7685-83FA-17B7E5166B08}"/>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34746964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1D777-A964-EA2A-46AB-938F0CF88B1C}"/>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AE608F0E-2D82-EA1A-ED8C-1718116B30D8}"/>
              </a:ext>
            </a:extLst>
          </p:cNvPr>
          <p:cNvSpPr>
            <a:spLocks noGrp="1"/>
          </p:cNvSpPr>
          <p:nvPr>
            <p:ph type="sldNum" sz="quarter" idx="12"/>
          </p:nvPr>
        </p:nvSpPr>
        <p:spPr/>
        <p:txBody>
          <a:bodyPr/>
          <a:lstStyle/>
          <a:p>
            <a:fld id="{F302176B-0E47-46AC-8F43-DAB4B8A37D06}" type="slidenum">
              <a:rPr lang="tr-TR" smtClean="0"/>
              <a:t>63</a:t>
            </a:fld>
            <a:endParaRPr lang="tr-TR"/>
          </a:p>
        </p:txBody>
      </p:sp>
      <p:sp>
        <p:nvSpPr>
          <p:cNvPr id="3" name="İçerik Yer Tutucusu 2">
            <a:extLst>
              <a:ext uri="{FF2B5EF4-FFF2-40B4-BE49-F238E27FC236}">
                <a16:creationId xmlns:a16="http://schemas.microsoft.com/office/drawing/2014/main" id="{43C5DC34-B953-2008-7070-61DFD4A0ABB2}"/>
              </a:ext>
            </a:extLst>
          </p:cNvPr>
          <p:cNvSpPr>
            <a:spLocks noGrp="1"/>
          </p:cNvSpPr>
          <p:nvPr>
            <p:ph idx="4294967295"/>
          </p:nvPr>
        </p:nvSpPr>
        <p:spPr>
          <a:xfrm>
            <a:off x="1199456" y="620688"/>
            <a:ext cx="10009112" cy="5551513"/>
          </a:xfrm>
        </p:spPr>
        <p:txBody>
          <a:bodyPr>
            <a:normAutofit fontScale="85000" lnSpcReduction="10000"/>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just">
              <a:buNone/>
            </a:pPr>
            <a:endPar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buNone/>
            </a:pPr>
            <a:r>
              <a:rPr lang="tr-TR" sz="2200" b="1" dirty="0">
                <a:solidFill>
                  <a:srgbClr val="FF0000"/>
                </a:solidFill>
                <a:effectLst>
                  <a:outerShdw blurRad="38100" dist="38100" dir="2700000" algn="tl">
                    <a:srgbClr val="000000">
                      <a:alpha val="43137"/>
                    </a:srgbClr>
                  </a:outerShdw>
                </a:effectLst>
              </a:rPr>
              <a:t>YENİ YATIRIM TEŞVİK MEVZUATI</a:t>
            </a:r>
          </a:p>
          <a:p>
            <a:pPr algn="just">
              <a:lnSpc>
                <a:spcPct val="170000"/>
              </a:lnSpc>
              <a:buFont typeface="Wingdings" panose="05000000000000000000" pitchFamily="2" charset="2"/>
              <a:buChar char="q"/>
            </a:pPr>
            <a:r>
              <a:rPr lang="tr-TR" b="1" dirty="0">
                <a:latin typeface="Times New Roman" panose="02020603050405020304" pitchFamily="18" charset="0"/>
                <a:cs typeface="Times New Roman" panose="02020603050405020304" pitchFamily="18" charset="0"/>
              </a:rPr>
              <a:t>İndirimli Kurumlar Vergisinin Dünü: Bildiğiniz üzere 1.1.2013 tarihinden itibaren </a:t>
            </a:r>
            <a:r>
              <a:rPr lang="tr-TR" dirty="0">
                <a:latin typeface="Times New Roman" panose="02020603050405020304" pitchFamily="18" charset="0"/>
                <a:cs typeface="Times New Roman" panose="02020603050405020304" pitchFamily="18" charset="0"/>
              </a:rPr>
              <a:t>yatırım döneminde diğer faaliyetlerden elde edilen kazançlara indirimli kurumlar vergisi uygularken karşımızda iki kriter vardı.</a:t>
            </a:r>
          </a:p>
          <a:p>
            <a:pPr algn="just">
              <a:lnSpc>
                <a:spcPct val="170000"/>
              </a:lnSpc>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Bu kriterlerden </a:t>
            </a:r>
            <a:r>
              <a:rPr lang="tr-TR" dirty="0">
                <a:latin typeface="Times New Roman" panose="02020603050405020304" pitchFamily="18" charset="0"/>
                <a:cs typeface="Times New Roman" panose="02020603050405020304" pitchFamily="18" charset="0"/>
              </a:rPr>
              <a:t>birincisi toplam yatırım tutarının yatırıma katkı oranı ile çarpılması sonucu hesaplanan yatırıma katkı tutarının yatırım döneminde yararlanılacak kısmıydı. </a:t>
            </a:r>
          </a:p>
          <a:p>
            <a:pPr algn="just">
              <a:lnSpc>
                <a:spcPct val="170000"/>
              </a:lnSpc>
              <a:buFont typeface="Wingdings" panose="05000000000000000000" pitchFamily="2" charset="2"/>
              <a:buChar char="q"/>
            </a:pPr>
            <a:r>
              <a:rPr lang="tr-TR" b="1" dirty="0">
                <a:latin typeface="Times New Roman" panose="02020603050405020304" pitchFamily="18" charset="0"/>
                <a:cs typeface="Times New Roman" panose="02020603050405020304" pitchFamily="18" charset="0"/>
              </a:rPr>
              <a:t>İkincisi kriter ise </a:t>
            </a:r>
            <a:r>
              <a:rPr lang="tr-TR" dirty="0">
                <a:latin typeface="Times New Roman" panose="02020603050405020304" pitchFamily="18" charset="0"/>
                <a:cs typeface="Times New Roman" panose="02020603050405020304" pitchFamily="18" charset="0"/>
              </a:rPr>
              <a:t>yapılan harcama tutarı idi. Bu kriterlerden hangisi düşükse o kriteri; mükellefin tabi olduğu kurumlar vergisi oranına yatırım teşvik belgesinde destek unsurları içerisinde yer alan vergi indirim oranını çarpmak suretiyle bulunan indirim oranına bölmek suretiyle bulunan matrah kısmına vergi indiriminden sonra kalan vergi oranını uygulamak suretiyle kurumlar vergisi hesaplanmaktaydı. </a:t>
            </a:r>
          </a:p>
        </p:txBody>
      </p:sp>
      <p:sp>
        <p:nvSpPr>
          <p:cNvPr id="2" name="Veri Yer Tutucusu 1">
            <a:extLst>
              <a:ext uri="{FF2B5EF4-FFF2-40B4-BE49-F238E27FC236}">
                <a16:creationId xmlns:a16="http://schemas.microsoft.com/office/drawing/2014/main" id="{97970D20-70FE-F7E3-F4B1-B167A5EC17C3}"/>
              </a:ext>
            </a:extLst>
          </p:cNvPr>
          <p:cNvSpPr>
            <a:spLocks noGrp="1"/>
          </p:cNvSpPr>
          <p:nvPr>
            <p:ph type="dt" sz="half" idx="10"/>
          </p:nvPr>
        </p:nvSpPr>
        <p:spPr/>
        <p:txBody>
          <a:bodyPr/>
          <a:lstStyle/>
          <a:p>
            <a:fld id="{B4468691-E455-44E9-AD8D-E56A6FC37772}" type="datetime1">
              <a:rPr lang="tr-TR" smtClean="0"/>
              <a:t>7.10.2025</a:t>
            </a:fld>
            <a:endParaRPr lang="tr-TR"/>
          </a:p>
        </p:txBody>
      </p:sp>
      <p:sp>
        <p:nvSpPr>
          <p:cNvPr id="4" name="Alt Bilgi Yer Tutucusu 3">
            <a:extLst>
              <a:ext uri="{FF2B5EF4-FFF2-40B4-BE49-F238E27FC236}">
                <a16:creationId xmlns:a16="http://schemas.microsoft.com/office/drawing/2014/main" id="{C9817707-D063-468B-E74D-A15F68365125}"/>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18120781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BCA08-E20F-EE8C-CD10-BB7C9E8C5148}"/>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0335FCFA-15BB-6AFB-821E-3BCBD4A6EE3F}"/>
              </a:ext>
            </a:extLst>
          </p:cNvPr>
          <p:cNvSpPr>
            <a:spLocks noGrp="1"/>
          </p:cNvSpPr>
          <p:nvPr>
            <p:ph type="sldNum" sz="quarter" idx="12"/>
          </p:nvPr>
        </p:nvSpPr>
        <p:spPr/>
        <p:txBody>
          <a:bodyPr/>
          <a:lstStyle/>
          <a:p>
            <a:fld id="{F302176B-0E47-46AC-8F43-DAB4B8A37D06}" type="slidenum">
              <a:rPr lang="tr-TR" smtClean="0"/>
              <a:t>64</a:t>
            </a:fld>
            <a:endParaRPr lang="tr-TR"/>
          </a:p>
        </p:txBody>
      </p:sp>
      <p:sp>
        <p:nvSpPr>
          <p:cNvPr id="3" name="İçerik Yer Tutucusu 2">
            <a:extLst>
              <a:ext uri="{FF2B5EF4-FFF2-40B4-BE49-F238E27FC236}">
                <a16:creationId xmlns:a16="http://schemas.microsoft.com/office/drawing/2014/main" id="{78CE629C-3679-6A8D-1B2D-4893CAF19836}"/>
              </a:ext>
            </a:extLst>
          </p:cNvPr>
          <p:cNvSpPr>
            <a:spLocks noGrp="1"/>
          </p:cNvSpPr>
          <p:nvPr>
            <p:ph idx="4294967295"/>
          </p:nvPr>
        </p:nvSpPr>
        <p:spPr>
          <a:xfrm>
            <a:off x="1199456" y="620688"/>
            <a:ext cx="10009112" cy="5551513"/>
          </a:xfrm>
        </p:spPr>
        <p:txBody>
          <a:bodyPr>
            <a:normAutofit/>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just">
              <a:buNone/>
            </a:pPr>
            <a:endPar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buNone/>
            </a:pPr>
            <a:r>
              <a:rPr lang="tr-TR" sz="2200" b="1" dirty="0">
                <a:solidFill>
                  <a:srgbClr val="FF0000"/>
                </a:solidFill>
                <a:effectLst>
                  <a:outerShdw blurRad="38100" dist="38100" dir="2700000" algn="tl">
                    <a:srgbClr val="000000">
                      <a:alpha val="43137"/>
                    </a:srgbClr>
                  </a:outerShdw>
                </a:effectLst>
              </a:rPr>
              <a:t>YENİ YATIRIM TEŞVİK MEVZUATI</a:t>
            </a:r>
          </a:p>
          <a:p>
            <a:pPr algn="just">
              <a:lnSpc>
                <a:spcPct val="170000"/>
              </a:lnSpc>
              <a:buFont typeface="Wingdings" panose="05000000000000000000" pitchFamily="2" charset="2"/>
              <a:buChar char="q"/>
            </a:pPr>
            <a:r>
              <a:rPr lang="tr-TR" b="1" dirty="0">
                <a:latin typeface="Times New Roman" panose="02020603050405020304" pitchFamily="18" charset="0"/>
                <a:cs typeface="Times New Roman" panose="02020603050405020304" pitchFamily="18" charset="0"/>
              </a:rPr>
              <a:t>İndirimli Kurumlar Vergisinin Bugünü: </a:t>
            </a:r>
            <a:r>
              <a:rPr lang="tr-TR" dirty="0">
                <a:latin typeface="Times New Roman" panose="02020603050405020304" pitchFamily="18" charset="0"/>
                <a:cs typeface="Times New Roman" panose="02020603050405020304" pitchFamily="18" charset="0"/>
              </a:rPr>
              <a:t>24/7/2025 tarihinden itibaren alınan teşvik belgelerinde ise, diğer faaliyetlerden elde edilen kazançlara ilişkin uygulama yine iki kriter dikkate alınarak hesaplanacak ancak kriterlerden birinde değişiklik yapılmıştır.</a:t>
            </a:r>
          </a:p>
          <a:p>
            <a:pPr algn="just">
              <a:lnSpc>
                <a:spcPct val="170000"/>
              </a:lnSpc>
              <a:buFont typeface="Wingdings" panose="05000000000000000000" pitchFamily="2" charset="2"/>
              <a:buChar char="q"/>
            </a:pPr>
            <a:r>
              <a:rPr lang="tr-TR" b="1" dirty="0">
                <a:latin typeface="Times New Roman" panose="02020603050405020304" pitchFamily="18" charset="0"/>
                <a:cs typeface="Times New Roman" panose="02020603050405020304" pitchFamily="18" charset="0"/>
              </a:rPr>
              <a:t> Bu kriterlerden birincisi toplam yatırım tutarı üzerinden hesaplanan yatırıma katkı tutarının yatırım döneminde yararlanılacak kısmı. </a:t>
            </a:r>
          </a:p>
          <a:p>
            <a:pPr algn="just">
              <a:lnSpc>
                <a:spcPct val="170000"/>
              </a:lnSpc>
              <a:buFont typeface="Wingdings" panose="05000000000000000000" pitchFamily="2" charset="2"/>
              <a:buChar char="q"/>
            </a:pPr>
            <a:r>
              <a:rPr lang="tr-TR" b="1" dirty="0">
                <a:latin typeface="Times New Roman" panose="02020603050405020304" pitchFamily="18" charset="0"/>
                <a:cs typeface="Times New Roman" panose="02020603050405020304" pitchFamily="18" charset="0"/>
              </a:rPr>
              <a:t>İkincisi ise hak edilen yatırıma katkı tutarıdır. Bu kriter önceki uygulamadan farklılık arz etmektedir.</a:t>
            </a:r>
            <a:endParaRPr lang="tr-TR" dirty="0">
              <a:latin typeface="Times New Roman" panose="02020603050405020304" pitchFamily="18" charset="0"/>
              <a:cs typeface="Times New Roman" panose="02020603050405020304" pitchFamily="18" charset="0"/>
            </a:endParaRPr>
          </a:p>
        </p:txBody>
      </p:sp>
      <p:sp>
        <p:nvSpPr>
          <p:cNvPr id="2" name="Veri Yer Tutucusu 1">
            <a:extLst>
              <a:ext uri="{FF2B5EF4-FFF2-40B4-BE49-F238E27FC236}">
                <a16:creationId xmlns:a16="http://schemas.microsoft.com/office/drawing/2014/main" id="{AB9231BE-803F-49DA-B394-AE21AAC450BF}"/>
              </a:ext>
            </a:extLst>
          </p:cNvPr>
          <p:cNvSpPr>
            <a:spLocks noGrp="1"/>
          </p:cNvSpPr>
          <p:nvPr>
            <p:ph type="dt" sz="half" idx="10"/>
          </p:nvPr>
        </p:nvSpPr>
        <p:spPr/>
        <p:txBody>
          <a:bodyPr/>
          <a:lstStyle/>
          <a:p>
            <a:fld id="{B4468691-E455-44E9-AD8D-E56A6FC37772}" type="datetime1">
              <a:rPr lang="tr-TR" smtClean="0"/>
              <a:t>7.10.2025</a:t>
            </a:fld>
            <a:endParaRPr lang="tr-TR"/>
          </a:p>
        </p:txBody>
      </p:sp>
      <p:sp>
        <p:nvSpPr>
          <p:cNvPr id="4" name="Alt Bilgi Yer Tutucusu 3">
            <a:extLst>
              <a:ext uri="{FF2B5EF4-FFF2-40B4-BE49-F238E27FC236}">
                <a16:creationId xmlns:a16="http://schemas.microsoft.com/office/drawing/2014/main" id="{DAE65F94-DDE2-87D0-C0F5-72F7A48AB0B0}"/>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18815591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C2106-BC70-EBEE-1643-273134423625}"/>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68FCF71E-922E-6967-9DE1-B00F098ECE39}"/>
              </a:ext>
            </a:extLst>
          </p:cNvPr>
          <p:cNvSpPr>
            <a:spLocks noGrp="1"/>
          </p:cNvSpPr>
          <p:nvPr>
            <p:ph type="sldNum" sz="quarter" idx="12"/>
          </p:nvPr>
        </p:nvSpPr>
        <p:spPr/>
        <p:txBody>
          <a:bodyPr/>
          <a:lstStyle/>
          <a:p>
            <a:fld id="{F302176B-0E47-46AC-8F43-DAB4B8A37D06}" type="slidenum">
              <a:rPr lang="tr-TR" smtClean="0"/>
              <a:t>65</a:t>
            </a:fld>
            <a:endParaRPr lang="tr-TR"/>
          </a:p>
        </p:txBody>
      </p:sp>
      <p:sp>
        <p:nvSpPr>
          <p:cNvPr id="3" name="İçerik Yer Tutucusu 2">
            <a:extLst>
              <a:ext uri="{FF2B5EF4-FFF2-40B4-BE49-F238E27FC236}">
                <a16:creationId xmlns:a16="http://schemas.microsoft.com/office/drawing/2014/main" id="{23D8D3F0-EC12-DCDC-EE23-E5357B1C7BC7}"/>
              </a:ext>
            </a:extLst>
          </p:cNvPr>
          <p:cNvSpPr>
            <a:spLocks noGrp="1"/>
          </p:cNvSpPr>
          <p:nvPr>
            <p:ph idx="4294967295"/>
          </p:nvPr>
        </p:nvSpPr>
        <p:spPr>
          <a:xfrm>
            <a:off x="1199456" y="620688"/>
            <a:ext cx="10009112" cy="5551513"/>
          </a:xfrm>
        </p:spPr>
        <p:txBody>
          <a:bodyPr>
            <a:normAutofit/>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just">
              <a:buNone/>
            </a:pPr>
            <a:endPar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buNone/>
            </a:pPr>
            <a:r>
              <a:rPr lang="tr-TR" sz="2200" b="1" dirty="0">
                <a:solidFill>
                  <a:srgbClr val="FF0000"/>
                </a:solidFill>
                <a:effectLst>
                  <a:outerShdw blurRad="38100" dist="38100" dir="2700000" algn="tl">
                    <a:srgbClr val="000000">
                      <a:alpha val="43137"/>
                    </a:srgbClr>
                  </a:outerShdw>
                </a:effectLst>
              </a:rPr>
              <a:t>YENİ YATIRIM TEŞVİK MEVZUATI</a:t>
            </a:r>
          </a:p>
          <a:p>
            <a:pPr algn="just">
              <a:lnSpc>
                <a:spcPct val="170000"/>
              </a:lnSpc>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Mükelleflerin birden fazla yatırım teşvik belgesinin bulunması ve indirim hakkının kullanılabileceği ilk hesap dönemi dahil dördüncü hesap döneminin sonuna kadar diğer faaliyetlerden elde edilen kazancın yetersiz olması durumunda, </a:t>
            </a:r>
            <a:r>
              <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hangi teşvik belgesine öncelik verileceği mükellefler tarafından serbestçe belirlenebilecektir. </a:t>
            </a:r>
          </a:p>
          <a:p>
            <a:pPr algn="just">
              <a:lnSpc>
                <a:spcPct val="170000"/>
              </a:lnSpc>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Mükelleflerin tercih ettikleri teşvik belgesinde yer alan vergi indirim oranına göre ve mevzuatta belirlenen sınırlar dâhilinde, diğer faaliyetlerinden elde ettikleri kazançlarına indirimli vergi oranı uygulanabilecektir.”</a:t>
            </a:r>
          </a:p>
        </p:txBody>
      </p:sp>
      <p:sp>
        <p:nvSpPr>
          <p:cNvPr id="2" name="Veri Yer Tutucusu 1">
            <a:extLst>
              <a:ext uri="{FF2B5EF4-FFF2-40B4-BE49-F238E27FC236}">
                <a16:creationId xmlns:a16="http://schemas.microsoft.com/office/drawing/2014/main" id="{1D25A8C1-0513-1CA5-609F-08BF8C91CC81}"/>
              </a:ext>
            </a:extLst>
          </p:cNvPr>
          <p:cNvSpPr>
            <a:spLocks noGrp="1"/>
          </p:cNvSpPr>
          <p:nvPr>
            <p:ph type="dt" sz="half" idx="10"/>
          </p:nvPr>
        </p:nvSpPr>
        <p:spPr/>
        <p:txBody>
          <a:bodyPr/>
          <a:lstStyle/>
          <a:p>
            <a:fld id="{B4468691-E455-44E9-AD8D-E56A6FC37772}" type="datetime1">
              <a:rPr lang="tr-TR" smtClean="0"/>
              <a:t>7.10.2025</a:t>
            </a:fld>
            <a:endParaRPr lang="tr-TR"/>
          </a:p>
        </p:txBody>
      </p:sp>
      <p:sp>
        <p:nvSpPr>
          <p:cNvPr id="4" name="Alt Bilgi Yer Tutucusu 3">
            <a:extLst>
              <a:ext uri="{FF2B5EF4-FFF2-40B4-BE49-F238E27FC236}">
                <a16:creationId xmlns:a16="http://schemas.microsoft.com/office/drawing/2014/main" id="{EB8D80EA-145B-BE07-35B9-B303ABDC7AF5}"/>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7747560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F921C-87E3-1174-D433-23BE7A4B16CD}"/>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2A8FBCE8-B692-7314-450B-684CFEA1107C}"/>
              </a:ext>
            </a:extLst>
          </p:cNvPr>
          <p:cNvSpPr>
            <a:spLocks noGrp="1"/>
          </p:cNvSpPr>
          <p:nvPr>
            <p:ph type="sldNum" sz="quarter" idx="12"/>
          </p:nvPr>
        </p:nvSpPr>
        <p:spPr/>
        <p:txBody>
          <a:bodyPr/>
          <a:lstStyle/>
          <a:p>
            <a:fld id="{F302176B-0E47-46AC-8F43-DAB4B8A37D06}" type="slidenum">
              <a:rPr lang="tr-TR" smtClean="0"/>
              <a:t>66</a:t>
            </a:fld>
            <a:endParaRPr lang="tr-TR"/>
          </a:p>
        </p:txBody>
      </p:sp>
      <p:sp>
        <p:nvSpPr>
          <p:cNvPr id="3" name="İçerik Yer Tutucusu 2">
            <a:extLst>
              <a:ext uri="{FF2B5EF4-FFF2-40B4-BE49-F238E27FC236}">
                <a16:creationId xmlns:a16="http://schemas.microsoft.com/office/drawing/2014/main" id="{A5DB61C2-B028-B418-E6F0-559FD3499C1E}"/>
              </a:ext>
            </a:extLst>
          </p:cNvPr>
          <p:cNvSpPr>
            <a:spLocks noGrp="1"/>
          </p:cNvSpPr>
          <p:nvPr>
            <p:ph idx="4294967295"/>
          </p:nvPr>
        </p:nvSpPr>
        <p:spPr>
          <a:xfrm>
            <a:off x="1199456" y="836712"/>
            <a:ext cx="10009112" cy="5335489"/>
          </a:xfrm>
        </p:spPr>
        <p:txBody>
          <a:bodyPr>
            <a:normAutofit lnSpcReduction="10000"/>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ctr">
              <a:buNone/>
            </a:pPr>
            <a:r>
              <a:rPr lang="tr-TR" b="1" dirty="0">
                <a:solidFill>
                  <a:srgbClr val="FF0000"/>
                </a:solidFill>
                <a:effectLst>
                  <a:outerShdw blurRad="38100" dist="38100" dir="2700000" algn="tl">
                    <a:srgbClr val="000000">
                      <a:alpha val="43137"/>
                    </a:srgbClr>
                  </a:outerShdw>
                </a:effectLst>
              </a:rPr>
              <a:t>1.1- 31.12.2024 TARİHLİ ENFLASYON DÜZELTMESİ </a:t>
            </a:r>
          </a:p>
          <a:p>
            <a:pPr marL="0" indent="0" algn="just">
              <a:buNone/>
            </a:pPr>
            <a:endPar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lnSpc>
                <a:spcPct val="17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Varlık- Kaynak ve Öz Kaynak Hesaplarının Düzeltilmesinin Etkileri</a:t>
            </a:r>
          </a:p>
          <a:p>
            <a:pPr algn="just">
              <a:lnSpc>
                <a:spcPct val="17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31.12.2023 Tarihli Bilançoların Düzeltilmesi</a:t>
            </a:r>
          </a:p>
          <a:p>
            <a:pPr algn="just">
              <a:lnSpc>
                <a:spcPct val="17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30.06.2024 Tarihli Bilançoların Düzeltilmesi</a:t>
            </a:r>
          </a:p>
          <a:p>
            <a:pPr algn="just">
              <a:lnSpc>
                <a:spcPct val="17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30.09.2024 Tarihli Bilançoların Düzeltilmesi</a:t>
            </a:r>
          </a:p>
          <a:p>
            <a:pPr algn="just">
              <a:lnSpc>
                <a:spcPct val="17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31.12.2024 Tarihli Bilançoların Düzeltilmesi</a:t>
            </a:r>
          </a:p>
          <a:p>
            <a:pPr algn="just">
              <a:lnSpc>
                <a:spcPct val="170000"/>
              </a:lnSpc>
              <a:buFont typeface="Wingdings" panose="05000000000000000000" pitchFamily="2" charset="2"/>
              <a:buChar char="q"/>
            </a:pPr>
            <a:endParaRPr lang="tr-TR" sz="26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buNone/>
            </a:pPr>
            <a:endParaRPr lang="tr-TR" b="1" dirty="0">
              <a:solidFill>
                <a:srgbClr val="FF0000"/>
              </a:solidFill>
              <a:effectLst>
                <a:outerShdw blurRad="38100" dist="38100" dir="2700000" algn="tl">
                  <a:srgbClr val="000000">
                    <a:alpha val="43137"/>
                  </a:srgbClr>
                </a:outerShdw>
              </a:effectLst>
            </a:endParaRPr>
          </a:p>
        </p:txBody>
      </p:sp>
      <p:sp>
        <p:nvSpPr>
          <p:cNvPr id="2" name="Veri Yer Tutucusu 1">
            <a:extLst>
              <a:ext uri="{FF2B5EF4-FFF2-40B4-BE49-F238E27FC236}">
                <a16:creationId xmlns:a16="http://schemas.microsoft.com/office/drawing/2014/main" id="{E765739E-4F5B-1543-BAB2-50017E9F7A1A}"/>
              </a:ext>
            </a:extLst>
          </p:cNvPr>
          <p:cNvSpPr>
            <a:spLocks noGrp="1"/>
          </p:cNvSpPr>
          <p:nvPr>
            <p:ph type="dt" sz="half" idx="10"/>
          </p:nvPr>
        </p:nvSpPr>
        <p:spPr/>
        <p:txBody>
          <a:bodyPr/>
          <a:lstStyle/>
          <a:p>
            <a:fld id="{B4468691-E455-44E9-AD8D-E56A6FC37772}" type="datetime1">
              <a:rPr lang="tr-TR" smtClean="0"/>
              <a:t>7.10.2025</a:t>
            </a:fld>
            <a:endParaRPr lang="tr-TR"/>
          </a:p>
        </p:txBody>
      </p:sp>
      <p:sp>
        <p:nvSpPr>
          <p:cNvPr id="4" name="Alt Bilgi Yer Tutucusu 3">
            <a:extLst>
              <a:ext uri="{FF2B5EF4-FFF2-40B4-BE49-F238E27FC236}">
                <a16:creationId xmlns:a16="http://schemas.microsoft.com/office/drawing/2014/main" id="{6F3D64A0-2424-8803-48C7-E098F1506824}"/>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1247505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51305-B7DF-7326-6757-A3E936C2D2B3}"/>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8B139105-F7E3-3E96-05FF-57D5E503B04D}"/>
              </a:ext>
            </a:extLst>
          </p:cNvPr>
          <p:cNvSpPr>
            <a:spLocks noGrp="1"/>
          </p:cNvSpPr>
          <p:nvPr>
            <p:ph type="sldNum" sz="quarter" idx="12"/>
          </p:nvPr>
        </p:nvSpPr>
        <p:spPr/>
        <p:txBody>
          <a:bodyPr/>
          <a:lstStyle/>
          <a:p>
            <a:fld id="{F302176B-0E47-46AC-8F43-DAB4B8A37D06}" type="slidenum">
              <a:rPr lang="tr-TR" smtClean="0"/>
              <a:t>67</a:t>
            </a:fld>
            <a:endParaRPr lang="tr-TR"/>
          </a:p>
        </p:txBody>
      </p:sp>
      <p:sp>
        <p:nvSpPr>
          <p:cNvPr id="3" name="İçerik Yer Tutucusu 2">
            <a:extLst>
              <a:ext uri="{FF2B5EF4-FFF2-40B4-BE49-F238E27FC236}">
                <a16:creationId xmlns:a16="http://schemas.microsoft.com/office/drawing/2014/main" id="{A636DC5E-E463-7029-C08D-7D583652D8C9}"/>
              </a:ext>
            </a:extLst>
          </p:cNvPr>
          <p:cNvSpPr>
            <a:spLocks noGrp="1"/>
          </p:cNvSpPr>
          <p:nvPr>
            <p:ph idx="4294967295"/>
          </p:nvPr>
        </p:nvSpPr>
        <p:spPr>
          <a:xfrm>
            <a:off x="767408" y="836712"/>
            <a:ext cx="10657184" cy="4968553"/>
          </a:xfrm>
        </p:spPr>
        <p:txBody>
          <a:bodyPr>
            <a:normAutofit fontScale="77500" lnSpcReduction="20000"/>
          </a:bodyPr>
          <a:lstStyle/>
          <a:p>
            <a:pPr marL="0" indent="0" algn="just">
              <a:buNone/>
            </a:pPr>
            <a:endParaRPr lang="tr-TR" b="1" dirty="0">
              <a:latin typeface="Times New Roman" panose="02020603050405020304" pitchFamily="18" charset="0"/>
              <a:cs typeface="Times New Roman" panose="02020603050405020304" pitchFamily="18" charset="0"/>
            </a:endParaRPr>
          </a:p>
          <a:p>
            <a:pPr marL="0" indent="0" algn="ctr">
              <a:lnSpc>
                <a:spcPct val="150000"/>
              </a:lnSpc>
              <a:buNone/>
            </a:pPr>
            <a:r>
              <a:rPr lang="tr-TR" b="1" dirty="0">
                <a:solidFill>
                  <a:srgbClr val="FF0000"/>
                </a:solidFill>
                <a:latin typeface="Times New Roman" panose="02020603050405020304" pitchFamily="18" charset="0"/>
                <a:cs typeface="Times New Roman" panose="02020603050405020304" pitchFamily="18" charset="0"/>
              </a:rPr>
              <a:t>STOK HESAPLARININ DÜZELTİLMESİNDE DİKKAT EDİLMESİ GEREKEN ÖNEMLİ NOKTALAR</a:t>
            </a:r>
          </a:p>
          <a:p>
            <a:pPr algn="just">
              <a:lnSpc>
                <a:spcPct val="17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 </a:t>
            </a:r>
            <a:r>
              <a:rPr lang="tr-TR" sz="2300" kern="100" dirty="0">
                <a:latin typeface="Times New Roman" panose="02020603050405020304" pitchFamily="18" charset="0"/>
                <a:ea typeface="Calibri" panose="020F0502020204030204" pitchFamily="34" charset="0"/>
                <a:cs typeface="Times New Roman" panose="02020603050405020304" pitchFamily="18" charset="0"/>
              </a:rPr>
              <a:t>31.12.2024 tarihi itibariyle </a:t>
            </a:r>
            <a:r>
              <a:rPr lang="tr-TR" sz="2300" b="1" kern="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satılan ticari mal ve mamul maliyet çalışması </a:t>
            </a:r>
            <a:r>
              <a:rPr lang="tr-TR" sz="2300" kern="100" dirty="0">
                <a:latin typeface="Times New Roman" panose="02020603050405020304" pitchFamily="18" charset="0"/>
                <a:ea typeface="Calibri" panose="020F0502020204030204" pitchFamily="34" charset="0"/>
                <a:cs typeface="Times New Roman" panose="02020603050405020304" pitchFamily="18" charset="0"/>
              </a:rPr>
              <a:t>yapıldıktan sonra kalan bakiye enflasyon düzeltmesine tabi tutulacak. Önce düzeltme yapılıp sonra mal ve mamul maliyetleri belirlenmeyecek. </a:t>
            </a:r>
          </a:p>
          <a:p>
            <a:pPr algn="just">
              <a:lnSpc>
                <a:spcPct val="170000"/>
              </a:lnSpc>
              <a:buFont typeface="Wingdings" panose="05000000000000000000" pitchFamily="2" charset="2"/>
              <a:buChar char="q"/>
            </a:pPr>
            <a:r>
              <a:rPr lang="tr-TR" sz="2300" b="1" kern="100" dirty="0">
                <a:latin typeface="Times New Roman" panose="02020603050405020304" pitchFamily="18" charset="0"/>
                <a:ea typeface="Calibri" panose="020F0502020204030204" pitchFamily="34" charset="0"/>
                <a:cs typeface="Times New Roman" panose="02020603050405020304" pitchFamily="18" charset="0"/>
              </a:rPr>
              <a:t>2024 yılında bazı mallar için gerçek yöntem, bazı mallar için toplulaştırılmış yöntemi tercih edebilecektir. </a:t>
            </a:r>
          </a:p>
          <a:p>
            <a:pPr algn="just">
              <a:lnSpc>
                <a:spcPct val="170000"/>
              </a:lnSpc>
              <a:buFont typeface="Wingdings" panose="05000000000000000000" pitchFamily="2" charset="2"/>
              <a:buChar char="q"/>
            </a:pPr>
            <a:r>
              <a:rPr lang="tr-TR" sz="2300" kern="100" dirty="0">
                <a:latin typeface="Times New Roman" panose="02020603050405020304" pitchFamily="18" charset="0"/>
                <a:ea typeface="Calibri" panose="020F0502020204030204" pitchFamily="34" charset="0"/>
                <a:cs typeface="Times New Roman" panose="02020603050405020304" pitchFamily="18" charset="0"/>
              </a:rPr>
              <a:t>Bu kapsamda, 2024 yılında bazı mallarla ilgili toplulaştırılmış yöntemi kullanırken, belirgin bir mal grubunun alt ayrımı olan yer alan malların bir kısmı için basit ortalama yöntemi, diğer kısmı için hareketli ağırlıklı ortalama yöntemi kullanılabilecektir.</a:t>
            </a:r>
          </a:p>
          <a:p>
            <a:pPr algn="just">
              <a:lnSpc>
                <a:spcPct val="170000"/>
              </a:lnSpc>
              <a:buFont typeface="Wingdings" panose="05000000000000000000" pitchFamily="2" charset="2"/>
              <a:buChar char="q"/>
            </a:pPr>
            <a:r>
              <a:rPr lang="tr-TR" sz="2300" b="1" kern="100" dirty="0">
                <a:solidFill>
                  <a:srgbClr val="7030A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Stok hesaplarından kaynaklı enflasyon fark hesaplarını satılan ticari malın maliyeti veya satılan mamul maliyeti ile ilişkilendirmeyi unutmayın!</a:t>
            </a:r>
          </a:p>
          <a:p>
            <a:pPr algn="just">
              <a:lnSpc>
                <a:spcPct val="170000"/>
              </a:lnSpc>
              <a:buFont typeface="Wingdings" panose="05000000000000000000" pitchFamily="2" charset="2"/>
              <a:buChar char="q"/>
            </a:pPr>
            <a:endParaRPr lang="tr-TR" b="1" kern="100" dirty="0">
              <a:solidFill>
                <a:srgbClr val="7030A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70000"/>
              </a:lnSpc>
              <a:buNone/>
            </a:pPr>
            <a:endParaRPr lang="tr-TR" dirty="0">
              <a:effectLst/>
            </a:endParaRPr>
          </a:p>
          <a:p>
            <a:pPr marL="0" indent="0" algn="just">
              <a:lnSpc>
                <a:spcPct val="170000"/>
              </a:lnSpc>
              <a:buNone/>
            </a:pPr>
            <a:endParaRPr lang="tr-TR"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buNone/>
            </a:pPr>
            <a:endParaRPr lang="tr-TR" b="1" dirty="0">
              <a:solidFill>
                <a:srgbClr val="FF0000"/>
              </a:solidFill>
              <a:effectLst>
                <a:outerShdw blurRad="38100" dist="38100" dir="2700000" algn="tl">
                  <a:srgbClr val="000000">
                    <a:alpha val="43137"/>
                  </a:srgbClr>
                </a:outerShdw>
              </a:effectLst>
            </a:endParaRPr>
          </a:p>
        </p:txBody>
      </p:sp>
      <p:sp>
        <p:nvSpPr>
          <p:cNvPr id="2" name="Veri Yer Tutucusu 1">
            <a:extLst>
              <a:ext uri="{FF2B5EF4-FFF2-40B4-BE49-F238E27FC236}">
                <a16:creationId xmlns:a16="http://schemas.microsoft.com/office/drawing/2014/main" id="{959AAE4C-5D6C-FBB0-8EE7-5C1B2B45E1B2}"/>
              </a:ext>
            </a:extLst>
          </p:cNvPr>
          <p:cNvSpPr>
            <a:spLocks noGrp="1"/>
          </p:cNvSpPr>
          <p:nvPr>
            <p:ph type="dt" sz="half" idx="10"/>
          </p:nvPr>
        </p:nvSpPr>
        <p:spPr/>
        <p:txBody>
          <a:bodyPr/>
          <a:lstStyle/>
          <a:p>
            <a:fld id="{F40064D9-93BA-4385-92F6-A66EB6BDF23B}" type="datetime1">
              <a:rPr lang="tr-TR" smtClean="0"/>
              <a:t>7.10.2025</a:t>
            </a:fld>
            <a:endParaRPr lang="tr-TR"/>
          </a:p>
        </p:txBody>
      </p:sp>
      <p:sp>
        <p:nvSpPr>
          <p:cNvPr id="4" name="Alt Bilgi Yer Tutucusu 3">
            <a:extLst>
              <a:ext uri="{FF2B5EF4-FFF2-40B4-BE49-F238E27FC236}">
                <a16:creationId xmlns:a16="http://schemas.microsoft.com/office/drawing/2014/main" id="{74882A5E-1CC0-4912-B481-93E4DF62B1ED}"/>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2665228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14F5F-60C9-14D5-1CF7-C6C56BA41C84}"/>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BEDFEB5B-8E95-BD10-AEC9-DEAC7F866AD7}"/>
              </a:ext>
            </a:extLst>
          </p:cNvPr>
          <p:cNvSpPr>
            <a:spLocks noGrp="1"/>
          </p:cNvSpPr>
          <p:nvPr>
            <p:ph type="sldNum" sz="quarter" idx="12"/>
          </p:nvPr>
        </p:nvSpPr>
        <p:spPr/>
        <p:txBody>
          <a:bodyPr/>
          <a:lstStyle/>
          <a:p>
            <a:fld id="{F302176B-0E47-46AC-8F43-DAB4B8A37D06}" type="slidenum">
              <a:rPr lang="tr-TR" smtClean="0"/>
              <a:t>68</a:t>
            </a:fld>
            <a:endParaRPr lang="tr-TR"/>
          </a:p>
        </p:txBody>
      </p:sp>
      <p:sp>
        <p:nvSpPr>
          <p:cNvPr id="3" name="İçerik Yer Tutucusu 2">
            <a:extLst>
              <a:ext uri="{FF2B5EF4-FFF2-40B4-BE49-F238E27FC236}">
                <a16:creationId xmlns:a16="http://schemas.microsoft.com/office/drawing/2014/main" id="{9FEE5436-97DB-9A5D-D2B1-920CF9D22360}"/>
              </a:ext>
            </a:extLst>
          </p:cNvPr>
          <p:cNvSpPr>
            <a:spLocks noGrp="1"/>
          </p:cNvSpPr>
          <p:nvPr>
            <p:ph idx="4294967295"/>
          </p:nvPr>
        </p:nvSpPr>
        <p:spPr>
          <a:xfrm>
            <a:off x="839416" y="548680"/>
            <a:ext cx="10369152" cy="5623521"/>
          </a:xfrm>
        </p:spPr>
        <p:txBody>
          <a:bodyPr>
            <a:normAutofit fontScale="85000" lnSpcReduction="20000"/>
          </a:bodyPr>
          <a:lstStyle/>
          <a:p>
            <a:pPr marL="0" indent="0" algn="just">
              <a:buNone/>
            </a:pPr>
            <a:endParaRPr lang="tr-TR" b="1" dirty="0">
              <a:latin typeface="Times New Roman" panose="02020603050405020304" pitchFamily="18" charset="0"/>
              <a:cs typeface="Times New Roman" panose="02020603050405020304" pitchFamily="18" charset="0"/>
            </a:endParaRPr>
          </a:p>
          <a:p>
            <a:pPr marL="0" indent="0" algn="ctr">
              <a:lnSpc>
                <a:spcPct val="150000"/>
              </a:lnSpc>
              <a:buNone/>
            </a:pPr>
            <a:r>
              <a:rPr lang="tr-TR"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YAPILMAKTA OLAN YATIRIMLAR HESABININ ENFLASYON FARKLARININ ÖZEL FONLAR HESABINDA TAKİP EDİLMESİ GEREKİYOR</a:t>
            </a:r>
          </a:p>
          <a:p>
            <a:pPr algn="just">
              <a:lnSpc>
                <a:spcPct val="17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7529 sayılı Kanunun 11'nci maddesiyle </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yapılmakta olan yatırımlar hesabının gelir etkisinin enflasyon düzeltme kar veya zararına etkisi ertelendiğinden öncelikle 258 yapılmakta olana yatırımlar hesabında yer alan tutarının 1.1.2024 -30.06.2024 dönemine ait enflasyon düzeltme farkının 648/658  hesabının borcuna karşılık, 549 hesaba alacak vermek suretiyle gelir etkisinin fona aktarılma işleminin gerçekleştirilmesi gerekiyor.</a:t>
            </a:r>
          </a:p>
          <a:p>
            <a:pPr algn="just">
              <a:lnSpc>
                <a:spcPct val="17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İhtiyarilik söz konusu değildir.</a:t>
            </a:r>
          </a:p>
          <a:p>
            <a:pPr algn="just">
              <a:lnSpc>
                <a:spcPct val="170000"/>
              </a:lnSpc>
              <a:buFont typeface="Wingdings" panose="05000000000000000000" pitchFamily="2" charset="2"/>
              <a:buChar char="q"/>
            </a:pPr>
            <a:r>
              <a:rPr lang="tr-TR" sz="2600" b="1" kern="100" dirty="0">
                <a:solidFill>
                  <a:srgbClr val="7030A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30.09.2024 ve 31.12.2024 Düzeltmelerinde Enflasyon Farklarının 549 Hesaba Aktarılarak Gelir Etkisinin İzleyen Dönemlere Aktarılması Gerekiyor</a:t>
            </a:r>
            <a:r>
              <a:rPr lang="tr-TR" sz="26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t>
            </a:r>
            <a:endParaRPr lang="tr-TR" b="1" dirty="0">
              <a:solidFill>
                <a:srgbClr val="FF0000"/>
              </a:solidFill>
              <a:effectLst>
                <a:outerShdw blurRad="38100" dist="38100" dir="2700000" algn="tl">
                  <a:srgbClr val="000000">
                    <a:alpha val="43137"/>
                  </a:srgbClr>
                </a:outerShdw>
              </a:effectLst>
            </a:endParaRPr>
          </a:p>
        </p:txBody>
      </p:sp>
      <p:sp>
        <p:nvSpPr>
          <p:cNvPr id="2" name="Veri Yer Tutucusu 1">
            <a:extLst>
              <a:ext uri="{FF2B5EF4-FFF2-40B4-BE49-F238E27FC236}">
                <a16:creationId xmlns:a16="http://schemas.microsoft.com/office/drawing/2014/main" id="{FB85A34F-8D9B-4F37-F6A9-33D83846BB80}"/>
              </a:ext>
            </a:extLst>
          </p:cNvPr>
          <p:cNvSpPr>
            <a:spLocks noGrp="1"/>
          </p:cNvSpPr>
          <p:nvPr>
            <p:ph type="dt" sz="half" idx="10"/>
          </p:nvPr>
        </p:nvSpPr>
        <p:spPr/>
        <p:txBody>
          <a:bodyPr/>
          <a:lstStyle/>
          <a:p>
            <a:fld id="{711D94F5-F12C-4942-A25B-56156BD602AE}" type="datetime1">
              <a:rPr lang="tr-TR" smtClean="0"/>
              <a:t>7.10.2025</a:t>
            </a:fld>
            <a:endParaRPr lang="tr-TR"/>
          </a:p>
        </p:txBody>
      </p:sp>
      <p:sp>
        <p:nvSpPr>
          <p:cNvPr id="4" name="Alt Bilgi Yer Tutucusu 3">
            <a:extLst>
              <a:ext uri="{FF2B5EF4-FFF2-40B4-BE49-F238E27FC236}">
                <a16:creationId xmlns:a16="http://schemas.microsoft.com/office/drawing/2014/main" id="{733A5A27-AAA5-12BC-14CF-338EA0F00B4B}"/>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17083468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0E758-A2AF-807A-9231-C00B80152667}"/>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C4C8453D-98D1-1C20-BCE4-C4B67970CBE0}"/>
              </a:ext>
            </a:extLst>
          </p:cNvPr>
          <p:cNvSpPr>
            <a:spLocks noGrp="1"/>
          </p:cNvSpPr>
          <p:nvPr>
            <p:ph type="sldNum" sz="quarter" idx="12"/>
          </p:nvPr>
        </p:nvSpPr>
        <p:spPr/>
        <p:txBody>
          <a:bodyPr/>
          <a:lstStyle/>
          <a:p>
            <a:fld id="{F302176B-0E47-46AC-8F43-DAB4B8A37D06}" type="slidenum">
              <a:rPr lang="tr-TR" smtClean="0"/>
              <a:t>69</a:t>
            </a:fld>
            <a:endParaRPr lang="tr-TR"/>
          </a:p>
        </p:txBody>
      </p:sp>
      <p:sp>
        <p:nvSpPr>
          <p:cNvPr id="3" name="İçerik Yer Tutucusu 2">
            <a:extLst>
              <a:ext uri="{FF2B5EF4-FFF2-40B4-BE49-F238E27FC236}">
                <a16:creationId xmlns:a16="http://schemas.microsoft.com/office/drawing/2014/main" id="{2ED18CDD-D3C8-76A6-AAB1-35996F2B8DF9}"/>
              </a:ext>
            </a:extLst>
          </p:cNvPr>
          <p:cNvSpPr>
            <a:spLocks noGrp="1"/>
          </p:cNvSpPr>
          <p:nvPr>
            <p:ph idx="4294967295"/>
          </p:nvPr>
        </p:nvSpPr>
        <p:spPr>
          <a:xfrm>
            <a:off x="839416" y="764704"/>
            <a:ext cx="10369152" cy="5407497"/>
          </a:xfrm>
        </p:spPr>
        <p:txBody>
          <a:bodyPr>
            <a:normAutofit fontScale="77500" lnSpcReduction="20000"/>
          </a:bodyPr>
          <a:lstStyle/>
          <a:p>
            <a:pPr marL="0" indent="0" algn="just">
              <a:buNone/>
            </a:pPr>
            <a:endParaRPr lang="tr-TR" b="1" dirty="0">
              <a:latin typeface="Times New Roman" panose="02020603050405020304" pitchFamily="18" charset="0"/>
              <a:cs typeface="Times New Roman" panose="02020603050405020304" pitchFamily="18" charset="0"/>
            </a:endParaRPr>
          </a:p>
          <a:p>
            <a:pPr marL="0" indent="0" algn="ctr">
              <a:lnSpc>
                <a:spcPct val="150000"/>
              </a:lnSpc>
              <a:buNone/>
            </a:pPr>
            <a:r>
              <a:rPr lang="tr-TR" b="1" dirty="0">
                <a:solidFill>
                  <a:srgbClr val="FF0000"/>
                </a:solidFill>
                <a:latin typeface="Times New Roman" panose="02020603050405020304" pitchFamily="18" charset="0"/>
                <a:cs typeface="Times New Roman" panose="02020603050405020304" pitchFamily="18" charset="0"/>
              </a:rPr>
              <a:t>YAPILMAKTA OLAN YATIRIMLAR HESABI ENFLASYON FARKLARINI 549 ÖZEL FONLAR HESABINDA İŞ BAZINDA TAKİP ETMEYİ UNUTMAYIN!</a:t>
            </a:r>
          </a:p>
          <a:p>
            <a:pPr algn="just">
              <a:lnSpc>
                <a:spcPct val="17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 İşletmenin aktifinde birden fazla yapılmakta olan yatırımlar hesabı mevcut ise her yatırım hesabının enflasyon düzeltmesi enflasyon fark hesaplarının 549 hesabının alt hesaplarında </a:t>
            </a:r>
            <a:r>
              <a:rPr lang="tr-TR" sz="2600" b="1" kern="100" dirty="0">
                <a:latin typeface="Times New Roman" panose="02020603050405020304" pitchFamily="18" charset="0"/>
                <a:ea typeface="Calibri" panose="020F0502020204030204" pitchFamily="34" charset="0"/>
                <a:cs typeface="Times New Roman" panose="02020603050405020304" pitchFamily="18" charset="0"/>
              </a:rPr>
              <a:t>iş bazında ayrı ayrı izlenmesini gerektiği hususuna </a:t>
            </a:r>
            <a:r>
              <a:rPr lang="tr-TR" sz="2600" kern="100" dirty="0">
                <a:latin typeface="Times New Roman" panose="02020603050405020304" pitchFamily="18" charset="0"/>
                <a:ea typeface="Calibri" panose="020F0502020204030204" pitchFamily="34" charset="0"/>
                <a:cs typeface="Times New Roman" panose="02020603050405020304" pitchFamily="18" charset="0"/>
              </a:rPr>
              <a:t>dikkat edilmesinde fayda vardır. </a:t>
            </a:r>
          </a:p>
          <a:p>
            <a:pPr algn="just">
              <a:lnSpc>
                <a:spcPct val="17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Zira her bir yatırım için fon hesabında izlenen tutarlar aktifleştirildiği dönem ile bu dönemi izleyen 4 yıl içinde olmak üzere toplam 5 yıl içerisinde gelir hesaplarına aktarılması gerekiyor. </a:t>
            </a:r>
          </a:p>
          <a:p>
            <a:pPr algn="just">
              <a:lnSpc>
                <a:spcPct val="17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Hangi fonun hangi yatırımla ilgili olduğu ve aktifleştirilip aktifleştirilmediğinin izlenmesi hata yapmamak için gereklidir.</a:t>
            </a:r>
            <a:endParaRPr lang="tr-TR" dirty="0">
              <a:solidFill>
                <a:srgbClr val="FF0000"/>
              </a:solidFill>
              <a:effectLst>
                <a:outerShdw blurRad="38100" dist="38100" dir="2700000" algn="tl">
                  <a:srgbClr val="000000">
                    <a:alpha val="43137"/>
                  </a:srgbClr>
                </a:outerShdw>
              </a:effectLst>
            </a:endParaRPr>
          </a:p>
        </p:txBody>
      </p:sp>
      <p:sp>
        <p:nvSpPr>
          <p:cNvPr id="2" name="Veri Yer Tutucusu 1">
            <a:extLst>
              <a:ext uri="{FF2B5EF4-FFF2-40B4-BE49-F238E27FC236}">
                <a16:creationId xmlns:a16="http://schemas.microsoft.com/office/drawing/2014/main" id="{9D5A5CAE-B0E8-272C-4D23-EB30FFF33E14}"/>
              </a:ext>
            </a:extLst>
          </p:cNvPr>
          <p:cNvSpPr>
            <a:spLocks noGrp="1"/>
          </p:cNvSpPr>
          <p:nvPr>
            <p:ph type="dt" sz="half" idx="10"/>
          </p:nvPr>
        </p:nvSpPr>
        <p:spPr/>
        <p:txBody>
          <a:bodyPr/>
          <a:lstStyle/>
          <a:p>
            <a:fld id="{711D94F5-F12C-4942-A25B-56156BD602AE}" type="datetime1">
              <a:rPr lang="tr-TR" smtClean="0"/>
              <a:t>7.10.2025</a:t>
            </a:fld>
            <a:endParaRPr lang="tr-TR"/>
          </a:p>
        </p:txBody>
      </p:sp>
      <p:sp>
        <p:nvSpPr>
          <p:cNvPr id="4" name="Alt Bilgi Yer Tutucusu 3">
            <a:extLst>
              <a:ext uri="{FF2B5EF4-FFF2-40B4-BE49-F238E27FC236}">
                <a16:creationId xmlns:a16="http://schemas.microsoft.com/office/drawing/2014/main" id="{AD207E49-60E3-3CCB-0A1B-43D7F8009E86}"/>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962676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F10F0-6ACC-2642-0A80-609B905C007C}"/>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FE25D775-5908-74D1-285B-6A96BA509FC1}"/>
              </a:ext>
            </a:extLst>
          </p:cNvPr>
          <p:cNvSpPr>
            <a:spLocks noGrp="1"/>
          </p:cNvSpPr>
          <p:nvPr>
            <p:ph type="sldNum" sz="quarter" idx="12"/>
          </p:nvPr>
        </p:nvSpPr>
        <p:spPr/>
        <p:txBody>
          <a:bodyPr/>
          <a:lstStyle/>
          <a:p>
            <a:fld id="{F302176B-0E47-46AC-8F43-DAB4B8A37D06}" type="slidenum">
              <a:rPr lang="tr-TR" smtClean="0"/>
              <a:t>7</a:t>
            </a:fld>
            <a:endParaRPr lang="tr-TR"/>
          </a:p>
        </p:txBody>
      </p:sp>
      <p:sp>
        <p:nvSpPr>
          <p:cNvPr id="3" name="İçerik Yer Tutucusu 2">
            <a:extLst>
              <a:ext uri="{FF2B5EF4-FFF2-40B4-BE49-F238E27FC236}">
                <a16:creationId xmlns:a16="http://schemas.microsoft.com/office/drawing/2014/main" id="{0E34B5C1-668A-AB7F-66A7-91A0DF545610}"/>
              </a:ext>
            </a:extLst>
          </p:cNvPr>
          <p:cNvSpPr>
            <a:spLocks noGrp="1"/>
          </p:cNvSpPr>
          <p:nvPr>
            <p:ph idx="4294967295"/>
          </p:nvPr>
        </p:nvSpPr>
        <p:spPr>
          <a:xfrm>
            <a:off x="1199456" y="836712"/>
            <a:ext cx="10009112" cy="5335489"/>
          </a:xfrm>
        </p:spPr>
        <p:txBody>
          <a:bodyPr>
            <a:normAutofit/>
          </a:bodyPr>
          <a:lstStyle/>
          <a:p>
            <a:pPr marL="0" indent="0" algn="ctr">
              <a:lnSpc>
                <a:spcPct val="170000"/>
              </a:lnSpc>
              <a:buNone/>
            </a:pPr>
            <a:r>
              <a:rPr lang="tr-TR" b="1" dirty="0">
                <a:solidFill>
                  <a:srgbClr val="FF0000"/>
                </a:solidFill>
                <a:effectLst>
                  <a:outerShdw blurRad="38100" dist="38100" dir="2700000" algn="tl">
                    <a:srgbClr val="000000">
                      <a:alpha val="43137"/>
                    </a:srgbClr>
                  </a:outerShdw>
                </a:effectLst>
                <a:latin typeface="Algerian" panose="04020705040A02060702" pitchFamily="82" charset="0"/>
              </a:rPr>
              <a:t>son bir hafta içerisinde yapılan vergi düzenlemeleri </a:t>
            </a:r>
          </a:p>
          <a:p>
            <a:pPr marL="0" indent="0" algn="ctr">
              <a:lnSpc>
                <a:spcPct val="170000"/>
              </a:lnSpc>
              <a:buNone/>
            </a:pPr>
            <a:r>
              <a:rPr lang="tr-TR" b="1" dirty="0">
                <a:solidFill>
                  <a:srgbClr val="FF0000"/>
                </a:solidFill>
                <a:effectLst>
                  <a:outerShdw blurRad="38100" dist="38100" dir="2700000" algn="tl">
                    <a:srgbClr val="000000">
                      <a:alpha val="43137"/>
                    </a:srgbClr>
                  </a:outerShdw>
                </a:effectLst>
                <a:latin typeface="Algerian" panose="04020705040A02060702" pitchFamily="82" charset="0"/>
              </a:rPr>
              <a:t>Yurt dışı  çıkış harcı</a:t>
            </a:r>
          </a:p>
          <a:p>
            <a:pPr algn="just">
              <a:lnSpc>
                <a:spcPct val="170000"/>
              </a:lnSpc>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8/9/2025 tarihli ve 10381 sayılı Cumhurbaşkanı Kararı ile, </a:t>
            </a:r>
            <a:r>
              <a:rPr lang="tr-TR" b="1" dirty="0">
                <a:latin typeface="Times New Roman" panose="02020603050405020304" pitchFamily="18" charset="0"/>
                <a:cs typeface="Times New Roman" panose="02020603050405020304" pitchFamily="18" charset="0"/>
              </a:rPr>
              <a:t>yurt dışına çıkış harcı </a:t>
            </a:r>
            <a:r>
              <a:rPr lang="tr-TR" dirty="0">
                <a:latin typeface="Times New Roman" panose="02020603050405020304" pitchFamily="18" charset="0"/>
                <a:cs typeface="Times New Roman" panose="02020603050405020304" pitchFamily="18" charset="0"/>
              </a:rPr>
              <a:t>artırılmak suretiyle </a:t>
            </a:r>
            <a:r>
              <a:rPr lang="tr-TR" b="1" dirty="0">
                <a:latin typeface="Times New Roman" panose="02020603050405020304" pitchFamily="18" charset="0"/>
                <a:cs typeface="Times New Roman" panose="02020603050405020304" pitchFamily="18" charset="0"/>
              </a:rPr>
              <a:t>1.000 TL </a:t>
            </a:r>
            <a:r>
              <a:rPr lang="tr-TR" dirty="0">
                <a:latin typeface="Times New Roman" panose="02020603050405020304" pitchFamily="18" charset="0"/>
                <a:cs typeface="Times New Roman" panose="02020603050405020304" pitchFamily="18" charset="0"/>
              </a:rPr>
              <a:t>olarak yeniden belirlenmiştir. </a:t>
            </a:r>
          </a:p>
          <a:p>
            <a:pPr algn="just">
              <a:lnSpc>
                <a:spcPct val="170000"/>
              </a:lnSpc>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8/9/2025 tarihli ve 10382 sayılı Cumhurbaşkanı Kararı ile, 492 sayılı Harçlar Kanununa bağlı (8) sayılı tarifenin </a:t>
            </a:r>
            <a:r>
              <a:rPr lang="tr-TR" b="1" dirty="0">
                <a:latin typeface="Times New Roman" panose="02020603050405020304" pitchFamily="18" charset="0"/>
                <a:cs typeface="Times New Roman" panose="02020603050405020304" pitchFamily="18" charset="0"/>
              </a:rPr>
              <a:t>“XI-Finansal faaliyet harçları” </a:t>
            </a:r>
            <a:r>
              <a:rPr lang="tr-TR" dirty="0">
                <a:latin typeface="Times New Roman" panose="02020603050405020304" pitchFamily="18" charset="0"/>
                <a:cs typeface="Times New Roman" panose="02020603050405020304" pitchFamily="18" charset="0"/>
              </a:rPr>
              <a:t>başlıklı bölümünde yer alan maktu harçlar artırılmak suretiyle yeniden belirlenmiştir. </a:t>
            </a:r>
          </a:p>
          <a:p>
            <a:pPr marL="0" indent="0" algn="just">
              <a:lnSpc>
                <a:spcPct val="170000"/>
              </a:lnSpc>
              <a:buNone/>
            </a:pPr>
            <a:endParaRPr lang="tr-TR" b="1" dirty="0">
              <a:latin typeface="Times New Roman" panose="02020603050405020304" pitchFamily="18" charset="0"/>
              <a:cs typeface="Times New Roman" panose="02020603050405020304" pitchFamily="18" charset="0"/>
            </a:endParaRPr>
          </a:p>
          <a:p>
            <a:pPr marL="0" indent="0" algn="just">
              <a:buNone/>
            </a:pPr>
            <a:endParaRPr lang="tr-TR" b="1" dirty="0">
              <a:latin typeface="Times New Roman" panose="02020603050405020304" pitchFamily="18" charset="0"/>
              <a:cs typeface="Times New Roman" panose="02020603050405020304" pitchFamily="18" charset="0"/>
            </a:endParaRPr>
          </a:p>
          <a:p>
            <a:pPr algn="just">
              <a:lnSpc>
                <a:spcPct val="170000"/>
              </a:lnSpc>
              <a:buFont typeface="Wingdings" panose="05000000000000000000" pitchFamily="2" charset="2"/>
              <a:buChar char="q"/>
            </a:pPr>
            <a:endParaRPr lang="tr-TR" sz="26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buNone/>
            </a:pPr>
            <a:endParaRPr lang="tr-TR" b="1" dirty="0">
              <a:solidFill>
                <a:srgbClr val="FF0000"/>
              </a:solidFill>
              <a:effectLst>
                <a:outerShdw blurRad="38100" dist="38100" dir="2700000" algn="tl">
                  <a:srgbClr val="000000">
                    <a:alpha val="43137"/>
                  </a:srgbClr>
                </a:outerShdw>
              </a:effectLst>
            </a:endParaRPr>
          </a:p>
        </p:txBody>
      </p:sp>
      <p:sp>
        <p:nvSpPr>
          <p:cNvPr id="2" name="Veri Yer Tutucusu 1">
            <a:extLst>
              <a:ext uri="{FF2B5EF4-FFF2-40B4-BE49-F238E27FC236}">
                <a16:creationId xmlns:a16="http://schemas.microsoft.com/office/drawing/2014/main" id="{ABF5D954-7EAD-15DA-81F9-54C861B2E651}"/>
              </a:ext>
            </a:extLst>
          </p:cNvPr>
          <p:cNvSpPr>
            <a:spLocks noGrp="1"/>
          </p:cNvSpPr>
          <p:nvPr>
            <p:ph type="dt" sz="half" idx="10"/>
          </p:nvPr>
        </p:nvSpPr>
        <p:spPr/>
        <p:txBody>
          <a:bodyPr/>
          <a:lstStyle/>
          <a:p>
            <a:fld id="{B4468691-E455-44E9-AD8D-E56A6FC37772}" type="datetime1">
              <a:rPr lang="tr-TR" smtClean="0"/>
              <a:t>7.10.2025</a:t>
            </a:fld>
            <a:endParaRPr lang="tr-TR"/>
          </a:p>
        </p:txBody>
      </p:sp>
      <p:sp>
        <p:nvSpPr>
          <p:cNvPr id="4" name="Alt Bilgi Yer Tutucusu 3">
            <a:extLst>
              <a:ext uri="{FF2B5EF4-FFF2-40B4-BE49-F238E27FC236}">
                <a16:creationId xmlns:a16="http://schemas.microsoft.com/office/drawing/2014/main" id="{CF4CED00-7AD1-39D9-BC2B-BD385DA22CB3}"/>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14755250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69078-58E6-3C6C-59F8-DB980420D67C}"/>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D1E11A56-2707-1EE0-340E-D8BA7241B0E6}"/>
              </a:ext>
            </a:extLst>
          </p:cNvPr>
          <p:cNvSpPr>
            <a:spLocks noGrp="1"/>
          </p:cNvSpPr>
          <p:nvPr>
            <p:ph type="sldNum" sz="quarter" idx="12"/>
          </p:nvPr>
        </p:nvSpPr>
        <p:spPr/>
        <p:txBody>
          <a:bodyPr/>
          <a:lstStyle/>
          <a:p>
            <a:fld id="{F302176B-0E47-46AC-8F43-DAB4B8A37D06}" type="slidenum">
              <a:rPr lang="tr-TR" smtClean="0"/>
              <a:t>70</a:t>
            </a:fld>
            <a:endParaRPr lang="tr-TR"/>
          </a:p>
        </p:txBody>
      </p:sp>
      <p:sp>
        <p:nvSpPr>
          <p:cNvPr id="3" name="İçerik Yer Tutucusu 2">
            <a:extLst>
              <a:ext uri="{FF2B5EF4-FFF2-40B4-BE49-F238E27FC236}">
                <a16:creationId xmlns:a16="http://schemas.microsoft.com/office/drawing/2014/main" id="{17F3DFD2-28A2-1ABA-3D00-3C869B76B4A7}"/>
              </a:ext>
            </a:extLst>
          </p:cNvPr>
          <p:cNvSpPr>
            <a:spLocks noGrp="1"/>
          </p:cNvSpPr>
          <p:nvPr>
            <p:ph idx="4294967295"/>
          </p:nvPr>
        </p:nvSpPr>
        <p:spPr>
          <a:xfrm>
            <a:off x="839416" y="764704"/>
            <a:ext cx="10369152" cy="5407497"/>
          </a:xfrm>
        </p:spPr>
        <p:txBody>
          <a:bodyPr>
            <a:normAutofit fontScale="77500" lnSpcReduction="20000"/>
          </a:bodyPr>
          <a:lstStyle/>
          <a:p>
            <a:pPr marL="0" indent="0" algn="just">
              <a:buNone/>
            </a:pPr>
            <a:endParaRPr lang="tr-TR" b="1" dirty="0">
              <a:latin typeface="Times New Roman" panose="02020603050405020304" pitchFamily="18" charset="0"/>
              <a:cs typeface="Times New Roman" panose="02020603050405020304" pitchFamily="18" charset="0"/>
            </a:endParaRPr>
          </a:p>
          <a:p>
            <a:pPr marL="0" indent="0" algn="ctr">
              <a:lnSpc>
                <a:spcPct val="150000"/>
              </a:lnSpc>
              <a:buNone/>
            </a:pPr>
            <a:r>
              <a:rPr lang="tr-TR" b="1" dirty="0">
                <a:solidFill>
                  <a:srgbClr val="FF0000"/>
                </a:solidFill>
                <a:latin typeface="Times New Roman" panose="02020603050405020304" pitchFamily="18" charset="0"/>
                <a:cs typeface="Times New Roman" panose="02020603050405020304" pitchFamily="18" charset="0"/>
              </a:rPr>
              <a:t>YAPILMAKTA OLAN YATIRIMLAR HESABI ENFLASYON FARKLARINI 549 ÖZEL FONLAR HESABINDA İŞ BAZINDA TAKİP ETMEYİ UNUTMAYIN!</a:t>
            </a:r>
          </a:p>
          <a:p>
            <a:pPr algn="just">
              <a:lnSpc>
                <a:spcPct val="17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 Bu noktada karşılaşacağımız bir sorun 549 hesapta iş bazında takip edilen yapılmakta olan yatırımlar gelir etkilerinin 5 yıl içesinde gelir hesaplarına intikal ettirilirken geçici vergi dönemlerine isabet eden kısmının mı yoksa tamamının mı gelir hesaplarına aktarılacağı konusudur.</a:t>
            </a:r>
          </a:p>
          <a:p>
            <a:pPr algn="just">
              <a:lnSpc>
                <a:spcPct val="17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31.12.2024 tarihi itibariyle aktifleştirilen 258 hesabın enflasyon düzeltme farklarının 549 hesaba aktarılıp aktarılmayacağı hususu belirsizdir.</a:t>
            </a:r>
          </a:p>
          <a:p>
            <a:pPr algn="just">
              <a:lnSpc>
                <a:spcPct val="170000"/>
              </a:lnSpc>
              <a:buFont typeface="Wingdings" panose="05000000000000000000" pitchFamily="2" charset="2"/>
              <a:buChar char="q"/>
            </a:pPr>
            <a:r>
              <a:rPr lang="tr-TR" sz="2600" b="1" kern="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Açıklığa kavuşturulması gereken bir başka nokta 549 hesabının yeniden değerlemeye tabi tutulması sonucu ortaya çıkan farkın ne şekilde muhasebeleştirileceğidir.</a:t>
            </a:r>
            <a:endParaRPr lang="tr-TR" b="1" dirty="0">
              <a:solidFill>
                <a:srgbClr val="7030A0"/>
              </a:solidFill>
            </a:endParaRPr>
          </a:p>
        </p:txBody>
      </p:sp>
      <p:sp>
        <p:nvSpPr>
          <p:cNvPr id="2" name="Veri Yer Tutucusu 1">
            <a:extLst>
              <a:ext uri="{FF2B5EF4-FFF2-40B4-BE49-F238E27FC236}">
                <a16:creationId xmlns:a16="http://schemas.microsoft.com/office/drawing/2014/main" id="{1F2DFD80-5CB8-EEB2-61D8-FC1B99BF374E}"/>
              </a:ext>
            </a:extLst>
          </p:cNvPr>
          <p:cNvSpPr>
            <a:spLocks noGrp="1"/>
          </p:cNvSpPr>
          <p:nvPr>
            <p:ph type="dt" sz="half" idx="10"/>
          </p:nvPr>
        </p:nvSpPr>
        <p:spPr/>
        <p:txBody>
          <a:bodyPr/>
          <a:lstStyle/>
          <a:p>
            <a:fld id="{711D94F5-F12C-4942-A25B-56156BD602AE}" type="datetime1">
              <a:rPr lang="tr-TR" smtClean="0"/>
              <a:t>7.10.2025</a:t>
            </a:fld>
            <a:endParaRPr lang="tr-TR"/>
          </a:p>
        </p:txBody>
      </p:sp>
      <p:sp>
        <p:nvSpPr>
          <p:cNvPr id="4" name="Alt Bilgi Yer Tutucusu 3">
            <a:extLst>
              <a:ext uri="{FF2B5EF4-FFF2-40B4-BE49-F238E27FC236}">
                <a16:creationId xmlns:a16="http://schemas.microsoft.com/office/drawing/2014/main" id="{A126B112-FF49-C0FC-F3F5-24FDD1A2BC55}"/>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33116877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2D4A8-F50B-5E0D-FD4E-59979D4213B5}"/>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CB298BE5-926A-E953-FE7B-44CD1302FBCA}"/>
              </a:ext>
            </a:extLst>
          </p:cNvPr>
          <p:cNvSpPr>
            <a:spLocks noGrp="1"/>
          </p:cNvSpPr>
          <p:nvPr>
            <p:ph type="sldNum" sz="quarter" idx="12"/>
          </p:nvPr>
        </p:nvSpPr>
        <p:spPr/>
        <p:txBody>
          <a:bodyPr/>
          <a:lstStyle/>
          <a:p>
            <a:fld id="{F302176B-0E47-46AC-8F43-DAB4B8A37D06}" type="slidenum">
              <a:rPr lang="tr-TR" smtClean="0"/>
              <a:t>71</a:t>
            </a:fld>
            <a:endParaRPr lang="tr-TR"/>
          </a:p>
        </p:txBody>
      </p:sp>
      <p:sp>
        <p:nvSpPr>
          <p:cNvPr id="3" name="İçerik Yer Tutucusu 2">
            <a:extLst>
              <a:ext uri="{FF2B5EF4-FFF2-40B4-BE49-F238E27FC236}">
                <a16:creationId xmlns:a16="http://schemas.microsoft.com/office/drawing/2014/main" id="{8C30B46F-698A-F663-BB1B-A261B017ED07}"/>
              </a:ext>
            </a:extLst>
          </p:cNvPr>
          <p:cNvSpPr>
            <a:spLocks noGrp="1"/>
          </p:cNvSpPr>
          <p:nvPr>
            <p:ph idx="4294967295"/>
          </p:nvPr>
        </p:nvSpPr>
        <p:spPr>
          <a:xfrm>
            <a:off x="839416" y="476672"/>
            <a:ext cx="10369152" cy="5695529"/>
          </a:xfrm>
        </p:spPr>
        <p:txBody>
          <a:bodyPr>
            <a:normAutofit fontScale="85000" lnSpcReduction="20000"/>
          </a:bodyPr>
          <a:lstStyle/>
          <a:p>
            <a:pPr marL="0" indent="0" algn="just">
              <a:buNone/>
            </a:pPr>
            <a:endParaRPr lang="tr-TR" b="1" dirty="0">
              <a:latin typeface="Times New Roman" panose="02020603050405020304" pitchFamily="18" charset="0"/>
              <a:cs typeface="Times New Roman" panose="02020603050405020304" pitchFamily="18" charset="0"/>
            </a:endParaRPr>
          </a:p>
          <a:p>
            <a:pPr marL="0" indent="0" algn="ctr">
              <a:lnSpc>
                <a:spcPct val="150000"/>
              </a:lnSpc>
              <a:buNone/>
            </a:pPr>
            <a:r>
              <a:rPr lang="tr-TR" b="1" dirty="0">
                <a:solidFill>
                  <a:srgbClr val="FF0000"/>
                </a:solidFill>
                <a:latin typeface="Times New Roman" panose="02020603050405020304" pitchFamily="18" charset="0"/>
                <a:cs typeface="Times New Roman" panose="02020603050405020304" pitchFamily="18" charset="0"/>
              </a:rPr>
              <a:t>YAPILMAKTA OLAN YATIRIMLAR HESABININ ENFLASYON FARKLARININ ÖZEL FONLAR HESABINDA TAKİP EDİLMESİ GEREKİYOR</a:t>
            </a:r>
          </a:p>
          <a:p>
            <a:pPr algn="just">
              <a:lnSpc>
                <a:spcPct val="17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 Geçici vergi dönemleri itibariyle yeniden değerleme yapılıp yapılmayacağı çözüm bekleyen konulardan biridir.</a:t>
            </a:r>
          </a:p>
          <a:p>
            <a:pPr algn="just">
              <a:lnSpc>
                <a:spcPct val="17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Yatırım döneminde veya iktisadi kıymetin aktifleştirilmesinden sonra işin bırakılması veya özel fon hesabında izlenen söz konusu tutarların bir kısmının veya tamamının başka bir hesaba nakledilmesi ya da işletmeden çekilmesi hallerinde, dönem kazancında dikkate alınmayan tutarlar; işin bırakıldığı veya özel fon hesabının kısmen veya tamamen bu bent hükümlerine aykırı şekilde kullanıldığı dönemin kurum kazancının tespitinde dikkate alınır.</a:t>
            </a:r>
          </a:p>
          <a:p>
            <a:pPr algn="just">
              <a:lnSpc>
                <a:spcPct val="170000"/>
              </a:lnSpc>
              <a:buFont typeface="Wingdings" panose="05000000000000000000" pitchFamily="2" charset="2"/>
              <a:buChar char="q"/>
            </a:pPr>
            <a:endParaRPr lang="tr-TR" sz="2600" kern="1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70000"/>
              </a:lnSpc>
              <a:buFont typeface="Wingdings" panose="05000000000000000000" pitchFamily="2" charset="2"/>
              <a:buChar char="q"/>
            </a:pPr>
            <a:endParaRPr lang="tr-TR" sz="2600" kern="1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70000"/>
              </a:lnSpc>
              <a:buFont typeface="Wingdings" panose="05000000000000000000" pitchFamily="2" charset="2"/>
              <a:buChar char="q"/>
            </a:pPr>
            <a:endParaRPr lang="tr-TR" sz="2600" kern="1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70000"/>
              </a:lnSpc>
              <a:buFont typeface="Wingdings" panose="05000000000000000000" pitchFamily="2" charset="2"/>
              <a:buChar char="q"/>
            </a:pPr>
            <a:endParaRPr lang="tr-TR" b="1" dirty="0">
              <a:solidFill>
                <a:srgbClr val="FF0000"/>
              </a:solidFill>
              <a:effectLst>
                <a:outerShdw blurRad="38100" dist="38100" dir="2700000" algn="tl">
                  <a:srgbClr val="000000">
                    <a:alpha val="43137"/>
                  </a:srgbClr>
                </a:outerShdw>
              </a:effectLst>
            </a:endParaRPr>
          </a:p>
        </p:txBody>
      </p:sp>
      <p:sp>
        <p:nvSpPr>
          <p:cNvPr id="2" name="Veri Yer Tutucusu 1">
            <a:extLst>
              <a:ext uri="{FF2B5EF4-FFF2-40B4-BE49-F238E27FC236}">
                <a16:creationId xmlns:a16="http://schemas.microsoft.com/office/drawing/2014/main" id="{739E857B-4F75-1ED2-9875-21A66BAEC181}"/>
              </a:ext>
            </a:extLst>
          </p:cNvPr>
          <p:cNvSpPr>
            <a:spLocks noGrp="1"/>
          </p:cNvSpPr>
          <p:nvPr>
            <p:ph type="dt" sz="half" idx="10"/>
          </p:nvPr>
        </p:nvSpPr>
        <p:spPr/>
        <p:txBody>
          <a:bodyPr/>
          <a:lstStyle/>
          <a:p>
            <a:fld id="{711D94F5-F12C-4942-A25B-56156BD602AE}" type="datetime1">
              <a:rPr lang="tr-TR" smtClean="0"/>
              <a:t>7.10.2025</a:t>
            </a:fld>
            <a:endParaRPr lang="tr-TR"/>
          </a:p>
        </p:txBody>
      </p:sp>
      <p:sp>
        <p:nvSpPr>
          <p:cNvPr id="4" name="Alt Bilgi Yer Tutucusu 3">
            <a:extLst>
              <a:ext uri="{FF2B5EF4-FFF2-40B4-BE49-F238E27FC236}">
                <a16:creationId xmlns:a16="http://schemas.microsoft.com/office/drawing/2014/main" id="{498E6CCA-67B7-7553-4F96-5146AF7FEBEF}"/>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20855939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B38D0-BFAF-CB7C-6138-85391405F405}"/>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4624F17C-2141-D2D5-4FC3-DDD27F6956D2}"/>
              </a:ext>
            </a:extLst>
          </p:cNvPr>
          <p:cNvSpPr>
            <a:spLocks noGrp="1"/>
          </p:cNvSpPr>
          <p:nvPr>
            <p:ph type="sldNum" sz="quarter" idx="12"/>
          </p:nvPr>
        </p:nvSpPr>
        <p:spPr/>
        <p:txBody>
          <a:bodyPr/>
          <a:lstStyle/>
          <a:p>
            <a:fld id="{F302176B-0E47-46AC-8F43-DAB4B8A37D06}" type="slidenum">
              <a:rPr lang="tr-TR" smtClean="0"/>
              <a:t>72</a:t>
            </a:fld>
            <a:endParaRPr lang="tr-TR"/>
          </a:p>
        </p:txBody>
      </p:sp>
      <p:sp>
        <p:nvSpPr>
          <p:cNvPr id="3" name="İçerik Yer Tutucusu 2">
            <a:extLst>
              <a:ext uri="{FF2B5EF4-FFF2-40B4-BE49-F238E27FC236}">
                <a16:creationId xmlns:a16="http://schemas.microsoft.com/office/drawing/2014/main" id="{EC29B837-DEEA-AB71-E026-F7E9EE9F5385}"/>
              </a:ext>
            </a:extLst>
          </p:cNvPr>
          <p:cNvSpPr>
            <a:spLocks noGrp="1"/>
          </p:cNvSpPr>
          <p:nvPr>
            <p:ph idx="4294967295"/>
          </p:nvPr>
        </p:nvSpPr>
        <p:spPr>
          <a:xfrm>
            <a:off x="983432" y="404664"/>
            <a:ext cx="10081120" cy="4968553"/>
          </a:xfrm>
        </p:spPr>
        <p:txBody>
          <a:bodyPr>
            <a:normAutofit fontScale="92500"/>
          </a:bodyPr>
          <a:lstStyle/>
          <a:p>
            <a:pPr marL="0" indent="0" algn="just">
              <a:buNone/>
            </a:pPr>
            <a:endParaRPr lang="tr-TR" b="1" dirty="0">
              <a:latin typeface="Times New Roman" panose="02020603050405020304" pitchFamily="18" charset="0"/>
              <a:cs typeface="Times New Roman" panose="02020603050405020304" pitchFamily="18" charset="0"/>
            </a:endParaRPr>
          </a:p>
          <a:p>
            <a:pPr marL="0" indent="0" algn="ctr">
              <a:lnSpc>
                <a:spcPct val="150000"/>
              </a:lnSpc>
              <a:buNone/>
            </a:pPr>
            <a:r>
              <a:rPr lang="tr-TR" b="1" dirty="0">
                <a:solidFill>
                  <a:srgbClr val="FF0000"/>
                </a:solidFill>
                <a:latin typeface="Times New Roman" panose="02020603050405020304" pitchFamily="18" charset="0"/>
                <a:cs typeface="Times New Roman" panose="02020603050405020304" pitchFamily="18" charset="0"/>
              </a:rPr>
              <a:t>2024 YILI ENFLASYON FARKLARI DAHİL 580 GEÇMİŞ YIL ZARARLARI  ÖZ KAYNAK ENFLASYON FARK HESAPLARI İLE KAPATILABİLİR</a:t>
            </a:r>
          </a:p>
          <a:p>
            <a:pPr algn="just">
              <a:lnSpc>
                <a:spcPct val="150000"/>
              </a:lnSpc>
              <a:buFont typeface="Wingdings" panose="05000000000000000000" pitchFamily="2" charset="2"/>
              <a:buChar char="q"/>
            </a:pPr>
            <a:r>
              <a:rPr lang="tr-TR" kern="100" dirty="0">
                <a:latin typeface="Times New Roman" panose="02020603050405020304" pitchFamily="18" charset="0"/>
                <a:ea typeface="Calibri" panose="020F0502020204030204" pitchFamily="34" charset="0"/>
                <a:cs typeface="Times New Roman" panose="02020603050405020304" pitchFamily="18" charset="0"/>
              </a:rPr>
              <a:t>31.12.2023 tarihli bilançonun enflasyon düzeltmesine tabi tutulması sonucunda 698 hesabının gider etkisi gelir etkisinden büyük olan firmalarda düzeltme zararı oluşmuş ve bu hesap 580 Geçmiş Yıl Zararları hesabına aktarılarak 698 hesap kapatılmıştı. </a:t>
            </a:r>
          </a:p>
          <a:p>
            <a:pPr algn="just">
              <a:lnSpc>
                <a:spcPct val="150000"/>
              </a:lnSpc>
              <a:buFont typeface="Wingdings" panose="05000000000000000000" pitchFamily="2" charset="2"/>
              <a:buChar char="q"/>
            </a:pPr>
            <a:r>
              <a:rPr lang="tr-TR" kern="100" dirty="0">
                <a:latin typeface="Times New Roman" panose="02020603050405020304" pitchFamily="18" charset="0"/>
                <a:ea typeface="Calibri" panose="020F0502020204030204" pitchFamily="34" charset="0"/>
                <a:cs typeface="Times New Roman" panose="02020603050405020304" pitchFamily="18" charset="0"/>
              </a:rPr>
              <a:t>2024 takvim yılı İkinci ve üçüncü geçici vergi dönemlerinde yapılan düzeltme işlemlerinde ise </a:t>
            </a:r>
            <a:r>
              <a:rPr lang="tr-TR" b="1" kern="100" dirty="0">
                <a:latin typeface="Times New Roman" panose="02020603050405020304" pitchFamily="18" charset="0"/>
                <a:ea typeface="Calibri" panose="020F0502020204030204" pitchFamily="34" charset="0"/>
                <a:cs typeface="Times New Roman" panose="02020603050405020304" pitchFamily="18" charset="0"/>
              </a:rPr>
              <a:t>580 Geçmiş yıl zararları hesabı tekrar düzeltme işlemine tabi tutularak </a:t>
            </a:r>
            <a:r>
              <a:rPr lang="tr-TR" kern="100" dirty="0">
                <a:latin typeface="Times New Roman" panose="02020603050405020304" pitchFamily="18" charset="0"/>
                <a:ea typeface="Calibri" panose="020F0502020204030204" pitchFamily="34" charset="0"/>
                <a:cs typeface="Times New Roman" panose="02020603050405020304" pitchFamily="18" charset="0"/>
              </a:rPr>
              <a:t>gelir etkisi yaratmış ve bu etki 698 hesaba alacak olarak kaydedilmiş karşılığında 580 hesabın alt hesabına enflasyon farkı olarak kaydedilmiştir. </a:t>
            </a:r>
            <a:r>
              <a:rPr lang="tr-TR" b="1" kern="100" dirty="0">
                <a:latin typeface="Times New Roman" panose="02020603050405020304" pitchFamily="18" charset="0"/>
                <a:ea typeface="Calibri" panose="020F0502020204030204" pitchFamily="34" charset="0"/>
                <a:cs typeface="Times New Roman" panose="02020603050405020304" pitchFamily="18" charset="0"/>
              </a:rPr>
              <a:t>Böylece 580 hesap enflasyon farkı kadar artış göstermiş olmaktadır. </a:t>
            </a:r>
          </a:p>
        </p:txBody>
      </p:sp>
      <p:sp>
        <p:nvSpPr>
          <p:cNvPr id="2" name="Veri Yer Tutucusu 1">
            <a:extLst>
              <a:ext uri="{FF2B5EF4-FFF2-40B4-BE49-F238E27FC236}">
                <a16:creationId xmlns:a16="http://schemas.microsoft.com/office/drawing/2014/main" id="{7A3173E6-A24E-B007-2D7A-3B89B65ACA06}"/>
              </a:ext>
            </a:extLst>
          </p:cNvPr>
          <p:cNvSpPr>
            <a:spLocks noGrp="1"/>
          </p:cNvSpPr>
          <p:nvPr>
            <p:ph type="dt" sz="half" idx="10"/>
          </p:nvPr>
        </p:nvSpPr>
        <p:spPr/>
        <p:txBody>
          <a:bodyPr/>
          <a:lstStyle/>
          <a:p>
            <a:fld id="{5D23B685-B8BE-4CAC-8814-9E0AFC9DEB8D}" type="datetime1">
              <a:rPr lang="tr-TR" smtClean="0"/>
              <a:t>7.10.2025</a:t>
            </a:fld>
            <a:endParaRPr lang="tr-TR"/>
          </a:p>
        </p:txBody>
      </p:sp>
      <p:sp>
        <p:nvSpPr>
          <p:cNvPr id="4" name="Alt Bilgi Yer Tutucusu 3">
            <a:extLst>
              <a:ext uri="{FF2B5EF4-FFF2-40B4-BE49-F238E27FC236}">
                <a16:creationId xmlns:a16="http://schemas.microsoft.com/office/drawing/2014/main" id="{9A56E58B-2116-673D-A1CA-48CB61796CD3}"/>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19812030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E165C-0047-168E-3CC3-3F366A0F61D4}"/>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B768C83D-A59D-F219-79A9-FC4FD42783D0}"/>
              </a:ext>
            </a:extLst>
          </p:cNvPr>
          <p:cNvSpPr>
            <a:spLocks noGrp="1"/>
          </p:cNvSpPr>
          <p:nvPr>
            <p:ph type="sldNum" sz="quarter" idx="12"/>
          </p:nvPr>
        </p:nvSpPr>
        <p:spPr/>
        <p:txBody>
          <a:bodyPr/>
          <a:lstStyle/>
          <a:p>
            <a:fld id="{F302176B-0E47-46AC-8F43-DAB4B8A37D06}" type="slidenum">
              <a:rPr lang="tr-TR" smtClean="0"/>
              <a:t>73</a:t>
            </a:fld>
            <a:endParaRPr lang="tr-TR"/>
          </a:p>
        </p:txBody>
      </p:sp>
      <p:sp>
        <p:nvSpPr>
          <p:cNvPr id="3" name="İçerik Yer Tutucusu 2">
            <a:extLst>
              <a:ext uri="{FF2B5EF4-FFF2-40B4-BE49-F238E27FC236}">
                <a16:creationId xmlns:a16="http://schemas.microsoft.com/office/drawing/2014/main" id="{B7C245FB-A0CF-39D5-23CD-1E43AFE6D845}"/>
              </a:ext>
            </a:extLst>
          </p:cNvPr>
          <p:cNvSpPr>
            <a:spLocks noGrp="1"/>
          </p:cNvSpPr>
          <p:nvPr>
            <p:ph idx="4294967295"/>
          </p:nvPr>
        </p:nvSpPr>
        <p:spPr>
          <a:xfrm>
            <a:off x="1199456" y="836712"/>
            <a:ext cx="10009112" cy="5335489"/>
          </a:xfrm>
        </p:spPr>
        <p:txBody>
          <a:bodyPr>
            <a:normAutofit fontScale="92500" lnSpcReduction="20000"/>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ctr">
              <a:buNone/>
            </a:pPr>
            <a:r>
              <a:rPr lang="tr-TR" sz="3600" b="1" dirty="0">
                <a:solidFill>
                  <a:srgbClr val="FF0000"/>
                </a:solidFill>
                <a:effectLst>
                  <a:outerShdw blurRad="38100" dist="38100" dir="2700000" algn="tl">
                    <a:srgbClr val="000000">
                      <a:alpha val="43137"/>
                    </a:srgbClr>
                  </a:outerShdw>
                </a:effectLst>
                <a:latin typeface="Algerian" panose="04020705040A02060702" pitchFamily="82" charset="0"/>
              </a:rPr>
              <a:t>580 geçmiş yıl zararları</a:t>
            </a:r>
          </a:p>
          <a:p>
            <a:pPr marL="0" indent="0" algn="just">
              <a:buNone/>
            </a:pPr>
            <a:endPar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lnSpc>
                <a:spcPct val="170000"/>
              </a:lnSpc>
              <a:buFont typeface="Wingdings" panose="05000000000000000000" pitchFamily="2" charset="2"/>
              <a:buChar char="q"/>
            </a:pPr>
            <a:r>
              <a:rPr lang="tr-TR" sz="2600" kern="100" dirty="0">
                <a:latin typeface="Times New Roman" panose="02020603050405020304" pitchFamily="18" charset="0"/>
                <a:ea typeface="Calibri" panose="020F0502020204030204" pitchFamily="34" charset="0"/>
                <a:cs typeface="Times New Roman" panose="02020603050405020304" pitchFamily="18" charset="0"/>
              </a:rPr>
              <a:t>Hali hazır öz kaynak hesapları içerisinde yer alan; 502 Sermaye Düzeltmesi Olumlu Farkları, 522 Hisse Senedi İhraç Primleri Enflasyon Farkları, 525 Kayda Alınan Emtia Karşılığı Enflasyon Farkları, 540 Yasal Yedekler Enflasyon Farkları, 542 Olağanüstü Yedekler Enflasyon Farkları, 549 Özel Fonlar Enflasyon Farkları gibi 2023 ve 2024 öz kaynak enflasyon farkları ile 580 hesapta yer alan tutarla mahsup edilebilirsiniz. Anılan enflasyon farkları 580 hesabın üzerinde bir tutar ise 580 hesabı sıfırlamış olursunuz. </a:t>
            </a:r>
          </a:p>
          <a:p>
            <a:pPr marL="0" indent="0" algn="ctr">
              <a:buNone/>
            </a:pPr>
            <a:endParaRPr lang="tr-TR" b="1" dirty="0">
              <a:solidFill>
                <a:srgbClr val="FF0000"/>
              </a:solidFill>
              <a:effectLst>
                <a:outerShdw blurRad="38100" dist="38100" dir="2700000" algn="tl">
                  <a:srgbClr val="000000">
                    <a:alpha val="43137"/>
                  </a:srgbClr>
                </a:outerShdw>
              </a:effectLst>
            </a:endParaRPr>
          </a:p>
        </p:txBody>
      </p:sp>
      <p:sp>
        <p:nvSpPr>
          <p:cNvPr id="2" name="Veri Yer Tutucusu 1">
            <a:extLst>
              <a:ext uri="{FF2B5EF4-FFF2-40B4-BE49-F238E27FC236}">
                <a16:creationId xmlns:a16="http://schemas.microsoft.com/office/drawing/2014/main" id="{4DEFCEB8-4E67-9EB7-EFA4-8083118F4688}"/>
              </a:ext>
            </a:extLst>
          </p:cNvPr>
          <p:cNvSpPr>
            <a:spLocks noGrp="1"/>
          </p:cNvSpPr>
          <p:nvPr>
            <p:ph type="dt" sz="half" idx="10"/>
          </p:nvPr>
        </p:nvSpPr>
        <p:spPr/>
        <p:txBody>
          <a:bodyPr/>
          <a:lstStyle/>
          <a:p>
            <a:fld id="{B4468691-E455-44E9-AD8D-E56A6FC37772}" type="datetime1">
              <a:rPr lang="tr-TR" smtClean="0"/>
              <a:t>7.10.2025</a:t>
            </a:fld>
            <a:endParaRPr lang="tr-TR"/>
          </a:p>
        </p:txBody>
      </p:sp>
      <p:sp>
        <p:nvSpPr>
          <p:cNvPr id="4" name="Alt Bilgi Yer Tutucusu 3">
            <a:extLst>
              <a:ext uri="{FF2B5EF4-FFF2-40B4-BE49-F238E27FC236}">
                <a16:creationId xmlns:a16="http://schemas.microsoft.com/office/drawing/2014/main" id="{075675A1-54B6-60FD-D4FF-97BE20217E1E}"/>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36952329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36F8C-FA1E-A72B-CEEB-CA2768A699A0}"/>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A3958905-E716-C010-4B7D-476AFE0BE671}"/>
              </a:ext>
            </a:extLst>
          </p:cNvPr>
          <p:cNvSpPr>
            <a:spLocks noGrp="1"/>
          </p:cNvSpPr>
          <p:nvPr>
            <p:ph type="sldNum" sz="quarter" idx="12"/>
          </p:nvPr>
        </p:nvSpPr>
        <p:spPr/>
        <p:txBody>
          <a:bodyPr/>
          <a:lstStyle/>
          <a:p>
            <a:fld id="{F302176B-0E47-46AC-8F43-DAB4B8A37D06}" type="slidenum">
              <a:rPr lang="tr-TR" smtClean="0"/>
              <a:t>74</a:t>
            </a:fld>
            <a:endParaRPr lang="tr-TR"/>
          </a:p>
        </p:txBody>
      </p:sp>
      <p:sp>
        <p:nvSpPr>
          <p:cNvPr id="3" name="İçerik Yer Tutucusu 2">
            <a:extLst>
              <a:ext uri="{FF2B5EF4-FFF2-40B4-BE49-F238E27FC236}">
                <a16:creationId xmlns:a16="http://schemas.microsoft.com/office/drawing/2014/main" id="{3E46EFFD-4B60-0E9F-CFF8-42D0D590CEBD}"/>
              </a:ext>
            </a:extLst>
          </p:cNvPr>
          <p:cNvSpPr>
            <a:spLocks noGrp="1"/>
          </p:cNvSpPr>
          <p:nvPr>
            <p:ph idx="4294967295"/>
          </p:nvPr>
        </p:nvSpPr>
        <p:spPr>
          <a:xfrm>
            <a:off x="1055440" y="548680"/>
            <a:ext cx="9937104" cy="4968553"/>
          </a:xfrm>
        </p:spPr>
        <p:txBody>
          <a:bodyPr>
            <a:normAutofit/>
          </a:bodyPr>
          <a:lstStyle/>
          <a:p>
            <a:pPr marL="0" indent="0" algn="just">
              <a:buNone/>
            </a:pPr>
            <a:endParaRPr lang="tr-TR" b="1" dirty="0">
              <a:latin typeface="Times New Roman" panose="02020603050405020304" pitchFamily="18" charset="0"/>
              <a:cs typeface="Times New Roman" panose="02020603050405020304" pitchFamily="18" charset="0"/>
            </a:endParaRPr>
          </a:p>
          <a:p>
            <a:pPr marL="0" indent="0" algn="ctr">
              <a:lnSpc>
                <a:spcPct val="150000"/>
              </a:lnSpc>
              <a:buNone/>
            </a:pPr>
            <a:r>
              <a:rPr lang="tr-TR" b="1" dirty="0">
                <a:solidFill>
                  <a:srgbClr val="FF0000"/>
                </a:solidFill>
                <a:latin typeface="Times New Roman" panose="02020603050405020304" pitchFamily="18" charset="0"/>
                <a:cs typeface="Times New Roman" panose="02020603050405020304" pitchFamily="18" charset="0"/>
              </a:rPr>
              <a:t>2024 YILI ENFLASYON FARKLARI DAHİL 580 GEÇMİŞ YIL ZARARLARI  ÖZ KAYNAK ENFLASYON FARK HESAPLARI İLE KAPATILABİLİR</a:t>
            </a:r>
          </a:p>
          <a:p>
            <a:pPr algn="just">
              <a:lnSpc>
                <a:spcPct val="150000"/>
              </a:lnSpc>
              <a:buFont typeface="Wingdings" panose="05000000000000000000" pitchFamily="2" charset="2"/>
              <a:buChar char="q"/>
            </a:pPr>
            <a:r>
              <a:rPr lang="tr-TR" kern="100" dirty="0">
                <a:latin typeface="Times New Roman" panose="02020603050405020304" pitchFamily="18" charset="0"/>
                <a:ea typeface="Calibri" panose="020F0502020204030204" pitchFamily="34" charset="0"/>
                <a:cs typeface="Times New Roman" panose="02020603050405020304" pitchFamily="18" charset="0"/>
              </a:rPr>
              <a:t> Bilindiği üzere, öz sermaye kalemlerine ait enflasyon farklarının düzeltme sonucu oluşan geçmiş yıl zararlarına mahsup edilebilmesine Kanun izin vermektedir. </a:t>
            </a:r>
          </a:p>
          <a:p>
            <a:pPr algn="just">
              <a:lnSpc>
                <a:spcPct val="150000"/>
              </a:lnSpc>
              <a:buFont typeface="Wingdings" panose="05000000000000000000" pitchFamily="2" charset="2"/>
              <a:buChar char="q"/>
            </a:pPr>
            <a:r>
              <a:rPr lang="tr-TR" kern="100" dirty="0">
                <a:latin typeface="Times New Roman" panose="02020603050405020304" pitchFamily="18" charset="0"/>
                <a:ea typeface="Calibri" panose="020F0502020204030204" pitchFamily="34" charset="0"/>
                <a:cs typeface="Times New Roman" panose="02020603050405020304" pitchFamily="18" charset="0"/>
              </a:rPr>
              <a:t>Dolayısıyla 2024 takvim yılı içerisinde veya yıl sonunda 2024 Enflasyon farkları dahil </a:t>
            </a:r>
            <a:r>
              <a:rPr lang="tr-TR" b="1" kern="100" dirty="0">
                <a:latin typeface="Times New Roman" panose="02020603050405020304" pitchFamily="18" charset="0"/>
                <a:ea typeface="Calibri" panose="020F0502020204030204" pitchFamily="34" charset="0"/>
                <a:cs typeface="Times New Roman" panose="02020603050405020304" pitchFamily="18" charset="0"/>
              </a:rPr>
              <a:t>502 Sermaye Düzeltmesi Olumlu Farkları, 540 Yasal Yedekler Enflasyon Farkları, 549 Özel Fonlar Enflasyon Farkları</a:t>
            </a:r>
            <a:r>
              <a:rPr lang="tr-TR" kern="100" dirty="0">
                <a:latin typeface="Times New Roman" panose="02020603050405020304" pitchFamily="18" charset="0"/>
                <a:ea typeface="Calibri" panose="020F0502020204030204" pitchFamily="34" charset="0"/>
                <a:cs typeface="Times New Roman" panose="02020603050405020304" pitchFamily="18" charset="0"/>
              </a:rPr>
              <a:t> gibi öz kaynak enflasyon farkları 580 hesapta yer alan 2024 enflasyon farkları dahil tutarlara mahsup edilebilecektir.</a:t>
            </a:r>
          </a:p>
        </p:txBody>
      </p:sp>
      <p:sp>
        <p:nvSpPr>
          <p:cNvPr id="2" name="Veri Yer Tutucusu 1">
            <a:extLst>
              <a:ext uri="{FF2B5EF4-FFF2-40B4-BE49-F238E27FC236}">
                <a16:creationId xmlns:a16="http://schemas.microsoft.com/office/drawing/2014/main" id="{5A77EA4E-3E48-AA85-B8EF-55C4AD0001A5}"/>
              </a:ext>
            </a:extLst>
          </p:cNvPr>
          <p:cNvSpPr>
            <a:spLocks noGrp="1"/>
          </p:cNvSpPr>
          <p:nvPr>
            <p:ph type="dt" sz="half" idx="10"/>
          </p:nvPr>
        </p:nvSpPr>
        <p:spPr/>
        <p:txBody>
          <a:bodyPr/>
          <a:lstStyle/>
          <a:p>
            <a:fld id="{5D23B685-B8BE-4CAC-8814-9E0AFC9DEB8D}" type="datetime1">
              <a:rPr lang="tr-TR" smtClean="0"/>
              <a:t>7.10.2025</a:t>
            </a:fld>
            <a:endParaRPr lang="tr-TR"/>
          </a:p>
        </p:txBody>
      </p:sp>
      <p:sp>
        <p:nvSpPr>
          <p:cNvPr id="4" name="Alt Bilgi Yer Tutucusu 3">
            <a:extLst>
              <a:ext uri="{FF2B5EF4-FFF2-40B4-BE49-F238E27FC236}">
                <a16:creationId xmlns:a16="http://schemas.microsoft.com/office/drawing/2014/main" id="{88507C7F-1922-6A9C-C66D-271582450520}"/>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37406398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40D19-4D68-2E67-6EEC-D70DE710E466}"/>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77834D91-5810-C60D-73AB-56B1F6AC7DF7}"/>
              </a:ext>
            </a:extLst>
          </p:cNvPr>
          <p:cNvSpPr>
            <a:spLocks noGrp="1"/>
          </p:cNvSpPr>
          <p:nvPr>
            <p:ph type="title"/>
          </p:nvPr>
        </p:nvSpPr>
        <p:spPr>
          <a:xfrm>
            <a:off x="1981200" y="274638"/>
            <a:ext cx="7427168" cy="1143000"/>
          </a:xfrm>
        </p:spPr>
        <p:txBody>
          <a:bodyPr>
            <a:normAutofit/>
          </a:bodyPr>
          <a:lstStyle/>
          <a:p>
            <a:pPr algn="ctr"/>
            <a:br>
              <a:rPr lang="tr-TR" sz="3200" b="1" dirty="0">
                <a:solidFill>
                  <a:srgbClr val="002060"/>
                </a:solidFill>
                <a:latin typeface="Algerian" pitchFamily="82" charset="0"/>
              </a:rPr>
            </a:br>
            <a:endParaRPr lang="tr-TR" sz="3200" b="1" dirty="0">
              <a:solidFill>
                <a:srgbClr val="002060"/>
              </a:solidFill>
              <a:latin typeface="Algerian" pitchFamily="82" charset="0"/>
            </a:endParaRPr>
          </a:p>
        </p:txBody>
      </p:sp>
      <p:sp>
        <p:nvSpPr>
          <p:cNvPr id="3" name="İçerik Yer Tutucusu 2">
            <a:extLst>
              <a:ext uri="{FF2B5EF4-FFF2-40B4-BE49-F238E27FC236}">
                <a16:creationId xmlns:a16="http://schemas.microsoft.com/office/drawing/2014/main" id="{93D2FE43-E41A-E3D9-1D4A-18FC01233585}"/>
              </a:ext>
            </a:extLst>
          </p:cNvPr>
          <p:cNvSpPr>
            <a:spLocks noGrp="1"/>
          </p:cNvSpPr>
          <p:nvPr>
            <p:ph idx="1"/>
          </p:nvPr>
        </p:nvSpPr>
        <p:spPr>
          <a:xfrm>
            <a:off x="767408" y="692696"/>
            <a:ext cx="11017224" cy="5484269"/>
          </a:xfrm>
        </p:spPr>
        <p:txBody>
          <a:bodyPr>
            <a:normAutofit/>
          </a:bodyPr>
          <a:lstStyle/>
          <a:p>
            <a:pPr marL="0" indent="0" algn="ctr">
              <a:lnSpc>
                <a:spcPct val="120000"/>
              </a:lnSpc>
              <a:spcBef>
                <a:spcPts val="2400"/>
              </a:spcBef>
              <a:buNone/>
            </a:pPr>
            <a:r>
              <a:rPr lang="tr-TR" sz="2600" b="1" dirty="0">
                <a:solidFill>
                  <a:srgbClr val="FF0000"/>
                </a:solidFill>
                <a:latin typeface="Times New Roman" panose="02020603050405020304" pitchFamily="18" charset="0"/>
                <a:cs typeface="Times New Roman" panose="02020603050405020304" pitchFamily="18" charset="0"/>
              </a:rPr>
              <a:t> 31.12.2023 TARİHLİ BİLANÇOLARIN DÜZELTİLMESİ SONUCU ORTAYA ÇIKAN DÜZELTME ZARARI</a:t>
            </a:r>
          </a:p>
          <a:p>
            <a:pPr algn="just">
              <a:lnSpc>
                <a:spcPct val="150000"/>
              </a:lnSpc>
              <a:spcBef>
                <a:spcPts val="2400"/>
              </a:spcBef>
              <a:buFont typeface="Wingdings" panose="05000000000000000000" pitchFamily="2" charset="2"/>
              <a:buChar char="q"/>
            </a:pPr>
            <a:r>
              <a:rPr lang="tr-TR"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Matrah artırımı yapılan yıllarla ilgili zarar mahsubunun durumunu hatırlayalım.</a:t>
            </a:r>
          </a:p>
          <a:p>
            <a:pPr algn="just">
              <a:lnSpc>
                <a:spcPct val="150000"/>
              </a:lnSpc>
              <a:spcBef>
                <a:spcPts val="2400"/>
              </a:spcBef>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2018, 2019, 2020 ve 2021 takvim yılları için gelir ve kurumlar vergisi mükellefleri tarafından matrah artırımında bulunulması durumunda anılan yıllara ait zararların 50’si izleyen yılların kârlarından mahsup edilemeyecektir.</a:t>
            </a:r>
          </a:p>
          <a:p>
            <a:pPr algn="just">
              <a:lnSpc>
                <a:spcPct val="150000"/>
              </a:lnSpc>
              <a:spcBef>
                <a:spcPts val="2400"/>
              </a:spcBef>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2022 takvim yılına zararla kapatan gelir ve kurumlar vergisi mükellefleri tarafından 2022 takvim yılı için matrah artırımında bulunulması durumunda, bu yıla ait zararın tamamını 2023 ve izleyen yılların kârlarından mahsup edemeyeceklerdir.</a:t>
            </a:r>
          </a:p>
        </p:txBody>
      </p:sp>
      <p:sp>
        <p:nvSpPr>
          <p:cNvPr id="5" name="Slayt Numarası Yer Tutucusu 4">
            <a:extLst>
              <a:ext uri="{FF2B5EF4-FFF2-40B4-BE49-F238E27FC236}">
                <a16:creationId xmlns:a16="http://schemas.microsoft.com/office/drawing/2014/main" id="{7C0F2EC1-D77E-13D5-ED7F-E9434DF4394D}"/>
              </a:ext>
            </a:extLst>
          </p:cNvPr>
          <p:cNvSpPr>
            <a:spLocks noGrp="1"/>
          </p:cNvSpPr>
          <p:nvPr>
            <p:ph type="sldNum" sz="quarter" idx="12"/>
          </p:nvPr>
        </p:nvSpPr>
        <p:spPr/>
        <p:txBody>
          <a:bodyPr/>
          <a:lstStyle/>
          <a:p>
            <a:fld id="{F302176B-0E47-46AC-8F43-DAB4B8A37D06}" type="slidenum">
              <a:rPr lang="tr-TR" smtClean="0"/>
              <a:t>75</a:t>
            </a:fld>
            <a:endParaRPr lang="tr-TR"/>
          </a:p>
        </p:txBody>
      </p:sp>
      <p:sp>
        <p:nvSpPr>
          <p:cNvPr id="4" name="Veri Yer Tutucusu 3">
            <a:extLst>
              <a:ext uri="{FF2B5EF4-FFF2-40B4-BE49-F238E27FC236}">
                <a16:creationId xmlns:a16="http://schemas.microsoft.com/office/drawing/2014/main" id="{989521B9-45CF-5E72-1543-98F3CBF332DE}"/>
              </a:ext>
            </a:extLst>
          </p:cNvPr>
          <p:cNvSpPr>
            <a:spLocks noGrp="1"/>
          </p:cNvSpPr>
          <p:nvPr>
            <p:ph type="dt" sz="half" idx="10"/>
          </p:nvPr>
        </p:nvSpPr>
        <p:spPr/>
        <p:txBody>
          <a:bodyPr/>
          <a:lstStyle/>
          <a:p>
            <a:fld id="{D5CC7972-0C22-4A60-8170-E06C9634EB1C}" type="datetime1">
              <a:rPr lang="tr-TR" smtClean="0"/>
              <a:t>7.10.2025</a:t>
            </a:fld>
            <a:endParaRPr lang="tr-TR"/>
          </a:p>
        </p:txBody>
      </p:sp>
      <p:sp>
        <p:nvSpPr>
          <p:cNvPr id="6" name="Alt Bilgi Yer Tutucusu 5">
            <a:extLst>
              <a:ext uri="{FF2B5EF4-FFF2-40B4-BE49-F238E27FC236}">
                <a16:creationId xmlns:a16="http://schemas.microsoft.com/office/drawing/2014/main" id="{09C0EF14-D3F6-04EA-9496-8D3B78F63BB5}"/>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35325230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42629-7D15-6089-F421-013476810772}"/>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358A8B24-0DAE-8D50-1E65-882C9E87E783}"/>
              </a:ext>
            </a:extLst>
          </p:cNvPr>
          <p:cNvSpPr>
            <a:spLocks noGrp="1"/>
          </p:cNvSpPr>
          <p:nvPr>
            <p:ph type="sldNum" sz="quarter" idx="12"/>
          </p:nvPr>
        </p:nvSpPr>
        <p:spPr/>
        <p:txBody>
          <a:bodyPr/>
          <a:lstStyle/>
          <a:p>
            <a:fld id="{F302176B-0E47-46AC-8F43-DAB4B8A37D06}" type="slidenum">
              <a:rPr lang="tr-TR" smtClean="0"/>
              <a:t>76</a:t>
            </a:fld>
            <a:endParaRPr lang="tr-TR"/>
          </a:p>
        </p:txBody>
      </p:sp>
      <p:sp>
        <p:nvSpPr>
          <p:cNvPr id="3" name="İçerik Yer Tutucusu 2">
            <a:extLst>
              <a:ext uri="{FF2B5EF4-FFF2-40B4-BE49-F238E27FC236}">
                <a16:creationId xmlns:a16="http://schemas.microsoft.com/office/drawing/2014/main" id="{D2F3DB95-BFFC-1A5F-4E22-F638C06A0B67}"/>
              </a:ext>
            </a:extLst>
          </p:cNvPr>
          <p:cNvSpPr>
            <a:spLocks noGrp="1"/>
          </p:cNvSpPr>
          <p:nvPr>
            <p:ph idx="4294967295"/>
          </p:nvPr>
        </p:nvSpPr>
        <p:spPr>
          <a:xfrm>
            <a:off x="1088136" y="404664"/>
            <a:ext cx="9937104" cy="5256584"/>
          </a:xfrm>
        </p:spPr>
        <p:txBody>
          <a:bodyPr>
            <a:normAutofit/>
          </a:bodyPr>
          <a:lstStyle/>
          <a:p>
            <a:pPr marL="0" indent="0" algn="just">
              <a:buNone/>
            </a:pPr>
            <a:endParaRPr lang="tr-TR" b="1" dirty="0">
              <a:latin typeface="Times New Roman" panose="02020603050405020304" pitchFamily="18" charset="0"/>
              <a:cs typeface="Times New Roman" panose="02020603050405020304" pitchFamily="18" charset="0"/>
            </a:endParaRPr>
          </a:p>
          <a:p>
            <a:pPr marL="0" indent="0" algn="ctr">
              <a:lnSpc>
                <a:spcPct val="150000"/>
              </a:lnSpc>
              <a:buNone/>
            </a:pPr>
            <a:r>
              <a:rPr lang="tr-TR" b="1" dirty="0">
                <a:solidFill>
                  <a:srgbClr val="FF0000"/>
                </a:solidFill>
                <a:latin typeface="Times New Roman" panose="02020603050405020304" pitchFamily="18" charset="0"/>
                <a:cs typeface="Times New Roman" panose="02020603050405020304" pitchFamily="18" charset="0"/>
              </a:rPr>
              <a:t>GEÇMİŞ YIL KARLARI VEYA GEÇMİŞ YIL ZARARLARINI DÜZELTMEYİ UNUTMAYIN!</a:t>
            </a:r>
          </a:p>
          <a:p>
            <a:pPr algn="just">
              <a:lnSpc>
                <a:spcPct val="150000"/>
              </a:lnSpc>
              <a:buFont typeface="Wingdings" panose="05000000000000000000" pitchFamily="2" charset="2"/>
              <a:buChar char="q"/>
            </a:pPr>
            <a:r>
              <a:rPr lang="tr-TR" kern="100" dirty="0">
                <a:latin typeface="Times New Roman" panose="02020603050405020304" pitchFamily="18" charset="0"/>
                <a:ea typeface="Calibri" panose="020F0502020204030204" pitchFamily="34" charset="0"/>
                <a:cs typeface="Times New Roman" panose="02020603050405020304" pitchFamily="18" charset="0"/>
              </a:rPr>
              <a:t>31.12.2023 Tarihli Bilançoları Enflasyon Düzeltmesine tabi tutarken;</a:t>
            </a:r>
          </a:p>
          <a:p>
            <a:pPr algn="just">
              <a:lnSpc>
                <a:spcPct val="150000"/>
              </a:lnSpc>
              <a:buFont typeface="Wingdings" panose="05000000000000000000" pitchFamily="2" charset="2"/>
              <a:buChar char="q"/>
            </a:pPr>
            <a:r>
              <a:rPr lang="tr-TR" kern="100" dirty="0">
                <a:latin typeface="Times New Roman" panose="02020603050405020304" pitchFamily="18" charset="0"/>
                <a:ea typeface="Calibri" panose="020F0502020204030204" pitchFamily="34" charset="0"/>
                <a:cs typeface="Times New Roman" panose="02020603050405020304" pitchFamily="18" charset="0"/>
              </a:rPr>
              <a:t> </a:t>
            </a:r>
            <a:r>
              <a:rPr lang="tr-TR"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580 Geçmiş Yıl Zararlarını, </a:t>
            </a:r>
            <a:r>
              <a:rPr lang="tr-TR" kern="1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570 Geçmiş Yıl Karlarını</a:t>
            </a:r>
            <a:r>
              <a:rPr lang="tr-TR" kern="100" dirty="0">
                <a:latin typeface="Times New Roman" panose="02020603050405020304" pitchFamily="18" charset="0"/>
                <a:ea typeface="Calibri" panose="020F0502020204030204" pitchFamily="34" charset="0"/>
                <a:cs typeface="Times New Roman" panose="02020603050405020304" pitchFamily="18" charset="0"/>
              </a:rPr>
              <a:t>, </a:t>
            </a:r>
            <a:r>
              <a:rPr lang="tr-TR"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590 Dönem Karını</a:t>
            </a:r>
            <a:r>
              <a:rPr lang="tr-TR" kern="100" dirty="0">
                <a:latin typeface="Times New Roman" panose="02020603050405020304" pitchFamily="18" charset="0"/>
                <a:ea typeface="Calibri" panose="020F0502020204030204" pitchFamily="34" charset="0"/>
                <a:cs typeface="Times New Roman" panose="02020603050405020304" pitchFamily="18" charset="0"/>
              </a:rPr>
              <a:t> veya </a:t>
            </a:r>
            <a:r>
              <a:rPr lang="tr-TR" kern="1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592 Dönem Zararını </a:t>
            </a:r>
            <a:r>
              <a:rPr lang="tr-TR" kern="100" dirty="0">
                <a:latin typeface="Times New Roman" panose="02020603050405020304" pitchFamily="18" charset="0"/>
                <a:ea typeface="Calibri" panose="020F0502020204030204" pitchFamily="34" charset="0"/>
                <a:cs typeface="Times New Roman" panose="02020603050405020304" pitchFamily="18" charset="0"/>
              </a:rPr>
              <a:t>698 Hesaba aktarılmak suretiyle kapatılmıştı. 698 Hesabın bakiyesi 580 veya 570 hesaba aktarılmıştı. </a:t>
            </a:r>
          </a:p>
          <a:p>
            <a:pPr algn="just">
              <a:lnSpc>
                <a:spcPct val="150000"/>
              </a:lnSpc>
              <a:buFont typeface="Wingdings" panose="05000000000000000000" pitchFamily="2" charset="2"/>
              <a:buChar char="q"/>
            </a:pPr>
            <a:r>
              <a:rPr lang="tr-TR" kern="100" dirty="0">
                <a:latin typeface="Times New Roman" panose="02020603050405020304" pitchFamily="18" charset="0"/>
                <a:ea typeface="Calibri" panose="020F0502020204030204" pitchFamily="34" charset="0"/>
                <a:cs typeface="Times New Roman" panose="02020603050405020304" pitchFamily="18" charset="0"/>
              </a:rPr>
              <a:t>31.12.2023 Tarihli Bilançoların düzeltilmesi sonucu ortaya çıkan ve 698 Hesabın bakiyesini yansıtan </a:t>
            </a:r>
            <a:r>
              <a:rPr lang="tr-TR" b="1" kern="100" dirty="0">
                <a:solidFill>
                  <a:srgbClr val="7030A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570 Geçmiş Yıl Karlarına veya 580 Geçmiş Yıl Zararları Hesabı </a:t>
            </a:r>
            <a:r>
              <a:rPr lang="tr-TR" kern="100" dirty="0">
                <a:latin typeface="Times New Roman" panose="02020603050405020304" pitchFamily="18" charset="0"/>
                <a:ea typeface="Calibri" panose="020F0502020204030204" pitchFamily="34" charset="0"/>
                <a:cs typeface="Times New Roman" panose="02020603050405020304" pitchFamily="18" charset="0"/>
              </a:rPr>
              <a:t>2024 takvim yılı düzeltmelerinde gelir veya gider etkisi yaratmaya devam edecektir. </a:t>
            </a:r>
          </a:p>
        </p:txBody>
      </p:sp>
      <p:sp>
        <p:nvSpPr>
          <p:cNvPr id="2" name="Veri Yer Tutucusu 1">
            <a:extLst>
              <a:ext uri="{FF2B5EF4-FFF2-40B4-BE49-F238E27FC236}">
                <a16:creationId xmlns:a16="http://schemas.microsoft.com/office/drawing/2014/main" id="{10904EFD-B7F9-D4A7-09F3-D2474E55D920}"/>
              </a:ext>
            </a:extLst>
          </p:cNvPr>
          <p:cNvSpPr>
            <a:spLocks noGrp="1"/>
          </p:cNvSpPr>
          <p:nvPr>
            <p:ph type="dt" sz="half" idx="10"/>
          </p:nvPr>
        </p:nvSpPr>
        <p:spPr/>
        <p:txBody>
          <a:bodyPr/>
          <a:lstStyle/>
          <a:p>
            <a:fld id="{5D23B685-B8BE-4CAC-8814-9E0AFC9DEB8D}" type="datetime1">
              <a:rPr lang="tr-TR" smtClean="0"/>
              <a:t>7.10.2025</a:t>
            </a:fld>
            <a:endParaRPr lang="tr-TR"/>
          </a:p>
        </p:txBody>
      </p:sp>
      <p:sp>
        <p:nvSpPr>
          <p:cNvPr id="4" name="Alt Bilgi Yer Tutucusu 3">
            <a:extLst>
              <a:ext uri="{FF2B5EF4-FFF2-40B4-BE49-F238E27FC236}">
                <a16:creationId xmlns:a16="http://schemas.microsoft.com/office/drawing/2014/main" id="{25E2AFA3-7937-E080-156F-EE64F6C19FBE}"/>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10806071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0E155-48C1-0ACD-43C2-E35AE2BAC74E}"/>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03C4F624-56F4-3184-BD65-526A2E4F0A14}"/>
              </a:ext>
            </a:extLst>
          </p:cNvPr>
          <p:cNvSpPr>
            <a:spLocks noGrp="1"/>
          </p:cNvSpPr>
          <p:nvPr>
            <p:ph type="title"/>
          </p:nvPr>
        </p:nvSpPr>
        <p:spPr>
          <a:xfrm>
            <a:off x="1981200" y="274638"/>
            <a:ext cx="7427168" cy="1143000"/>
          </a:xfrm>
        </p:spPr>
        <p:txBody>
          <a:bodyPr>
            <a:normAutofit/>
          </a:bodyPr>
          <a:lstStyle/>
          <a:p>
            <a:pPr algn="ctr"/>
            <a:br>
              <a:rPr lang="tr-TR" sz="3200" b="1" dirty="0">
                <a:solidFill>
                  <a:srgbClr val="002060"/>
                </a:solidFill>
                <a:latin typeface="Algerian" pitchFamily="82" charset="0"/>
              </a:rPr>
            </a:br>
            <a:endParaRPr lang="tr-TR" sz="3200" b="1" dirty="0">
              <a:solidFill>
                <a:srgbClr val="002060"/>
              </a:solidFill>
              <a:latin typeface="Algerian" pitchFamily="82" charset="0"/>
            </a:endParaRPr>
          </a:p>
        </p:txBody>
      </p:sp>
      <p:sp>
        <p:nvSpPr>
          <p:cNvPr id="3" name="İçerik Yer Tutucusu 2">
            <a:extLst>
              <a:ext uri="{FF2B5EF4-FFF2-40B4-BE49-F238E27FC236}">
                <a16:creationId xmlns:a16="http://schemas.microsoft.com/office/drawing/2014/main" id="{C62D2214-3F41-8048-E0AD-80F09BB9C595}"/>
              </a:ext>
            </a:extLst>
          </p:cNvPr>
          <p:cNvSpPr>
            <a:spLocks noGrp="1"/>
          </p:cNvSpPr>
          <p:nvPr>
            <p:ph idx="1"/>
          </p:nvPr>
        </p:nvSpPr>
        <p:spPr>
          <a:xfrm>
            <a:off x="767408" y="476672"/>
            <a:ext cx="10543720" cy="5700293"/>
          </a:xfrm>
        </p:spPr>
        <p:txBody>
          <a:bodyPr>
            <a:normAutofit fontScale="85000" lnSpcReduction="20000"/>
          </a:bodyPr>
          <a:lstStyle/>
          <a:p>
            <a:pPr marL="0" indent="0" algn="ctr">
              <a:buNone/>
            </a:pPr>
            <a:endParaRPr lang="tr-TR"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lnSpc>
                <a:spcPct val="170000"/>
              </a:lnSpc>
              <a:buNone/>
            </a:pPr>
            <a:r>
              <a:rPr lang="tr-TR" sz="23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31.12.2023 TARİHLİ BİLANÇOLARIN DÜZELTİLMESİ SONUCU ORTAYA ÇIKAN DÜZELTME ZARARI</a:t>
            </a:r>
          </a:p>
          <a:p>
            <a:pPr marL="0" indent="0" algn="ctr">
              <a:lnSpc>
                <a:spcPct val="170000"/>
              </a:lnSpc>
              <a:buNone/>
            </a:pPr>
            <a:r>
              <a:rPr lang="tr-TR" sz="23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2024 YILI KURUMLAR VERGİSİ BEYANNAMESİNDE MAHSUBA KONU EDİLEMEZ</a:t>
            </a:r>
          </a:p>
          <a:p>
            <a:pPr algn="just">
              <a:lnSpc>
                <a:spcPct val="150000"/>
              </a:lnSpc>
              <a:spcBef>
                <a:spcPts val="2400"/>
              </a:spcBef>
              <a:buFont typeface="Wingdings" panose="05000000000000000000" pitchFamily="2" charset="2"/>
              <a:buChar char="q"/>
            </a:pPr>
            <a:r>
              <a:rPr lang="tr-TR" sz="2600" dirty="0">
                <a:latin typeface="Times New Roman" panose="02020603050405020304" pitchFamily="18" charset="0"/>
                <a:cs typeface="Times New Roman" panose="02020603050405020304" pitchFamily="18" charset="0"/>
              </a:rPr>
              <a:t> 31.12.2023 tarihli bilançonun düzeltilmesi sonucu ortaya çıkan ve 580 geçmiş yıl zararları hesabında takip edilen düzeltme zararını 2024 takvim yılı geçici vergi beyannameleri ile 2024 yılına ilişkin olarak 2025 yılı Nisan ayında vereceğiniz kurumlar vergisi beyannamelerinizde mahsuba konu edemezsiniz. </a:t>
            </a:r>
          </a:p>
          <a:p>
            <a:pPr algn="just">
              <a:lnSpc>
                <a:spcPct val="150000"/>
              </a:lnSpc>
              <a:spcBef>
                <a:spcPts val="2400"/>
              </a:spcBef>
              <a:buFont typeface="Wingdings" panose="05000000000000000000" pitchFamily="2" charset="2"/>
              <a:buChar char="q"/>
            </a:pPr>
            <a:r>
              <a:rPr lang="tr-TR" sz="2600" dirty="0">
                <a:latin typeface="Times New Roman" panose="02020603050405020304" pitchFamily="18" charset="0"/>
                <a:cs typeface="Times New Roman" panose="02020603050405020304" pitchFamily="18" charset="0"/>
              </a:rPr>
              <a:t>Mahsuba konu edebileceğiz zarar tutarları 2019-2020-2021-2022 ve 2023 yıllarında kurumlar vergisi beyannameleri üzerinde, matrah artırımı ile ilgili hükümleri dikkate almak suretiyle, ortaya çıkan zarar tutarları sınırlıdır. </a:t>
            </a:r>
          </a:p>
        </p:txBody>
      </p:sp>
      <p:sp>
        <p:nvSpPr>
          <p:cNvPr id="5" name="Slayt Numarası Yer Tutucusu 4">
            <a:extLst>
              <a:ext uri="{FF2B5EF4-FFF2-40B4-BE49-F238E27FC236}">
                <a16:creationId xmlns:a16="http://schemas.microsoft.com/office/drawing/2014/main" id="{D6B47CFB-1F54-C5FF-8F49-82749975BD3E}"/>
              </a:ext>
            </a:extLst>
          </p:cNvPr>
          <p:cNvSpPr>
            <a:spLocks noGrp="1"/>
          </p:cNvSpPr>
          <p:nvPr>
            <p:ph type="sldNum" sz="quarter" idx="12"/>
          </p:nvPr>
        </p:nvSpPr>
        <p:spPr/>
        <p:txBody>
          <a:bodyPr/>
          <a:lstStyle/>
          <a:p>
            <a:fld id="{F302176B-0E47-46AC-8F43-DAB4B8A37D06}" type="slidenum">
              <a:rPr lang="tr-TR" smtClean="0"/>
              <a:t>77</a:t>
            </a:fld>
            <a:endParaRPr lang="tr-TR"/>
          </a:p>
        </p:txBody>
      </p:sp>
      <p:sp>
        <p:nvSpPr>
          <p:cNvPr id="4" name="Veri Yer Tutucusu 3">
            <a:extLst>
              <a:ext uri="{FF2B5EF4-FFF2-40B4-BE49-F238E27FC236}">
                <a16:creationId xmlns:a16="http://schemas.microsoft.com/office/drawing/2014/main" id="{3776195A-F165-7618-7B5B-FE0275FAE347}"/>
              </a:ext>
            </a:extLst>
          </p:cNvPr>
          <p:cNvSpPr>
            <a:spLocks noGrp="1"/>
          </p:cNvSpPr>
          <p:nvPr>
            <p:ph type="dt" sz="half" idx="10"/>
          </p:nvPr>
        </p:nvSpPr>
        <p:spPr/>
        <p:txBody>
          <a:bodyPr/>
          <a:lstStyle/>
          <a:p>
            <a:fld id="{0989FE7B-07D3-4C27-9ACD-F836F4C566A5}" type="datetime1">
              <a:rPr lang="tr-TR" smtClean="0"/>
              <a:t>7.10.2025</a:t>
            </a:fld>
            <a:endParaRPr lang="tr-TR"/>
          </a:p>
        </p:txBody>
      </p:sp>
      <p:sp>
        <p:nvSpPr>
          <p:cNvPr id="6" name="Alt Bilgi Yer Tutucusu 5">
            <a:extLst>
              <a:ext uri="{FF2B5EF4-FFF2-40B4-BE49-F238E27FC236}">
                <a16:creationId xmlns:a16="http://schemas.microsoft.com/office/drawing/2014/main" id="{24FE5FB4-B7D2-0AD9-3911-09465C60BA96}"/>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32045981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51914-EE1D-C01A-F5F7-2C209EC7AB5B}"/>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ADA4D875-145A-C790-D0D4-867FC61CAA88}"/>
              </a:ext>
            </a:extLst>
          </p:cNvPr>
          <p:cNvSpPr>
            <a:spLocks noGrp="1"/>
          </p:cNvSpPr>
          <p:nvPr>
            <p:ph type="title"/>
          </p:nvPr>
        </p:nvSpPr>
        <p:spPr>
          <a:xfrm>
            <a:off x="1981200" y="274638"/>
            <a:ext cx="7427168" cy="1143000"/>
          </a:xfrm>
        </p:spPr>
        <p:txBody>
          <a:bodyPr>
            <a:normAutofit/>
          </a:bodyPr>
          <a:lstStyle/>
          <a:p>
            <a:pPr algn="ctr"/>
            <a:br>
              <a:rPr lang="tr-TR" sz="3200" b="1" dirty="0">
                <a:solidFill>
                  <a:srgbClr val="002060"/>
                </a:solidFill>
                <a:latin typeface="Algerian" pitchFamily="82" charset="0"/>
              </a:rPr>
            </a:br>
            <a:endParaRPr lang="tr-TR" sz="3200" b="1" dirty="0">
              <a:solidFill>
                <a:srgbClr val="002060"/>
              </a:solidFill>
              <a:latin typeface="Algerian" pitchFamily="82" charset="0"/>
            </a:endParaRPr>
          </a:p>
        </p:txBody>
      </p:sp>
      <p:sp>
        <p:nvSpPr>
          <p:cNvPr id="3" name="İçerik Yer Tutucusu 2">
            <a:extLst>
              <a:ext uri="{FF2B5EF4-FFF2-40B4-BE49-F238E27FC236}">
                <a16:creationId xmlns:a16="http://schemas.microsoft.com/office/drawing/2014/main" id="{10603EB8-2C4D-51D7-54E7-719EAF5DB20F}"/>
              </a:ext>
            </a:extLst>
          </p:cNvPr>
          <p:cNvSpPr>
            <a:spLocks noGrp="1"/>
          </p:cNvSpPr>
          <p:nvPr>
            <p:ph idx="1"/>
          </p:nvPr>
        </p:nvSpPr>
        <p:spPr>
          <a:xfrm>
            <a:off x="767408" y="476672"/>
            <a:ext cx="10543720" cy="5700293"/>
          </a:xfrm>
        </p:spPr>
        <p:txBody>
          <a:bodyPr>
            <a:normAutofit/>
          </a:bodyPr>
          <a:lstStyle/>
          <a:p>
            <a:pPr marL="0" indent="0" algn="ctr">
              <a:buNone/>
            </a:pPr>
            <a:endParaRPr lang="tr-TR"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lnSpc>
                <a:spcPct val="170000"/>
              </a:lnSpc>
              <a:buNone/>
            </a:pPr>
            <a:r>
              <a:rPr lang="tr-TR" sz="23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ENFLASYON DÜZELTMESİ KAR DAĞITIM KARARLARINI OLUMSUZ ETKİLEYEBİLİR</a:t>
            </a:r>
          </a:p>
          <a:p>
            <a:pPr algn="just">
              <a:lnSpc>
                <a:spcPct val="170000"/>
              </a:lnSpc>
              <a:buFont typeface="Wingdings" panose="05000000000000000000" pitchFamily="2" charset="2"/>
              <a:buChar char="q"/>
            </a:pPr>
            <a:r>
              <a:rPr lang="tr-TR" sz="2300" dirty="0">
                <a:latin typeface="Times New Roman" panose="02020603050405020304" pitchFamily="18" charset="0"/>
                <a:cs typeface="Times New Roman" panose="02020603050405020304" pitchFamily="18" charset="0"/>
              </a:rPr>
              <a:t>Enflasyon düzeltmesinin yarattığı olumlu gider etkisi nedeniyle öz kaynakları güçlü firmaların düzeltme zararı yazmasına neden olduğunu hepimiz biliyoruz. </a:t>
            </a:r>
          </a:p>
          <a:p>
            <a:pPr algn="just">
              <a:lnSpc>
                <a:spcPct val="170000"/>
              </a:lnSpc>
              <a:buFont typeface="Wingdings" panose="05000000000000000000" pitchFamily="2" charset="2"/>
              <a:buChar char="q"/>
            </a:pPr>
            <a:r>
              <a:rPr lang="tr-TR" sz="2300" dirty="0">
                <a:latin typeface="Times New Roman" panose="02020603050405020304" pitchFamily="18" charset="0"/>
                <a:cs typeface="Times New Roman" panose="02020603050405020304" pitchFamily="18" charset="0"/>
              </a:rPr>
              <a:t>İzleyen dönemlerde alınacak kar dağıtım kararlarında öz kaynak yapısını bozmayacak düzeyde kar dağıtım kararları alınmasına özen gösterilmesi gerekiyor. Aksi durumda enflasyon düzeltmesinden kaynaklı düzeltme karı ve bunun sonucunda daha fazla vergi ödenme durumu ile karşı karşıya kalınabilir</a:t>
            </a:r>
            <a:r>
              <a:rPr lang="tr-TR" sz="23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tr-TR" sz="2600" dirty="0">
              <a:latin typeface="Times New Roman" panose="02020603050405020304" pitchFamily="18" charset="0"/>
              <a:cs typeface="Times New Roman" panose="02020603050405020304" pitchFamily="18" charset="0"/>
            </a:endParaRPr>
          </a:p>
        </p:txBody>
      </p:sp>
      <p:sp>
        <p:nvSpPr>
          <p:cNvPr id="5" name="Slayt Numarası Yer Tutucusu 4">
            <a:extLst>
              <a:ext uri="{FF2B5EF4-FFF2-40B4-BE49-F238E27FC236}">
                <a16:creationId xmlns:a16="http://schemas.microsoft.com/office/drawing/2014/main" id="{48277204-1964-2A9B-280B-B3D23243E14E}"/>
              </a:ext>
            </a:extLst>
          </p:cNvPr>
          <p:cNvSpPr>
            <a:spLocks noGrp="1"/>
          </p:cNvSpPr>
          <p:nvPr>
            <p:ph type="sldNum" sz="quarter" idx="12"/>
          </p:nvPr>
        </p:nvSpPr>
        <p:spPr/>
        <p:txBody>
          <a:bodyPr/>
          <a:lstStyle/>
          <a:p>
            <a:fld id="{F302176B-0E47-46AC-8F43-DAB4B8A37D06}" type="slidenum">
              <a:rPr lang="tr-TR" smtClean="0"/>
              <a:t>78</a:t>
            </a:fld>
            <a:endParaRPr lang="tr-TR"/>
          </a:p>
        </p:txBody>
      </p:sp>
      <p:sp>
        <p:nvSpPr>
          <p:cNvPr id="4" name="Veri Yer Tutucusu 3">
            <a:extLst>
              <a:ext uri="{FF2B5EF4-FFF2-40B4-BE49-F238E27FC236}">
                <a16:creationId xmlns:a16="http://schemas.microsoft.com/office/drawing/2014/main" id="{2EC42C38-772D-E19A-FC65-B178E0C58739}"/>
              </a:ext>
            </a:extLst>
          </p:cNvPr>
          <p:cNvSpPr>
            <a:spLocks noGrp="1"/>
          </p:cNvSpPr>
          <p:nvPr>
            <p:ph type="dt" sz="half" idx="10"/>
          </p:nvPr>
        </p:nvSpPr>
        <p:spPr/>
        <p:txBody>
          <a:bodyPr/>
          <a:lstStyle/>
          <a:p>
            <a:fld id="{0989FE7B-07D3-4C27-9ACD-F836F4C566A5}" type="datetime1">
              <a:rPr lang="tr-TR" smtClean="0"/>
              <a:t>7.10.2025</a:t>
            </a:fld>
            <a:endParaRPr lang="tr-TR"/>
          </a:p>
        </p:txBody>
      </p:sp>
      <p:sp>
        <p:nvSpPr>
          <p:cNvPr id="6" name="Alt Bilgi Yer Tutucusu 5">
            <a:extLst>
              <a:ext uri="{FF2B5EF4-FFF2-40B4-BE49-F238E27FC236}">
                <a16:creationId xmlns:a16="http://schemas.microsoft.com/office/drawing/2014/main" id="{FDA8A847-57FD-06B1-70B5-4E1784F05E30}"/>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23632428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CC64E-453B-CF2F-7195-8410C84E7C8B}"/>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52EFF1A3-7294-7326-1587-4E43E81E3D0C}"/>
              </a:ext>
            </a:extLst>
          </p:cNvPr>
          <p:cNvSpPr>
            <a:spLocks noGrp="1"/>
          </p:cNvSpPr>
          <p:nvPr>
            <p:ph type="title"/>
          </p:nvPr>
        </p:nvSpPr>
        <p:spPr>
          <a:xfrm>
            <a:off x="1981200" y="274638"/>
            <a:ext cx="7427168" cy="1143000"/>
          </a:xfrm>
        </p:spPr>
        <p:txBody>
          <a:bodyPr>
            <a:normAutofit/>
          </a:bodyPr>
          <a:lstStyle/>
          <a:p>
            <a:pPr algn="ctr"/>
            <a:br>
              <a:rPr lang="tr-TR" sz="3200" b="1" dirty="0">
                <a:solidFill>
                  <a:srgbClr val="002060"/>
                </a:solidFill>
                <a:latin typeface="Algerian" pitchFamily="82" charset="0"/>
              </a:rPr>
            </a:br>
            <a:endParaRPr lang="tr-TR" sz="3200" b="1" dirty="0">
              <a:solidFill>
                <a:srgbClr val="002060"/>
              </a:solidFill>
              <a:latin typeface="Algerian" pitchFamily="82" charset="0"/>
            </a:endParaRPr>
          </a:p>
        </p:txBody>
      </p:sp>
      <p:sp>
        <p:nvSpPr>
          <p:cNvPr id="3" name="İçerik Yer Tutucusu 2">
            <a:extLst>
              <a:ext uri="{FF2B5EF4-FFF2-40B4-BE49-F238E27FC236}">
                <a16:creationId xmlns:a16="http://schemas.microsoft.com/office/drawing/2014/main" id="{49D8FA6D-9738-C8CA-D1A7-7370B42C4FD7}"/>
              </a:ext>
            </a:extLst>
          </p:cNvPr>
          <p:cNvSpPr>
            <a:spLocks noGrp="1"/>
          </p:cNvSpPr>
          <p:nvPr>
            <p:ph idx="1"/>
          </p:nvPr>
        </p:nvSpPr>
        <p:spPr>
          <a:xfrm>
            <a:off x="767408" y="476672"/>
            <a:ext cx="10543720" cy="5700293"/>
          </a:xfrm>
        </p:spPr>
        <p:txBody>
          <a:bodyPr>
            <a:normAutofit/>
          </a:bodyPr>
          <a:lstStyle/>
          <a:p>
            <a:pPr marL="0" indent="0" algn="ctr">
              <a:buNone/>
            </a:pPr>
            <a:endParaRPr lang="tr-TR"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lnSpc>
                <a:spcPct val="170000"/>
              </a:lnSpc>
              <a:buNone/>
            </a:pPr>
            <a:r>
              <a:rPr lang="tr-TR" sz="23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ENFLASYON DÜZELTMESİ KAR DAĞITIM KARARLARINI OLUMSUZ ETKİLEYEBİLİR</a:t>
            </a:r>
          </a:p>
          <a:p>
            <a:pPr algn="just">
              <a:lnSpc>
                <a:spcPct val="170000"/>
              </a:lnSpc>
              <a:buFont typeface="Wingdings" panose="05000000000000000000" pitchFamily="2" charset="2"/>
              <a:buChar char="q"/>
            </a:pPr>
            <a:r>
              <a:rPr lang="tr-TR" sz="2300" dirty="0">
                <a:latin typeface="Times New Roman" panose="02020603050405020304" pitchFamily="18" charset="0"/>
                <a:cs typeface="Times New Roman" panose="02020603050405020304" pitchFamily="18" charset="0"/>
              </a:rPr>
              <a:t>Enflasyon düzeltmesinin yarattığı olumlu gider etkisi nedeniyle öz kaynakları güçlü firmaların düzeltme zararı yazmasına neden olduğunu hepimiz biliyoruz. </a:t>
            </a:r>
          </a:p>
          <a:p>
            <a:pPr algn="just">
              <a:lnSpc>
                <a:spcPct val="170000"/>
              </a:lnSpc>
              <a:buFont typeface="Wingdings" panose="05000000000000000000" pitchFamily="2" charset="2"/>
              <a:buChar char="q"/>
            </a:pPr>
            <a:r>
              <a:rPr lang="tr-TR" sz="2300" dirty="0">
                <a:latin typeface="Times New Roman" panose="02020603050405020304" pitchFamily="18" charset="0"/>
                <a:cs typeface="Times New Roman" panose="02020603050405020304" pitchFamily="18" charset="0"/>
              </a:rPr>
              <a:t>İzleyen dönemlerde alınacak kar dağıtım kararlarında öz kaynak yapısını bozmayacak düzeyde kar dağıtım kararları alınmasına özen gösterilmesi gerekiyor. </a:t>
            </a:r>
          </a:p>
          <a:p>
            <a:pPr algn="just">
              <a:lnSpc>
                <a:spcPct val="170000"/>
              </a:lnSpc>
              <a:buFont typeface="Wingdings" panose="05000000000000000000" pitchFamily="2" charset="2"/>
              <a:buChar char="q"/>
            </a:pPr>
            <a:r>
              <a:rPr lang="tr-TR" sz="2300" dirty="0">
                <a:latin typeface="Times New Roman" panose="02020603050405020304" pitchFamily="18" charset="0"/>
                <a:cs typeface="Times New Roman" panose="02020603050405020304" pitchFamily="18" charset="0"/>
              </a:rPr>
              <a:t>Aksi durumda enflasyon düzeltmesinden kaynaklı düzeltme karı ve bunun sonucunda daha fazla vergi ödenme durumu ile karşı karşıya kalınabilir</a:t>
            </a:r>
            <a:r>
              <a:rPr lang="tr-TR" sz="23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tr-TR" sz="2600" dirty="0">
              <a:latin typeface="Times New Roman" panose="02020603050405020304" pitchFamily="18" charset="0"/>
              <a:cs typeface="Times New Roman" panose="02020603050405020304" pitchFamily="18" charset="0"/>
            </a:endParaRPr>
          </a:p>
        </p:txBody>
      </p:sp>
      <p:sp>
        <p:nvSpPr>
          <p:cNvPr id="5" name="Slayt Numarası Yer Tutucusu 4">
            <a:extLst>
              <a:ext uri="{FF2B5EF4-FFF2-40B4-BE49-F238E27FC236}">
                <a16:creationId xmlns:a16="http://schemas.microsoft.com/office/drawing/2014/main" id="{137239DE-3C79-ECE6-661D-B16CFDDCEC22}"/>
              </a:ext>
            </a:extLst>
          </p:cNvPr>
          <p:cNvSpPr>
            <a:spLocks noGrp="1"/>
          </p:cNvSpPr>
          <p:nvPr>
            <p:ph type="sldNum" sz="quarter" idx="12"/>
          </p:nvPr>
        </p:nvSpPr>
        <p:spPr/>
        <p:txBody>
          <a:bodyPr/>
          <a:lstStyle/>
          <a:p>
            <a:fld id="{F302176B-0E47-46AC-8F43-DAB4B8A37D06}" type="slidenum">
              <a:rPr lang="tr-TR" smtClean="0"/>
              <a:t>79</a:t>
            </a:fld>
            <a:endParaRPr lang="tr-TR"/>
          </a:p>
        </p:txBody>
      </p:sp>
      <p:sp>
        <p:nvSpPr>
          <p:cNvPr id="4" name="Veri Yer Tutucusu 3">
            <a:extLst>
              <a:ext uri="{FF2B5EF4-FFF2-40B4-BE49-F238E27FC236}">
                <a16:creationId xmlns:a16="http://schemas.microsoft.com/office/drawing/2014/main" id="{BC9B5061-7BEB-B49C-F071-3C09195E5B03}"/>
              </a:ext>
            </a:extLst>
          </p:cNvPr>
          <p:cNvSpPr>
            <a:spLocks noGrp="1"/>
          </p:cNvSpPr>
          <p:nvPr>
            <p:ph type="dt" sz="half" idx="10"/>
          </p:nvPr>
        </p:nvSpPr>
        <p:spPr/>
        <p:txBody>
          <a:bodyPr/>
          <a:lstStyle/>
          <a:p>
            <a:fld id="{0989FE7B-07D3-4C27-9ACD-F836F4C566A5}" type="datetime1">
              <a:rPr lang="tr-TR" smtClean="0"/>
              <a:t>7.10.2025</a:t>
            </a:fld>
            <a:endParaRPr lang="tr-TR"/>
          </a:p>
        </p:txBody>
      </p:sp>
      <p:sp>
        <p:nvSpPr>
          <p:cNvPr id="6" name="Alt Bilgi Yer Tutucusu 5">
            <a:extLst>
              <a:ext uri="{FF2B5EF4-FFF2-40B4-BE49-F238E27FC236}">
                <a16:creationId xmlns:a16="http://schemas.microsoft.com/office/drawing/2014/main" id="{E2752419-7C79-13AF-ABD6-7FF3CD91127D}"/>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505299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F3001-727F-CF25-F3A0-C9216BF4AF09}"/>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48739B24-5FAF-3EE1-42AC-93B5DF7D6A9F}"/>
              </a:ext>
            </a:extLst>
          </p:cNvPr>
          <p:cNvSpPr>
            <a:spLocks noGrp="1"/>
          </p:cNvSpPr>
          <p:nvPr>
            <p:ph type="sldNum" sz="quarter" idx="12"/>
          </p:nvPr>
        </p:nvSpPr>
        <p:spPr/>
        <p:txBody>
          <a:bodyPr/>
          <a:lstStyle/>
          <a:p>
            <a:fld id="{F302176B-0E47-46AC-8F43-DAB4B8A37D06}" type="slidenum">
              <a:rPr lang="tr-TR" smtClean="0"/>
              <a:t>8</a:t>
            </a:fld>
            <a:endParaRPr lang="tr-TR"/>
          </a:p>
        </p:txBody>
      </p:sp>
      <p:sp>
        <p:nvSpPr>
          <p:cNvPr id="3" name="İçerik Yer Tutucusu 2">
            <a:extLst>
              <a:ext uri="{FF2B5EF4-FFF2-40B4-BE49-F238E27FC236}">
                <a16:creationId xmlns:a16="http://schemas.microsoft.com/office/drawing/2014/main" id="{56FF4E0B-B7F9-E06A-3C23-2D0DD887540E}"/>
              </a:ext>
            </a:extLst>
          </p:cNvPr>
          <p:cNvSpPr>
            <a:spLocks noGrp="1"/>
          </p:cNvSpPr>
          <p:nvPr>
            <p:ph idx="4294967295"/>
          </p:nvPr>
        </p:nvSpPr>
        <p:spPr>
          <a:xfrm>
            <a:off x="1199456" y="620688"/>
            <a:ext cx="10009112" cy="5551513"/>
          </a:xfrm>
        </p:spPr>
        <p:txBody>
          <a:bodyPr>
            <a:normAutofit fontScale="70000" lnSpcReduction="20000"/>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algn="just">
              <a:lnSpc>
                <a:spcPct val="170000"/>
              </a:lnSpc>
              <a:buFont typeface="Wingdings" panose="05000000000000000000" pitchFamily="2" charset="2"/>
              <a:buChar char="q"/>
            </a:pPr>
            <a:r>
              <a:rPr lang="tr-TR" dirty="0">
                <a:solidFill>
                  <a:srgbClr val="FF0000"/>
                </a:solidFill>
              </a:rPr>
              <a:t>8/9/2025 tarihli ve 10380 sayılı Cumhurbaşkanı Kararı ile Büyükşehir belediyesi olan illerde, bir önceki takvim yılının son günü itibarıyla Türkiye İstatistik Kurumu tarafından yayımlanan son verilere göre nüfusu 30.000’i geçmeyen ilçeler hariç olmak üzere; </a:t>
            </a:r>
          </a:p>
          <a:p>
            <a:pPr algn="just">
              <a:lnSpc>
                <a:spcPct val="170000"/>
              </a:lnSpc>
              <a:buFont typeface="Wingdings" panose="05000000000000000000" pitchFamily="2" charset="2"/>
              <a:buChar char="q"/>
            </a:pPr>
            <a:r>
              <a:rPr lang="tr-TR" dirty="0"/>
              <a:t>a)  Her türlü emtia imalatı ile uğraşanlar, </a:t>
            </a:r>
          </a:p>
          <a:p>
            <a:pPr algn="just">
              <a:lnSpc>
                <a:spcPct val="170000"/>
              </a:lnSpc>
              <a:buFont typeface="Wingdings" panose="05000000000000000000" pitchFamily="2" charset="2"/>
              <a:buChar char="q"/>
            </a:pPr>
            <a:r>
              <a:rPr lang="tr-TR" dirty="0"/>
              <a:t>b)  Her türlü emtia alım-satımı ile uğraşanlar (Münhasıran bir işyeri açmaksızın gezici olarak veya pazar takibi suretiyle perakende emtia alım-satımı ile uğraşanlar hariç) </a:t>
            </a:r>
          </a:p>
          <a:p>
            <a:pPr algn="just">
              <a:lnSpc>
                <a:spcPct val="170000"/>
              </a:lnSpc>
              <a:buFont typeface="Wingdings" panose="05000000000000000000" pitchFamily="2" charset="2"/>
              <a:buChar char="q"/>
            </a:pPr>
            <a:r>
              <a:rPr lang="tr-TR" dirty="0"/>
              <a:t>c)  İnşaat ile ilgili her türlü işlerle uğraşanlar, </a:t>
            </a:r>
          </a:p>
          <a:p>
            <a:pPr algn="just">
              <a:lnSpc>
                <a:spcPct val="170000"/>
              </a:lnSpc>
              <a:buFont typeface="Wingdings" panose="05000000000000000000" pitchFamily="2" charset="2"/>
              <a:buChar char="q"/>
            </a:pPr>
            <a:r>
              <a:rPr lang="tr-TR" dirty="0"/>
              <a:t>ç)  Motorlu taşıtların her türlü bakım ve onarım işleriyle uğraşanlar, </a:t>
            </a:r>
          </a:p>
          <a:p>
            <a:pPr algn="just">
              <a:lnSpc>
                <a:spcPct val="170000"/>
              </a:lnSpc>
              <a:buFont typeface="Wingdings" panose="05000000000000000000" pitchFamily="2" charset="2"/>
              <a:buChar char="q"/>
            </a:pPr>
            <a:r>
              <a:rPr lang="tr-TR" dirty="0"/>
              <a:t>d) Lokanta ve benzeri hizmet işletmelerini işletenler, </a:t>
            </a:r>
          </a:p>
          <a:p>
            <a:pPr algn="just">
              <a:lnSpc>
                <a:spcPct val="170000"/>
              </a:lnSpc>
              <a:buFont typeface="Wingdings" panose="05000000000000000000" pitchFamily="2" charset="2"/>
              <a:buChar char="q"/>
            </a:pPr>
            <a:r>
              <a:rPr lang="tr-TR" dirty="0"/>
              <a:t>e) Eğlence ve istirahat yerlerini işletenler, </a:t>
            </a:r>
          </a:p>
          <a:p>
            <a:pPr algn="just">
              <a:lnSpc>
                <a:spcPct val="170000"/>
              </a:lnSpc>
              <a:buFont typeface="Wingdings" panose="05000000000000000000" pitchFamily="2" charset="2"/>
              <a:buChar char="q"/>
            </a:pPr>
            <a:r>
              <a:rPr lang="tr-TR" dirty="0"/>
              <a:t> f) Şehir içi yolcu taşımacılığı faaliyetinde bulunanlar. </a:t>
            </a:r>
          </a:p>
          <a:p>
            <a:pPr algn="just">
              <a:lnSpc>
                <a:spcPct val="170000"/>
              </a:lnSpc>
              <a:buFont typeface="Wingdings" panose="05000000000000000000" pitchFamily="2" charset="2"/>
              <a:buChar char="q"/>
            </a:pPr>
            <a:r>
              <a:rPr lang="tr-TR" dirty="0"/>
              <a:t> 1/1/2026 tarihinden itibaren gerçek usulde vergilendirilecektir.</a:t>
            </a:r>
            <a:endParaRPr lang="tr-TR" dirty="0">
              <a:latin typeface="Times New Roman" panose="02020603050405020304" pitchFamily="18" charset="0"/>
              <a:cs typeface="Times New Roman" panose="02020603050405020304" pitchFamily="18" charset="0"/>
            </a:endParaRPr>
          </a:p>
        </p:txBody>
      </p:sp>
      <p:sp>
        <p:nvSpPr>
          <p:cNvPr id="2" name="Veri Yer Tutucusu 1">
            <a:extLst>
              <a:ext uri="{FF2B5EF4-FFF2-40B4-BE49-F238E27FC236}">
                <a16:creationId xmlns:a16="http://schemas.microsoft.com/office/drawing/2014/main" id="{94C57A17-BE2B-669C-8C89-1D0E444DAF22}"/>
              </a:ext>
            </a:extLst>
          </p:cNvPr>
          <p:cNvSpPr>
            <a:spLocks noGrp="1"/>
          </p:cNvSpPr>
          <p:nvPr>
            <p:ph type="dt" sz="half" idx="10"/>
          </p:nvPr>
        </p:nvSpPr>
        <p:spPr/>
        <p:txBody>
          <a:bodyPr/>
          <a:lstStyle/>
          <a:p>
            <a:fld id="{B4468691-E455-44E9-AD8D-E56A6FC37772}" type="datetime1">
              <a:rPr lang="tr-TR" smtClean="0"/>
              <a:t>7.10.2025</a:t>
            </a:fld>
            <a:endParaRPr lang="tr-TR"/>
          </a:p>
        </p:txBody>
      </p:sp>
      <p:sp>
        <p:nvSpPr>
          <p:cNvPr id="4" name="Alt Bilgi Yer Tutucusu 3">
            <a:extLst>
              <a:ext uri="{FF2B5EF4-FFF2-40B4-BE49-F238E27FC236}">
                <a16:creationId xmlns:a16="http://schemas.microsoft.com/office/drawing/2014/main" id="{D90DAFEB-4E1C-320A-C05E-D3F75E698AF6}"/>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11705012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CA8CC-ECEA-09D5-6AA0-1784034449B3}"/>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CFBF2D8E-D4F5-BCBF-9773-422EC372DE79}"/>
              </a:ext>
            </a:extLst>
          </p:cNvPr>
          <p:cNvSpPr>
            <a:spLocks noGrp="1"/>
          </p:cNvSpPr>
          <p:nvPr>
            <p:ph type="title"/>
          </p:nvPr>
        </p:nvSpPr>
        <p:spPr>
          <a:xfrm>
            <a:off x="1981200" y="274638"/>
            <a:ext cx="7427168" cy="1143000"/>
          </a:xfrm>
        </p:spPr>
        <p:txBody>
          <a:bodyPr>
            <a:normAutofit/>
          </a:bodyPr>
          <a:lstStyle/>
          <a:p>
            <a:pPr algn="ctr"/>
            <a:br>
              <a:rPr lang="tr-TR" sz="3200" b="1" dirty="0">
                <a:solidFill>
                  <a:srgbClr val="002060"/>
                </a:solidFill>
                <a:latin typeface="Algerian" pitchFamily="82" charset="0"/>
              </a:rPr>
            </a:br>
            <a:endParaRPr lang="tr-TR" sz="3200" b="1" dirty="0">
              <a:solidFill>
                <a:srgbClr val="002060"/>
              </a:solidFill>
              <a:latin typeface="Algerian" pitchFamily="82" charset="0"/>
            </a:endParaRPr>
          </a:p>
        </p:txBody>
      </p:sp>
      <p:sp>
        <p:nvSpPr>
          <p:cNvPr id="3" name="İçerik Yer Tutucusu 2">
            <a:extLst>
              <a:ext uri="{FF2B5EF4-FFF2-40B4-BE49-F238E27FC236}">
                <a16:creationId xmlns:a16="http://schemas.microsoft.com/office/drawing/2014/main" id="{55BB06E8-8680-6C00-DB9D-E7E24594C6D1}"/>
              </a:ext>
            </a:extLst>
          </p:cNvPr>
          <p:cNvSpPr>
            <a:spLocks noGrp="1"/>
          </p:cNvSpPr>
          <p:nvPr>
            <p:ph idx="1"/>
          </p:nvPr>
        </p:nvSpPr>
        <p:spPr>
          <a:xfrm>
            <a:off x="767408" y="476672"/>
            <a:ext cx="10543720" cy="5700293"/>
          </a:xfrm>
        </p:spPr>
        <p:txBody>
          <a:bodyPr>
            <a:normAutofit fontScale="92500"/>
          </a:bodyPr>
          <a:lstStyle/>
          <a:p>
            <a:pPr marL="0" indent="0" algn="ctr">
              <a:buNone/>
            </a:pPr>
            <a:endParaRPr lang="tr-TR"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lnSpc>
                <a:spcPct val="170000"/>
              </a:lnSpc>
              <a:buNone/>
            </a:pPr>
            <a:r>
              <a:rPr lang="tr-TR" sz="23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ENFLASYON DÜZELTMESİ KAR DAĞITIM KARARLARINI OLUMSUZ ETKİLEYEBİLİR</a:t>
            </a:r>
          </a:p>
          <a:p>
            <a:pPr algn="just">
              <a:lnSpc>
                <a:spcPct val="170000"/>
              </a:lnSpc>
              <a:buFont typeface="Wingdings" panose="05000000000000000000" pitchFamily="2" charset="2"/>
              <a:buChar char="q"/>
            </a:pPr>
            <a:r>
              <a:rPr lang="tr-TR" sz="2300" dirty="0">
                <a:latin typeface="Times New Roman" panose="02020603050405020304" pitchFamily="18" charset="0"/>
                <a:cs typeface="Times New Roman" panose="02020603050405020304" pitchFamily="18" charset="0"/>
              </a:rPr>
              <a:t>Finansal tablolarını Kamu Gözetimi, Muhasebe ve Denetim Standartları Kurumu tarafından belirlenen muhasebe standartlarına uygun hazırlamak zorunda olan şirketler tarafından Kanunun 88 inci maddesine göre hazırlanan enflasyon düzeltmesi uygulanmış finansal tablolar esas alınır.</a:t>
            </a:r>
          </a:p>
          <a:p>
            <a:pPr algn="just">
              <a:lnSpc>
                <a:spcPct val="170000"/>
              </a:lnSpc>
              <a:buFont typeface="Wingdings" panose="05000000000000000000" pitchFamily="2" charset="2"/>
              <a:buChar char="q"/>
            </a:pPr>
            <a:r>
              <a:rPr lang="tr-TR" sz="2300" dirty="0">
                <a:latin typeface="Times New Roman" panose="02020603050405020304" pitchFamily="18" charset="0"/>
                <a:cs typeface="Times New Roman" panose="02020603050405020304" pitchFamily="18" charset="0"/>
              </a:rPr>
              <a:t>Kapsam dışında kalan şirketlerde, 213 sayılı Kanunun geçici 33 üncü maddesi ile Vergi Usul Kanunu Genel Tebliği (Sıra No: 555) hükümleri uyarınca enflasyon düzeltmesi uygulanmış finansal tablolar esas alınır.</a:t>
            </a:r>
            <a:r>
              <a:rPr lang="tr-TR" sz="23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tr-TR" sz="2600" dirty="0">
              <a:latin typeface="Times New Roman" panose="02020603050405020304" pitchFamily="18" charset="0"/>
              <a:cs typeface="Times New Roman" panose="02020603050405020304" pitchFamily="18" charset="0"/>
            </a:endParaRPr>
          </a:p>
        </p:txBody>
      </p:sp>
      <p:sp>
        <p:nvSpPr>
          <p:cNvPr id="5" name="Slayt Numarası Yer Tutucusu 4">
            <a:extLst>
              <a:ext uri="{FF2B5EF4-FFF2-40B4-BE49-F238E27FC236}">
                <a16:creationId xmlns:a16="http://schemas.microsoft.com/office/drawing/2014/main" id="{2EB63AB0-ABBB-0D64-EDDE-0415815C0144}"/>
              </a:ext>
            </a:extLst>
          </p:cNvPr>
          <p:cNvSpPr>
            <a:spLocks noGrp="1"/>
          </p:cNvSpPr>
          <p:nvPr>
            <p:ph type="sldNum" sz="quarter" idx="12"/>
          </p:nvPr>
        </p:nvSpPr>
        <p:spPr/>
        <p:txBody>
          <a:bodyPr/>
          <a:lstStyle/>
          <a:p>
            <a:fld id="{F302176B-0E47-46AC-8F43-DAB4B8A37D06}" type="slidenum">
              <a:rPr lang="tr-TR" smtClean="0"/>
              <a:t>80</a:t>
            </a:fld>
            <a:endParaRPr lang="tr-TR"/>
          </a:p>
        </p:txBody>
      </p:sp>
      <p:sp>
        <p:nvSpPr>
          <p:cNvPr id="4" name="Veri Yer Tutucusu 3">
            <a:extLst>
              <a:ext uri="{FF2B5EF4-FFF2-40B4-BE49-F238E27FC236}">
                <a16:creationId xmlns:a16="http://schemas.microsoft.com/office/drawing/2014/main" id="{563709CE-0E17-2758-8886-0980A5F35D75}"/>
              </a:ext>
            </a:extLst>
          </p:cNvPr>
          <p:cNvSpPr>
            <a:spLocks noGrp="1"/>
          </p:cNvSpPr>
          <p:nvPr>
            <p:ph type="dt" sz="half" idx="10"/>
          </p:nvPr>
        </p:nvSpPr>
        <p:spPr/>
        <p:txBody>
          <a:bodyPr/>
          <a:lstStyle/>
          <a:p>
            <a:fld id="{0989FE7B-07D3-4C27-9ACD-F836F4C566A5}" type="datetime1">
              <a:rPr lang="tr-TR" smtClean="0"/>
              <a:t>7.10.2025</a:t>
            </a:fld>
            <a:endParaRPr lang="tr-TR"/>
          </a:p>
        </p:txBody>
      </p:sp>
      <p:sp>
        <p:nvSpPr>
          <p:cNvPr id="6" name="Alt Bilgi Yer Tutucusu 5">
            <a:extLst>
              <a:ext uri="{FF2B5EF4-FFF2-40B4-BE49-F238E27FC236}">
                <a16:creationId xmlns:a16="http://schemas.microsoft.com/office/drawing/2014/main" id="{875817E0-97CA-2B6F-C298-F384216FD060}"/>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41440314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56A4C-5215-8645-1989-BC2EF6B144B7}"/>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A2978EA2-02B3-87E4-6AB6-05CF0FB36A5F}"/>
              </a:ext>
            </a:extLst>
          </p:cNvPr>
          <p:cNvSpPr>
            <a:spLocks noGrp="1"/>
          </p:cNvSpPr>
          <p:nvPr>
            <p:ph type="sldNum" sz="quarter" idx="12"/>
          </p:nvPr>
        </p:nvSpPr>
        <p:spPr/>
        <p:txBody>
          <a:bodyPr/>
          <a:lstStyle/>
          <a:p>
            <a:fld id="{F302176B-0E47-46AC-8F43-DAB4B8A37D06}" type="slidenum">
              <a:rPr lang="tr-TR" smtClean="0"/>
              <a:t>81</a:t>
            </a:fld>
            <a:endParaRPr lang="tr-TR"/>
          </a:p>
        </p:txBody>
      </p:sp>
      <p:sp>
        <p:nvSpPr>
          <p:cNvPr id="3" name="İçerik Yer Tutucusu 2">
            <a:extLst>
              <a:ext uri="{FF2B5EF4-FFF2-40B4-BE49-F238E27FC236}">
                <a16:creationId xmlns:a16="http://schemas.microsoft.com/office/drawing/2014/main" id="{1F3E0C9E-2079-ADA1-B8DF-566ABD241EBD}"/>
              </a:ext>
            </a:extLst>
          </p:cNvPr>
          <p:cNvSpPr>
            <a:spLocks noGrp="1"/>
          </p:cNvSpPr>
          <p:nvPr>
            <p:ph idx="4294967295"/>
          </p:nvPr>
        </p:nvSpPr>
        <p:spPr>
          <a:xfrm>
            <a:off x="839416" y="476672"/>
            <a:ext cx="10471712" cy="4536505"/>
          </a:xfrm>
        </p:spPr>
        <p:txBody>
          <a:bodyPr>
            <a:normAutofit/>
          </a:bodyPr>
          <a:lstStyle/>
          <a:p>
            <a:pPr marL="0" indent="0" algn="just">
              <a:buNone/>
            </a:pPr>
            <a:endParaRPr lang="tr-TR" b="1" dirty="0">
              <a:latin typeface="Times New Roman" panose="02020603050405020304" pitchFamily="18" charset="0"/>
              <a:cs typeface="Times New Roman" panose="02020603050405020304" pitchFamily="18" charset="0"/>
            </a:endParaRPr>
          </a:p>
          <a:p>
            <a:pPr marL="0" indent="0" algn="ctr">
              <a:lnSpc>
                <a:spcPct val="150000"/>
              </a:lnSpc>
              <a:buNone/>
            </a:pPr>
            <a:r>
              <a:rPr lang="tr-TR" b="1" dirty="0">
                <a:solidFill>
                  <a:srgbClr val="FF0000"/>
                </a:solidFill>
                <a:latin typeface="Times New Roman" panose="02020603050405020304" pitchFamily="18" charset="0"/>
                <a:cs typeface="Times New Roman" panose="02020603050405020304" pitchFamily="18" charset="0"/>
              </a:rPr>
              <a:t>FİNANSMAN GİDER KISITLAMASI</a:t>
            </a:r>
          </a:p>
          <a:p>
            <a:pPr algn="just">
              <a:lnSpc>
                <a:spcPct val="150000"/>
              </a:lnSpc>
              <a:buFont typeface="Wingdings" panose="05000000000000000000" pitchFamily="2" charset="2"/>
              <a:buChar char="q"/>
            </a:pPr>
            <a:r>
              <a:rPr lang="tr-TR" sz="2600"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Yapay Zeka Beyanname Üzerinde Kolayca Tespit Yapıyor. </a:t>
            </a:r>
          </a:p>
          <a:p>
            <a:pPr algn="just">
              <a:lnSpc>
                <a:spcPct val="150000"/>
              </a:lnSpc>
              <a:buFont typeface="Wingdings" panose="05000000000000000000" pitchFamily="2" charset="2"/>
              <a:buChar char="q"/>
            </a:pPr>
            <a:r>
              <a:rPr lang="tr-TR" kern="100" dirty="0">
                <a:latin typeface="Times New Roman" panose="02020603050405020304" pitchFamily="18" charset="0"/>
                <a:ea typeface="Calibri" panose="020F0502020204030204" pitchFamily="34" charset="0"/>
                <a:cs typeface="Times New Roman" panose="02020603050405020304" pitchFamily="18" charset="0"/>
              </a:rPr>
              <a:t>Finansman gider kısıtlaması kısa vadeli + uzun vadeli yabancı kaynak toplamının öz kaynakla karşılaştırılmasında </a:t>
            </a:r>
            <a:r>
              <a:rPr lang="tr-TR" b="1" kern="100" dirty="0">
                <a:solidFill>
                  <a:srgbClr val="7030A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31.12.2024 tarihli düzeltilmiş bilanço dikkate alınacaktır. </a:t>
            </a:r>
          </a:p>
          <a:p>
            <a:pPr algn="just">
              <a:lnSpc>
                <a:spcPct val="150000"/>
              </a:lnSpc>
              <a:buFont typeface="Wingdings" panose="05000000000000000000" pitchFamily="2" charset="2"/>
              <a:buChar char="q"/>
            </a:pPr>
            <a:r>
              <a:rPr lang="tr-TR" kern="100" dirty="0">
                <a:latin typeface="Times New Roman" panose="02020603050405020304" pitchFamily="18" charset="0"/>
                <a:ea typeface="Calibri" panose="020F0502020204030204" pitchFamily="34" charset="0"/>
                <a:cs typeface="Times New Roman" panose="02020603050405020304" pitchFamily="18" charset="0"/>
              </a:rPr>
              <a:t>2023 hesap dönemine ilişkin vergi matrahının tespitinde ise enflasyon düzeltmesi uygulanmamış bilançodaki tutarlar dikkate alınacaktır.</a:t>
            </a:r>
          </a:p>
        </p:txBody>
      </p:sp>
      <p:sp>
        <p:nvSpPr>
          <p:cNvPr id="2" name="Veri Yer Tutucusu 1">
            <a:extLst>
              <a:ext uri="{FF2B5EF4-FFF2-40B4-BE49-F238E27FC236}">
                <a16:creationId xmlns:a16="http://schemas.microsoft.com/office/drawing/2014/main" id="{CFE1FFA8-71AE-B08E-AB3C-5095AD057BC2}"/>
              </a:ext>
            </a:extLst>
          </p:cNvPr>
          <p:cNvSpPr>
            <a:spLocks noGrp="1"/>
          </p:cNvSpPr>
          <p:nvPr>
            <p:ph type="dt" sz="half" idx="10"/>
          </p:nvPr>
        </p:nvSpPr>
        <p:spPr/>
        <p:txBody>
          <a:bodyPr/>
          <a:lstStyle/>
          <a:p>
            <a:fld id="{E0023230-782B-4496-9A02-4B1EC7B3E57F}" type="datetime1">
              <a:rPr lang="tr-TR" smtClean="0"/>
              <a:t>7.10.2025</a:t>
            </a:fld>
            <a:endParaRPr lang="tr-TR"/>
          </a:p>
        </p:txBody>
      </p:sp>
      <p:sp>
        <p:nvSpPr>
          <p:cNvPr id="4" name="Alt Bilgi Yer Tutucusu 3">
            <a:extLst>
              <a:ext uri="{FF2B5EF4-FFF2-40B4-BE49-F238E27FC236}">
                <a16:creationId xmlns:a16="http://schemas.microsoft.com/office/drawing/2014/main" id="{EF240EA8-CF3A-8862-D354-034B3FBEB86D}"/>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35682303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198AF-CF4C-7633-82F7-43C533618A0D}"/>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9B23C5A6-1B64-AC63-0C9B-95B2E20A5D41}"/>
              </a:ext>
            </a:extLst>
          </p:cNvPr>
          <p:cNvSpPr>
            <a:spLocks noGrp="1"/>
          </p:cNvSpPr>
          <p:nvPr>
            <p:ph type="sldNum" sz="quarter" idx="12"/>
          </p:nvPr>
        </p:nvSpPr>
        <p:spPr/>
        <p:txBody>
          <a:bodyPr/>
          <a:lstStyle/>
          <a:p>
            <a:fld id="{F302176B-0E47-46AC-8F43-DAB4B8A37D06}" type="slidenum">
              <a:rPr lang="tr-TR" smtClean="0"/>
              <a:t>82</a:t>
            </a:fld>
            <a:endParaRPr lang="tr-TR"/>
          </a:p>
        </p:txBody>
      </p:sp>
      <p:sp>
        <p:nvSpPr>
          <p:cNvPr id="3" name="İçerik Yer Tutucusu 2">
            <a:extLst>
              <a:ext uri="{FF2B5EF4-FFF2-40B4-BE49-F238E27FC236}">
                <a16:creationId xmlns:a16="http://schemas.microsoft.com/office/drawing/2014/main" id="{49F2E461-92C9-38DD-7ECB-744C7785A7F0}"/>
              </a:ext>
            </a:extLst>
          </p:cNvPr>
          <p:cNvSpPr>
            <a:spLocks noGrp="1"/>
          </p:cNvSpPr>
          <p:nvPr>
            <p:ph idx="4294967295"/>
          </p:nvPr>
        </p:nvSpPr>
        <p:spPr>
          <a:xfrm>
            <a:off x="839416" y="764704"/>
            <a:ext cx="11111792" cy="5407496"/>
          </a:xfrm>
        </p:spPr>
        <p:txBody>
          <a:bodyPr>
            <a:normAutofit/>
          </a:bodyPr>
          <a:lstStyle/>
          <a:p>
            <a:pPr marL="0" indent="0" algn="ctr">
              <a:lnSpc>
                <a:spcPct val="150000"/>
              </a:lnSpc>
              <a:buNone/>
            </a:pPr>
            <a:r>
              <a:rPr lang="tr-TR"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FİNANSMAN GİDER KISITLAMASI UYGULAMASINDA YAPAY ZEKA DENETİMLERİ</a:t>
            </a:r>
          </a:p>
        </p:txBody>
      </p:sp>
      <p:sp>
        <p:nvSpPr>
          <p:cNvPr id="2" name="Veri Yer Tutucusu 1">
            <a:extLst>
              <a:ext uri="{FF2B5EF4-FFF2-40B4-BE49-F238E27FC236}">
                <a16:creationId xmlns:a16="http://schemas.microsoft.com/office/drawing/2014/main" id="{A043A09D-1B53-E35D-BA94-A23DC2D2ABDB}"/>
              </a:ext>
            </a:extLst>
          </p:cNvPr>
          <p:cNvSpPr>
            <a:spLocks noGrp="1"/>
          </p:cNvSpPr>
          <p:nvPr>
            <p:ph type="dt" sz="half" idx="10"/>
          </p:nvPr>
        </p:nvSpPr>
        <p:spPr/>
        <p:txBody>
          <a:bodyPr/>
          <a:lstStyle/>
          <a:p>
            <a:fld id="{B2BF8BE5-F9D8-46F0-B3E3-ACE3E647F7A9}" type="datetime1">
              <a:rPr lang="tr-TR" smtClean="0"/>
              <a:t>7.10.2025</a:t>
            </a:fld>
            <a:endParaRPr lang="tr-TR"/>
          </a:p>
        </p:txBody>
      </p:sp>
      <p:sp>
        <p:nvSpPr>
          <p:cNvPr id="4" name="Alt Bilgi Yer Tutucusu 3">
            <a:extLst>
              <a:ext uri="{FF2B5EF4-FFF2-40B4-BE49-F238E27FC236}">
                <a16:creationId xmlns:a16="http://schemas.microsoft.com/office/drawing/2014/main" id="{3841400F-8C58-A69F-2751-2D581DDEB5F9}"/>
              </a:ext>
            </a:extLst>
          </p:cNvPr>
          <p:cNvSpPr>
            <a:spLocks noGrp="1"/>
          </p:cNvSpPr>
          <p:nvPr>
            <p:ph type="ftr" sz="quarter" idx="11"/>
          </p:nvPr>
        </p:nvSpPr>
        <p:spPr/>
        <p:txBody>
          <a:bodyPr/>
          <a:lstStyle/>
          <a:p>
            <a:r>
              <a:rPr lang="tr-TR"/>
              <a:t>Dr. Soner ÜLGEN</a:t>
            </a:r>
          </a:p>
        </p:txBody>
      </p:sp>
      <p:pic>
        <p:nvPicPr>
          <p:cNvPr id="7" name="Resim 6">
            <a:extLst>
              <a:ext uri="{FF2B5EF4-FFF2-40B4-BE49-F238E27FC236}">
                <a16:creationId xmlns:a16="http://schemas.microsoft.com/office/drawing/2014/main" id="{C24A9D6E-01BA-1256-9339-D4464C3EB4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6084" y="1923919"/>
            <a:ext cx="8199831" cy="3010161"/>
          </a:xfrm>
          <a:prstGeom prst="rect">
            <a:avLst/>
          </a:prstGeom>
        </p:spPr>
      </p:pic>
    </p:spTree>
    <p:extLst>
      <p:ext uri="{BB962C8B-B14F-4D97-AF65-F5344CB8AC3E}">
        <p14:creationId xmlns:p14="http://schemas.microsoft.com/office/powerpoint/2010/main" val="41451389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DC245-3CDE-D642-80A9-62BB2A88DE8E}"/>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84F40D49-162F-08E3-3F59-7ADD3F5B13C7}"/>
              </a:ext>
            </a:extLst>
          </p:cNvPr>
          <p:cNvSpPr>
            <a:spLocks noGrp="1"/>
          </p:cNvSpPr>
          <p:nvPr>
            <p:ph type="sldNum" sz="quarter" idx="12"/>
          </p:nvPr>
        </p:nvSpPr>
        <p:spPr/>
        <p:txBody>
          <a:bodyPr/>
          <a:lstStyle/>
          <a:p>
            <a:fld id="{F302176B-0E47-46AC-8F43-DAB4B8A37D06}" type="slidenum">
              <a:rPr lang="tr-TR" smtClean="0"/>
              <a:t>83</a:t>
            </a:fld>
            <a:endParaRPr lang="tr-TR"/>
          </a:p>
        </p:txBody>
      </p:sp>
      <p:sp>
        <p:nvSpPr>
          <p:cNvPr id="3" name="İçerik Yer Tutucusu 2">
            <a:extLst>
              <a:ext uri="{FF2B5EF4-FFF2-40B4-BE49-F238E27FC236}">
                <a16:creationId xmlns:a16="http://schemas.microsoft.com/office/drawing/2014/main" id="{5176ACEF-BA43-947A-EA6D-B3911F039AC2}"/>
              </a:ext>
            </a:extLst>
          </p:cNvPr>
          <p:cNvSpPr>
            <a:spLocks noGrp="1"/>
          </p:cNvSpPr>
          <p:nvPr>
            <p:ph idx="4294967295"/>
          </p:nvPr>
        </p:nvSpPr>
        <p:spPr>
          <a:xfrm>
            <a:off x="911424" y="764705"/>
            <a:ext cx="10873208" cy="4608512"/>
          </a:xfrm>
        </p:spPr>
        <p:txBody>
          <a:bodyPr>
            <a:normAutofit/>
          </a:bodyPr>
          <a:lstStyle/>
          <a:p>
            <a:pPr marL="0" indent="0" algn="ctr">
              <a:buNone/>
            </a:pPr>
            <a:endParaRPr lang="tr-TR"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buNone/>
            </a:pPr>
            <a:r>
              <a:rPr lang="tr-TR" sz="2100" b="1" dirty="0">
                <a:solidFill>
                  <a:srgbClr val="FF0000"/>
                </a:solidFill>
                <a:latin typeface="Times New Roman" panose="02020603050405020304" pitchFamily="18" charset="0"/>
                <a:cs typeface="Times New Roman" panose="02020603050405020304" pitchFamily="18" charset="0"/>
              </a:rPr>
              <a:t>FİNANSMAN GİDER KISITLAMASI</a:t>
            </a:r>
          </a:p>
          <a:p>
            <a:pPr marL="0" indent="0" algn="just">
              <a:lnSpc>
                <a:spcPct val="150000"/>
              </a:lnSpc>
              <a:spcBef>
                <a:spcPts val="2400"/>
              </a:spcBef>
              <a:buNone/>
            </a:pPr>
            <a:r>
              <a:rPr lang="tr-TR" sz="2100" dirty="0">
                <a:latin typeface="Times New Roman" panose="02020603050405020304" pitchFamily="18" charset="0"/>
                <a:cs typeface="Times New Roman" panose="02020603050405020304" pitchFamily="18" charset="0"/>
              </a:rPr>
              <a:t>Cumhurbaşkanı bu yetkisini 4/2/2021 tarihli ve 31385 sayılı Resmî </a:t>
            </a:r>
            <a:r>
              <a:rPr lang="tr-TR" sz="2100" dirty="0" err="1">
                <a:latin typeface="Times New Roman" panose="02020603050405020304" pitchFamily="18" charset="0"/>
                <a:cs typeface="Times New Roman" panose="02020603050405020304" pitchFamily="18" charset="0"/>
              </a:rPr>
              <a:t>Gazete’de</a:t>
            </a:r>
            <a:r>
              <a:rPr lang="tr-TR" sz="2100" dirty="0">
                <a:latin typeface="Times New Roman" panose="02020603050405020304" pitchFamily="18" charset="0"/>
                <a:cs typeface="Times New Roman" panose="02020603050405020304" pitchFamily="18" charset="0"/>
              </a:rPr>
              <a:t> yayımlanan 3/2/2021 tarihli ve 3490 sayılı Cumhurbaşkanı Kararıyla kullanmış ve 1.1.2021 tarihinden itibaren başlayan vergilendirme dönemi kazançlarına uygulanmak üzere söz konusu gider ve maliyet unsurlarının %10’unun kurum kazancının tespitinde indirim olarak kabul edilmeyeceği düzenlenmiştir.</a:t>
            </a:r>
          </a:p>
          <a:p>
            <a:pPr algn="just">
              <a:lnSpc>
                <a:spcPct val="150000"/>
              </a:lnSpc>
              <a:spcBef>
                <a:spcPts val="2400"/>
              </a:spcBef>
              <a:buFont typeface="Wingdings" panose="05000000000000000000" pitchFamily="2" charset="2"/>
              <a:buChar char="q"/>
            </a:pPr>
            <a:r>
              <a:rPr lang="tr-TR" sz="21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Finansman Gider Kısıtlaması Beyanname Üzerinde Rahatlıkla Kontrol Edilebiliyor ve Yapmayan Mükellefler İzaha Davet Ediliyor.</a:t>
            </a:r>
          </a:p>
        </p:txBody>
      </p:sp>
      <p:sp>
        <p:nvSpPr>
          <p:cNvPr id="2" name="Veri Yer Tutucusu 1">
            <a:extLst>
              <a:ext uri="{FF2B5EF4-FFF2-40B4-BE49-F238E27FC236}">
                <a16:creationId xmlns:a16="http://schemas.microsoft.com/office/drawing/2014/main" id="{1103F0FE-07AA-8E30-AB6C-BBF0C8DEB037}"/>
              </a:ext>
            </a:extLst>
          </p:cNvPr>
          <p:cNvSpPr>
            <a:spLocks noGrp="1"/>
          </p:cNvSpPr>
          <p:nvPr>
            <p:ph type="dt" sz="half" idx="10"/>
          </p:nvPr>
        </p:nvSpPr>
        <p:spPr/>
        <p:txBody>
          <a:bodyPr/>
          <a:lstStyle/>
          <a:p>
            <a:fld id="{7892689E-294C-4F2E-98A1-8FBA1CDC06FE}" type="datetime1">
              <a:rPr lang="tr-TR" smtClean="0"/>
              <a:t>7.10.2025</a:t>
            </a:fld>
            <a:endParaRPr lang="tr-TR"/>
          </a:p>
        </p:txBody>
      </p:sp>
      <p:sp>
        <p:nvSpPr>
          <p:cNvPr id="4" name="Alt Bilgi Yer Tutucusu 3">
            <a:extLst>
              <a:ext uri="{FF2B5EF4-FFF2-40B4-BE49-F238E27FC236}">
                <a16:creationId xmlns:a16="http://schemas.microsoft.com/office/drawing/2014/main" id="{0C026118-68C3-2341-498C-E414DD291511}"/>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31110563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085B2-336C-72EC-96F1-E2C3ABD8B313}"/>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7656D64B-C02B-8C53-39B1-8D44F2CD5EAD}"/>
              </a:ext>
            </a:extLst>
          </p:cNvPr>
          <p:cNvSpPr>
            <a:spLocks noGrp="1"/>
          </p:cNvSpPr>
          <p:nvPr>
            <p:ph type="sldNum" sz="quarter" idx="12"/>
          </p:nvPr>
        </p:nvSpPr>
        <p:spPr/>
        <p:txBody>
          <a:bodyPr/>
          <a:lstStyle/>
          <a:p>
            <a:fld id="{F302176B-0E47-46AC-8F43-DAB4B8A37D06}" type="slidenum">
              <a:rPr lang="tr-TR" smtClean="0"/>
              <a:t>84</a:t>
            </a:fld>
            <a:endParaRPr lang="tr-TR"/>
          </a:p>
        </p:txBody>
      </p:sp>
      <p:sp>
        <p:nvSpPr>
          <p:cNvPr id="3" name="İçerik Yer Tutucusu 2">
            <a:extLst>
              <a:ext uri="{FF2B5EF4-FFF2-40B4-BE49-F238E27FC236}">
                <a16:creationId xmlns:a16="http://schemas.microsoft.com/office/drawing/2014/main" id="{39BDD694-8C93-223D-1A3A-C94717B74384}"/>
              </a:ext>
            </a:extLst>
          </p:cNvPr>
          <p:cNvSpPr>
            <a:spLocks noGrp="1"/>
          </p:cNvSpPr>
          <p:nvPr>
            <p:ph idx="4294967295"/>
          </p:nvPr>
        </p:nvSpPr>
        <p:spPr>
          <a:xfrm>
            <a:off x="767408" y="404664"/>
            <a:ext cx="10729192" cy="5772299"/>
          </a:xfrm>
        </p:spPr>
        <p:txBody>
          <a:bodyPr>
            <a:normAutofit fontScale="92500"/>
          </a:bodyPr>
          <a:lstStyle/>
          <a:p>
            <a:pPr marL="0" indent="0" algn="ctr">
              <a:buNone/>
            </a:pPr>
            <a:endParaRPr lang="tr-TR"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lnSpc>
                <a:spcPct val="150000"/>
              </a:lnSpc>
              <a:buNone/>
            </a:pPr>
            <a:r>
              <a:rPr lang="tr-TR"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FİNANSMAN GİDER KISITLAMASI</a:t>
            </a:r>
          </a:p>
          <a:p>
            <a:pPr algn="just">
              <a:lnSpc>
                <a:spcPct val="150000"/>
              </a:lnSpc>
              <a:spcBef>
                <a:spcPts val="2400"/>
              </a:spcBef>
              <a:buFont typeface="Wingdings" panose="05000000000000000000" pitchFamily="2" charset="2"/>
              <a:buChar char="q"/>
            </a:pPr>
            <a:r>
              <a:rPr lang="tr-T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31.12.2023 Tarihinden Farklı Olarak 31.12.2024 Tarihli Düzeltilmiş Bilançolar Dikkate Alınarak Finansman Gider Kısıtlaması Hesaplanacak.</a:t>
            </a:r>
          </a:p>
          <a:p>
            <a:pPr algn="just">
              <a:lnSpc>
                <a:spcPct val="150000"/>
              </a:lnSpc>
              <a:spcBef>
                <a:spcPts val="2400"/>
              </a:spcBef>
              <a:buFont typeface="Wingdings" panose="05000000000000000000" pitchFamily="2" charset="2"/>
              <a:buChar char="q"/>
            </a:pPr>
            <a:r>
              <a:rPr lang="tr-TR"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Aktif Hesaplardan Kaynaklı Kur Farkı Giderleri Finansman Gider Kısıtlamasının Kapsamı Dışındadır.</a:t>
            </a:r>
          </a:p>
          <a:p>
            <a:pPr algn="just">
              <a:lnSpc>
                <a:spcPct val="150000"/>
              </a:lnSpc>
              <a:spcBef>
                <a:spcPts val="2400"/>
              </a:spcBef>
              <a:buFont typeface="Wingdings" panose="05000000000000000000" pitchFamily="2" charset="2"/>
              <a:buChar char="q"/>
            </a:pPr>
            <a:r>
              <a:rPr lang="tr-TR"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Başka önemli kritik bir nokta Pasif Hesaplarda Yer Alan Aynı Kaynağı İlişkin Kur Farkı Gelir ve Giderlerinin Birbirleriyle Netleştirilmek Suretiyle Gider Kısıtlamasına Konu Edilmesi Gerekiyor.</a:t>
            </a:r>
            <a:r>
              <a:rPr lang="tr-TR" dirty="0">
                <a:latin typeface="Times New Roman" panose="02020603050405020304" pitchFamily="18" charset="0"/>
                <a:cs typeface="Times New Roman" panose="02020603050405020304" pitchFamily="18" charset="0"/>
              </a:rPr>
              <a:t> Aynı kaynağa ilişkin olarak bir hesap dönemi içindeki aynı veya farklı geçici vergilendirme dönemlerinde oluşan kur farkı gelir ve giderlerinin mahsuplaştırılarak işlem tarihi veya dönem sonu itibarıyla bu kaynağa ilişkin net kur farkı gideri doğması halinde bu tutarın finansman gideri kısıtlamasına konu edilmesidir. </a:t>
            </a:r>
          </a:p>
        </p:txBody>
      </p:sp>
      <p:sp>
        <p:nvSpPr>
          <p:cNvPr id="2" name="Veri Yer Tutucusu 1">
            <a:extLst>
              <a:ext uri="{FF2B5EF4-FFF2-40B4-BE49-F238E27FC236}">
                <a16:creationId xmlns:a16="http://schemas.microsoft.com/office/drawing/2014/main" id="{190E091E-88C1-B702-A63A-D00DF4BADB79}"/>
              </a:ext>
            </a:extLst>
          </p:cNvPr>
          <p:cNvSpPr>
            <a:spLocks noGrp="1"/>
          </p:cNvSpPr>
          <p:nvPr>
            <p:ph type="dt" sz="half" idx="10"/>
          </p:nvPr>
        </p:nvSpPr>
        <p:spPr/>
        <p:txBody>
          <a:bodyPr/>
          <a:lstStyle/>
          <a:p>
            <a:fld id="{052088BB-7920-4231-91C0-408A8CC60E37}" type="datetime1">
              <a:rPr lang="tr-TR" smtClean="0"/>
              <a:t>7.10.2025</a:t>
            </a:fld>
            <a:endParaRPr lang="tr-TR"/>
          </a:p>
        </p:txBody>
      </p:sp>
      <p:sp>
        <p:nvSpPr>
          <p:cNvPr id="4" name="Alt Bilgi Yer Tutucusu 3">
            <a:extLst>
              <a:ext uri="{FF2B5EF4-FFF2-40B4-BE49-F238E27FC236}">
                <a16:creationId xmlns:a16="http://schemas.microsoft.com/office/drawing/2014/main" id="{216218C5-D76C-9CFA-113D-FE96BF30C9D8}"/>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9627444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41B0D-9F29-27D9-31A8-0DAFA2DCD129}"/>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06228480-4CF3-C3EE-049A-72BBF60FB5C0}"/>
              </a:ext>
            </a:extLst>
          </p:cNvPr>
          <p:cNvSpPr>
            <a:spLocks noGrp="1"/>
          </p:cNvSpPr>
          <p:nvPr>
            <p:ph type="sldNum" sz="quarter" idx="12"/>
          </p:nvPr>
        </p:nvSpPr>
        <p:spPr/>
        <p:txBody>
          <a:bodyPr/>
          <a:lstStyle/>
          <a:p>
            <a:fld id="{F302176B-0E47-46AC-8F43-DAB4B8A37D06}" type="slidenum">
              <a:rPr lang="tr-TR" smtClean="0"/>
              <a:t>85</a:t>
            </a:fld>
            <a:endParaRPr lang="tr-TR"/>
          </a:p>
        </p:txBody>
      </p:sp>
      <p:sp>
        <p:nvSpPr>
          <p:cNvPr id="3" name="İçerik Yer Tutucusu 2">
            <a:extLst>
              <a:ext uri="{FF2B5EF4-FFF2-40B4-BE49-F238E27FC236}">
                <a16:creationId xmlns:a16="http://schemas.microsoft.com/office/drawing/2014/main" id="{2EC3BA94-0F31-AE6A-23C5-46999B0541DF}"/>
              </a:ext>
            </a:extLst>
          </p:cNvPr>
          <p:cNvSpPr>
            <a:spLocks noGrp="1"/>
          </p:cNvSpPr>
          <p:nvPr>
            <p:ph idx="4294967295"/>
          </p:nvPr>
        </p:nvSpPr>
        <p:spPr>
          <a:xfrm>
            <a:off x="947428" y="476672"/>
            <a:ext cx="10297144" cy="5622453"/>
          </a:xfrm>
        </p:spPr>
        <p:txBody>
          <a:bodyPr>
            <a:normAutofit/>
          </a:bodyPr>
          <a:lstStyle/>
          <a:p>
            <a:pPr marL="0" indent="0" algn="ctr">
              <a:buNone/>
            </a:pPr>
            <a:endParaRPr lang="tr-TR"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buNone/>
            </a:pPr>
            <a:r>
              <a:rPr lang="tr-TR"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FİNANSMAN GİDER KISITLAMASI</a:t>
            </a:r>
          </a:p>
          <a:p>
            <a:pPr algn="just">
              <a:lnSpc>
                <a:spcPct val="150000"/>
              </a:lnSpc>
              <a:spcBef>
                <a:spcPts val="2400"/>
              </a:spcBef>
              <a:buFont typeface="Wingdings" panose="05000000000000000000" pitchFamily="2" charset="2"/>
              <a:buChar char="q"/>
            </a:pPr>
            <a:r>
              <a:rPr lang="tr-T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Muhasebe kayıtlarında </a:t>
            </a:r>
            <a:r>
              <a:rPr lang="tr-TR" dirty="0">
                <a:latin typeface="Times New Roman" panose="02020603050405020304" pitchFamily="18" charset="0"/>
                <a:cs typeface="Times New Roman" panose="02020603050405020304" pitchFamily="18" charset="0"/>
              </a:rPr>
              <a:t>bu işlemleri takibi açısından </a:t>
            </a:r>
            <a:r>
              <a:rPr lang="tr-TR" b="1" dirty="0">
                <a:latin typeface="Times New Roman" panose="02020603050405020304" pitchFamily="18" charset="0"/>
                <a:cs typeface="Times New Roman" panose="02020603050405020304" pitchFamily="18" charset="0"/>
              </a:rPr>
              <a:t>646 ve 656 hesaplarda </a:t>
            </a:r>
            <a:r>
              <a:rPr lang="tr-TR" dirty="0">
                <a:latin typeface="Times New Roman" panose="02020603050405020304" pitchFamily="18" charset="0"/>
                <a:cs typeface="Times New Roman" panose="02020603050405020304" pitchFamily="18" charset="0"/>
              </a:rPr>
              <a:t>aktif hesaplardan kaynaklı kur farkı gelir ve giderlerinin alt hesap bazında takibi finansman gider kısıtlamasına tabi olmayacak kur farkı giderlerini tespit açısından önemlidir. </a:t>
            </a:r>
          </a:p>
          <a:p>
            <a:pPr algn="just">
              <a:lnSpc>
                <a:spcPct val="150000"/>
              </a:lnSpc>
              <a:spcBef>
                <a:spcPts val="2400"/>
              </a:spcBef>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Benzer şekilde pasif hesaplardan kaynaklı kur farkı gelir ve giderlerini hesap bazında alt hesaplarda izlemek aynı kaynağa ilişkin kur farkı gelir ve giderlerini mahsuplaştırmak açısından kolaylık sağlayacaktır. </a:t>
            </a:r>
          </a:p>
          <a:p>
            <a:pPr algn="just">
              <a:lnSpc>
                <a:spcPct val="150000"/>
              </a:lnSpc>
              <a:spcBef>
                <a:spcPts val="2400"/>
              </a:spcBef>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Örneğin 656.01 320 Hesaplardan kaynaklı kur farkı giderleri, 656.02 340 Hesaplardan kaynaklı kur farkı giderleri, 656.03 102 Hesaplardan kaynaklı kur farkı giderleri gibi.</a:t>
            </a:r>
          </a:p>
        </p:txBody>
      </p:sp>
      <p:sp>
        <p:nvSpPr>
          <p:cNvPr id="2" name="Veri Yer Tutucusu 1">
            <a:extLst>
              <a:ext uri="{FF2B5EF4-FFF2-40B4-BE49-F238E27FC236}">
                <a16:creationId xmlns:a16="http://schemas.microsoft.com/office/drawing/2014/main" id="{8C77244D-AE6D-38AB-31B4-BA0A8BE4FBB1}"/>
              </a:ext>
            </a:extLst>
          </p:cNvPr>
          <p:cNvSpPr>
            <a:spLocks noGrp="1"/>
          </p:cNvSpPr>
          <p:nvPr>
            <p:ph type="dt" sz="half" idx="10"/>
          </p:nvPr>
        </p:nvSpPr>
        <p:spPr/>
        <p:txBody>
          <a:bodyPr/>
          <a:lstStyle/>
          <a:p>
            <a:fld id="{4A932FE7-F12D-49D0-A5F6-C7EA68364319}" type="datetime1">
              <a:rPr lang="tr-TR" smtClean="0"/>
              <a:t>7.10.2025</a:t>
            </a:fld>
            <a:endParaRPr lang="tr-TR"/>
          </a:p>
        </p:txBody>
      </p:sp>
      <p:sp>
        <p:nvSpPr>
          <p:cNvPr id="4" name="Alt Bilgi Yer Tutucusu 3">
            <a:extLst>
              <a:ext uri="{FF2B5EF4-FFF2-40B4-BE49-F238E27FC236}">
                <a16:creationId xmlns:a16="http://schemas.microsoft.com/office/drawing/2014/main" id="{29DC83A2-4897-0485-99D0-8D8E8EE0A82B}"/>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24237594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2579F-25C3-B574-C110-7FCA75AE5CB4}"/>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87675051-6E6C-8012-9E43-55B46BB97900}"/>
              </a:ext>
            </a:extLst>
          </p:cNvPr>
          <p:cNvSpPr>
            <a:spLocks noGrp="1"/>
          </p:cNvSpPr>
          <p:nvPr>
            <p:ph type="sldNum" sz="quarter" idx="12"/>
          </p:nvPr>
        </p:nvSpPr>
        <p:spPr/>
        <p:txBody>
          <a:bodyPr/>
          <a:lstStyle/>
          <a:p>
            <a:fld id="{F302176B-0E47-46AC-8F43-DAB4B8A37D06}" type="slidenum">
              <a:rPr lang="tr-TR" smtClean="0"/>
              <a:t>86</a:t>
            </a:fld>
            <a:endParaRPr lang="tr-TR"/>
          </a:p>
        </p:txBody>
      </p:sp>
      <p:sp>
        <p:nvSpPr>
          <p:cNvPr id="3" name="İçerik Yer Tutucusu 2">
            <a:extLst>
              <a:ext uri="{FF2B5EF4-FFF2-40B4-BE49-F238E27FC236}">
                <a16:creationId xmlns:a16="http://schemas.microsoft.com/office/drawing/2014/main" id="{9F2A98B2-6451-334D-3583-A3CFE7F33BF4}"/>
              </a:ext>
            </a:extLst>
          </p:cNvPr>
          <p:cNvSpPr>
            <a:spLocks noGrp="1"/>
          </p:cNvSpPr>
          <p:nvPr>
            <p:ph idx="4294967295"/>
          </p:nvPr>
        </p:nvSpPr>
        <p:spPr>
          <a:xfrm>
            <a:off x="839416" y="764704"/>
            <a:ext cx="10009112" cy="5407497"/>
          </a:xfrm>
        </p:spPr>
        <p:txBody>
          <a:bodyPr>
            <a:normAutofit/>
          </a:bodyPr>
          <a:lstStyle/>
          <a:p>
            <a:pPr marL="0" indent="0" algn="ctr">
              <a:lnSpc>
                <a:spcPct val="150000"/>
              </a:lnSpc>
              <a:buNone/>
            </a:pPr>
            <a:r>
              <a:rPr lang="tr-TR" b="1" dirty="0">
                <a:solidFill>
                  <a:srgbClr val="FF0000"/>
                </a:solidFill>
                <a:latin typeface="Times New Roman" panose="02020603050405020304" pitchFamily="18" charset="0"/>
                <a:cs typeface="Times New Roman" panose="02020603050405020304" pitchFamily="18" charset="0"/>
              </a:rPr>
              <a:t>MADDİ DURAN VARLIKLAR</a:t>
            </a:r>
          </a:p>
          <a:p>
            <a:pPr algn="just">
              <a:lnSpc>
                <a:spcPct val="150000"/>
              </a:lnSpc>
              <a:buFont typeface="Wingdings" panose="05000000000000000000" pitchFamily="2" charset="2"/>
              <a:buChar char="q"/>
            </a:pPr>
            <a:r>
              <a:rPr lang="tr-TR" kern="100" dirty="0">
                <a:latin typeface="Times New Roman" panose="02020603050405020304" pitchFamily="18" charset="0"/>
                <a:ea typeface="Calibri" panose="020F0502020204030204" pitchFamily="34" charset="0"/>
                <a:cs typeface="Times New Roman" panose="02020603050405020304" pitchFamily="18" charset="0"/>
              </a:rPr>
              <a:t> Önce maddi duran varlık hesaplarının </a:t>
            </a:r>
            <a:r>
              <a:rPr lang="tr-TR" b="1" kern="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enflasyon düzeltmesine tabi tutularak düzeltilmiş tutar üzerinden amortisman ayrılmas</a:t>
            </a:r>
            <a:r>
              <a:rPr lang="tr-TR" kern="100" dirty="0">
                <a:latin typeface="Times New Roman" panose="02020603050405020304" pitchFamily="18" charset="0"/>
                <a:ea typeface="Calibri" panose="020F0502020204030204" pitchFamily="34" charset="0"/>
                <a:cs typeface="Times New Roman" panose="02020603050405020304" pitchFamily="18" charset="0"/>
              </a:rPr>
              <a:t>ı ve bu ayrılan amortisman giderlerinin satılan hizmet veya mamul maliyeti ile ilişkilendirilmesi gerekiyor. </a:t>
            </a:r>
          </a:p>
          <a:p>
            <a:pPr algn="just">
              <a:lnSpc>
                <a:spcPct val="150000"/>
              </a:lnSpc>
              <a:buFont typeface="Wingdings" panose="05000000000000000000" pitchFamily="2" charset="2"/>
              <a:buChar char="q"/>
            </a:pPr>
            <a:r>
              <a:rPr lang="tr-TR" kern="100" dirty="0">
                <a:latin typeface="Times New Roman" panose="02020603050405020304" pitchFamily="18" charset="0"/>
                <a:ea typeface="Calibri" panose="020F0502020204030204" pitchFamily="34" charset="0"/>
                <a:cs typeface="Times New Roman" panose="02020603050405020304" pitchFamily="18" charset="0"/>
              </a:rPr>
              <a:t>31.12.2023 tarihli bilançoda enflasyon düzeltmesine tabi tutulan ve 30.12.2024 tarihi itibariyle de bilançoda yer almaya devam eden maddi duran varlık hesapları ile bu hesaplar üzerinden ayrılan ve 257 Birikmiş Amortisman hesaplarında takip edilen tutarlar (enflasyon farkları dahil) düzeltme işlemine tabi tutulacaktır. </a:t>
            </a:r>
          </a:p>
          <a:p>
            <a:pPr algn="just">
              <a:lnSpc>
                <a:spcPct val="150000"/>
              </a:lnSpc>
              <a:buFont typeface="Wingdings" panose="05000000000000000000" pitchFamily="2" charset="2"/>
              <a:buChar char="q"/>
            </a:pPr>
            <a:endParaRPr lang="tr-TR"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Veri Yer Tutucusu 1">
            <a:extLst>
              <a:ext uri="{FF2B5EF4-FFF2-40B4-BE49-F238E27FC236}">
                <a16:creationId xmlns:a16="http://schemas.microsoft.com/office/drawing/2014/main" id="{40F85EF0-02B6-75E7-97F0-CE59C15ED503}"/>
              </a:ext>
            </a:extLst>
          </p:cNvPr>
          <p:cNvSpPr>
            <a:spLocks noGrp="1"/>
          </p:cNvSpPr>
          <p:nvPr>
            <p:ph type="dt" sz="half" idx="10"/>
          </p:nvPr>
        </p:nvSpPr>
        <p:spPr/>
        <p:txBody>
          <a:bodyPr/>
          <a:lstStyle/>
          <a:p>
            <a:fld id="{6347F873-881C-48D3-AE78-B2013A73EE05}" type="datetime1">
              <a:rPr lang="tr-TR" smtClean="0"/>
              <a:t>7.10.2025</a:t>
            </a:fld>
            <a:endParaRPr lang="tr-TR"/>
          </a:p>
        </p:txBody>
      </p:sp>
      <p:sp>
        <p:nvSpPr>
          <p:cNvPr id="4" name="Alt Bilgi Yer Tutucusu 3">
            <a:extLst>
              <a:ext uri="{FF2B5EF4-FFF2-40B4-BE49-F238E27FC236}">
                <a16:creationId xmlns:a16="http://schemas.microsoft.com/office/drawing/2014/main" id="{108B8E42-F565-D937-552B-05B50F2E1FAA}"/>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25494746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A24C0-1934-F795-CB6D-3B9C5C08226E}"/>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DAB7F24E-8821-0CC3-522E-21E4DBB9A387}"/>
              </a:ext>
            </a:extLst>
          </p:cNvPr>
          <p:cNvSpPr>
            <a:spLocks noGrp="1"/>
          </p:cNvSpPr>
          <p:nvPr>
            <p:ph type="sldNum" sz="quarter" idx="12"/>
          </p:nvPr>
        </p:nvSpPr>
        <p:spPr/>
        <p:txBody>
          <a:bodyPr/>
          <a:lstStyle/>
          <a:p>
            <a:fld id="{F302176B-0E47-46AC-8F43-DAB4B8A37D06}" type="slidenum">
              <a:rPr lang="tr-TR" smtClean="0"/>
              <a:t>87</a:t>
            </a:fld>
            <a:endParaRPr lang="tr-TR"/>
          </a:p>
        </p:txBody>
      </p:sp>
      <p:sp>
        <p:nvSpPr>
          <p:cNvPr id="3" name="İçerik Yer Tutucusu 2">
            <a:extLst>
              <a:ext uri="{FF2B5EF4-FFF2-40B4-BE49-F238E27FC236}">
                <a16:creationId xmlns:a16="http://schemas.microsoft.com/office/drawing/2014/main" id="{92BE4D63-5A8E-D951-289E-2B993244939D}"/>
              </a:ext>
            </a:extLst>
          </p:cNvPr>
          <p:cNvSpPr>
            <a:spLocks noGrp="1"/>
          </p:cNvSpPr>
          <p:nvPr>
            <p:ph idx="4294967295"/>
          </p:nvPr>
        </p:nvSpPr>
        <p:spPr>
          <a:xfrm>
            <a:off x="839416" y="764704"/>
            <a:ext cx="10009112" cy="5407497"/>
          </a:xfrm>
        </p:spPr>
        <p:txBody>
          <a:bodyPr>
            <a:normAutofit/>
          </a:bodyPr>
          <a:lstStyle/>
          <a:p>
            <a:pPr marL="0" indent="0" algn="ctr">
              <a:lnSpc>
                <a:spcPct val="150000"/>
              </a:lnSpc>
              <a:buNone/>
            </a:pPr>
            <a:r>
              <a:rPr lang="tr-TR" b="1" dirty="0">
                <a:solidFill>
                  <a:srgbClr val="FF0000"/>
                </a:solidFill>
                <a:latin typeface="Times New Roman" panose="02020603050405020304" pitchFamily="18" charset="0"/>
                <a:cs typeface="Times New Roman" panose="02020603050405020304" pitchFamily="18" charset="0"/>
              </a:rPr>
              <a:t>ENFLASYON DÜZELTMESİNE TABİ TUTULMUŞ AMORTİSMANA TABİ KIYMETLERİN SATIŞI</a:t>
            </a:r>
          </a:p>
          <a:p>
            <a:pPr algn="just">
              <a:lnSpc>
                <a:spcPct val="150000"/>
              </a:lnSpc>
              <a:buFont typeface="Wingdings" panose="05000000000000000000" pitchFamily="2" charset="2"/>
              <a:buChar char="q"/>
            </a:pPr>
            <a:r>
              <a:rPr lang="tr-TR" kern="100" dirty="0">
                <a:latin typeface="Times New Roman" panose="02020603050405020304" pitchFamily="18" charset="0"/>
                <a:ea typeface="Calibri" panose="020F0502020204030204" pitchFamily="34" charset="0"/>
                <a:cs typeface="Times New Roman" panose="02020603050405020304" pitchFamily="18" charset="0"/>
              </a:rPr>
              <a:t>Satış bedeli ile satışın yapıldığı dönemde amortismana tabi kıymet ile bu kıymet üzerinden ayrılmış birikmiş amortismanların en son düzeltilmiş değerleri dikkate alınarak hesaplanacak net aktif değer arasındaki </a:t>
            </a:r>
            <a:r>
              <a:rPr lang="tr-TR" b="1" kern="100" dirty="0">
                <a:solidFill>
                  <a:srgbClr val="7030A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olumlu fark kazanç olarak vergiye tabi kazanca eklenecek, olumsuz fark zarar olarak vergiye tabi kazançtan indirilecektir. </a:t>
            </a:r>
          </a:p>
        </p:txBody>
      </p:sp>
      <p:sp>
        <p:nvSpPr>
          <p:cNvPr id="2" name="Veri Yer Tutucusu 1">
            <a:extLst>
              <a:ext uri="{FF2B5EF4-FFF2-40B4-BE49-F238E27FC236}">
                <a16:creationId xmlns:a16="http://schemas.microsoft.com/office/drawing/2014/main" id="{45C30659-170A-4197-E01D-64072716EDD2}"/>
              </a:ext>
            </a:extLst>
          </p:cNvPr>
          <p:cNvSpPr>
            <a:spLocks noGrp="1"/>
          </p:cNvSpPr>
          <p:nvPr>
            <p:ph type="dt" sz="half" idx="10"/>
          </p:nvPr>
        </p:nvSpPr>
        <p:spPr/>
        <p:txBody>
          <a:bodyPr/>
          <a:lstStyle/>
          <a:p>
            <a:fld id="{6347F873-881C-48D3-AE78-B2013A73EE05}" type="datetime1">
              <a:rPr lang="tr-TR" smtClean="0"/>
              <a:t>7.10.2025</a:t>
            </a:fld>
            <a:endParaRPr lang="tr-TR"/>
          </a:p>
        </p:txBody>
      </p:sp>
      <p:sp>
        <p:nvSpPr>
          <p:cNvPr id="4" name="Alt Bilgi Yer Tutucusu 3">
            <a:extLst>
              <a:ext uri="{FF2B5EF4-FFF2-40B4-BE49-F238E27FC236}">
                <a16:creationId xmlns:a16="http://schemas.microsoft.com/office/drawing/2014/main" id="{05504A07-DBAC-ADEB-7465-F24351E1B4BC}"/>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4328248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286BD-FB6C-85A1-F8AC-B663814B732F}"/>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F9808D03-602D-7F2F-7348-D2622CDBACEC}"/>
              </a:ext>
            </a:extLst>
          </p:cNvPr>
          <p:cNvSpPr>
            <a:spLocks noGrp="1"/>
          </p:cNvSpPr>
          <p:nvPr>
            <p:ph type="sldNum" sz="quarter" idx="12"/>
          </p:nvPr>
        </p:nvSpPr>
        <p:spPr/>
        <p:txBody>
          <a:bodyPr/>
          <a:lstStyle/>
          <a:p>
            <a:fld id="{F302176B-0E47-46AC-8F43-DAB4B8A37D06}" type="slidenum">
              <a:rPr lang="tr-TR" smtClean="0"/>
              <a:t>88</a:t>
            </a:fld>
            <a:endParaRPr lang="tr-TR"/>
          </a:p>
        </p:txBody>
      </p:sp>
      <p:sp>
        <p:nvSpPr>
          <p:cNvPr id="3" name="İçerik Yer Tutucusu 2">
            <a:extLst>
              <a:ext uri="{FF2B5EF4-FFF2-40B4-BE49-F238E27FC236}">
                <a16:creationId xmlns:a16="http://schemas.microsoft.com/office/drawing/2014/main" id="{A0EE9C91-89E7-2979-2FAE-C051CB5DFB16}"/>
              </a:ext>
            </a:extLst>
          </p:cNvPr>
          <p:cNvSpPr>
            <a:spLocks noGrp="1"/>
          </p:cNvSpPr>
          <p:nvPr>
            <p:ph idx="4294967295"/>
          </p:nvPr>
        </p:nvSpPr>
        <p:spPr>
          <a:xfrm>
            <a:off x="839416" y="692696"/>
            <a:ext cx="10657184" cy="5479505"/>
          </a:xfrm>
        </p:spPr>
        <p:txBody>
          <a:bodyPr>
            <a:noAutofit/>
          </a:bodyPr>
          <a:lstStyle/>
          <a:p>
            <a:pPr marL="0" indent="0" algn="ctr">
              <a:lnSpc>
                <a:spcPct val="170000"/>
              </a:lnSpc>
              <a:buNone/>
            </a:pPr>
            <a:r>
              <a:rPr lang="tr-TR" b="1" dirty="0">
                <a:solidFill>
                  <a:srgbClr val="FF0000"/>
                </a:solidFill>
                <a:latin typeface="Times New Roman" panose="02020603050405020304" pitchFamily="18" charset="0"/>
                <a:cs typeface="Times New Roman" panose="02020603050405020304" pitchFamily="18" charset="0"/>
              </a:rPr>
              <a:t>ENFLASYON DÜZELTMESİNE TABİ TUTULMUŞ AMORTİSMANA TABİ OLMAYAN KIYMETLERİN SATIŞI</a:t>
            </a:r>
          </a:p>
          <a:p>
            <a:pPr algn="just">
              <a:lnSpc>
                <a:spcPct val="150000"/>
              </a:lnSpc>
              <a:buFont typeface="Wingdings" panose="05000000000000000000" pitchFamily="2" charset="2"/>
              <a:buChar char="q"/>
            </a:pPr>
            <a:r>
              <a:rPr lang="tr-TR" kern="100" dirty="0">
                <a:latin typeface="Times New Roman" panose="02020603050405020304" pitchFamily="18" charset="0"/>
                <a:ea typeface="Calibri" panose="020F0502020204030204" pitchFamily="34" charset="0"/>
                <a:cs typeface="Times New Roman" panose="02020603050405020304" pitchFamily="18" charset="0"/>
              </a:rPr>
              <a:t>Amortismana tabi olmayan parasal olmayan varlıkların satış kazancının veya zararının tespiti biraz özel çaba gerektiriyor. </a:t>
            </a:r>
          </a:p>
          <a:p>
            <a:pPr algn="just">
              <a:lnSpc>
                <a:spcPct val="150000"/>
              </a:lnSpc>
              <a:buFont typeface="Wingdings" panose="05000000000000000000" pitchFamily="2" charset="2"/>
              <a:buChar char="q"/>
            </a:pPr>
            <a:r>
              <a:rPr lang="tr-TR" b="1" kern="100" dirty="0">
                <a:solidFill>
                  <a:srgbClr val="7030A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Satış bedeli</a:t>
            </a:r>
            <a:r>
              <a:rPr lang="tr-TR" kern="100" dirty="0">
                <a:latin typeface="Times New Roman" panose="02020603050405020304" pitchFamily="18" charset="0"/>
                <a:ea typeface="Calibri" panose="020F0502020204030204" pitchFamily="34" charset="0"/>
                <a:cs typeface="Times New Roman" panose="02020603050405020304" pitchFamily="18" charset="0"/>
              </a:rPr>
              <a:t>, amortismana tabi olmayan varlığın en son düzeltilmiş değerinin </a:t>
            </a:r>
            <a:r>
              <a:rPr lang="tr-TR" b="1" kern="100" dirty="0">
                <a:solidFill>
                  <a:srgbClr val="7030A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üzerinde</a:t>
            </a:r>
            <a:r>
              <a:rPr lang="tr-TR" kern="100" dirty="0">
                <a:latin typeface="Times New Roman" panose="02020603050405020304" pitchFamily="18" charset="0"/>
                <a:ea typeface="Calibri" panose="020F0502020204030204" pitchFamily="34" charset="0"/>
                <a:cs typeface="Times New Roman" panose="02020603050405020304" pitchFamily="18" charset="0"/>
              </a:rPr>
              <a:t> ise satış kazancının tamamı vergiye tabi. </a:t>
            </a:r>
          </a:p>
          <a:p>
            <a:pPr algn="just">
              <a:lnSpc>
                <a:spcPct val="150000"/>
              </a:lnSpc>
              <a:buFont typeface="Wingdings" panose="05000000000000000000" pitchFamily="2" charset="2"/>
              <a:buChar char="q"/>
            </a:pPr>
            <a:r>
              <a:rPr lang="tr-TR" kern="100" dirty="0">
                <a:latin typeface="Times New Roman" panose="02020603050405020304" pitchFamily="18" charset="0"/>
                <a:ea typeface="Calibri" panose="020F0502020204030204" pitchFamily="34" charset="0"/>
                <a:cs typeface="Times New Roman" panose="02020603050405020304" pitchFamily="18" charset="0"/>
              </a:rPr>
              <a:t>Satış bedelinin, </a:t>
            </a:r>
            <a:r>
              <a:rPr lang="tr-TR" b="1" kern="100" dirty="0">
                <a:solidFill>
                  <a:srgbClr val="7030A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31.12.2023 tarihli bilançoda yer alan düzeltme öncesi değerden düşük olması halinde</a:t>
            </a:r>
            <a:r>
              <a:rPr lang="tr-TR" kern="100" dirty="0">
                <a:latin typeface="Times New Roman" panose="02020603050405020304" pitchFamily="18" charset="0"/>
                <a:ea typeface="Calibri" panose="020F0502020204030204" pitchFamily="34" charset="0"/>
                <a:cs typeface="Times New Roman" panose="02020603050405020304" pitchFamily="18" charset="0"/>
              </a:rPr>
              <a:t>, düzeltme öncesi değerle satış bedeli arasındaki fark gider olarak dikkate alınabilecekken, 31.12.2023 tarihli düzeltme öncesi değerle düzeltilmiş değer arasındaki farkın tamamı </a:t>
            </a:r>
            <a:r>
              <a:rPr lang="tr-TR" b="1" kern="100" dirty="0">
                <a:solidFill>
                  <a:srgbClr val="7030A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kanunen kabul edilmeyen gider olarak</a:t>
            </a:r>
            <a:r>
              <a:rPr lang="tr-TR" kern="100" dirty="0">
                <a:latin typeface="Times New Roman" panose="02020603050405020304" pitchFamily="18" charset="0"/>
                <a:ea typeface="Calibri" panose="020F0502020204030204" pitchFamily="34" charset="0"/>
                <a:cs typeface="Times New Roman" panose="02020603050405020304" pitchFamily="18" charset="0"/>
              </a:rPr>
              <a:t> dikkate alınacaktır.  </a:t>
            </a:r>
          </a:p>
        </p:txBody>
      </p:sp>
      <p:sp>
        <p:nvSpPr>
          <p:cNvPr id="2" name="Veri Yer Tutucusu 1">
            <a:extLst>
              <a:ext uri="{FF2B5EF4-FFF2-40B4-BE49-F238E27FC236}">
                <a16:creationId xmlns:a16="http://schemas.microsoft.com/office/drawing/2014/main" id="{8EB83723-B9A3-E8D0-1A71-F51C41555DE5}"/>
              </a:ext>
            </a:extLst>
          </p:cNvPr>
          <p:cNvSpPr>
            <a:spLocks noGrp="1"/>
          </p:cNvSpPr>
          <p:nvPr>
            <p:ph type="dt" sz="half" idx="10"/>
          </p:nvPr>
        </p:nvSpPr>
        <p:spPr/>
        <p:txBody>
          <a:bodyPr/>
          <a:lstStyle/>
          <a:p>
            <a:fld id="{C7615D62-9A29-4674-9CAB-F22E427640C4}" type="datetime1">
              <a:rPr lang="tr-TR" smtClean="0"/>
              <a:t>7.10.2025</a:t>
            </a:fld>
            <a:endParaRPr lang="tr-TR"/>
          </a:p>
        </p:txBody>
      </p:sp>
      <p:sp>
        <p:nvSpPr>
          <p:cNvPr id="4" name="Alt Bilgi Yer Tutucusu 3">
            <a:extLst>
              <a:ext uri="{FF2B5EF4-FFF2-40B4-BE49-F238E27FC236}">
                <a16:creationId xmlns:a16="http://schemas.microsoft.com/office/drawing/2014/main" id="{97F02254-A211-94A0-60EA-251D9C9B9277}"/>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20040498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B46FD-0FF3-A381-A2D6-974F430549F3}"/>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A152DD4D-6F6E-D093-EABA-FAFDE051D5F9}"/>
              </a:ext>
            </a:extLst>
          </p:cNvPr>
          <p:cNvSpPr>
            <a:spLocks noGrp="1"/>
          </p:cNvSpPr>
          <p:nvPr>
            <p:ph type="sldNum" sz="quarter" idx="12"/>
          </p:nvPr>
        </p:nvSpPr>
        <p:spPr/>
        <p:txBody>
          <a:bodyPr/>
          <a:lstStyle/>
          <a:p>
            <a:fld id="{F302176B-0E47-46AC-8F43-DAB4B8A37D06}" type="slidenum">
              <a:rPr lang="tr-TR" smtClean="0"/>
              <a:t>89</a:t>
            </a:fld>
            <a:endParaRPr lang="tr-TR"/>
          </a:p>
        </p:txBody>
      </p:sp>
      <p:sp>
        <p:nvSpPr>
          <p:cNvPr id="3" name="İçerik Yer Tutucusu 2">
            <a:extLst>
              <a:ext uri="{FF2B5EF4-FFF2-40B4-BE49-F238E27FC236}">
                <a16:creationId xmlns:a16="http://schemas.microsoft.com/office/drawing/2014/main" id="{75810510-86CA-3135-D3DA-7C6ECF1DF2E0}"/>
              </a:ext>
            </a:extLst>
          </p:cNvPr>
          <p:cNvSpPr>
            <a:spLocks noGrp="1"/>
          </p:cNvSpPr>
          <p:nvPr>
            <p:ph idx="4294967295"/>
          </p:nvPr>
        </p:nvSpPr>
        <p:spPr>
          <a:xfrm>
            <a:off x="853592" y="764704"/>
            <a:ext cx="10801200" cy="5976663"/>
          </a:xfrm>
        </p:spPr>
        <p:txBody>
          <a:bodyPr>
            <a:noAutofit/>
          </a:bodyPr>
          <a:lstStyle/>
          <a:p>
            <a:pPr marL="0" indent="0" algn="ctr">
              <a:lnSpc>
                <a:spcPct val="150000"/>
              </a:lnSpc>
              <a:buNone/>
            </a:pPr>
            <a:r>
              <a:rPr lang="tr-TR" b="1" dirty="0">
                <a:solidFill>
                  <a:srgbClr val="FF0000"/>
                </a:solidFill>
                <a:latin typeface="Times New Roman" panose="02020603050405020304" pitchFamily="18" charset="0"/>
                <a:cs typeface="Times New Roman" panose="02020603050405020304" pitchFamily="18" charset="0"/>
              </a:rPr>
              <a:t>ENFLASYON DÜZELTMESİNE TABİ TUTULMUŞ AMORTİSMANA TABİ OLMAYAN DEĞERLERİN SATIŞI</a:t>
            </a:r>
          </a:p>
          <a:p>
            <a:pPr algn="just">
              <a:lnSpc>
                <a:spcPct val="150000"/>
              </a:lnSpc>
              <a:buFont typeface="Wingdings" panose="05000000000000000000" pitchFamily="2" charset="2"/>
              <a:buChar char="q"/>
            </a:pPr>
            <a:r>
              <a:rPr lang="tr-TR" kern="100" dirty="0">
                <a:latin typeface="Times New Roman" panose="02020603050405020304" pitchFamily="18" charset="0"/>
                <a:ea typeface="Calibri" panose="020F0502020204030204" pitchFamily="34" charset="0"/>
                <a:cs typeface="Times New Roman" panose="02020603050405020304" pitchFamily="18" charset="0"/>
              </a:rPr>
              <a:t>Örneğin, 31.12.2023 tarihli bilançoda yer alan arsanın düzeltme öncesi değeri </a:t>
            </a:r>
            <a:r>
              <a:rPr lang="tr-TR" b="1" kern="100" dirty="0">
                <a:solidFill>
                  <a:srgbClr val="7030A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2.500.000,00 TL</a:t>
            </a:r>
            <a:r>
              <a:rPr lang="tr-TR" kern="100" dirty="0">
                <a:latin typeface="Times New Roman" panose="02020603050405020304" pitchFamily="18" charset="0"/>
                <a:ea typeface="Calibri" panose="020F0502020204030204" pitchFamily="34" charset="0"/>
                <a:cs typeface="Times New Roman" panose="02020603050405020304" pitchFamily="18" charset="0"/>
              </a:rPr>
              <a:t>, 31.12.2023 tarihli düzeltilmiş değeri </a:t>
            </a:r>
            <a:r>
              <a:rPr lang="tr-TR" b="1" kern="100" dirty="0">
                <a:solidFill>
                  <a:srgbClr val="7030A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3.750.000,00 TL </a:t>
            </a:r>
            <a:r>
              <a:rPr lang="tr-TR" kern="100" dirty="0">
                <a:latin typeface="Times New Roman" panose="02020603050405020304" pitchFamily="18" charset="0"/>
                <a:ea typeface="Calibri" panose="020F0502020204030204" pitchFamily="34" charset="0"/>
                <a:cs typeface="Times New Roman" panose="02020603050405020304" pitchFamily="18" charset="0"/>
              </a:rPr>
              <a:t>olsun. Anılan kıymetin 31.12.2025 tarihli düzeltilmiş değeri ise </a:t>
            </a:r>
            <a:r>
              <a:rPr lang="tr-TR" b="1" kern="100" dirty="0">
                <a:solidFill>
                  <a:srgbClr val="7030A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4.708.000,00 TL’dir. </a:t>
            </a:r>
          </a:p>
          <a:p>
            <a:pPr algn="just">
              <a:lnSpc>
                <a:spcPct val="150000"/>
              </a:lnSpc>
              <a:buFont typeface="Wingdings" panose="05000000000000000000" pitchFamily="2" charset="2"/>
              <a:buChar char="q"/>
            </a:pPr>
            <a:r>
              <a:rPr lang="tr-TR" kern="100" dirty="0">
                <a:latin typeface="Times New Roman" panose="02020603050405020304" pitchFamily="18" charset="0"/>
                <a:ea typeface="Calibri" panose="020F0502020204030204" pitchFamily="34" charset="0"/>
                <a:cs typeface="Times New Roman" panose="02020603050405020304" pitchFamily="18" charset="0"/>
              </a:rPr>
              <a:t>İktisadi kıymetin 2025 Kasım ayında </a:t>
            </a:r>
            <a:r>
              <a:rPr lang="tr-TR" b="1" kern="100" dirty="0">
                <a:solidFill>
                  <a:srgbClr val="7030A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3.000.000,00 TL’y</a:t>
            </a:r>
            <a:r>
              <a:rPr lang="tr-TR" kern="100" dirty="0">
                <a:latin typeface="Times New Roman" panose="02020603050405020304" pitchFamily="18" charset="0"/>
                <a:ea typeface="Calibri" panose="020F0502020204030204" pitchFamily="34" charset="0"/>
                <a:cs typeface="Times New Roman" panose="02020603050405020304" pitchFamily="18" charset="0"/>
              </a:rPr>
              <a:t>e satılması durumunda </a:t>
            </a:r>
            <a:r>
              <a:rPr lang="tr-TR" b="1" kern="100" dirty="0">
                <a:solidFill>
                  <a:srgbClr val="7030A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1.708.000,00 TL’lik </a:t>
            </a:r>
            <a:r>
              <a:rPr lang="tr-TR" kern="100" dirty="0">
                <a:latin typeface="Times New Roman" panose="02020603050405020304" pitchFamily="18" charset="0"/>
                <a:ea typeface="Calibri" panose="020F0502020204030204" pitchFamily="34" charset="0"/>
                <a:cs typeface="Times New Roman" panose="02020603050405020304" pitchFamily="18" charset="0"/>
              </a:rPr>
              <a:t>satış zararının (3.000.000,00-3.750.000,00=) -</a:t>
            </a:r>
            <a:r>
              <a:rPr lang="tr-TR" b="1" kern="100" dirty="0">
                <a:solidFill>
                  <a:srgbClr val="7030A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750.000,00 TL kanunen kabul edilmeyen gider olarak </a:t>
            </a:r>
            <a:r>
              <a:rPr lang="tr-TR" kern="100" dirty="0">
                <a:latin typeface="Times New Roman" panose="02020603050405020304" pitchFamily="18" charset="0"/>
                <a:ea typeface="Calibri" panose="020F0502020204030204" pitchFamily="34" charset="0"/>
                <a:cs typeface="Times New Roman" panose="02020603050405020304" pitchFamily="18" charset="0"/>
              </a:rPr>
              <a:t>dikkate alınacakken, 2024 düzeltmesinden kaynaklı kısmı (4.708.000,00-3.750.000,00=) </a:t>
            </a:r>
            <a:r>
              <a:rPr lang="tr-TR" b="1" kern="100" dirty="0">
                <a:solidFill>
                  <a:srgbClr val="7030A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958.000,00 TL gider olarak </a:t>
            </a:r>
            <a:r>
              <a:rPr lang="tr-TR" kern="100" dirty="0">
                <a:latin typeface="Times New Roman" panose="02020603050405020304" pitchFamily="18" charset="0"/>
                <a:ea typeface="Calibri" panose="020F0502020204030204" pitchFamily="34" charset="0"/>
                <a:cs typeface="Times New Roman" panose="02020603050405020304" pitchFamily="18" charset="0"/>
              </a:rPr>
              <a:t>dikkate alınabilecektir. </a:t>
            </a:r>
          </a:p>
          <a:p>
            <a:pPr algn="just">
              <a:lnSpc>
                <a:spcPct val="150000"/>
              </a:lnSpc>
              <a:buFont typeface="Wingdings" panose="05000000000000000000" pitchFamily="2" charset="2"/>
              <a:buChar char="q"/>
            </a:pPr>
            <a:endParaRPr lang="tr-TR" sz="1600"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Veri Yer Tutucusu 1">
            <a:extLst>
              <a:ext uri="{FF2B5EF4-FFF2-40B4-BE49-F238E27FC236}">
                <a16:creationId xmlns:a16="http://schemas.microsoft.com/office/drawing/2014/main" id="{399346E0-E3E2-0453-0B98-BDF57EE19199}"/>
              </a:ext>
            </a:extLst>
          </p:cNvPr>
          <p:cNvSpPr>
            <a:spLocks noGrp="1"/>
          </p:cNvSpPr>
          <p:nvPr>
            <p:ph type="dt" sz="half" idx="10"/>
          </p:nvPr>
        </p:nvSpPr>
        <p:spPr/>
        <p:txBody>
          <a:bodyPr/>
          <a:lstStyle/>
          <a:p>
            <a:fld id="{B9FF596D-D531-44C1-B43E-BE09D36CBAF0}" type="datetime1">
              <a:rPr lang="tr-TR" smtClean="0"/>
              <a:t>7.10.2025</a:t>
            </a:fld>
            <a:endParaRPr lang="tr-TR"/>
          </a:p>
        </p:txBody>
      </p:sp>
      <p:sp>
        <p:nvSpPr>
          <p:cNvPr id="4" name="Alt Bilgi Yer Tutucusu 3">
            <a:extLst>
              <a:ext uri="{FF2B5EF4-FFF2-40B4-BE49-F238E27FC236}">
                <a16:creationId xmlns:a16="http://schemas.microsoft.com/office/drawing/2014/main" id="{AEF31644-B4FE-1B5C-CCB1-9FC4E17C30F8}"/>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2015557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FE462-6BD8-53DF-2AC8-B785635A93E5}"/>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2F4A951C-FC51-8C5F-5C7D-17E17EB9F52C}"/>
              </a:ext>
            </a:extLst>
          </p:cNvPr>
          <p:cNvSpPr>
            <a:spLocks noGrp="1"/>
          </p:cNvSpPr>
          <p:nvPr>
            <p:ph type="sldNum" sz="quarter" idx="12"/>
          </p:nvPr>
        </p:nvSpPr>
        <p:spPr/>
        <p:txBody>
          <a:bodyPr/>
          <a:lstStyle/>
          <a:p>
            <a:fld id="{F302176B-0E47-46AC-8F43-DAB4B8A37D06}" type="slidenum">
              <a:rPr lang="tr-TR" smtClean="0"/>
              <a:t>9</a:t>
            </a:fld>
            <a:endParaRPr lang="tr-TR"/>
          </a:p>
        </p:txBody>
      </p:sp>
      <p:sp>
        <p:nvSpPr>
          <p:cNvPr id="3" name="İçerik Yer Tutucusu 2">
            <a:extLst>
              <a:ext uri="{FF2B5EF4-FFF2-40B4-BE49-F238E27FC236}">
                <a16:creationId xmlns:a16="http://schemas.microsoft.com/office/drawing/2014/main" id="{68ECFD22-DB15-55F1-6B9B-743FB7D574CD}"/>
              </a:ext>
            </a:extLst>
          </p:cNvPr>
          <p:cNvSpPr>
            <a:spLocks noGrp="1"/>
          </p:cNvSpPr>
          <p:nvPr>
            <p:ph idx="4294967295"/>
          </p:nvPr>
        </p:nvSpPr>
        <p:spPr>
          <a:xfrm>
            <a:off x="1199456" y="620688"/>
            <a:ext cx="10009112" cy="5551513"/>
          </a:xfrm>
        </p:spPr>
        <p:txBody>
          <a:bodyPr>
            <a:normAutofit/>
          </a:bodyPr>
          <a:lstStyle/>
          <a:p>
            <a:pPr marL="0" indent="0" algn="ctr">
              <a:buNone/>
            </a:pPr>
            <a:endParaRPr lang="tr-TR" b="1" dirty="0">
              <a:solidFill>
                <a:srgbClr val="FF0000"/>
              </a:solidFill>
              <a:effectLst>
                <a:outerShdw blurRad="38100" dist="38100" dir="2700000" algn="tl">
                  <a:srgbClr val="000000">
                    <a:alpha val="43137"/>
                  </a:srgbClr>
                </a:outerShdw>
              </a:effectLst>
            </a:endParaRPr>
          </a:p>
          <a:p>
            <a:pPr marL="0" indent="0" algn="ctr">
              <a:lnSpc>
                <a:spcPct val="150000"/>
              </a:lnSpc>
              <a:buNone/>
            </a:pPr>
            <a:r>
              <a:rPr lang="tr-TR" sz="2200" b="1" dirty="0">
                <a:solidFill>
                  <a:srgbClr val="FF0000"/>
                </a:solidFill>
                <a:effectLst>
                  <a:outerShdw blurRad="38100" dist="38100" dir="2700000" algn="tl">
                    <a:srgbClr val="000000">
                      <a:alpha val="43137"/>
                    </a:srgbClr>
                  </a:outerShdw>
                </a:effectLst>
              </a:rPr>
              <a:t>TEKNOLOJİ GELİŞTERME BÖLGELERİNDE ÇALIŞAN PERSONELİN ÜCRETLERİ ÜZERİNDEKİ VERGİ AVANTAJINA SINIRLAMA</a:t>
            </a:r>
          </a:p>
          <a:p>
            <a:pPr algn="just">
              <a:lnSpc>
                <a:spcPct val="170000"/>
              </a:lnSpc>
              <a:buFont typeface="Wingdings" panose="05000000000000000000" pitchFamily="2" charset="2"/>
              <a:buChar char="q"/>
            </a:pPr>
            <a:r>
              <a:rPr lang="tr-TR" dirty="0"/>
              <a:t>Yeni düzenlemenin 7555 sayılı Kanunla yapıldığını ifade edelim. Yapılan düzenleme ile Bölgede çalışan Ar-</a:t>
            </a:r>
            <a:r>
              <a:rPr lang="tr-TR" dirty="0" err="1"/>
              <a:t>Ge</a:t>
            </a:r>
            <a:r>
              <a:rPr lang="tr-TR" dirty="0"/>
              <a:t>, tasarım ve destek personelinin bu görevleri ile ilgili ücretlerinin brüt asgari ücretin kırk katını aşmayan kısmı üzerinden hesaplanan gelir vergisinden asgari ücret istisnasına isabet eden vergi düşüldükten sonra kalan vergi tutarının tahakkuk eden vergiden indirilmek suretiyle terkin edilmesi öngörülmüştür.  Ayrıca, brüt asgari ücretin kırk katını aşmayan kısım ile ilgili damga vergisi istisnası da uygulanacaktır. </a:t>
            </a:r>
            <a:endParaRPr lang="tr-TR" dirty="0">
              <a:latin typeface="Times New Roman" panose="02020603050405020304" pitchFamily="18" charset="0"/>
              <a:cs typeface="Times New Roman" panose="02020603050405020304" pitchFamily="18" charset="0"/>
            </a:endParaRPr>
          </a:p>
        </p:txBody>
      </p:sp>
      <p:sp>
        <p:nvSpPr>
          <p:cNvPr id="2" name="Veri Yer Tutucusu 1">
            <a:extLst>
              <a:ext uri="{FF2B5EF4-FFF2-40B4-BE49-F238E27FC236}">
                <a16:creationId xmlns:a16="http://schemas.microsoft.com/office/drawing/2014/main" id="{60272237-4749-B074-1311-0713126DDF55}"/>
              </a:ext>
            </a:extLst>
          </p:cNvPr>
          <p:cNvSpPr>
            <a:spLocks noGrp="1"/>
          </p:cNvSpPr>
          <p:nvPr>
            <p:ph type="dt" sz="half" idx="10"/>
          </p:nvPr>
        </p:nvSpPr>
        <p:spPr/>
        <p:txBody>
          <a:bodyPr/>
          <a:lstStyle/>
          <a:p>
            <a:fld id="{B4468691-E455-44E9-AD8D-E56A6FC37772}" type="datetime1">
              <a:rPr lang="tr-TR" smtClean="0"/>
              <a:t>7.10.2025</a:t>
            </a:fld>
            <a:endParaRPr lang="tr-TR"/>
          </a:p>
        </p:txBody>
      </p:sp>
      <p:sp>
        <p:nvSpPr>
          <p:cNvPr id="4" name="Alt Bilgi Yer Tutucusu 3">
            <a:extLst>
              <a:ext uri="{FF2B5EF4-FFF2-40B4-BE49-F238E27FC236}">
                <a16:creationId xmlns:a16="http://schemas.microsoft.com/office/drawing/2014/main" id="{60B4442F-6DFF-FBA5-C402-0E4098A61B02}"/>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1995763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68717-E10C-609F-9701-F996AFFDAAD3}"/>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5265E8CA-7FF7-A42A-DD9C-23AC2C17C488}"/>
              </a:ext>
            </a:extLst>
          </p:cNvPr>
          <p:cNvSpPr>
            <a:spLocks noGrp="1"/>
          </p:cNvSpPr>
          <p:nvPr>
            <p:ph type="sldNum" sz="quarter" idx="12"/>
          </p:nvPr>
        </p:nvSpPr>
        <p:spPr/>
        <p:txBody>
          <a:bodyPr/>
          <a:lstStyle/>
          <a:p>
            <a:fld id="{F302176B-0E47-46AC-8F43-DAB4B8A37D06}" type="slidenum">
              <a:rPr lang="tr-TR" smtClean="0"/>
              <a:t>90</a:t>
            </a:fld>
            <a:endParaRPr lang="tr-TR"/>
          </a:p>
        </p:txBody>
      </p:sp>
      <p:sp>
        <p:nvSpPr>
          <p:cNvPr id="3" name="İçerik Yer Tutucusu 2">
            <a:extLst>
              <a:ext uri="{FF2B5EF4-FFF2-40B4-BE49-F238E27FC236}">
                <a16:creationId xmlns:a16="http://schemas.microsoft.com/office/drawing/2014/main" id="{9BBC5755-0AFC-3B9D-325C-2B1342188E4D}"/>
              </a:ext>
            </a:extLst>
          </p:cNvPr>
          <p:cNvSpPr>
            <a:spLocks noGrp="1"/>
          </p:cNvSpPr>
          <p:nvPr>
            <p:ph idx="4294967295"/>
          </p:nvPr>
        </p:nvSpPr>
        <p:spPr>
          <a:xfrm>
            <a:off x="695400" y="476672"/>
            <a:ext cx="10801200" cy="5976663"/>
          </a:xfrm>
        </p:spPr>
        <p:txBody>
          <a:bodyPr>
            <a:noAutofit/>
          </a:bodyPr>
          <a:lstStyle/>
          <a:p>
            <a:pPr marL="0" indent="0" algn="ctr">
              <a:lnSpc>
                <a:spcPct val="150000"/>
              </a:lnSpc>
              <a:buNone/>
            </a:pPr>
            <a:r>
              <a:rPr lang="tr-TR" b="1" dirty="0">
                <a:solidFill>
                  <a:srgbClr val="FF0000"/>
                </a:solidFill>
                <a:latin typeface="Times New Roman" panose="02020603050405020304" pitchFamily="18" charset="0"/>
                <a:cs typeface="Times New Roman" panose="02020603050405020304" pitchFamily="18" charset="0"/>
              </a:rPr>
              <a:t>ENFLASYON DÜZELTMESİNE TABİ TUTULMUŞ AMORTİSMANA TABİ OLMAYAN DEĞERLERİN SATIŞI</a:t>
            </a:r>
          </a:p>
          <a:p>
            <a:pPr algn="just">
              <a:lnSpc>
                <a:spcPct val="150000"/>
              </a:lnSpc>
              <a:buFont typeface="Wingdings" panose="05000000000000000000" pitchFamily="2" charset="2"/>
              <a:buChar char="q"/>
            </a:pPr>
            <a:r>
              <a:rPr lang="tr-TR" kern="100" dirty="0">
                <a:latin typeface="Times New Roman" panose="02020603050405020304" pitchFamily="18" charset="0"/>
                <a:ea typeface="Calibri" panose="020F0502020204030204" pitchFamily="34" charset="0"/>
                <a:cs typeface="Times New Roman" panose="02020603050405020304" pitchFamily="18" charset="0"/>
              </a:rPr>
              <a:t>Söz konusu arsanın </a:t>
            </a:r>
            <a:r>
              <a:rPr lang="tr-TR" b="1" kern="100" dirty="0">
                <a:solidFill>
                  <a:srgbClr val="7030A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2.000.000,00 TL’ye </a:t>
            </a:r>
            <a:r>
              <a:rPr lang="tr-TR" kern="100" dirty="0">
                <a:latin typeface="Times New Roman" panose="02020603050405020304" pitchFamily="18" charset="0"/>
                <a:ea typeface="Calibri" panose="020F0502020204030204" pitchFamily="34" charset="0"/>
                <a:cs typeface="Times New Roman" panose="02020603050405020304" pitchFamily="18" charset="0"/>
              </a:rPr>
              <a:t>satılması halinde ise (2.000.000,00 – 4.708.000,00=) </a:t>
            </a:r>
            <a:r>
              <a:rPr lang="tr-TR" b="1" kern="100" dirty="0">
                <a:solidFill>
                  <a:srgbClr val="7030A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2.708.000,00 TL’lik </a:t>
            </a:r>
            <a:r>
              <a:rPr lang="tr-TR" kern="100" dirty="0">
                <a:latin typeface="Times New Roman" panose="02020603050405020304" pitchFamily="18" charset="0"/>
                <a:ea typeface="Calibri" panose="020F0502020204030204" pitchFamily="34" charset="0"/>
                <a:cs typeface="Times New Roman" panose="02020603050405020304" pitchFamily="18" charset="0"/>
              </a:rPr>
              <a:t>zararın 31.12.2023 tarihinde yapılan enflasyon düzeltmesinden kaynaklanan (3.750.000,00-2.500,000,00=) 1.250.000,00 TL’lik kısmı kanunen kabul edilmeyen gider olarak dikkate alınacakken, kalan 1.458.000,00 TL’lik kısmı gider olarak dikkate alınabilecektir. </a:t>
            </a:r>
          </a:p>
          <a:p>
            <a:pPr algn="just">
              <a:lnSpc>
                <a:spcPct val="150000"/>
              </a:lnSpc>
              <a:buFont typeface="Wingdings" panose="05000000000000000000" pitchFamily="2" charset="2"/>
              <a:buChar char="q"/>
            </a:pPr>
            <a:r>
              <a:rPr lang="tr-TR" kern="100" dirty="0">
                <a:latin typeface="Times New Roman" panose="02020603050405020304" pitchFamily="18" charset="0"/>
                <a:ea typeface="Calibri" panose="020F0502020204030204" pitchFamily="34" charset="0"/>
                <a:cs typeface="Times New Roman" panose="02020603050405020304" pitchFamily="18" charset="0"/>
              </a:rPr>
              <a:t>Arsanın </a:t>
            </a:r>
            <a:r>
              <a:rPr lang="tr-TR" b="1" kern="100" dirty="0">
                <a:solidFill>
                  <a:srgbClr val="7030A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4.000.000,00 TL’ye </a:t>
            </a:r>
            <a:r>
              <a:rPr lang="tr-TR" kern="100" dirty="0">
                <a:latin typeface="Times New Roman" panose="02020603050405020304" pitchFamily="18" charset="0"/>
                <a:ea typeface="Calibri" panose="020F0502020204030204" pitchFamily="34" charset="0"/>
                <a:cs typeface="Times New Roman" panose="02020603050405020304" pitchFamily="18" charset="0"/>
              </a:rPr>
              <a:t>satılması durumunda ise (4.000.000,00- 4.708.000,00=) 708.000,00 TL’lik zararın tamamı kurum kazancının tespitinde indirim konusu yapılabilecektir.</a:t>
            </a:r>
          </a:p>
        </p:txBody>
      </p:sp>
      <p:sp>
        <p:nvSpPr>
          <p:cNvPr id="2" name="Veri Yer Tutucusu 1">
            <a:extLst>
              <a:ext uri="{FF2B5EF4-FFF2-40B4-BE49-F238E27FC236}">
                <a16:creationId xmlns:a16="http://schemas.microsoft.com/office/drawing/2014/main" id="{966DA6E4-230A-435B-CF3C-D3E84A534CAB}"/>
              </a:ext>
            </a:extLst>
          </p:cNvPr>
          <p:cNvSpPr>
            <a:spLocks noGrp="1"/>
          </p:cNvSpPr>
          <p:nvPr>
            <p:ph type="dt" sz="half" idx="10"/>
          </p:nvPr>
        </p:nvSpPr>
        <p:spPr/>
        <p:txBody>
          <a:bodyPr/>
          <a:lstStyle/>
          <a:p>
            <a:fld id="{B9FF596D-D531-44C1-B43E-BE09D36CBAF0}" type="datetime1">
              <a:rPr lang="tr-TR" smtClean="0"/>
              <a:t>7.10.2025</a:t>
            </a:fld>
            <a:endParaRPr lang="tr-TR"/>
          </a:p>
        </p:txBody>
      </p:sp>
      <p:sp>
        <p:nvSpPr>
          <p:cNvPr id="4" name="Alt Bilgi Yer Tutucusu 3">
            <a:extLst>
              <a:ext uri="{FF2B5EF4-FFF2-40B4-BE49-F238E27FC236}">
                <a16:creationId xmlns:a16="http://schemas.microsoft.com/office/drawing/2014/main" id="{95DAFAD6-EBDC-F913-5FF7-64C08150E738}"/>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344249647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EC904-754E-C923-147B-30BE5824E123}"/>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F611230F-DA28-AA0F-5CC8-BFE0285B2295}"/>
              </a:ext>
            </a:extLst>
          </p:cNvPr>
          <p:cNvSpPr>
            <a:spLocks noGrp="1"/>
          </p:cNvSpPr>
          <p:nvPr>
            <p:ph type="sldNum" sz="quarter" idx="12"/>
          </p:nvPr>
        </p:nvSpPr>
        <p:spPr/>
        <p:txBody>
          <a:bodyPr/>
          <a:lstStyle/>
          <a:p>
            <a:fld id="{F302176B-0E47-46AC-8F43-DAB4B8A37D06}" type="slidenum">
              <a:rPr lang="tr-TR" smtClean="0"/>
              <a:t>91</a:t>
            </a:fld>
            <a:endParaRPr lang="tr-TR"/>
          </a:p>
        </p:txBody>
      </p:sp>
      <p:sp>
        <p:nvSpPr>
          <p:cNvPr id="3" name="İçerik Yer Tutucusu 2">
            <a:extLst>
              <a:ext uri="{FF2B5EF4-FFF2-40B4-BE49-F238E27FC236}">
                <a16:creationId xmlns:a16="http://schemas.microsoft.com/office/drawing/2014/main" id="{8627E13F-2CAA-8647-9660-98086A2607C0}"/>
              </a:ext>
            </a:extLst>
          </p:cNvPr>
          <p:cNvSpPr>
            <a:spLocks noGrp="1"/>
          </p:cNvSpPr>
          <p:nvPr>
            <p:ph idx="4294967295"/>
          </p:nvPr>
        </p:nvSpPr>
        <p:spPr>
          <a:xfrm>
            <a:off x="695400" y="476672"/>
            <a:ext cx="10801200" cy="5976663"/>
          </a:xfrm>
        </p:spPr>
        <p:txBody>
          <a:bodyPr>
            <a:noAutofit/>
          </a:bodyPr>
          <a:lstStyle/>
          <a:p>
            <a:pPr marL="0" indent="0" algn="ctr">
              <a:lnSpc>
                <a:spcPct val="150000"/>
              </a:lnSpc>
              <a:buNone/>
            </a:pPr>
            <a:r>
              <a:rPr lang="tr-TR" b="1" dirty="0">
                <a:solidFill>
                  <a:srgbClr val="FF0000"/>
                </a:solidFill>
                <a:latin typeface="Times New Roman" panose="02020603050405020304" pitchFamily="18" charset="0"/>
                <a:cs typeface="Times New Roman" panose="02020603050405020304" pitchFamily="18" charset="0"/>
              </a:rPr>
              <a:t>ENFLASYON DÜZELTMESİNE TABİ TUTULMUŞ AMORTİSMANA TABİ OLMAYAN DEĞERLERİN SATIŞI</a:t>
            </a:r>
          </a:p>
          <a:p>
            <a:pPr algn="just">
              <a:lnSpc>
                <a:spcPct val="150000"/>
              </a:lnSpc>
              <a:buFont typeface="Wingdings" panose="05000000000000000000" pitchFamily="2" charset="2"/>
              <a:buChar char="q"/>
            </a:pPr>
            <a:r>
              <a:rPr lang="tr-TR" kern="100" dirty="0">
                <a:latin typeface="Times New Roman" panose="02020603050405020304" pitchFamily="18" charset="0"/>
                <a:ea typeface="Calibri" panose="020F0502020204030204" pitchFamily="34" charset="0"/>
                <a:cs typeface="Times New Roman" panose="02020603050405020304" pitchFamily="18" charset="0"/>
              </a:rPr>
              <a:t>Örneğin, Düzeltme öncesi değeri </a:t>
            </a:r>
            <a:r>
              <a:rPr lang="tr-TR" b="1" kern="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69.821,00 TL </a:t>
            </a:r>
            <a:r>
              <a:rPr lang="tr-TR" kern="100" dirty="0">
                <a:latin typeface="Times New Roman" panose="02020603050405020304" pitchFamily="18" charset="0"/>
                <a:ea typeface="Calibri" panose="020F0502020204030204" pitchFamily="34" charset="0"/>
                <a:cs typeface="Times New Roman" panose="02020603050405020304" pitchFamily="18" charset="0"/>
              </a:rPr>
              <a:t>olan iştirak hisselerinin, 2023 yılı enflasyon düzeltmesi sonucunda </a:t>
            </a:r>
            <a:r>
              <a:rPr lang="tr-TR" b="1" kern="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3.997.782,14 TL </a:t>
            </a:r>
            <a:r>
              <a:rPr lang="tr-TR" kern="100" dirty="0">
                <a:latin typeface="Times New Roman" panose="02020603050405020304" pitchFamily="18" charset="0"/>
                <a:ea typeface="Calibri" panose="020F0502020204030204" pitchFamily="34" charset="0"/>
                <a:cs typeface="Times New Roman" panose="02020603050405020304" pitchFamily="18" charset="0"/>
              </a:rPr>
              <a:t>değerine, 2024 yılı enflasyon düzeltmesi sonucunda </a:t>
            </a:r>
            <a:r>
              <a:rPr lang="tr-TR" b="1" kern="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4.551.075,16 TL </a:t>
            </a:r>
            <a:r>
              <a:rPr lang="tr-TR" kern="100" dirty="0">
                <a:latin typeface="Times New Roman" panose="02020603050405020304" pitchFamily="18" charset="0"/>
                <a:ea typeface="Calibri" panose="020F0502020204030204" pitchFamily="34" charset="0"/>
                <a:cs typeface="Times New Roman" panose="02020603050405020304" pitchFamily="18" charset="0"/>
              </a:rPr>
              <a:t>değerine ulaştığını, satış fiyatının </a:t>
            </a:r>
            <a:r>
              <a:rPr lang="tr-TR" b="1" kern="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1.442.793,42 TL </a:t>
            </a:r>
            <a:r>
              <a:rPr lang="tr-TR" kern="100" dirty="0">
                <a:latin typeface="Times New Roman" panose="02020603050405020304" pitchFamily="18" charset="0"/>
                <a:ea typeface="Calibri" panose="020F0502020204030204" pitchFamily="34" charset="0"/>
                <a:cs typeface="Times New Roman" panose="02020603050405020304" pitchFamily="18" charset="0"/>
              </a:rPr>
              <a:t>olduğu varsayalım. </a:t>
            </a:r>
          </a:p>
          <a:p>
            <a:pPr algn="just">
              <a:lnSpc>
                <a:spcPct val="150000"/>
              </a:lnSpc>
              <a:buFont typeface="Wingdings" panose="05000000000000000000" pitchFamily="2" charset="2"/>
              <a:buChar char="q"/>
            </a:pPr>
            <a:r>
              <a:rPr lang="tr-TR" kern="100" dirty="0">
                <a:latin typeface="Times New Roman" panose="02020603050405020304" pitchFamily="18" charset="0"/>
                <a:ea typeface="Calibri" panose="020F0502020204030204" pitchFamily="34" charset="0"/>
                <a:cs typeface="Times New Roman" panose="02020603050405020304" pitchFamily="18" charset="0"/>
              </a:rPr>
              <a:t>Satış zararı (</a:t>
            </a:r>
            <a:r>
              <a:rPr lang="tr-TR" b="1" kern="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4.551.075,16- 1.442.793,42 =)3.108.281,74 TL </a:t>
            </a:r>
            <a:r>
              <a:rPr lang="tr-TR" kern="100" dirty="0">
                <a:latin typeface="Times New Roman" panose="02020603050405020304" pitchFamily="18" charset="0"/>
                <a:ea typeface="Calibri" panose="020F0502020204030204" pitchFamily="34" charset="0"/>
                <a:cs typeface="Times New Roman" panose="02020603050405020304" pitchFamily="18" charset="0"/>
              </a:rPr>
              <a:t>olacaktır.</a:t>
            </a:r>
          </a:p>
          <a:p>
            <a:pPr algn="just">
              <a:lnSpc>
                <a:spcPct val="150000"/>
              </a:lnSpc>
              <a:buFont typeface="Wingdings" panose="05000000000000000000" pitchFamily="2" charset="2"/>
              <a:buChar char="q"/>
            </a:pPr>
            <a:r>
              <a:rPr lang="tr-TR" kern="100" dirty="0">
                <a:latin typeface="Times New Roman" panose="02020603050405020304" pitchFamily="18" charset="0"/>
                <a:ea typeface="Calibri" panose="020F0502020204030204" pitchFamily="34" charset="0"/>
                <a:cs typeface="Times New Roman" panose="02020603050405020304" pitchFamily="18" charset="0"/>
              </a:rPr>
              <a:t> Bu durumda: </a:t>
            </a:r>
          </a:p>
          <a:p>
            <a:pPr algn="just">
              <a:lnSpc>
                <a:spcPct val="150000"/>
              </a:lnSpc>
              <a:buFont typeface="Wingdings" panose="05000000000000000000" pitchFamily="2" charset="2"/>
              <a:buChar char="q"/>
            </a:pPr>
            <a:r>
              <a:rPr lang="tr-TR" kern="100" dirty="0">
                <a:latin typeface="Times New Roman" panose="02020603050405020304" pitchFamily="18" charset="0"/>
                <a:ea typeface="Calibri" panose="020F0502020204030204" pitchFamily="34" charset="0"/>
                <a:cs typeface="Times New Roman" panose="02020603050405020304" pitchFamily="18" charset="0"/>
              </a:rPr>
              <a:t> Satış zararının 31/12/2023 tarihli düzeltilmiş değerin altında kalan kısmına isabet eden tutarı </a:t>
            </a:r>
            <a:r>
              <a:rPr lang="tr-TR" b="1" kern="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(3.997.782,14 TL -1.442.793,42 TL=) 2.554.988,72 TL </a:t>
            </a:r>
            <a:r>
              <a:rPr lang="tr-TR" kern="100" dirty="0">
                <a:latin typeface="Times New Roman" panose="02020603050405020304" pitchFamily="18" charset="0"/>
                <a:ea typeface="Calibri" panose="020F0502020204030204" pitchFamily="34" charset="0"/>
                <a:cs typeface="Times New Roman" panose="02020603050405020304" pitchFamily="18" charset="0"/>
              </a:rPr>
              <a:t>olup, satış zararının 2024 yılına isabet eden tutarı ise </a:t>
            </a:r>
            <a:r>
              <a:rPr lang="tr-TR" b="1" kern="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(3.108.281,74 TL - 2.554.988,72 TL=) 553.293,02 TL </a:t>
            </a:r>
            <a:r>
              <a:rPr lang="tr-TR" kern="100" dirty="0">
                <a:latin typeface="Times New Roman" panose="02020603050405020304" pitchFamily="18" charset="0"/>
                <a:ea typeface="Calibri" panose="020F0502020204030204" pitchFamily="34" charset="0"/>
                <a:cs typeface="Times New Roman" panose="02020603050405020304" pitchFamily="18" charset="0"/>
              </a:rPr>
              <a:t>olacaktır.</a:t>
            </a:r>
          </a:p>
        </p:txBody>
      </p:sp>
      <p:sp>
        <p:nvSpPr>
          <p:cNvPr id="2" name="Veri Yer Tutucusu 1">
            <a:extLst>
              <a:ext uri="{FF2B5EF4-FFF2-40B4-BE49-F238E27FC236}">
                <a16:creationId xmlns:a16="http://schemas.microsoft.com/office/drawing/2014/main" id="{837F5A5F-0B87-E608-01D4-4504C3E3109B}"/>
              </a:ext>
            </a:extLst>
          </p:cNvPr>
          <p:cNvSpPr>
            <a:spLocks noGrp="1"/>
          </p:cNvSpPr>
          <p:nvPr>
            <p:ph type="dt" sz="half" idx="10"/>
          </p:nvPr>
        </p:nvSpPr>
        <p:spPr/>
        <p:txBody>
          <a:bodyPr/>
          <a:lstStyle/>
          <a:p>
            <a:fld id="{B9FF596D-D531-44C1-B43E-BE09D36CBAF0}" type="datetime1">
              <a:rPr lang="tr-TR" smtClean="0"/>
              <a:t>7.10.2025</a:t>
            </a:fld>
            <a:endParaRPr lang="tr-TR"/>
          </a:p>
        </p:txBody>
      </p:sp>
      <p:sp>
        <p:nvSpPr>
          <p:cNvPr id="4" name="Alt Bilgi Yer Tutucusu 3">
            <a:extLst>
              <a:ext uri="{FF2B5EF4-FFF2-40B4-BE49-F238E27FC236}">
                <a16:creationId xmlns:a16="http://schemas.microsoft.com/office/drawing/2014/main" id="{6F1CA2A2-F273-F665-FC63-7177B3BE09E6}"/>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413099923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F5ED6-FAA3-3EF8-B0F3-66A501D1E804}"/>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2C96F4E0-6949-FD05-543B-5F107CDD6DB2}"/>
              </a:ext>
            </a:extLst>
          </p:cNvPr>
          <p:cNvSpPr>
            <a:spLocks noGrp="1"/>
          </p:cNvSpPr>
          <p:nvPr>
            <p:ph type="sldNum" sz="quarter" idx="12"/>
          </p:nvPr>
        </p:nvSpPr>
        <p:spPr/>
        <p:txBody>
          <a:bodyPr/>
          <a:lstStyle/>
          <a:p>
            <a:fld id="{F302176B-0E47-46AC-8F43-DAB4B8A37D06}" type="slidenum">
              <a:rPr lang="tr-TR" smtClean="0"/>
              <a:t>92</a:t>
            </a:fld>
            <a:endParaRPr lang="tr-TR"/>
          </a:p>
        </p:txBody>
      </p:sp>
      <p:sp>
        <p:nvSpPr>
          <p:cNvPr id="3" name="İçerik Yer Tutucusu 2">
            <a:extLst>
              <a:ext uri="{FF2B5EF4-FFF2-40B4-BE49-F238E27FC236}">
                <a16:creationId xmlns:a16="http://schemas.microsoft.com/office/drawing/2014/main" id="{77D89A34-4B60-2C26-AA5F-503A05A8DDC3}"/>
              </a:ext>
            </a:extLst>
          </p:cNvPr>
          <p:cNvSpPr>
            <a:spLocks noGrp="1"/>
          </p:cNvSpPr>
          <p:nvPr>
            <p:ph idx="4294967295"/>
          </p:nvPr>
        </p:nvSpPr>
        <p:spPr>
          <a:xfrm>
            <a:off x="695400" y="476672"/>
            <a:ext cx="10801200" cy="5976663"/>
          </a:xfrm>
        </p:spPr>
        <p:txBody>
          <a:bodyPr>
            <a:noAutofit/>
          </a:bodyPr>
          <a:lstStyle/>
          <a:p>
            <a:pPr marL="0" indent="0" algn="ctr">
              <a:lnSpc>
                <a:spcPct val="150000"/>
              </a:lnSpc>
              <a:buNone/>
            </a:pPr>
            <a:r>
              <a:rPr lang="tr-TR" b="1" dirty="0">
                <a:solidFill>
                  <a:srgbClr val="FF0000"/>
                </a:solidFill>
                <a:latin typeface="Times New Roman" panose="02020603050405020304" pitchFamily="18" charset="0"/>
                <a:cs typeface="Times New Roman" panose="02020603050405020304" pitchFamily="18" charset="0"/>
              </a:rPr>
              <a:t>ENFLASYON DÜZELTMESİNE TABİ TUTULMUŞ AMORTİSMANA TABİ OLMAYAN DEĞERLERİN SATIŞI</a:t>
            </a:r>
          </a:p>
          <a:p>
            <a:pPr algn="just">
              <a:lnSpc>
                <a:spcPct val="150000"/>
              </a:lnSpc>
              <a:buFont typeface="Wingdings" panose="05000000000000000000" pitchFamily="2" charset="2"/>
              <a:buChar char="q"/>
            </a:pPr>
            <a:r>
              <a:rPr lang="tr-TR" kern="100" dirty="0">
                <a:latin typeface="Times New Roman" panose="02020603050405020304" pitchFamily="18" charset="0"/>
                <a:ea typeface="Calibri" panose="020F0502020204030204" pitchFamily="34" charset="0"/>
                <a:cs typeface="Times New Roman" panose="02020603050405020304" pitchFamily="18" charset="0"/>
              </a:rPr>
              <a:t>Buna göre, söz konusu satış zararının 31/12/2023 tarihli düzeltilmiş değerin altında kalan kısmının tamamı ile 2024 yılı sonrasına ait kısmının %50’si zarar olarak dikkate alınamayacak ve kanunen kabul edilmeyen gider olarak değerlendirilecektir. </a:t>
            </a:r>
          </a:p>
          <a:p>
            <a:pPr algn="just">
              <a:lnSpc>
                <a:spcPct val="150000"/>
              </a:lnSpc>
              <a:buFont typeface="Wingdings" panose="05000000000000000000" pitchFamily="2" charset="2"/>
              <a:buChar char="q"/>
            </a:pPr>
            <a:r>
              <a:rPr lang="tr-TR" kern="100" dirty="0">
                <a:latin typeface="Times New Roman" panose="02020603050405020304" pitchFamily="18" charset="0"/>
                <a:ea typeface="Calibri" panose="020F0502020204030204" pitchFamily="34" charset="0"/>
                <a:cs typeface="Times New Roman" panose="02020603050405020304" pitchFamily="18" charset="0"/>
              </a:rPr>
              <a:t>Dolayısıyla; </a:t>
            </a:r>
            <a:r>
              <a:rPr lang="tr-TR" b="1" kern="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(553.293,02 TL x %50=) 276.646,51 TL +2.554.988,72 =2.831.635,23 TL'nin </a:t>
            </a:r>
            <a:r>
              <a:rPr lang="tr-TR" kern="100" dirty="0">
                <a:latin typeface="Times New Roman" panose="02020603050405020304" pitchFamily="18" charset="0"/>
                <a:ea typeface="Calibri" panose="020F0502020204030204" pitchFamily="34" charset="0"/>
                <a:cs typeface="Times New Roman" panose="02020603050405020304" pitchFamily="18" charset="0"/>
              </a:rPr>
              <a:t>kanunen kabul edilmeyen gider (gider kabul edilemeyecek zarar) olarak dikkate alınması gerekmektedir.</a:t>
            </a:r>
          </a:p>
        </p:txBody>
      </p:sp>
      <p:sp>
        <p:nvSpPr>
          <p:cNvPr id="2" name="Veri Yer Tutucusu 1">
            <a:extLst>
              <a:ext uri="{FF2B5EF4-FFF2-40B4-BE49-F238E27FC236}">
                <a16:creationId xmlns:a16="http://schemas.microsoft.com/office/drawing/2014/main" id="{35C3E9E5-3D82-5924-AF83-0FEF301C01A3}"/>
              </a:ext>
            </a:extLst>
          </p:cNvPr>
          <p:cNvSpPr>
            <a:spLocks noGrp="1"/>
          </p:cNvSpPr>
          <p:nvPr>
            <p:ph type="dt" sz="half" idx="10"/>
          </p:nvPr>
        </p:nvSpPr>
        <p:spPr/>
        <p:txBody>
          <a:bodyPr/>
          <a:lstStyle/>
          <a:p>
            <a:fld id="{B9FF596D-D531-44C1-B43E-BE09D36CBAF0}" type="datetime1">
              <a:rPr lang="tr-TR" smtClean="0"/>
              <a:t>7.10.2025</a:t>
            </a:fld>
            <a:endParaRPr lang="tr-TR"/>
          </a:p>
        </p:txBody>
      </p:sp>
      <p:sp>
        <p:nvSpPr>
          <p:cNvPr id="4" name="Alt Bilgi Yer Tutucusu 3">
            <a:extLst>
              <a:ext uri="{FF2B5EF4-FFF2-40B4-BE49-F238E27FC236}">
                <a16:creationId xmlns:a16="http://schemas.microsoft.com/office/drawing/2014/main" id="{491BABD0-C2EC-4F47-CED0-A71E52BD77F1}"/>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417647895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C5A88-6126-16A4-0BEE-77AFEC5C7659}"/>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BE13C977-CDEE-30AB-EF0E-DDA5A61AEBD2}"/>
              </a:ext>
            </a:extLst>
          </p:cNvPr>
          <p:cNvSpPr>
            <a:spLocks noGrp="1"/>
          </p:cNvSpPr>
          <p:nvPr>
            <p:ph type="sldNum" sz="quarter" idx="12"/>
          </p:nvPr>
        </p:nvSpPr>
        <p:spPr/>
        <p:txBody>
          <a:bodyPr/>
          <a:lstStyle/>
          <a:p>
            <a:fld id="{F302176B-0E47-46AC-8F43-DAB4B8A37D06}" type="slidenum">
              <a:rPr lang="tr-TR" smtClean="0"/>
              <a:t>93</a:t>
            </a:fld>
            <a:endParaRPr lang="tr-TR"/>
          </a:p>
        </p:txBody>
      </p:sp>
      <p:sp>
        <p:nvSpPr>
          <p:cNvPr id="3" name="İçerik Yer Tutucusu 2">
            <a:extLst>
              <a:ext uri="{FF2B5EF4-FFF2-40B4-BE49-F238E27FC236}">
                <a16:creationId xmlns:a16="http://schemas.microsoft.com/office/drawing/2014/main" id="{B2AD6149-56C9-DAE9-431A-8C1181C98746}"/>
              </a:ext>
            </a:extLst>
          </p:cNvPr>
          <p:cNvSpPr>
            <a:spLocks noGrp="1"/>
          </p:cNvSpPr>
          <p:nvPr>
            <p:ph idx="4294967295"/>
          </p:nvPr>
        </p:nvSpPr>
        <p:spPr>
          <a:xfrm>
            <a:off x="695400" y="836712"/>
            <a:ext cx="10873208" cy="5335488"/>
          </a:xfrm>
        </p:spPr>
        <p:txBody>
          <a:bodyPr>
            <a:normAutofit fontScale="92500" lnSpcReduction="10000"/>
          </a:bodyPr>
          <a:lstStyle/>
          <a:p>
            <a:pPr marL="0" indent="0" algn="ctr">
              <a:lnSpc>
                <a:spcPct val="150000"/>
              </a:lnSpc>
              <a:buNone/>
            </a:pPr>
            <a:r>
              <a:rPr lang="tr-TR" b="1" dirty="0">
                <a:solidFill>
                  <a:srgbClr val="FF0000"/>
                </a:solidFill>
                <a:latin typeface="Times New Roman" panose="02020603050405020304" pitchFamily="18" charset="0"/>
                <a:cs typeface="Times New Roman" panose="02020603050405020304" pitchFamily="18" charset="0"/>
              </a:rPr>
              <a:t>DÜZELTME KARININ NE KADARLIK KISMI VERGİSİZ DAĞITILABİLİR</a:t>
            </a:r>
          </a:p>
          <a:p>
            <a:pPr algn="just">
              <a:lnSpc>
                <a:spcPct val="150000"/>
              </a:lnSpc>
              <a:buFont typeface="Wingdings" panose="05000000000000000000" pitchFamily="2" charset="2"/>
              <a:buChar char="q"/>
            </a:pPr>
            <a:r>
              <a:rPr lang="tr-TR" kern="100" dirty="0">
                <a:latin typeface="Times New Roman" panose="02020603050405020304" pitchFamily="18" charset="0"/>
                <a:ea typeface="Calibri" panose="020F0502020204030204" pitchFamily="34" charset="0"/>
                <a:cs typeface="Times New Roman" panose="02020603050405020304" pitchFamily="18" charset="0"/>
              </a:rPr>
              <a:t>31.12.2023 tarihli bilançonun düzeltilmesi sonucu ortaya çıkan kar 570 geçmiş yıl karları hesabına aktarılarak kapatıldığından, düzeltme öncesi </a:t>
            </a:r>
            <a:r>
              <a:rPr lang="tr-TR" b="1" kern="100" dirty="0">
                <a:solidFill>
                  <a:srgbClr val="7030A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570 ve 590 hesaplarda </a:t>
            </a:r>
            <a:r>
              <a:rPr lang="tr-TR" kern="100" dirty="0">
                <a:latin typeface="Times New Roman" panose="02020603050405020304" pitchFamily="18" charset="0"/>
                <a:ea typeface="Calibri" panose="020F0502020204030204" pitchFamily="34" charset="0"/>
                <a:cs typeface="Times New Roman" panose="02020603050405020304" pitchFamily="18" charset="0"/>
              </a:rPr>
              <a:t>yer alan ve 698 hesaba aktarılarak kapatılan geçmiş yıl karları ile 2023 dönem karı hesaplarını 570 geçmiş yıl karları hesabının altında izlemek suretiyle 2024 ve izleyen takvim yıllarında kar dağıtımına konu edebilir. </a:t>
            </a:r>
          </a:p>
          <a:p>
            <a:pPr algn="just">
              <a:lnSpc>
                <a:spcPct val="150000"/>
              </a:lnSpc>
              <a:buFont typeface="Wingdings" panose="05000000000000000000" pitchFamily="2" charset="2"/>
              <a:buChar char="q"/>
            </a:pPr>
            <a:r>
              <a:rPr lang="tr-TR" kern="100" dirty="0">
                <a:latin typeface="Times New Roman" panose="02020603050405020304" pitchFamily="18" charset="0"/>
                <a:ea typeface="Calibri" panose="020F0502020204030204" pitchFamily="34" charset="0"/>
                <a:cs typeface="Times New Roman" panose="02020603050405020304" pitchFamily="18" charset="0"/>
              </a:rPr>
              <a:t>Bilançoda yer alan 570 geçmiş yıl karları ile 590 dönem karının üzerinde bir düzeltme karı oluşmuşsa sadece bu kar tutarları sınırlı olmak üzere kurumlar vergisi ödenmeden kar dağıtımı söz konusu olabilecektir.</a:t>
            </a:r>
          </a:p>
          <a:p>
            <a:pPr algn="just">
              <a:lnSpc>
                <a:spcPct val="150000"/>
              </a:lnSpc>
              <a:buFont typeface="Wingdings" panose="05000000000000000000" pitchFamily="2" charset="2"/>
              <a:buChar char="q"/>
            </a:pPr>
            <a:r>
              <a:rPr lang="tr-TR"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2024 yılı düzeltme karı veya zararı diye bir şey yok.</a:t>
            </a:r>
          </a:p>
          <a:p>
            <a:pPr algn="just">
              <a:lnSpc>
                <a:spcPct val="150000"/>
              </a:lnSpc>
              <a:buFont typeface="Wingdings" panose="05000000000000000000" pitchFamily="2" charset="2"/>
              <a:buChar char="q"/>
            </a:pPr>
            <a:r>
              <a:rPr lang="tr-TR"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2024 Dönem Karının Dağıtımında herhangi bir sınırlama yok. 31.12.2024 tarihli bilançonun düzeltilmesi sonucu ortaya çıkan 580 Düzeltme Zararının 2024 yılı dağıtılabilir kardan mahsup edilip edilemeyeceği hususunda tereddüt vardır.</a:t>
            </a:r>
          </a:p>
        </p:txBody>
      </p:sp>
      <p:sp>
        <p:nvSpPr>
          <p:cNvPr id="2" name="Veri Yer Tutucusu 1">
            <a:extLst>
              <a:ext uri="{FF2B5EF4-FFF2-40B4-BE49-F238E27FC236}">
                <a16:creationId xmlns:a16="http://schemas.microsoft.com/office/drawing/2014/main" id="{F069C4B2-2C41-1264-71CB-3CAACEB9A6FE}"/>
              </a:ext>
            </a:extLst>
          </p:cNvPr>
          <p:cNvSpPr>
            <a:spLocks noGrp="1"/>
          </p:cNvSpPr>
          <p:nvPr>
            <p:ph type="dt" sz="half" idx="10"/>
          </p:nvPr>
        </p:nvSpPr>
        <p:spPr/>
        <p:txBody>
          <a:bodyPr/>
          <a:lstStyle/>
          <a:p>
            <a:fld id="{F2BDFDE2-A6C2-48DD-B72B-6CC0C42F9507}" type="datetime1">
              <a:rPr lang="tr-TR" smtClean="0"/>
              <a:t>7.10.2025</a:t>
            </a:fld>
            <a:endParaRPr lang="tr-TR"/>
          </a:p>
        </p:txBody>
      </p:sp>
      <p:sp>
        <p:nvSpPr>
          <p:cNvPr id="4" name="Alt Bilgi Yer Tutucusu 3">
            <a:extLst>
              <a:ext uri="{FF2B5EF4-FFF2-40B4-BE49-F238E27FC236}">
                <a16:creationId xmlns:a16="http://schemas.microsoft.com/office/drawing/2014/main" id="{61C1F46E-A9E1-B72D-1C93-B21E85A2537E}"/>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218028580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94507-72BD-4FA6-30CA-E049A4FCDE27}"/>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389AC276-3C2E-E365-3A4B-449D7FADA9A0}"/>
              </a:ext>
            </a:extLst>
          </p:cNvPr>
          <p:cNvSpPr>
            <a:spLocks noGrp="1"/>
          </p:cNvSpPr>
          <p:nvPr>
            <p:ph type="sldNum" sz="quarter" idx="12"/>
          </p:nvPr>
        </p:nvSpPr>
        <p:spPr/>
        <p:txBody>
          <a:bodyPr/>
          <a:lstStyle/>
          <a:p>
            <a:fld id="{F302176B-0E47-46AC-8F43-DAB4B8A37D06}" type="slidenum">
              <a:rPr lang="tr-TR" smtClean="0"/>
              <a:t>94</a:t>
            </a:fld>
            <a:endParaRPr lang="tr-TR"/>
          </a:p>
        </p:txBody>
      </p:sp>
      <p:sp>
        <p:nvSpPr>
          <p:cNvPr id="3" name="İçerik Yer Tutucusu 2">
            <a:extLst>
              <a:ext uri="{FF2B5EF4-FFF2-40B4-BE49-F238E27FC236}">
                <a16:creationId xmlns:a16="http://schemas.microsoft.com/office/drawing/2014/main" id="{E675C87C-922F-6E06-0814-D72BA526DD78}"/>
              </a:ext>
            </a:extLst>
          </p:cNvPr>
          <p:cNvSpPr>
            <a:spLocks noGrp="1"/>
          </p:cNvSpPr>
          <p:nvPr>
            <p:ph idx="4294967295"/>
          </p:nvPr>
        </p:nvSpPr>
        <p:spPr>
          <a:xfrm>
            <a:off x="540893" y="688975"/>
            <a:ext cx="11090275" cy="5480050"/>
          </a:xfrm>
        </p:spPr>
        <p:txBody>
          <a:bodyPr>
            <a:normAutofit/>
          </a:bodyPr>
          <a:lstStyle/>
          <a:p>
            <a:pPr marL="0" indent="0" algn="ctr">
              <a:lnSpc>
                <a:spcPct val="150000"/>
              </a:lnSpc>
              <a:buNone/>
            </a:pPr>
            <a:r>
              <a:rPr lang="tr-TR"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ÖZ KAYNAK ENFLASYON FARKLARI </a:t>
            </a:r>
            <a:r>
              <a:rPr lang="tr-TR" b="1" kern="100" dirty="0">
                <a:solidFill>
                  <a:srgbClr val="7030A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DÖNEM ZARARINA</a:t>
            </a:r>
            <a:r>
              <a:rPr lang="tr-TR" b="1" kern="100" dirty="0">
                <a:latin typeface="Times New Roman" panose="02020603050405020304" pitchFamily="18" charset="0"/>
                <a:ea typeface="Calibri" panose="020F0502020204030204" pitchFamily="34" charset="0"/>
                <a:cs typeface="Times New Roman" panose="02020603050405020304" pitchFamily="18" charset="0"/>
              </a:rPr>
              <a:t> </a:t>
            </a:r>
            <a:r>
              <a:rPr lang="tr-TR"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MAHSUP EDİLEMEZ</a:t>
            </a:r>
          </a:p>
          <a:p>
            <a:pPr algn="just">
              <a:lnSpc>
                <a:spcPct val="150000"/>
              </a:lnSpc>
              <a:buFont typeface="Wingdings" panose="05000000000000000000" pitchFamily="2" charset="2"/>
              <a:buChar char="q"/>
            </a:pPr>
            <a:r>
              <a:rPr lang="tr-TR" kern="100" dirty="0">
                <a:latin typeface="Times New Roman" panose="02020603050405020304" pitchFamily="18" charset="0"/>
                <a:ea typeface="Calibri" panose="020F0502020204030204" pitchFamily="34" charset="0"/>
                <a:cs typeface="Times New Roman" panose="02020603050405020304" pitchFamily="18" charset="0"/>
              </a:rPr>
              <a:t>Bilindiği üzere, öz sermaye kalemlerine ait enflasyon farklarının 31.12.2023 tarihli bilançonun düzeltmesi sonucu oluşan </a:t>
            </a:r>
            <a:r>
              <a:rPr lang="tr-TR" b="1" kern="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geçmiş yıl zararlarına mahsup edilebilmesi imkan dahilindedir. </a:t>
            </a:r>
          </a:p>
          <a:p>
            <a:pPr algn="just">
              <a:lnSpc>
                <a:spcPct val="150000"/>
              </a:lnSpc>
              <a:buFont typeface="Wingdings" panose="05000000000000000000" pitchFamily="2" charset="2"/>
              <a:buChar char="q"/>
            </a:pPr>
            <a:r>
              <a:rPr lang="tr-TR" kern="100" dirty="0">
                <a:latin typeface="Times New Roman" panose="02020603050405020304" pitchFamily="18" charset="0"/>
                <a:ea typeface="Calibri" panose="020F0502020204030204" pitchFamily="34" charset="0"/>
                <a:cs typeface="Times New Roman" panose="02020603050405020304" pitchFamily="18" charset="0"/>
              </a:rPr>
              <a:t>2024 takvim yılında geçici vergi dönemleri ve hesap dönemi sonu itibarıyla oluşan kâr ya da zararlar, “Enflasyon Düzeltme </a:t>
            </a:r>
            <a:r>
              <a:rPr lang="tr-TR" kern="100" dirty="0" err="1">
                <a:latin typeface="Times New Roman" panose="02020603050405020304" pitchFamily="18" charset="0"/>
                <a:ea typeface="Calibri" panose="020F0502020204030204" pitchFamily="34" charset="0"/>
                <a:cs typeface="Times New Roman" panose="02020603050405020304" pitchFamily="18" charset="0"/>
              </a:rPr>
              <a:t>Hesabı”nın</a:t>
            </a:r>
            <a:r>
              <a:rPr lang="tr-TR" kern="100" dirty="0">
                <a:latin typeface="Times New Roman" panose="02020603050405020304" pitchFamily="18" charset="0"/>
                <a:ea typeface="Calibri" panose="020F0502020204030204" pitchFamily="34" charset="0"/>
                <a:cs typeface="Times New Roman" panose="02020603050405020304" pitchFamily="18" charset="0"/>
              </a:rPr>
              <a:t> bakiyesine göre bulunacağından, 2024 takvim yılı içerisinde bilançoların düzeltilmesi sonucu ortaya çıkan düzeltme zararları dönem ticari bilanço zararının (ticari bilanço karının) bir parçası olduğundan burada düzeltme zararından söz etmek mümkün olmadığı gibi öz kaynak enflasyon farklarına mahsup edilerek kapatılması da mümkün olamayacaktır.</a:t>
            </a:r>
          </a:p>
          <a:p>
            <a:pPr algn="just">
              <a:lnSpc>
                <a:spcPct val="150000"/>
              </a:lnSpc>
              <a:buFont typeface="Wingdings" panose="05000000000000000000" pitchFamily="2" charset="2"/>
              <a:buChar char="q"/>
            </a:pPr>
            <a:endParaRPr lang="tr-TR" sz="2600"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Veri Yer Tutucusu 1">
            <a:extLst>
              <a:ext uri="{FF2B5EF4-FFF2-40B4-BE49-F238E27FC236}">
                <a16:creationId xmlns:a16="http://schemas.microsoft.com/office/drawing/2014/main" id="{08915491-36D3-F474-9240-030A7DD5B68D}"/>
              </a:ext>
            </a:extLst>
          </p:cNvPr>
          <p:cNvSpPr>
            <a:spLocks noGrp="1"/>
          </p:cNvSpPr>
          <p:nvPr>
            <p:ph type="dt" sz="half" idx="10"/>
          </p:nvPr>
        </p:nvSpPr>
        <p:spPr/>
        <p:txBody>
          <a:bodyPr/>
          <a:lstStyle/>
          <a:p>
            <a:fld id="{048C6486-72F8-4256-B8B2-2C84C7AD562F}" type="datetime1">
              <a:rPr lang="tr-TR" smtClean="0"/>
              <a:t>7.10.2025</a:t>
            </a:fld>
            <a:endParaRPr lang="tr-TR"/>
          </a:p>
        </p:txBody>
      </p:sp>
      <p:sp>
        <p:nvSpPr>
          <p:cNvPr id="4" name="Alt Bilgi Yer Tutucusu 3">
            <a:extLst>
              <a:ext uri="{FF2B5EF4-FFF2-40B4-BE49-F238E27FC236}">
                <a16:creationId xmlns:a16="http://schemas.microsoft.com/office/drawing/2014/main" id="{519693D2-EFF1-5E06-89F2-DCD202740D4F}"/>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31600982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53145-AF6D-5C4A-19EE-241899C89480}"/>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B05FE77F-5554-30E4-41F5-8926BDC877DF}"/>
              </a:ext>
            </a:extLst>
          </p:cNvPr>
          <p:cNvSpPr>
            <a:spLocks noGrp="1"/>
          </p:cNvSpPr>
          <p:nvPr>
            <p:ph type="sldNum" sz="quarter" idx="12"/>
          </p:nvPr>
        </p:nvSpPr>
        <p:spPr/>
        <p:txBody>
          <a:bodyPr/>
          <a:lstStyle/>
          <a:p>
            <a:fld id="{F302176B-0E47-46AC-8F43-DAB4B8A37D06}" type="slidenum">
              <a:rPr lang="tr-TR" smtClean="0"/>
              <a:t>95</a:t>
            </a:fld>
            <a:endParaRPr lang="tr-TR"/>
          </a:p>
        </p:txBody>
      </p:sp>
      <p:sp>
        <p:nvSpPr>
          <p:cNvPr id="3" name="İçerik Yer Tutucusu 2">
            <a:extLst>
              <a:ext uri="{FF2B5EF4-FFF2-40B4-BE49-F238E27FC236}">
                <a16:creationId xmlns:a16="http://schemas.microsoft.com/office/drawing/2014/main" id="{ECB9C7AA-42CC-BCB2-7397-CDFBCD6451D6}"/>
              </a:ext>
            </a:extLst>
          </p:cNvPr>
          <p:cNvSpPr>
            <a:spLocks noGrp="1"/>
          </p:cNvSpPr>
          <p:nvPr>
            <p:ph idx="4294967295"/>
          </p:nvPr>
        </p:nvSpPr>
        <p:spPr>
          <a:xfrm>
            <a:off x="983432" y="764704"/>
            <a:ext cx="10327696" cy="5407496"/>
          </a:xfrm>
        </p:spPr>
        <p:txBody>
          <a:bodyPr>
            <a:normAutofit/>
          </a:bodyPr>
          <a:lstStyle/>
          <a:p>
            <a:pPr marL="0" indent="0" algn="ctr">
              <a:lnSpc>
                <a:spcPct val="150000"/>
              </a:lnSpc>
              <a:buNone/>
            </a:pPr>
            <a:r>
              <a:rPr lang="tr-TR"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VERİLEN /ALINAN AVANSLAR</a:t>
            </a:r>
          </a:p>
          <a:p>
            <a:pPr algn="just">
              <a:lnSpc>
                <a:spcPct val="150000"/>
              </a:lnSpc>
              <a:buFont typeface="Wingdings" panose="05000000000000000000" pitchFamily="2" charset="2"/>
              <a:buChar char="q"/>
            </a:pPr>
            <a:r>
              <a:rPr lang="tr-TR" b="1" kern="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159 Verilen Sipariş Avansları- 340 Alınan Avanslar</a:t>
            </a:r>
          </a:p>
          <a:p>
            <a:pPr algn="just">
              <a:lnSpc>
                <a:spcPct val="150000"/>
              </a:lnSpc>
              <a:buFont typeface="Wingdings" panose="05000000000000000000" pitchFamily="2" charset="2"/>
              <a:buChar char="q"/>
            </a:pPr>
            <a:r>
              <a:rPr lang="tr-TR" kern="100" dirty="0">
                <a:latin typeface="Times New Roman" panose="02020603050405020304" pitchFamily="18" charset="0"/>
                <a:ea typeface="Calibri" panose="020F0502020204030204" pitchFamily="34" charset="0"/>
                <a:cs typeface="Times New Roman" panose="02020603050405020304" pitchFamily="18" charset="0"/>
              </a:rPr>
              <a:t>31.12.2023 tarihli bilançolarda yer alan 340 hesapların enflasyon düzeltmesinden kaynaklanan enflasyon farklarının bu avans hesaplarını kapatırken </a:t>
            </a:r>
            <a:r>
              <a:rPr lang="tr-TR" b="1" kern="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679 hesaba almayı</a:t>
            </a:r>
            <a:r>
              <a:rPr lang="tr-TR" kern="100" dirty="0">
                <a:latin typeface="Times New Roman" panose="02020603050405020304" pitchFamily="18" charset="0"/>
                <a:ea typeface="Calibri" panose="020F0502020204030204" pitchFamily="34" charset="0"/>
                <a:cs typeface="Times New Roman" panose="02020603050405020304" pitchFamily="18" charset="0"/>
              </a:rPr>
              <a:t>, geçici ve kurumlar vergisi beyannamesinde diğer indirimler kısmında göstermeyi unutmayın! </a:t>
            </a:r>
          </a:p>
          <a:p>
            <a:pPr algn="just">
              <a:lnSpc>
                <a:spcPct val="150000"/>
              </a:lnSpc>
              <a:buFont typeface="Wingdings" panose="05000000000000000000" pitchFamily="2" charset="2"/>
              <a:buChar char="q"/>
            </a:pPr>
            <a:r>
              <a:rPr lang="tr-TR" kern="100" dirty="0">
                <a:latin typeface="Times New Roman" panose="02020603050405020304" pitchFamily="18" charset="0"/>
                <a:ea typeface="Calibri" panose="020F0502020204030204" pitchFamily="34" charset="0"/>
                <a:cs typeface="Times New Roman" panose="02020603050405020304" pitchFamily="18" charset="0"/>
              </a:rPr>
              <a:t>159 hesaplarının düzeltilmesi sonucu ortaya çıkan enflasyon farklarının satın alınan mal veya hizmetin maliyetine aktarılarak kapatılması gerekiyor. </a:t>
            </a:r>
          </a:p>
          <a:p>
            <a:pPr algn="just">
              <a:lnSpc>
                <a:spcPct val="150000"/>
              </a:lnSpc>
              <a:buFont typeface="Wingdings" panose="05000000000000000000" pitchFamily="2" charset="2"/>
              <a:buChar char="q"/>
            </a:pPr>
            <a:r>
              <a:rPr lang="tr-TR" kern="100" dirty="0">
                <a:latin typeface="Times New Roman" panose="02020603050405020304" pitchFamily="18" charset="0"/>
                <a:ea typeface="Calibri" panose="020F0502020204030204" pitchFamily="34" charset="0"/>
                <a:cs typeface="Times New Roman" panose="02020603050405020304" pitchFamily="18" charset="0"/>
              </a:rPr>
              <a:t>Öte yandan, verilen avans yıllara yaygın inşaat ve onarma işine ilişkin bir mal ve hizmet alımına ilişkin olarak verilmişse enflasyon farklarının 170 hesaplarla ilişkilendirilmesi gerekiyor. </a:t>
            </a:r>
          </a:p>
        </p:txBody>
      </p:sp>
      <p:sp>
        <p:nvSpPr>
          <p:cNvPr id="2" name="Veri Yer Tutucusu 1">
            <a:extLst>
              <a:ext uri="{FF2B5EF4-FFF2-40B4-BE49-F238E27FC236}">
                <a16:creationId xmlns:a16="http://schemas.microsoft.com/office/drawing/2014/main" id="{094AEAA6-98CA-2332-C51A-692EDF9C6446}"/>
              </a:ext>
            </a:extLst>
          </p:cNvPr>
          <p:cNvSpPr>
            <a:spLocks noGrp="1"/>
          </p:cNvSpPr>
          <p:nvPr>
            <p:ph type="dt" sz="half" idx="10"/>
          </p:nvPr>
        </p:nvSpPr>
        <p:spPr/>
        <p:txBody>
          <a:bodyPr/>
          <a:lstStyle/>
          <a:p>
            <a:fld id="{78283D9B-CA77-40CD-A60E-1942450CE463}" type="datetime1">
              <a:rPr lang="tr-TR" smtClean="0"/>
              <a:t>7.10.2025</a:t>
            </a:fld>
            <a:endParaRPr lang="tr-TR"/>
          </a:p>
        </p:txBody>
      </p:sp>
      <p:sp>
        <p:nvSpPr>
          <p:cNvPr id="4" name="Alt Bilgi Yer Tutucusu 3">
            <a:extLst>
              <a:ext uri="{FF2B5EF4-FFF2-40B4-BE49-F238E27FC236}">
                <a16:creationId xmlns:a16="http://schemas.microsoft.com/office/drawing/2014/main" id="{06EC4D68-220E-F79A-1C2C-42C5621018F7}"/>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169778368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CF92C-4B43-8D93-C6AA-2E9255C744EF}"/>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33AF3942-293C-405E-222B-1F644B5538CC}"/>
              </a:ext>
            </a:extLst>
          </p:cNvPr>
          <p:cNvSpPr>
            <a:spLocks noGrp="1"/>
          </p:cNvSpPr>
          <p:nvPr>
            <p:ph type="sldNum" sz="quarter" idx="12"/>
          </p:nvPr>
        </p:nvSpPr>
        <p:spPr/>
        <p:txBody>
          <a:bodyPr/>
          <a:lstStyle/>
          <a:p>
            <a:fld id="{F302176B-0E47-46AC-8F43-DAB4B8A37D06}" type="slidenum">
              <a:rPr lang="tr-TR" smtClean="0"/>
              <a:t>96</a:t>
            </a:fld>
            <a:endParaRPr lang="tr-TR"/>
          </a:p>
        </p:txBody>
      </p:sp>
      <p:sp>
        <p:nvSpPr>
          <p:cNvPr id="3" name="İçerik Yer Tutucusu 2">
            <a:extLst>
              <a:ext uri="{FF2B5EF4-FFF2-40B4-BE49-F238E27FC236}">
                <a16:creationId xmlns:a16="http://schemas.microsoft.com/office/drawing/2014/main" id="{3F8B5894-484D-E3E9-9E4D-B03E699A2DF3}"/>
              </a:ext>
            </a:extLst>
          </p:cNvPr>
          <p:cNvSpPr>
            <a:spLocks noGrp="1"/>
          </p:cNvSpPr>
          <p:nvPr>
            <p:ph idx="4294967295"/>
          </p:nvPr>
        </p:nvSpPr>
        <p:spPr>
          <a:xfrm>
            <a:off x="983432" y="1052736"/>
            <a:ext cx="10081120" cy="5219477"/>
          </a:xfrm>
        </p:spPr>
        <p:txBody>
          <a:bodyPr>
            <a:normAutofit fontScale="92500"/>
          </a:bodyPr>
          <a:lstStyle/>
          <a:p>
            <a:pPr marL="0" indent="0" algn="ctr">
              <a:lnSpc>
                <a:spcPct val="100000"/>
              </a:lnSpc>
              <a:buNone/>
            </a:pPr>
            <a:r>
              <a:rPr lang="tr-TR"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DAİRE TEFTİŞLERİNİNDE EN ÇOK BİLGİ TALEP EDİLEN KONULARDAN BİRİ</a:t>
            </a:r>
          </a:p>
          <a:p>
            <a:pPr marL="0" indent="0" algn="ctr">
              <a:lnSpc>
                <a:spcPct val="100000"/>
              </a:lnSpc>
              <a:buNone/>
            </a:pPr>
            <a:r>
              <a:rPr lang="tr-TR"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KUR KORUMALI KAZANÇ İSTİSNASI</a:t>
            </a:r>
          </a:p>
          <a:p>
            <a:pPr algn="just">
              <a:lnSpc>
                <a:spcPct val="150000"/>
              </a:lnSpc>
              <a:buFont typeface="Wingdings" panose="05000000000000000000" pitchFamily="2" charset="2"/>
              <a:buChar char="q"/>
            </a:pPr>
            <a:r>
              <a:rPr lang="tr-TR" kern="100" dirty="0">
                <a:latin typeface="Times New Roman" panose="02020603050405020304" pitchFamily="18" charset="0"/>
                <a:ea typeface="Calibri" panose="020F0502020204030204" pitchFamily="34" charset="0"/>
                <a:cs typeface="Times New Roman" panose="02020603050405020304" pitchFamily="18" charset="0"/>
              </a:rPr>
              <a:t>Söz konusu hesapların dönem sonu değerlemesinden kaynaklananlar da dâhil olmak üzere vade sonunda elde edilen faiz ve kâr payları ile diğer kazançlar (mevduat faizi kapsamında değerlendirilen prim gibi) </a:t>
            </a:r>
            <a:r>
              <a:rPr lang="tr-TR" b="1" kern="100" dirty="0">
                <a:solidFill>
                  <a:srgbClr val="7030A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kurumlar vergisinden müstesna edilmişti. </a:t>
            </a:r>
          </a:p>
          <a:p>
            <a:pPr algn="just">
              <a:lnSpc>
                <a:spcPct val="150000"/>
              </a:lnSpc>
              <a:buFont typeface="Wingdings" panose="05000000000000000000" pitchFamily="2" charset="2"/>
              <a:buChar char="q"/>
            </a:pPr>
            <a:r>
              <a:rPr lang="tr-TR" kern="100" dirty="0">
                <a:latin typeface="Times New Roman" panose="02020603050405020304" pitchFamily="18" charset="0"/>
                <a:ea typeface="Calibri" panose="020F0502020204030204" pitchFamily="34" charset="0"/>
                <a:cs typeface="Times New Roman" panose="02020603050405020304" pitchFamily="18" charset="0"/>
              </a:rPr>
              <a:t>Ayrıca istisnanın 30.06.2024 tarihine kadar vade sonunda yenilenen kur korumalı kazançlar hakkında da uygulanacağı hüküm altına alınmıştı.</a:t>
            </a:r>
          </a:p>
          <a:p>
            <a:pPr algn="just">
              <a:lnSpc>
                <a:spcPct val="150000"/>
              </a:lnSpc>
              <a:buFont typeface="Wingdings" panose="05000000000000000000" pitchFamily="2" charset="2"/>
              <a:buChar char="q"/>
            </a:pPr>
            <a:r>
              <a:rPr lang="tr-TR" kern="100" dirty="0">
                <a:latin typeface="Times New Roman" panose="02020603050405020304" pitchFamily="18" charset="0"/>
                <a:ea typeface="Calibri" panose="020F0502020204030204" pitchFamily="34" charset="0"/>
                <a:cs typeface="Times New Roman" panose="02020603050405020304" pitchFamily="18" charset="0"/>
              </a:rPr>
              <a:t>Burada özellik arz eden birkaç durumun açıklanması gerekiyor. </a:t>
            </a:r>
          </a:p>
          <a:p>
            <a:pPr algn="just">
              <a:lnSpc>
                <a:spcPct val="150000"/>
              </a:lnSpc>
              <a:buFont typeface="Wingdings" panose="05000000000000000000" pitchFamily="2" charset="2"/>
              <a:buChar char="q"/>
            </a:pPr>
            <a:r>
              <a:rPr lang="tr-TR" b="1" kern="100" dirty="0">
                <a:solidFill>
                  <a:srgbClr val="7030A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30.06.2024 tarihinden önce yenilenen vadesi yenilenen ancak vadesi anılan tarihten sonra dolan hesaplarla ilgili elde edilen faiz ve kar payları ile diğer kazançlar istisna kapsamında.</a:t>
            </a:r>
          </a:p>
          <a:p>
            <a:pPr marL="0" indent="0">
              <a:buNone/>
            </a:pPr>
            <a:endParaRPr lang="tr-TR" b="1" dirty="0">
              <a:solidFill>
                <a:srgbClr val="FF0000"/>
              </a:solidFill>
              <a:effectLst>
                <a:outerShdw blurRad="38100" dist="38100" dir="2700000" algn="tl">
                  <a:srgbClr val="000000">
                    <a:alpha val="43137"/>
                  </a:srgbClr>
                </a:outerShdw>
              </a:effectLst>
            </a:endParaRPr>
          </a:p>
        </p:txBody>
      </p:sp>
      <p:sp>
        <p:nvSpPr>
          <p:cNvPr id="2" name="Veri Yer Tutucusu 1">
            <a:extLst>
              <a:ext uri="{FF2B5EF4-FFF2-40B4-BE49-F238E27FC236}">
                <a16:creationId xmlns:a16="http://schemas.microsoft.com/office/drawing/2014/main" id="{E0DC9D06-FBBC-969E-FE6B-0604E9DBC741}"/>
              </a:ext>
            </a:extLst>
          </p:cNvPr>
          <p:cNvSpPr>
            <a:spLocks noGrp="1"/>
          </p:cNvSpPr>
          <p:nvPr>
            <p:ph type="dt" sz="half" idx="10"/>
          </p:nvPr>
        </p:nvSpPr>
        <p:spPr/>
        <p:txBody>
          <a:bodyPr/>
          <a:lstStyle/>
          <a:p>
            <a:fld id="{E83C603F-58B0-46C4-8087-2214966C1DDF}" type="datetime1">
              <a:rPr lang="tr-TR" smtClean="0"/>
              <a:t>7.10.2025</a:t>
            </a:fld>
            <a:endParaRPr lang="tr-TR"/>
          </a:p>
        </p:txBody>
      </p:sp>
      <p:sp>
        <p:nvSpPr>
          <p:cNvPr id="4" name="Alt Bilgi Yer Tutucusu 3">
            <a:extLst>
              <a:ext uri="{FF2B5EF4-FFF2-40B4-BE49-F238E27FC236}">
                <a16:creationId xmlns:a16="http://schemas.microsoft.com/office/drawing/2014/main" id="{6394BC54-A678-27B8-86F1-5778EEAD9EC3}"/>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143715026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DAB7F-68A7-5718-505C-ED9FC1BA9C79}"/>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A948B2A7-B78C-EA90-8C6F-8ACE2F1A8BEB}"/>
              </a:ext>
            </a:extLst>
          </p:cNvPr>
          <p:cNvSpPr>
            <a:spLocks noGrp="1"/>
          </p:cNvSpPr>
          <p:nvPr>
            <p:ph type="sldNum" sz="quarter" idx="12"/>
          </p:nvPr>
        </p:nvSpPr>
        <p:spPr/>
        <p:txBody>
          <a:bodyPr/>
          <a:lstStyle/>
          <a:p>
            <a:fld id="{F302176B-0E47-46AC-8F43-DAB4B8A37D06}" type="slidenum">
              <a:rPr lang="tr-TR" smtClean="0"/>
              <a:t>97</a:t>
            </a:fld>
            <a:endParaRPr lang="tr-TR"/>
          </a:p>
        </p:txBody>
      </p:sp>
      <p:sp>
        <p:nvSpPr>
          <p:cNvPr id="3" name="İçerik Yer Tutucusu 2">
            <a:extLst>
              <a:ext uri="{FF2B5EF4-FFF2-40B4-BE49-F238E27FC236}">
                <a16:creationId xmlns:a16="http://schemas.microsoft.com/office/drawing/2014/main" id="{921933B4-7522-CC1F-4CB2-3C685DC1D160}"/>
              </a:ext>
            </a:extLst>
          </p:cNvPr>
          <p:cNvSpPr>
            <a:spLocks noGrp="1"/>
          </p:cNvSpPr>
          <p:nvPr>
            <p:ph idx="4294967295"/>
          </p:nvPr>
        </p:nvSpPr>
        <p:spPr>
          <a:xfrm>
            <a:off x="623392" y="1052736"/>
            <a:ext cx="11017224" cy="5124227"/>
          </a:xfrm>
        </p:spPr>
        <p:txBody>
          <a:bodyPr>
            <a:noAutofit/>
          </a:bodyPr>
          <a:lstStyle/>
          <a:p>
            <a:pPr marL="0" indent="0" algn="ctr">
              <a:lnSpc>
                <a:spcPct val="150000"/>
              </a:lnSpc>
              <a:buNone/>
            </a:pPr>
            <a:r>
              <a:rPr lang="tr-TR"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KUR KORUMALI KAZANÇ İSTİSNASI</a:t>
            </a:r>
          </a:p>
          <a:p>
            <a:pPr algn="just">
              <a:lnSpc>
                <a:spcPct val="150000"/>
              </a:lnSpc>
              <a:buFont typeface="Wingdings" panose="05000000000000000000" pitchFamily="2" charset="2"/>
              <a:buChar char="q"/>
            </a:pPr>
            <a:r>
              <a:rPr lang="tr-TR" kern="100" dirty="0">
                <a:latin typeface="Times New Roman" panose="02020603050405020304" pitchFamily="18" charset="0"/>
                <a:ea typeface="Calibri" panose="020F0502020204030204" pitchFamily="34" charset="0"/>
                <a:cs typeface="Times New Roman" panose="02020603050405020304" pitchFamily="18" charset="0"/>
              </a:rPr>
              <a:t>30.06.2024 tarihinden sonra vadesi yenilenen kur korumalı hesaplarla ilgili izleyen dönemlerde elde edilen kazançlarla ilgili vergi istisnasından yararlanmak mümkün olmadığı gibi, yukarıda belirtiğimiz bilançolarda yer alan dövizlerin kur korumalı hesaplara 30.06.2024 tarihinden sonra alınması durumunda da vergisel avantajlardan yararlanmak mümkün gözükmemektedir. </a:t>
            </a:r>
          </a:p>
          <a:p>
            <a:pPr algn="just">
              <a:lnSpc>
                <a:spcPct val="150000"/>
              </a:lnSpc>
              <a:buFont typeface="Wingdings" panose="05000000000000000000" pitchFamily="2" charset="2"/>
              <a:buChar char="q"/>
            </a:pPr>
            <a:r>
              <a:rPr lang="tr-TR" kern="100" dirty="0">
                <a:latin typeface="Times New Roman" panose="02020603050405020304" pitchFamily="18" charset="0"/>
                <a:ea typeface="Calibri" panose="020F0502020204030204" pitchFamily="34" charset="0"/>
                <a:cs typeface="Times New Roman" panose="02020603050405020304" pitchFamily="18" charset="0"/>
              </a:rPr>
              <a:t>Ancak, </a:t>
            </a:r>
            <a:r>
              <a:rPr lang="tr-TR" b="1" kern="100" dirty="0">
                <a:solidFill>
                  <a:srgbClr val="7030A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30.06.2024 tarihinden önce yenilen kur korumalı hesapların vadesinin 30.06.2024 tarihinden sonra dolması halinde </a:t>
            </a:r>
            <a:r>
              <a:rPr lang="tr-TR" kern="100" dirty="0">
                <a:latin typeface="Times New Roman" panose="02020603050405020304" pitchFamily="18" charset="0"/>
                <a:ea typeface="Calibri" panose="020F0502020204030204" pitchFamily="34" charset="0"/>
                <a:cs typeface="Times New Roman" panose="02020603050405020304" pitchFamily="18" charset="0"/>
              </a:rPr>
              <a:t>ise vadede elde edilen kazançlarla ilgili kurumlar vergisi istisnasından yararlanmaya engel bir durum söz konusu değildir.</a:t>
            </a:r>
            <a:endParaRPr lang="tr-TR"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Veri Yer Tutucusu 1">
            <a:extLst>
              <a:ext uri="{FF2B5EF4-FFF2-40B4-BE49-F238E27FC236}">
                <a16:creationId xmlns:a16="http://schemas.microsoft.com/office/drawing/2014/main" id="{C9F45E92-9FB1-7D6D-6748-FA816C796F96}"/>
              </a:ext>
            </a:extLst>
          </p:cNvPr>
          <p:cNvSpPr>
            <a:spLocks noGrp="1"/>
          </p:cNvSpPr>
          <p:nvPr>
            <p:ph type="dt" sz="half" idx="10"/>
          </p:nvPr>
        </p:nvSpPr>
        <p:spPr/>
        <p:txBody>
          <a:bodyPr/>
          <a:lstStyle/>
          <a:p>
            <a:fld id="{AC09639C-F6BC-41F5-BFFD-BE3D88BF8821}" type="datetime1">
              <a:rPr lang="tr-TR" smtClean="0"/>
              <a:t>7.10.2025</a:t>
            </a:fld>
            <a:endParaRPr lang="tr-TR"/>
          </a:p>
        </p:txBody>
      </p:sp>
      <p:sp>
        <p:nvSpPr>
          <p:cNvPr id="4" name="Alt Bilgi Yer Tutucusu 3">
            <a:extLst>
              <a:ext uri="{FF2B5EF4-FFF2-40B4-BE49-F238E27FC236}">
                <a16:creationId xmlns:a16="http://schemas.microsoft.com/office/drawing/2014/main" id="{4D86968C-6A84-4265-DFE7-E4A0DBF2EC65}"/>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22391562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18491-07F1-C8C3-2145-3B8EA872489E}"/>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E831170B-C386-1E47-289F-22B1E1E4208B}"/>
              </a:ext>
            </a:extLst>
          </p:cNvPr>
          <p:cNvSpPr>
            <a:spLocks noGrp="1"/>
          </p:cNvSpPr>
          <p:nvPr>
            <p:ph type="sldNum" sz="quarter" idx="12"/>
          </p:nvPr>
        </p:nvSpPr>
        <p:spPr/>
        <p:txBody>
          <a:bodyPr/>
          <a:lstStyle/>
          <a:p>
            <a:fld id="{F302176B-0E47-46AC-8F43-DAB4B8A37D06}" type="slidenum">
              <a:rPr lang="tr-TR" smtClean="0"/>
              <a:t>98</a:t>
            </a:fld>
            <a:endParaRPr lang="tr-TR"/>
          </a:p>
        </p:txBody>
      </p:sp>
      <p:sp>
        <p:nvSpPr>
          <p:cNvPr id="3" name="İçerik Yer Tutucusu 2">
            <a:extLst>
              <a:ext uri="{FF2B5EF4-FFF2-40B4-BE49-F238E27FC236}">
                <a16:creationId xmlns:a16="http://schemas.microsoft.com/office/drawing/2014/main" id="{091A2CB2-3D12-3038-7B28-D43860A1498B}"/>
              </a:ext>
            </a:extLst>
          </p:cNvPr>
          <p:cNvSpPr>
            <a:spLocks noGrp="1"/>
          </p:cNvSpPr>
          <p:nvPr>
            <p:ph idx="4294967295"/>
          </p:nvPr>
        </p:nvSpPr>
        <p:spPr>
          <a:xfrm>
            <a:off x="551384" y="764704"/>
            <a:ext cx="11161240" cy="5407496"/>
          </a:xfrm>
        </p:spPr>
        <p:txBody>
          <a:bodyPr>
            <a:normAutofit/>
          </a:bodyPr>
          <a:lstStyle/>
          <a:p>
            <a:pPr marL="0" indent="0" algn="ctr">
              <a:lnSpc>
                <a:spcPct val="150000"/>
              </a:lnSpc>
              <a:buNone/>
            </a:pPr>
            <a:r>
              <a:rPr lang="tr-TR"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VERGİYE UYUMLU MÜKELLEF İNDİRİMİ</a:t>
            </a:r>
          </a:p>
          <a:p>
            <a:pPr algn="just">
              <a:lnSpc>
                <a:spcPct val="150000"/>
              </a:lnSpc>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GELİR VERGİSİ KANUNU MÜKERRER 121 MADDE</a:t>
            </a:r>
          </a:p>
          <a:p>
            <a:pPr algn="just">
              <a:lnSpc>
                <a:spcPct val="150000"/>
              </a:lnSpc>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6824 sayılı Kanunun 4’üncü maddesiyle Gelir Vergisi Kanununun mülga mükerrer 121’ inci maddesi başlığı ile birlikte aşağıdaki şekilde yeniden düzenlenmiş ve 1/1/2018 tarihinden itibaren verilmesi gereken yıllık gelir ve kurumlar vergisi beyannamelerinde uygulanmak üzere 8/3/2017 tarihinde yürürlüğe girmiştir.</a:t>
            </a:r>
          </a:p>
          <a:p>
            <a:pPr algn="just">
              <a:lnSpc>
                <a:spcPct val="150000"/>
              </a:lnSpc>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301 SERİ NUMARALI GELİR VERGİSİ TEBLİĞİ</a:t>
            </a:r>
          </a:p>
          <a:p>
            <a:pPr algn="just">
              <a:lnSpc>
                <a:spcPct val="150000"/>
              </a:lnSpc>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312 SERİ NUMARALI GELİR VERGİSİ TEBLİĞİ</a:t>
            </a:r>
          </a:p>
          <a:p>
            <a:pPr algn="just">
              <a:lnSpc>
                <a:spcPct val="150000"/>
              </a:lnSpc>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Belirtilen şartları taşımaları durumunda, vergiye uyumlu oldukları kabul edilen mükelleflere, diğer mükelleflerden farklı olarak ek bir vergi indiriminden yararlanma imkanı tanınıyor.</a:t>
            </a:r>
          </a:p>
        </p:txBody>
      </p:sp>
      <p:sp>
        <p:nvSpPr>
          <p:cNvPr id="2" name="Veri Yer Tutucusu 1">
            <a:extLst>
              <a:ext uri="{FF2B5EF4-FFF2-40B4-BE49-F238E27FC236}">
                <a16:creationId xmlns:a16="http://schemas.microsoft.com/office/drawing/2014/main" id="{EC45507B-19DD-8301-2190-E92B3EEB033A}"/>
              </a:ext>
            </a:extLst>
          </p:cNvPr>
          <p:cNvSpPr>
            <a:spLocks noGrp="1"/>
          </p:cNvSpPr>
          <p:nvPr>
            <p:ph type="dt" sz="half" idx="10"/>
          </p:nvPr>
        </p:nvSpPr>
        <p:spPr/>
        <p:txBody>
          <a:bodyPr/>
          <a:lstStyle/>
          <a:p>
            <a:fld id="{4FC24960-DCC9-4578-86E3-868C709AD392}" type="datetime1">
              <a:rPr lang="tr-TR" smtClean="0"/>
              <a:t>7.10.2025</a:t>
            </a:fld>
            <a:endParaRPr lang="tr-TR"/>
          </a:p>
        </p:txBody>
      </p:sp>
      <p:sp>
        <p:nvSpPr>
          <p:cNvPr id="4" name="Alt Bilgi Yer Tutucusu 3">
            <a:extLst>
              <a:ext uri="{FF2B5EF4-FFF2-40B4-BE49-F238E27FC236}">
                <a16:creationId xmlns:a16="http://schemas.microsoft.com/office/drawing/2014/main" id="{123BD47B-598D-D8BB-1062-242DADEDDE81}"/>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31438606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62E3E-DC35-05FD-1BFF-8A173254BEC8}"/>
            </a:ext>
          </a:extLst>
        </p:cNvPr>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6037CD75-993A-73AD-28A1-A114C896F60C}"/>
              </a:ext>
            </a:extLst>
          </p:cNvPr>
          <p:cNvSpPr>
            <a:spLocks noGrp="1"/>
          </p:cNvSpPr>
          <p:nvPr>
            <p:ph type="sldNum" sz="quarter" idx="12"/>
          </p:nvPr>
        </p:nvSpPr>
        <p:spPr/>
        <p:txBody>
          <a:bodyPr/>
          <a:lstStyle/>
          <a:p>
            <a:fld id="{F302176B-0E47-46AC-8F43-DAB4B8A37D06}" type="slidenum">
              <a:rPr lang="tr-TR" smtClean="0"/>
              <a:t>99</a:t>
            </a:fld>
            <a:endParaRPr lang="tr-TR"/>
          </a:p>
        </p:txBody>
      </p:sp>
      <p:sp>
        <p:nvSpPr>
          <p:cNvPr id="3" name="İçerik Yer Tutucusu 2">
            <a:extLst>
              <a:ext uri="{FF2B5EF4-FFF2-40B4-BE49-F238E27FC236}">
                <a16:creationId xmlns:a16="http://schemas.microsoft.com/office/drawing/2014/main" id="{94DC53FB-3C1C-A475-FA6F-92D3232780C2}"/>
              </a:ext>
            </a:extLst>
          </p:cNvPr>
          <p:cNvSpPr>
            <a:spLocks noGrp="1"/>
          </p:cNvSpPr>
          <p:nvPr>
            <p:ph idx="4294967295"/>
          </p:nvPr>
        </p:nvSpPr>
        <p:spPr>
          <a:xfrm>
            <a:off x="1055440" y="1052736"/>
            <a:ext cx="10441160" cy="4680520"/>
          </a:xfrm>
        </p:spPr>
        <p:txBody>
          <a:bodyPr>
            <a:normAutofit/>
          </a:bodyPr>
          <a:lstStyle/>
          <a:p>
            <a:pPr marL="0" indent="0" algn="ctr">
              <a:lnSpc>
                <a:spcPct val="150000"/>
              </a:lnSpc>
              <a:buNone/>
            </a:pPr>
            <a:r>
              <a:rPr lang="tr-TR"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VERGİYE UYUMLU MÜKELLEF İNDİRİMİ</a:t>
            </a:r>
          </a:p>
          <a:p>
            <a:pPr algn="just">
              <a:lnSpc>
                <a:spcPct val="150000"/>
              </a:lnSpc>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Her Mükellef Vergiye Uyumlu Mükelleflere Tanınan İndirim Hakkından Yararlanamıyor. </a:t>
            </a:r>
          </a:p>
          <a:p>
            <a:pPr algn="just">
              <a:lnSpc>
                <a:spcPct val="150000"/>
              </a:lnSpc>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Tek başına vergi mükellefi olmak yüzde 5’lik vergi indiriminden yararlanmak için yeterli değil Vergiye uyumlu mükelleflere ilişkin olarak, </a:t>
            </a:r>
            <a:r>
              <a:rPr lang="tr-TR"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indirim hakkını engelleyen koşullar Kanun koyucu tarafından yasal düzenlemede tahdidi olarak sayılmış</a:t>
            </a:r>
            <a:r>
              <a:rPr lang="tr-TR" dirty="0">
                <a:latin typeface="Times New Roman" panose="02020603050405020304" pitchFamily="18" charset="0"/>
                <a:cs typeface="Times New Roman" panose="02020603050405020304" pitchFamily="18" charset="0"/>
              </a:rPr>
              <a:t>, vergi idaresince alt düzenleyici işlem olan tebliğlerle de konuyla ilgili oluşabilecek ihtilafların önüne geçilmesi adına açıklamalara ve örneklere yer verilmiştir.</a:t>
            </a:r>
          </a:p>
          <a:p>
            <a:pPr algn="just">
              <a:lnSpc>
                <a:spcPct val="150000"/>
              </a:lnSpc>
              <a:buFont typeface="Wingdings" panose="05000000000000000000" pitchFamily="2" charset="2"/>
              <a:buChar char="q"/>
            </a:pPr>
            <a:r>
              <a:rPr lang="tr-TR" dirty="0">
                <a:latin typeface="Times New Roman" panose="02020603050405020304" pitchFamily="18" charset="0"/>
                <a:cs typeface="Times New Roman" panose="02020603050405020304" pitchFamily="18" charset="0"/>
              </a:rPr>
              <a:t> Kanunda yer alan düzenlemeye göre vergi indiriminden yararlanmak için; </a:t>
            </a:r>
            <a:r>
              <a:rPr lang="tr-TR"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(2022-2023-2024)</a:t>
            </a:r>
          </a:p>
        </p:txBody>
      </p:sp>
      <p:sp>
        <p:nvSpPr>
          <p:cNvPr id="2" name="Veri Yer Tutucusu 1">
            <a:extLst>
              <a:ext uri="{FF2B5EF4-FFF2-40B4-BE49-F238E27FC236}">
                <a16:creationId xmlns:a16="http://schemas.microsoft.com/office/drawing/2014/main" id="{2574E007-1DD3-315B-5CBA-F92B13C4406A}"/>
              </a:ext>
            </a:extLst>
          </p:cNvPr>
          <p:cNvSpPr>
            <a:spLocks noGrp="1"/>
          </p:cNvSpPr>
          <p:nvPr>
            <p:ph type="dt" sz="half" idx="10"/>
          </p:nvPr>
        </p:nvSpPr>
        <p:spPr/>
        <p:txBody>
          <a:bodyPr/>
          <a:lstStyle/>
          <a:p>
            <a:fld id="{4A293B4A-6AB8-4EBF-BB75-F340EC8CA566}" type="datetime1">
              <a:rPr lang="tr-TR" smtClean="0"/>
              <a:t>7.10.2025</a:t>
            </a:fld>
            <a:endParaRPr lang="tr-TR"/>
          </a:p>
        </p:txBody>
      </p:sp>
      <p:sp>
        <p:nvSpPr>
          <p:cNvPr id="4" name="Alt Bilgi Yer Tutucusu 3">
            <a:extLst>
              <a:ext uri="{FF2B5EF4-FFF2-40B4-BE49-F238E27FC236}">
                <a16:creationId xmlns:a16="http://schemas.microsoft.com/office/drawing/2014/main" id="{2AAE6441-75DA-D788-7C6A-B5D59D0CD309}"/>
              </a:ext>
            </a:extLst>
          </p:cNvPr>
          <p:cNvSpPr>
            <a:spLocks noGrp="1"/>
          </p:cNvSpPr>
          <p:nvPr>
            <p:ph type="ftr" sz="quarter" idx="11"/>
          </p:nvPr>
        </p:nvSpPr>
        <p:spPr/>
        <p:txBody>
          <a:bodyPr/>
          <a:lstStyle/>
          <a:p>
            <a:r>
              <a:rPr lang="tr-TR"/>
              <a:t>Dr. Soner ÜLGEN</a:t>
            </a:r>
          </a:p>
        </p:txBody>
      </p:sp>
    </p:spTree>
    <p:extLst>
      <p:ext uri="{BB962C8B-B14F-4D97-AF65-F5344CB8AC3E}">
        <p14:creationId xmlns:p14="http://schemas.microsoft.com/office/powerpoint/2010/main" val="40913015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ahta Yazı">
  <a:themeElements>
    <a:clrScheme name="Tahta Yazı">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ahta Yazı">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ahta Yazı">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8E0CADA-72B4-4D35-AAD7-07504F14B3BD}">
  <we:reference id="WA200005566" version="3.0.0.3" store="Omex" storeType="OMEX"/>
  <we:alternateReferences>
    <we:reference id="WA200005566" version="3.0.0.3" store="WA20000556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TM03090434[[fn=Tahta Yazı]]</Template>
  <TotalTime>15028</TotalTime>
  <Words>8659</Words>
  <Application>Microsoft Office PowerPoint</Application>
  <PresentationFormat>Geniş ekran</PresentationFormat>
  <Paragraphs>820</Paragraphs>
  <Slides>114</Slides>
  <Notes>0</Notes>
  <HiddenSlides>0</HiddenSlides>
  <MMClips>0</MMClips>
  <ScaleCrop>false</ScaleCrop>
  <HeadingPairs>
    <vt:vector size="8" baseType="variant">
      <vt:variant>
        <vt:lpstr>Kullanılan Yazı Tipleri</vt:lpstr>
      </vt:variant>
      <vt:variant>
        <vt:i4>7</vt:i4>
      </vt:variant>
      <vt:variant>
        <vt:lpstr>Tema</vt:lpstr>
      </vt:variant>
      <vt:variant>
        <vt:i4>1</vt:i4>
      </vt:variant>
      <vt:variant>
        <vt:lpstr>Eklenmiş OLE Hizmet Programları</vt:lpstr>
      </vt:variant>
      <vt:variant>
        <vt:i4>1</vt:i4>
      </vt:variant>
      <vt:variant>
        <vt:lpstr>Slayt Başlıkları</vt:lpstr>
      </vt:variant>
      <vt:variant>
        <vt:i4>114</vt:i4>
      </vt:variant>
    </vt:vector>
  </HeadingPairs>
  <TitlesOfParts>
    <vt:vector size="123" baseType="lpstr">
      <vt:lpstr>Algerian</vt:lpstr>
      <vt:lpstr>Arial</vt:lpstr>
      <vt:lpstr>Calibri</vt:lpstr>
      <vt:lpstr>Rockwell</vt:lpstr>
      <vt:lpstr>Rockwell Condensed</vt:lpstr>
      <vt:lpstr>Times New Roman</vt:lpstr>
      <vt:lpstr>Wingdings</vt:lpstr>
      <vt:lpstr>Tahta Yazı</vt:lpstr>
      <vt:lpstr>Document</vt:lpstr>
      <vt:lpstr>PowerPoint Sunusu</vt:lpstr>
      <vt:lpstr>2024 ağustos ayı bütçe gerçekleşmeleri</vt:lpstr>
      <vt:lpstr>Ocak-ağustos Vergi gelirleri 4 trilyon 401 milyar 815 milyon TL</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Yapay zeka denetimleri  geçmiş yıl zararları  </vt:lpstr>
      <vt:lpstr>Yapay zeka denetimleri  zarar olsa dahi indirilecek istisna ve indirimler </vt:lpstr>
      <vt:lpstr>Yapay zeka denetimleri  kazancın bulunması halinde indirilecek istisna ve indirimler </vt:lpstr>
      <vt:lpstr> Yapay zeka denetimleri  öz kaynak hesapları gider etkisinin doğru hesaplanıp hesaplanmadığı</vt:lpstr>
      <vt:lpstr>Yapay zeka denetimleri   dönem net karı 580 düzeltme zararı ile mahsup edilemez</vt:lpstr>
      <vt:lpstr>Yapay zeka denetimleri  dönem net zararı enflasyon fark hesapları ile mahsup edilemez</vt:lpstr>
      <vt:lpstr>PowerPoint Sunusu</vt:lpstr>
      <vt:lpstr>Yapay zeka denetimleri   öz kaynak kalemlerinde meydana gelen artış veya azalışların yorumlanması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vt:lpstr>
      <vt:lpstr>PowerPoint Sunusu</vt:lpstr>
      <vt:lpstr> </vt:lpstr>
      <vt:lpstr> </vt:lpstr>
      <vt:lpstr> </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vt:lpstr>
      <vt:lpstr> </vt:lpstr>
      <vt:lpstr> </vt:lpstr>
      <vt:lpstr> </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 CONSULTANT</dc:title>
  <dc:creator>User</dc:creator>
  <cp:lastModifiedBy>Soner Ulgen</cp:lastModifiedBy>
  <cp:revision>387</cp:revision>
  <dcterms:created xsi:type="dcterms:W3CDTF">2019-02-10T16:53:17Z</dcterms:created>
  <dcterms:modified xsi:type="dcterms:W3CDTF">2025-10-07T06:28:30Z</dcterms:modified>
</cp:coreProperties>
</file>