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70"/>
  </p:notesMasterIdLst>
  <p:handoutMasterIdLst>
    <p:handoutMasterId r:id="rId71"/>
  </p:handoutMasterIdLst>
  <p:sldIdLst>
    <p:sldId id="256" r:id="rId2"/>
    <p:sldId id="463" r:id="rId3"/>
    <p:sldId id="597" r:id="rId4"/>
    <p:sldId id="640" r:id="rId5"/>
    <p:sldId id="598" r:id="rId6"/>
    <p:sldId id="599" r:id="rId7"/>
    <p:sldId id="596" r:id="rId8"/>
    <p:sldId id="600" r:id="rId9"/>
    <p:sldId id="601" r:id="rId10"/>
    <p:sldId id="603" r:id="rId11"/>
    <p:sldId id="604" r:id="rId12"/>
    <p:sldId id="605" r:id="rId13"/>
    <p:sldId id="606" r:id="rId14"/>
    <p:sldId id="607" r:id="rId15"/>
    <p:sldId id="608" r:id="rId16"/>
    <p:sldId id="609" r:id="rId17"/>
    <p:sldId id="641" r:id="rId18"/>
    <p:sldId id="610" r:id="rId19"/>
    <p:sldId id="611" r:id="rId20"/>
    <p:sldId id="612" r:id="rId21"/>
    <p:sldId id="613" r:id="rId22"/>
    <p:sldId id="614" r:id="rId23"/>
    <p:sldId id="615" r:id="rId24"/>
    <p:sldId id="616" r:id="rId25"/>
    <p:sldId id="618" r:id="rId26"/>
    <p:sldId id="619" r:id="rId27"/>
    <p:sldId id="620" r:id="rId28"/>
    <p:sldId id="621" r:id="rId29"/>
    <p:sldId id="622" r:id="rId30"/>
    <p:sldId id="623" r:id="rId31"/>
    <p:sldId id="537" r:id="rId32"/>
    <p:sldId id="581" r:id="rId33"/>
    <p:sldId id="583" r:id="rId34"/>
    <p:sldId id="582" r:id="rId35"/>
    <p:sldId id="624" r:id="rId36"/>
    <p:sldId id="584" r:id="rId37"/>
    <p:sldId id="585" r:id="rId38"/>
    <p:sldId id="586" r:id="rId39"/>
    <p:sldId id="625" r:id="rId40"/>
    <p:sldId id="587" r:id="rId41"/>
    <p:sldId id="588" r:id="rId42"/>
    <p:sldId id="589" r:id="rId43"/>
    <p:sldId id="626" r:id="rId44"/>
    <p:sldId id="590" r:id="rId45"/>
    <p:sldId id="592" r:id="rId46"/>
    <p:sldId id="591" r:id="rId47"/>
    <p:sldId id="627" r:id="rId48"/>
    <p:sldId id="595" r:id="rId49"/>
    <p:sldId id="593" r:id="rId50"/>
    <p:sldId id="594" r:id="rId51"/>
    <p:sldId id="628" r:id="rId52"/>
    <p:sldId id="642" r:id="rId53"/>
    <p:sldId id="629" r:id="rId54"/>
    <p:sldId id="630" r:id="rId55"/>
    <p:sldId id="631" r:id="rId56"/>
    <p:sldId id="632" r:id="rId57"/>
    <p:sldId id="635" r:id="rId58"/>
    <p:sldId id="633" r:id="rId59"/>
    <p:sldId id="634" r:id="rId60"/>
    <p:sldId id="636" r:id="rId61"/>
    <p:sldId id="643" r:id="rId62"/>
    <p:sldId id="638" r:id="rId63"/>
    <p:sldId id="639" r:id="rId64"/>
    <p:sldId id="637" r:id="rId65"/>
    <p:sldId id="644" r:id="rId66"/>
    <p:sldId id="647" r:id="rId67"/>
    <p:sldId id="645" r:id="rId68"/>
    <p:sldId id="64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p:cViewPr varScale="1">
        <p:scale>
          <a:sx n="78" d="100"/>
          <a:sy n="78" d="100"/>
        </p:scale>
        <p:origin x="931"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8C5859-A985-4F8B-931A-5C84FDE7A807}" type="datetimeFigureOut">
              <a:rPr lang="tr-TR" smtClean="0"/>
              <a:t>31.05.2025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C5E300-9BFA-42CF-9CA6-7B46DD7AF911}" type="slidenum">
              <a:rPr lang="tr-TR" smtClean="0"/>
              <a:t>‹#›</a:t>
            </a:fld>
            <a:endParaRPr lang="tr-TR"/>
          </a:p>
        </p:txBody>
      </p:sp>
    </p:spTree>
    <p:extLst>
      <p:ext uri="{BB962C8B-B14F-4D97-AF65-F5344CB8AC3E}">
        <p14:creationId xmlns:p14="http://schemas.microsoft.com/office/powerpoint/2010/main" val="109163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4BE3B-FEB7-457D-B6FD-FA5F4C5F8992}" type="datetimeFigureOut">
              <a:rPr lang="tr-TR" smtClean="0"/>
              <a:t>31.05.2025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D3D2D-D217-4597-AD07-174D19054C54}" type="slidenum">
              <a:rPr lang="tr-TR" smtClean="0"/>
              <a:t>‹#›</a:t>
            </a:fld>
            <a:endParaRPr lang="tr-TR"/>
          </a:p>
        </p:txBody>
      </p:sp>
    </p:spTree>
    <p:extLst>
      <p:ext uri="{BB962C8B-B14F-4D97-AF65-F5344CB8AC3E}">
        <p14:creationId xmlns:p14="http://schemas.microsoft.com/office/powerpoint/2010/main" val="1509870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CD3D2D-D217-4597-AD07-174D19054C54}" type="slidenum">
              <a:rPr lang="tr-TR" smtClean="0"/>
              <a:t>21</a:t>
            </a:fld>
            <a:endParaRPr lang="tr-TR"/>
          </a:p>
        </p:txBody>
      </p:sp>
    </p:spTree>
    <p:extLst>
      <p:ext uri="{BB962C8B-B14F-4D97-AF65-F5344CB8AC3E}">
        <p14:creationId xmlns:p14="http://schemas.microsoft.com/office/powerpoint/2010/main" val="25303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064A-908E-87D3-92B7-2D9C25D1371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1483FFF-F2F6-9456-9A3F-F6B3D4CF3A6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E30E205-2280-F6A4-B9FB-B7B77237794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E4A9890-90D7-50F4-4A72-0AC97EA85246}"/>
              </a:ext>
            </a:extLst>
          </p:cNvPr>
          <p:cNvSpPr>
            <a:spLocks noGrp="1"/>
          </p:cNvSpPr>
          <p:nvPr>
            <p:ph type="sldNum" sz="quarter" idx="5"/>
          </p:nvPr>
        </p:nvSpPr>
        <p:spPr/>
        <p:txBody>
          <a:bodyPr/>
          <a:lstStyle/>
          <a:p>
            <a:fld id="{26CD3D2D-D217-4597-AD07-174D19054C54}" type="slidenum">
              <a:rPr lang="tr-TR" smtClean="0"/>
              <a:t>30</a:t>
            </a:fld>
            <a:endParaRPr lang="tr-TR"/>
          </a:p>
        </p:txBody>
      </p:sp>
    </p:spTree>
    <p:extLst>
      <p:ext uri="{BB962C8B-B14F-4D97-AF65-F5344CB8AC3E}">
        <p14:creationId xmlns:p14="http://schemas.microsoft.com/office/powerpoint/2010/main" val="8477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8548-F38D-398D-4013-9F3FA84A7C7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D1D1291-57BC-9197-73DE-D8864358D46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A3D89B0-3A82-ADB9-0353-D0D27D1770D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AD724A8-F373-C8F4-25B0-DCC0C6B0E4D2}"/>
              </a:ext>
            </a:extLst>
          </p:cNvPr>
          <p:cNvSpPr>
            <a:spLocks noGrp="1"/>
          </p:cNvSpPr>
          <p:nvPr>
            <p:ph type="sldNum" sz="quarter" idx="5"/>
          </p:nvPr>
        </p:nvSpPr>
        <p:spPr/>
        <p:txBody>
          <a:bodyPr/>
          <a:lstStyle/>
          <a:p>
            <a:fld id="{26CD3D2D-D217-4597-AD07-174D19054C54}" type="slidenum">
              <a:rPr lang="tr-TR" smtClean="0"/>
              <a:t>22</a:t>
            </a:fld>
            <a:endParaRPr lang="tr-TR"/>
          </a:p>
        </p:txBody>
      </p:sp>
    </p:spTree>
    <p:extLst>
      <p:ext uri="{BB962C8B-B14F-4D97-AF65-F5344CB8AC3E}">
        <p14:creationId xmlns:p14="http://schemas.microsoft.com/office/powerpoint/2010/main" val="370731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98B7-031F-0E99-A74E-F92B8B4492A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29ED91B-BDE1-A290-B9E2-E300C57A56E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43B384B-1C2B-DE18-026E-F6671559CA9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78EAC65-2BC1-0471-931F-6B0E49E1EBE2}"/>
              </a:ext>
            </a:extLst>
          </p:cNvPr>
          <p:cNvSpPr>
            <a:spLocks noGrp="1"/>
          </p:cNvSpPr>
          <p:nvPr>
            <p:ph type="sldNum" sz="quarter" idx="5"/>
          </p:nvPr>
        </p:nvSpPr>
        <p:spPr/>
        <p:txBody>
          <a:bodyPr/>
          <a:lstStyle/>
          <a:p>
            <a:fld id="{26CD3D2D-D217-4597-AD07-174D19054C54}" type="slidenum">
              <a:rPr lang="tr-TR" smtClean="0"/>
              <a:t>23</a:t>
            </a:fld>
            <a:endParaRPr lang="tr-TR"/>
          </a:p>
        </p:txBody>
      </p:sp>
    </p:spTree>
    <p:extLst>
      <p:ext uri="{BB962C8B-B14F-4D97-AF65-F5344CB8AC3E}">
        <p14:creationId xmlns:p14="http://schemas.microsoft.com/office/powerpoint/2010/main" val="33048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5126-69CB-00B8-87A9-CD6891770B8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049E0E9-2712-3485-2179-A3BCDE97DB2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23141D4-93C2-3410-B044-D418499D590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F48D11A-FF09-0895-724B-2DB85D1B1A95}"/>
              </a:ext>
            </a:extLst>
          </p:cNvPr>
          <p:cNvSpPr>
            <a:spLocks noGrp="1"/>
          </p:cNvSpPr>
          <p:nvPr>
            <p:ph type="sldNum" sz="quarter" idx="5"/>
          </p:nvPr>
        </p:nvSpPr>
        <p:spPr/>
        <p:txBody>
          <a:bodyPr/>
          <a:lstStyle/>
          <a:p>
            <a:fld id="{26CD3D2D-D217-4597-AD07-174D19054C54}" type="slidenum">
              <a:rPr lang="tr-TR" smtClean="0"/>
              <a:t>24</a:t>
            </a:fld>
            <a:endParaRPr lang="tr-TR"/>
          </a:p>
        </p:txBody>
      </p:sp>
    </p:spTree>
    <p:extLst>
      <p:ext uri="{BB962C8B-B14F-4D97-AF65-F5344CB8AC3E}">
        <p14:creationId xmlns:p14="http://schemas.microsoft.com/office/powerpoint/2010/main" val="88979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B95A-8B99-B06A-5BEE-7D41384EE41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4ADAE53-7160-E451-F50E-D59B1A44B4F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BB636F-AE8B-7324-9F7A-368508FB83C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A69BA76-F476-A530-150C-E3E916801DA6}"/>
              </a:ext>
            </a:extLst>
          </p:cNvPr>
          <p:cNvSpPr>
            <a:spLocks noGrp="1"/>
          </p:cNvSpPr>
          <p:nvPr>
            <p:ph type="sldNum" sz="quarter" idx="5"/>
          </p:nvPr>
        </p:nvSpPr>
        <p:spPr/>
        <p:txBody>
          <a:bodyPr/>
          <a:lstStyle/>
          <a:p>
            <a:fld id="{26CD3D2D-D217-4597-AD07-174D19054C54}" type="slidenum">
              <a:rPr lang="tr-TR" smtClean="0"/>
              <a:t>25</a:t>
            </a:fld>
            <a:endParaRPr lang="tr-TR"/>
          </a:p>
        </p:txBody>
      </p:sp>
    </p:spTree>
    <p:extLst>
      <p:ext uri="{BB962C8B-B14F-4D97-AF65-F5344CB8AC3E}">
        <p14:creationId xmlns:p14="http://schemas.microsoft.com/office/powerpoint/2010/main" val="147494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84E50-E991-C94A-0C38-412E43F889E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1C6C86D-1546-4F1C-F35A-8253C04E3A7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D026F2B-1B83-4828-4C35-854223B6A5C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0366F00-4F22-07EC-6E8B-DE7F8020973E}"/>
              </a:ext>
            </a:extLst>
          </p:cNvPr>
          <p:cNvSpPr>
            <a:spLocks noGrp="1"/>
          </p:cNvSpPr>
          <p:nvPr>
            <p:ph type="sldNum" sz="quarter" idx="5"/>
          </p:nvPr>
        </p:nvSpPr>
        <p:spPr/>
        <p:txBody>
          <a:bodyPr/>
          <a:lstStyle/>
          <a:p>
            <a:fld id="{26CD3D2D-D217-4597-AD07-174D19054C54}" type="slidenum">
              <a:rPr lang="tr-TR" smtClean="0"/>
              <a:t>26</a:t>
            </a:fld>
            <a:endParaRPr lang="tr-TR"/>
          </a:p>
        </p:txBody>
      </p:sp>
    </p:spTree>
    <p:extLst>
      <p:ext uri="{BB962C8B-B14F-4D97-AF65-F5344CB8AC3E}">
        <p14:creationId xmlns:p14="http://schemas.microsoft.com/office/powerpoint/2010/main" val="28363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1FB4-16C1-B74E-8D79-2E0840367E5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A7CC962-0AD1-59B7-2E52-260140F4F67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A752C7D-0331-DD6B-D7BF-CD3447D26CA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70F4B03-4E40-1975-A3AD-2B1238C78AF9}"/>
              </a:ext>
            </a:extLst>
          </p:cNvPr>
          <p:cNvSpPr>
            <a:spLocks noGrp="1"/>
          </p:cNvSpPr>
          <p:nvPr>
            <p:ph type="sldNum" sz="quarter" idx="5"/>
          </p:nvPr>
        </p:nvSpPr>
        <p:spPr/>
        <p:txBody>
          <a:bodyPr/>
          <a:lstStyle/>
          <a:p>
            <a:fld id="{26CD3D2D-D217-4597-AD07-174D19054C54}" type="slidenum">
              <a:rPr lang="tr-TR" smtClean="0"/>
              <a:t>27</a:t>
            </a:fld>
            <a:endParaRPr lang="tr-TR"/>
          </a:p>
        </p:txBody>
      </p:sp>
    </p:spTree>
    <p:extLst>
      <p:ext uri="{BB962C8B-B14F-4D97-AF65-F5344CB8AC3E}">
        <p14:creationId xmlns:p14="http://schemas.microsoft.com/office/powerpoint/2010/main" val="342374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F7413-F166-8A7E-25AE-7985899E130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82CD84-F223-F3A7-B79F-4FCADC7BD79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00E2527-0069-B5C8-DE90-D6C6459A2D9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5DF5BE4-3306-DAF9-BB5F-F1F26FC84E32}"/>
              </a:ext>
            </a:extLst>
          </p:cNvPr>
          <p:cNvSpPr>
            <a:spLocks noGrp="1"/>
          </p:cNvSpPr>
          <p:nvPr>
            <p:ph type="sldNum" sz="quarter" idx="5"/>
          </p:nvPr>
        </p:nvSpPr>
        <p:spPr/>
        <p:txBody>
          <a:bodyPr/>
          <a:lstStyle/>
          <a:p>
            <a:fld id="{26CD3D2D-D217-4597-AD07-174D19054C54}" type="slidenum">
              <a:rPr lang="tr-TR" smtClean="0"/>
              <a:t>28</a:t>
            </a:fld>
            <a:endParaRPr lang="tr-TR"/>
          </a:p>
        </p:txBody>
      </p:sp>
    </p:spTree>
    <p:extLst>
      <p:ext uri="{BB962C8B-B14F-4D97-AF65-F5344CB8AC3E}">
        <p14:creationId xmlns:p14="http://schemas.microsoft.com/office/powerpoint/2010/main" val="310887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58254-A547-2E16-C72F-5BB429B012C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A743DDB-4DD0-D7C7-9E57-9F446C25606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A852518-174F-8FB6-E220-9AA7E35599E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D2D55E9-4706-263E-E163-35A6F2F7960F}"/>
              </a:ext>
            </a:extLst>
          </p:cNvPr>
          <p:cNvSpPr>
            <a:spLocks noGrp="1"/>
          </p:cNvSpPr>
          <p:nvPr>
            <p:ph type="sldNum" sz="quarter" idx="5"/>
          </p:nvPr>
        </p:nvSpPr>
        <p:spPr/>
        <p:txBody>
          <a:bodyPr/>
          <a:lstStyle/>
          <a:p>
            <a:fld id="{26CD3D2D-D217-4597-AD07-174D19054C54}" type="slidenum">
              <a:rPr lang="tr-TR" smtClean="0"/>
              <a:t>29</a:t>
            </a:fld>
            <a:endParaRPr lang="tr-TR"/>
          </a:p>
        </p:txBody>
      </p:sp>
    </p:spTree>
    <p:extLst>
      <p:ext uri="{BB962C8B-B14F-4D97-AF65-F5344CB8AC3E}">
        <p14:creationId xmlns:p14="http://schemas.microsoft.com/office/powerpoint/2010/main" val="15449753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60CC156-87B9-410D-86C8-E0ED712956C7}" type="datetime1">
              <a:rPr lang="tr-TR" smtClean="0"/>
              <a:t>31.05.2025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302176B-0E47-46AC-8F43-DAB4B8A37D06}" type="slidenum">
              <a:rPr lang="tr-TR" smtClean="0"/>
              <a:t>‹#›</a:t>
            </a:fld>
            <a:endParaRPr lang="tr-TR"/>
          </a:p>
        </p:txBody>
      </p:sp>
    </p:spTree>
    <p:extLst>
      <p:ext uri="{BB962C8B-B14F-4D97-AF65-F5344CB8AC3E}">
        <p14:creationId xmlns:p14="http://schemas.microsoft.com/office/powerpoint/2010/main" val="86890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C8E5004-131F-4A98-8BC9-62B2FFF211F5}" type="datetime1">
              <a:rPr lang="tr-TR" smtClean="0"/>
              <a:t>31.05.2025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9177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EFD633-E323-40A2-BAF6-1E5CDABC0296}" type="datetime1">
              <a:rPr lang="tr-TR" smtClean="0"/>
              <a:t>31.05.2025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6344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A3801C-760B-4122-AF4D-2CE501EC95F4}" type="datetime1">
              <a:rPr lang="tr-TR" smtClean="0"/>
              <a:t>31.05.2025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5382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D8AC6694-4B1F-45C0-9FA2-6B0034654E7D}" type="datetime1">
              <a:rPr lang="tr-TR" smtClean="0"/>
              <a:t>31.05.2025</a:t>
            </a:fld>
            <a:endParaRPr lang="tr-TR"/>
          </a:p>
        </p:txBody>
      </p:sp>
      <p:sp>
        <p:nvSpPr>
          <p:cNvPr id="5" name="Footer Placeholder 4"/>
          <p:cNvSpPr>
            <a:spLocks noGrp="1"/>
          </p:cNvSpPr>
          <p:nvPr>
            <p:ph type="ftr" sz="quarter" idx="11"/>
          </p:nvPr>
        </p:nvSpPr>
        <p:spPr>
          <a:xfrm>
            <a:off x="2182708" y="6272784"/>
            <a:ext cx="6327648" cy="365125"/>
          </a:xfrm>
        </p:spPr>
        <p:txBody>
          <a:bodyPr/>
          <a:lstStyle/>
          <a:p>
            <a:r>
              <a:rPr lang="tr-TR"/>
              <a:t>Dr. Soner ÜLGEN</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302176B-0E47-46AC-8F43-DAB4B8A37D06}" type="slidenum">
              <a:rPr lang="tr-TR" smtClean="0"/>
              <a:t>‹#›</a:t>
            </a:fld>
            <a:endParaRPr lang="tr-TR"/>
          </a:p>
        </p:txBody>
      </p:sp>
    </p:spTree>
    <p:extLst>
      <p:ext uri="{BB962C8B-B14F-4D97-AF65-F5344CB8AC3E}">
        <p14:creationId xmlns:p14="http://schemas.microsoft.com/office/powerpoint/2010/main" val="41459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61E858-D151-4EAD-A917-D5B87FAF18D1}" type="datetime1">
              <a:rPr lang="tr-TR" smtClean="0"/>
              <a:t>31.05.2025</a:t>
            </a:fld>
            <a:endParaRPr lang="tr-TR"/>
          </a:p>
        </p:txBody>
      </p:sp>
      <p:sp>
        <p:nvSpPr>
          <p:cNvPr id="6" name="Footer Placeholder 5"/>
          <p:cNvSpPr>
            <a:spLocks noGrp="1"/>
          </p:cNvSpPr>
          <p:nvPr>
            <p:ph type="ftr" sz="quarter" idx="11"/>
          </p:nvPr>
        </p:nvSpPr>
        <p:spPr/>
        <p:txBody>
          <a:bodyPr/>
          <a:lstStyle/>
          <a:p>
            <a:r>
              <a:rPr lang="tr-TR"/>
              <a:t>Dr. Soner ÜLGEN</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962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11A053C-5E10-4F69-AEE5-81EF5662199C}" type="datetime1">
              <a:rPr lang="tr-TR" smtClean="0"/>
              <a:t>31.05.2025</a:t>
            </a:fld>
            <a:endParaRPr lang="tr-TR"/>
          </a:p>
        </p:txBody>
      </p:sp>
      <p:sp>
        <p:nvSpPr>
          <p:cNvPr id="8" name="Footer Placeholder 7"/>
          <p:cNvSpPr>
            <a:spLocks noGrp="1"/>
          </p:cNvSpPr>
          <p:nvPr>
            <p:ph type="ftr" sz="quarter" idx="11"/>
          </p:nvPr>
        </p:nvSpPr>
        <p:spPr/>
        <p:txBody>
          <a:bodyPr/>
          <a:lstStyle/>
          <a:p>
            <a:r>
              <a:rPr lang="tr-TR"/>
              <a:t>Dr. Soner ÜLGEN</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1734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18799C6-66F9-4FC0-91C6-E89ACB47A36C}" type="datetime1">
              <a:rPr lang="tr-TR" smtClean="0"/>
              <a:t>31.05.2025</a:t>
            </a:fld>
            <a:endParaRPr lang="tr-TR"/>
          </a:p>
        </p:txBody>
      </p:sp>
      <p:sp>
        <p:nvSpPr>
          <p:cNvPr id="4" name="Footer Placeholder 3"/>
          <p:cNvSpPr>
            <a:spLocks noGrp="1"/>
          </p:cNvSpPr>
          <p:nvPr>
            <p:ph type="ftr" sz="quarter" idx="11"/>
          </p:nvPr>
        </p:nvSpPr>
        <p:spPr/>
        <p:txBody>
          <a:bodyPr/>
          <a:lstStyle/>
          <a:p>
            <a:r>
              <a:rPr lang="tr-TR"/>
              <a:t>Dr. Soner ÜLGEN</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0656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A5D4-2E77-42E0-B14B-429C35F5DBBB}" type="datetime1">
              <a:rPr lang="tr-TR" smtClean="0"/>
              <a:t>31.05.2025</a:t>
            </a:fld>
            <a:endParaRPr lang="tr-TR"/>
          </a:p>
        </p:txBody>
      </p:sp>
      <p:sp>
        <p:nvSpPr>
          <p:cNvPr id="3" name="Footer Placeholder 2"/>
          <p:cNvSpPr>
            <a:spLocks noGrp="1"/>
          </p:cNvSpPr>
          <p:nvPr>
            <p:ph type="ftr" sz="quarter" idx="11"/>
          </p:nvPr>
        </p:nvSpPr>
        <p:spPr/>
        <p:txBody>
          <a:bodyPr/>
          <a:lstStyle/>
          <a:p>
            <a:r>
              <a:rPr lang="tr-TR"/>
              <a:t>Dr. Soner ÜLGEN</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5654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5ACA35A-8AA6-4072-9034-31D30FC3AF5F}" type="datetime1">
              <a:rPr lang="tr-TR" smtClean="0"/>
              <a:t>31.05.2025</a:t>
            </a:fld>
            <a:endParaRPr lang="tr-TR"/>
          </a:p>
        </p:txBody>
      </p:sp>
      <p:sp>
        <p:nvSpPr>
          <p:cNvPr id="6" name="Footer Placeholder 5"/>
          <p:cNvSpPr>
            <a:spLocks noGrp="1"/>
          </p:cNvSpPr>
          <p:nvPr>
            <p:ph type="ftr" sz="quarter" idx="11"/>
          </p:nvPr>
        </p:nvSpPr>
        <p:spPr/>
        <p:txBody>
          <a:bodyPr/>
          <a:lstStyle/>
          <a:p>
            <a:r>
              <a:rPr lang="tr-TR"/>
              <a:t>Dr. Soner ÜLGEN</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5289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3039FD-E063-4907-9A02-2FBC61613AF9}" type="datetime1">
              <a:rPr lang="tr-TR" smtClean="0"/>
              <a:t>31.05.2025</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492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4EFA256-85BE-40B8-B173-DE5200B9164F}" type="datetime1">
              <a:rPr lang="tr-TR" smtClean="0"/>
              <a:t>31.05.2025</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tr-TR"/>
              <a:t>Dr. Soner ÜLGEN</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24160784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482E2B0-EF26-F53C-25E1-AFFA91600012}"/>
              </a:ext>
            </a:extLst>
          </p:cNvPr>
          <p:cNvSpPr>
            <a:spLocks noGrp="1"/>
          </p:cNvSpPr>
          <p:nvPr>
            <p:ph type="dt" sz="half" idx="10"/>
          </p:nvPr>
        </p:nvSpPr>
        <p:spPr/>
        <p:txBody>
          <a:bodyPr/>
          <a:lstStyle/>
          <a:p>
            <a:fld id="{B58FE0E4-0F87-4323-975E-A136DA1D7972}" type="datetime1">
              <a:rPr lang="tr-TR" smtClean="0"/>
              <a:t>31.05.2025</a:t>
            </a:fld>
            <a:endParaRPr lang="tr-TR"/>
          </a:p>
        </p:txBody>
      </p:sp>
      <p:sp>
        <p:nvSpPr>
          <p:cNvPr id="6" name="Alt Bilgi Yer Tutucusu 5">
            <a:extLst>
              <a:ext uri="{FF2B5EF4-FFF2-40B4-BE49-F238E27FC236}">
                <a16:creationId xmlns:a16="http://schemas.microsoft.com/office/drawing/2014/main" id="{E498766E-6D63-E00C-BB4B-76BA82FCA463}"/>
              </a:ext>
            </a:extLst>
          </p:cNvPr>
          <p:cNvSpPr>
            <a:spLocks noGrp="1"/>
          </p:cNvSpPr>
          <p:nvPr>
            <p:ph type="ftr" sz="quarter" idx="11"/>
          </p:nvPr>
        </p:nvSpPr>
        <p:spPr/>
        <p:txBody>
          <a:bodyPr/>
          <a:lstStyle/>
          <a:p>
            <a:r>
              <a:rPr lang="tr-TR" dirty="0"/>
              <a:t>Dr. Soner ÜLGEN </a:t>
            </a:r>
          </a:p>
        </p:txBody>
      </p:sp>
      <p:sp>
        <p:nvSpPr>
          <p:cNvPr id="5" name="Slayt Numarası Yer Tutucusu 4"/>
          <p:cNvSpPr>
            <a:spLocks noGrp="1"/>
          </p:cNvSpPr>
          <p:nvPr>
            <p:ph type="sldNum" sz="quarter" idx="12"/>
          </p:nvPr>
        </p:nvSpPr>
        <p:spPr/>
        <p:txBody>
          <a:bodyPr/>
          <a:lstStyle/>
          <a:p>
            <a:fld id="{F302176B-0E47-46AC-8F43-DAB4B8A37D06}" type="slidenum">
              <a:rPr lang="tr-TR" smtClean="0"/>
              <a:t>1</a:t>
            </a:fld>
            <a:endParaRPr lang="tr-TR"/>
          </a:p>
        </p:txBody>
      </p:sp>
      <p:sp>
        <p:nvSpPr>
          <p:cNvPr id="3" name="İçerik Yer Tutucusu 2"/>
          <p:cNvSpPr>
            <a:spLocks noGrp="1"/>
          </p:cNvSpPr>
          <p:nvPr>
            <p:ph idx="4294967295"/>
          </p:nvPr>
        </p:nvSpPr>
        <p:spPr>
          <a:xfrm>
            <a:off x="1518040" y="620688"/>
            <a:ext cx="9402496" cy="4464496"/>
          </a:xfrm>
        </p:spPr>
        <p:txBody>
          <a:bodyPr>
            <a:normAutofit/>
          </a:bodyPr>
          <a:lstStyle/>
          <a:p>
            <a:endParaRPr lang="tr-TR" b="1" dirty="0"/>
          </a:p>
          <a:p>
            <a:pPr marL="0" indent="0" algn="ctr">
              <a:lnSpc>
                <a:spcPct val="150000"/>
              </a:lnSpc>
              <a:buNone/>
            </a:pPr>
            <a:r>
              <a:rPr lang="tr-TR" sz="2400" b="1" dirty="0">
                <a:solidFill>
                  <a:srgbClr val="FF0000"/>
                </a:solidFill>
                <a:effectLst>
                  <a:outerShdw blurRad="38100" dist="38100" dir="2700000" algn="tl">
                    <a:srgbClr val="000000">
                      <a:alpha val="43137"/>
                    </a:srgbClr>
                  </a:outerShdw>
                </a:effectLst>
              </a:rPr>
              <a:t>YURT İÇİ ASGARİ KURUMLAR VERGİSİ </a:t>
            </a:r>
          </a:p>
          <a:p>
            <a:pPr marL="0" indent="0" algn="ctr">
              <a:buNone/>
            </a:pPr>
            <a:endParaRPr lang="tr-TR" b="1" dirty="0"/>
          </a:p>
          <a:p>
            <a:pPr marL="0" indent="0" algn="ctr">
              <a:buNone/>
            </a:pPr>
            <a:r>
              <a:rPr lang="tr-TR" b="1" dirty="0">
                <a:effectLst>
                  <a:outerShdw blurRad="38100" dist="38100" dir="2700000" algn="tl">
                    <a:srgbClr val="000000">
                      <a:alpha val="43137"/>
                    </a:srgbClr>
                  </a:outerShdw>
                </a:effectLst>
              </a:rPr>
              <a:t>Dr. Soner ÜLGEN</a:t>
            </a:r>
          </a:p>
          <a:p>
            <a:pPr marL="0" indent="0" algn="ctr">
              <a:buNone/>
            </a:pPr>
            <a:r>
              <a:rPr lang="tr-TR" b="1" dirty="0">
                <a:effectLst>
                  <a:outerShdw blurRad="38100" dist="38100" dir="2700000" algn="tl">
                    <a:srgbClr val="000000">
                      <a:alpha val="43137"/>
                    </a:srgbClr>
                  </a:outerShdw>
                </a:effectLst>
              </a:rPr>
              <a:t>Yeminli Mali Müşavir</a:t>
            </a:r>
          </a:p>
          <a:p>
            <a:pPr marL="0" indent="0" algn="ctr">
              <a:buNone/>
            </a:pPr>
            <a:r>
              <a:rPr lang="tr-TR" b="1" dirty="0">
                <a:effectLst>
                  <a:outerShdw blurRad="38100" dist="38100" dir="2700000" algn="tl">
                    <a:srgbClr val="000000">
                      <a:alpha val="43137"/>
                    </a:srgbClr>
                  </a:outerShdw>
                </a:effectLst>
              </a:rPr>
              <a:t>Eski Baş Hesap Uzmanı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40443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BB5DF-C04E-9859-ED7F-CC4BDAF7FE8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D658577-9047-11D1-0E60-B1DC79B3062D}"/>
              </a:ext>
            </a:extLst>
          </p:cNvPr>
          <p:cNvSpPr>
            <a:spLocks noGrp="1"/>
          </p:cNvSpPr>
          <p:nvPr>
            <p:ph type="sldNum" sz="quarter" idx="12"/>
          </p:nvPr>
        </p:nvSpPr>
        <p:spPr/>
        <p:txBody>
          <a:bodyPr/>
          <a:lstStyle/>
          <a:p>
            <a:fld id="{F302176B-0E47-46AC-8F43-DAB4B8A37D06}" type="slidenum">
              <a:rPr lang="tr-TR" smtClean="0"/>
              <a:t>10</a:t>
            </a:fld>
            <a:endParaRPr lang="tr-TR"/>
          </a:p>
        </p:txBody>
      </p:sp>
      <p:sp>
        <p:nvSpPr>
          <p:cNvPr id="3" name="İçerik Yer Tutucusu 2">
            <a:extLst>
              <a:ext uri="{FF2B5EF4-FFF2-40B4-BE49-F238E27FC236}">
                <a16:creationId xmlns:a16="http://schemas.microsoft.com/office/drawing/2014/main" id="{7468D5A8-0577-256E-2F3B-6917FA9B90BF}"/>
              </a:ext>
            </a:extLst>
          </p:cNvPr>
          <p:cNvSpPr>
            <a:spLocks noGrp="1"/>
          </p:cNvSpPr>
          <p:nvPr>
            <p:ph idx="4294967295"/>
          </p:nvPr>
        </p:nvSpPr>
        <p:spPr>
          <a:xfrm>
            <a:off x="1199456" y="836712"/>
            <a:ext cx="10009112" cy="5335489"/>
          </a:xfrm>
        </p:spPr>
        <p:txBody>
          <a:bodyPr>
            <a:normAutofit fontScale="925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ASGARİ KURUMLAR VERGİSİ GEÇİCİ VERGİ DÖNEMLERİNDE DE UYGULANACAK!</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Geçici vergi dönemlerinde de</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asgari kurumlar vergisi hesaplaması yapılacaktır.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Kurumlar vergisi mükellefleri, kurum geçici ve kurumlar vergisi beyannamelerinde Kurumlar Vergisi Kanununun 32‘nci ve 32/A maddeleri hükümlerini dikkate alarak kurumlar vergilerini hesaplayacaklardır.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50000"/>
              </a:lnSpc>
              <a:buNone/>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DEAA3F68-DFF4-8FB3-DDA9-A078F0097002}"/>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1AEC7A1C-4A3E-E2D6-A57D-39E0E6F351CC}"/>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8242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41A24-16E1-07EB-BC55-FC78E53CF28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5B2F2F6-BB0C-DF93-A3D3-316AB185B916}"/>
              </a:ext>
            </a:extLst>
          </p:cNvPr>
          <p:cNvSpPr>
            <a:spLocks noGrp="1"/>
          </p:cNvSpPr>
          <p:nvPr>
            <p:ph type="sldNum" sz="quarter" idx="12"/>
          </p:nvPr>
        </p:nvSpPr>
        <p:spPr/>
        <p:txBody>
          <a:bodyPr/>
          <a:lstStyle/>
          <a:p>
            <a:fld id="{F302176B-0E47-46AC-8F43-DAB4B8A37D06}" type="slidenum">
              <a:rPr lang="tr-TR" smtClean="0"/>
              <a:t>11</a:t>
            </a:fld>
            <a:endParaRPr lang="tr-TR"/>
          </a:p>
        </p:txBody>
      </p:sp>
      <p:sp>
        <p:nvSpPr>
          <p:cNvPr id="3" name="İçerik Yer Tutucusu 2">
            <a:extLst>
              <a:ext uri="{FF2B5EF4-FFF2-40B4-BE49-F238E27FC236}">
                <a16:creationId xmlns:a16="http://schemas.microsoft.com/office/drawing/2014/main" id="{67066235-C8F3-0883-EFE0-8E3A107F3204}"/>
              </a:ext>
            </a:extLst>
          </p:cNvPr>
          <p:cNvSpPr>
            <a:spLocks noGrp="1"/>
          </p:cNvSpPr>
          <p:nvPr>
            <p:ph idx="4294967295"/>
          </p:nvPr>
        </p:nvSpPr>
        <p:spPr>
          <a:xfrm>
            <a:off x="1199456" y="836712"/>
            <a:ext cx="10009112" cy="5335489"/>
          </a:xfrm>
        </p:spPr>
        <p:txBody>
          <a:bodyPr>
            <a:normAutofit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ASGARİ KURUMLAR VERGİSİ NASIL HESAPLANMAKTADIR?</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Aynı beyannamelerde, ticari bilanço karı/zararına kanunen kabul edilmeyen giderlerini ekleyeceklerdir.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Bu tutarın sıfırdan büyük olması halinde,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bu tutardan asgari kurumlar vergisi kapsamı dışında bulunan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ve istisna ve indirimler düşülecektir.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Kalan bir tutar bulunması halinde bu tutara %10 oranı uygulanmak suretiyle asgari kurumlar vergisi hesaplanacaktır. .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0EF3E1E5-3F37-308F-5F97-6E0C478530AE}"/>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17B59690-6385-6988-1B44-7430A96D9C79}"/>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47233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8D4A6-6D08-7453-5A81-15032EBD498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4296CDC-685B-8D2C-312C-C1A8036BB523}"/>
              </a:ext>
            </a:extLst>
          </p:cNvPr>
          <p:cNvSpPr>
            <a:spLocks noGrp="1"/>
          </p:cNvSpPr>
          <p:nvPr>
            <p:ph type="sldNum" sz="quarter" idx="12"/>
          </p:nvPr>
        </p:nvSpPr>
        <p:spPr/>
        <p:txBody>
          <a:bodyPr/>
          <a:lstStyle/>
          <a:p>
            <a:fld id="{F302176B-0E47-46AC-8F43-DAB4B8A37D06}" type="slidenum">
              <a:rPr lang="tr-TR" smtClean="0"/>
              <a:t>12</a:t>
            </a:fld>
            <a:endParaRPr lang="tr-TR"/>
          </a:p>
        </p:txBody>
      </p:sp>
      <p:sp>
        <p:nvSpPr>
          <p:cNvPr id="3" name="İçerik Yer Tutucusu 2">
            <a:extLst>
              <a:ext uri="{FF2B5EF4-FFF2-40B4-BE49-F238E27FC236}">
                <a16:creationId xmlns:a16="http://schemas.microsoft.com/office/drawing/2014/main" id="{8D38B9AA-9168-9158-0F15-1620D119AD92}"/>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KANUNEN KABUL EDİLMEYEN GİDER TUTARI TİCARİ BİLANÇO ZARARINI AŞMIYORSA ASGARİ KURUMLAR VERGİSİ HESAPLANMAYACAKTIR!</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zararı ile kanunen kabul edilmeyen giderler toplamının sıfırdan küçük olduğu durumlarda asgari kurumlar vergisi hesaplaması yapılmayacaktır. </a:t>
            </a:r>
          </a:p>
          <a:p>
            <a:pPr algn="just">
              <a:lnSpc>
                <a:spcPct val="150000"/>
              </a:lnSpc>
              <a:buFont typeface="Wingdings" panose="05000000000000000000" pitchFamily="2" charset="2"/>
              <a:buChar char="q"/>
            </a:pPr>
            <a:r>
              <a:rPr lang="tr-TR" sz="2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Zarar varsa asgari kurumlar vergisi ödenmeyecek. </a:t>
            </a:r>
          </a:p>
          <a:p>
            <a:pPr marL="0" indent="0" algn="just">
              <a:lnSpc>
                <a:spcPct val="150000"/>
              </a:lnSpc>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8A194A82-168B-323C-0086-BCEFC6C6C3C5}"/>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BED7FB12-B9FD-E5DC-55DA-1FB028AC800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46580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1361D-166D-A833-2CFC-2EC6DB31642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650F80C-1E12-6505-E9C2-101DB0C328B7}"/>
              </a:ext>
            </a:extLst>
          </p:cNvPr>
          <p:cNvSpPr>
            <a:spLocks noGrp="1"/>
          </p:cNvSpPr>
          <p:nvPr>
            <p:ph type="sldNum" sz="quarter" idx="12"/>
          </p:nvPr>
        </p:nvSpPr>
        <p:spPr/>
        <p:txBody>
          <a:bodyPr/>
          <a:lstStyle/>
          <a:p>
            <a:fld id="{F302176B-0E47-46AC-8F43-DAB4B8A37D06}" type="slidenum">
              <a:rPr lang="tr-TR" smtClean="0"/>
              <a:t>13</a:t>
            </a:fld>
            <a:endParaRPr lang="tr-TR"/>
          </a:p>
        </p:txBody>
      </p:sp>
      <p:sp>
        <p:nvSpPr>
          <p:cNvPr id="3" name="İçerik Yer Tutucusu 2">
            <a:extLst>
              <a:ext uri="{FF2B5EF4-FFF2-40B4-BE49-F238E27FC236}">
                <a16:creationId xmlns:a16="http://schemas.microsoft.com/office/drawing/2014/main" id="{6C4A1AF9-4F99-C82C-6586-2F829FEBDBB0}"/>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GEÇMİŞ YIL ZARARLARI ASGARİ KURUMLAR VERGİSİ MATRAHINDAN DÜŞÜLECEK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Beyannamelerde indirim konusu yapılan geçmiş yıl zararlarının asgari kurumlar vergisinden düşülmeyeceğine ilişkin düzenlemenin yürütmesini Danıştay durdurduğundan geçmiş yıl zararları asgari kurumlar vergisinin hesaplanmasında dikkate alınacaktır.</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(Danıştay 3. Dairesinin 10/02/2025 tarih ve E:2024/5700 sayılı kararıyla yürütmesinin durdurulmasına kararı)</a:t>
            </a:r>
            <a:endParaRPr lang="tr-TR" sz="2400"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336F8F34-7C4E-362D-C7B0-B55577858D41}"/>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6980A72A-F287-8476-A6E3-665057B4FAE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07480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7C46B-6079-4F8E-5CDF-11B10E7929A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62EF2FF-F2A4-2B84-4923-F2812D985ADC}"/>
              </a:ext>
            </a:extLst>
          </p:cNvPr>
          <p:cNvSpPr>
            <a:spLocks noGrp="1"/>
          </p:cNvSpPr>
          <p:nvPr>
            <p:ph type="sldNum" sz="quarter" idx="12"/>
          </p:nvPr>
        </p:nvSpPr>
        <p:spPr/>
        <p:txBody>
          <a:bodyPr/>
          <a:lstStyle/>
          <a:p>
            <a:fld id="{F302176B-0E47-46AC-8F43-DAB4B8A37D06}" type="slidenum">
              <a:rPr lang="tr-TR" smtClean="0"/>
              <a:t>14</a:t>
            </a:fld>
            <a:endParaRPr lang="tr-TR"/>
          </a:p>
        </p:txBody>
      </p:sp>
      <p:sp>
        <p:nvSpPr>
          <p:cNvPr id="3" name="İçerik Yer Tutucusu 2">
            <a:extLst>
              <a:ext uri="{FF2B5EF4-FFF2-40B4-BE49-F238E27FC236}">
                <a16:creationId xmlns:a16="http://schemas.microsoft.com/office/drawing/2014/main" id="{716775DA-F7CB-F55A-6103-57325E318E40}"/>
              </a:ext>
            </a:extLst>
          </p:cNvPr>
          <p:cNvSpPr>
            <a:spLocks noGrp="1"/>
          </p:cNvSpPr>
          <p:nvPr>
            <p:ph idx="4294967295"/>
          </p:nvPr>
        </p:nvSpPr>
        <p:spPr>
          <a:xfrm>
            <a:off x="1199456" y="836712"/>
            <a:ext cx="10009112" cy="5335489"/>
          </a:xfrm>
        </p:spPr>
        <p:txBody>
          <a:bodyPr>
            <a:normAutofit fontScale="92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ÖDENMESİ GEREKEN ASGARİ KURUMLAR VERGİSİNDEN İNDİRİLECEK VERGİLER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Hesaplanan asgari kurumlar vergisinden;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Payları Borsa İstanbul Pay Piyasasında ilk defa işlem görmek üzere en az %20 oranında halka arz edilen kurum kazançlarına uygulanan iki puan,</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İhracat kazançlarına uygulanan beş puan,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Sanayi sicil belgesini haiz ve fiilen üretim faaliyetiyle iştigal eden kurumların münhasıran üretim faaliyetinden elde ettikleri kazançlarına uygulanan bir puanlık indirimli oran uygulaması nedeniyle alınmayan vergi,</a:t>
            </a:r>
          </a:p>
        </p:txBody>
      </p:sp>
      <p:sp>
        <p:nvSpPr>
          <p:cNvPr id="2" name="Veri Yer Tutucusu 1">
            <a:extLst>
              <a:ext uri="{FF2B5EF4-FFF2-40B4-BE49-F238E27FC236}">
                <a16:creationId xmlns:a16="http://schemas.microsoft.com/office/drawing/2014/main" id="{898FC6DD-9077-C3AB-96D7-6DC4DC099F35}"/>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104C3B56-E549-CEF5-8F4A-6CDD0D80257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9796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596B-0821-AC53-79B9-572F5942F99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19608D7-F9C8-DDDD-7C99-D0BD3FFC0637}"/>
              </a:ext>
            </a:extLst>
          </p:cNvPr>
          <p:cNvSpPr>
            <a:spLocks noGrp="1"/>
          </p:cNvSpPr>
          <p:nvPr>
            <p:ph type="sldNum" sz="quarter" idx="12"/>
          </p:nvPr>
        </p:nvSpPr>
        <p:spPr/>
        <p:txBody>
          <a:bodyPr/>
          <a:lstStyle/>
          <a:p>
            <a:fld id="{F302176B-0E47-46AC-8F43-DAB4B8A37D06}" type="slidenum">
              <a:rPr lang="tr-TR" smtClean="0"/>
              <a:t>15</a:t>
            </a:fld>
            <a:endParaRPr lang="tr-TR"/>
          </a:p>
        </p:txBody>
      </p:sp>
      <p:sp>
        <p:nvSpPr>
          <p:cNvPr id="3" name="İçerik Yer Tutucusu 2">
            <a:extLst>
              <a:ext uri="{FF2B5EF4-FFF2-40B4-BE49-F238E27FC236}">
                <a16:creationId xmlns:a16="http://schemas.microsoft.com/office/drawing/2014/main" id="{ADBF9379-77B7-9558-348C-1E5929A67261}"/>
              </a:ext>
            </a:extLst>
          </p:cNvPr>
          <p:cNvSpPr>
            <a:spLocks noGrp="1"/>
          </p:cNvSpPr>
          <p:nvPr>
            <p:ph idx="4294967295"/>
          </p:nvPr>
        </p:nvSpPr>
        <p:spPr>
          <a:xfrm>
            <a:off x="1088136" y="836712"/>
            <a:ext cx="10222992" cy="5335489"/>
          </a:xfrm>
        </p:spPr>
        <p:txBody>
          <a:bodyPr>
            <a:normAutofit fontScale="925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ÖDENMESİ GEREKEN ASGARİ KURUMLAR VERGİSİNDEN İNDİRİLECEK VERGİLER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Kurumlar Vergisi Kanununun 32/C maddesinin yürürlüğe girdiği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02.08.2024 tarihinden önce</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Sanayi ve Teknoloji Bakanlığından alınmış olan teşvik belgelerindeki yatırıma katkı tutarlarının kullanılması nedeniyle 32/A maddesi hükmüne istinaden ilgili hesap döneminde alınmayan vergi,</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İndirilecek ve ödenmesi gereken asgari kurumlar vergisi belirlenecektir.</a:t>
            </a:r>
          </a:p>
        </p:txBody>
      </p:sp>
      <p:sp>
        <p:nvSpPr>
          <p:cNvPr id="2" name="Veri Yer Tutucusu 1">
            <a:extLst>
              <a:ext uri="{FF2B5EF4-FFF2-40B4-BE49-F238E27FC236}">
                <a16:creationId xmlns:a16="http://schemas.microsoft.com/office/drawing/2014/main" id="{660ECDC4-94B0-2313-4DA3-8FFB5E2F9FD0}"/>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8D18DA08-43F5-AD08-5F46-ED571607ABD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98230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7F23-49DF-F836-CAEB-52AB872CF3A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674E46A-2E47-3F3C-4BEF-BAC4EC9B64A8}"/>
              </a:ext>
            </a:extLst>
          </p:cNvPr>
          <p:cNvSpPr>
            <a:spLocks noGrp="1"/>
          </p:cNvSpPr>
          <p:nvPr>
            <p:ph type="sldNum" sz="quarter" idx="12"/>
          </p:nvPr>
        </p:nvSpPr>
        <p:spPr/>
        <p:txBody>
          <a:bodyPr/>
          <a:lstStyle/>
          <a:p>
            <a:fld id="{F302176B-0E47-46AC-8F43-DAB4B8A37D06}" type="slidenum">
              <a:rPr lang="tr-TR" smtClean="0"/>
              <a:t>16</a:t>
            </a:fld>
            <a:endParaRPr lang="tr-TR"/>
          </a:p>
        </p:txBody>
      </p:sp>
      <p:sp>
        <p:nvSpPr>
          <p:cNvPr id="3" name="İçerik Yer Tutucusu 2">
            <a:extLst>
              <a:ext uri="{FF2B5EF4-FFF2-40B4-BE49-F238E27FC236}">
                <a16:creationId xmlns:a16="http://schemas.microsoft.com/office/drawing/2014/main" id="{77E86B67-5C6D-F91E-35C8-D7413529A7BF}"/>
              </a:ext>
            </a:extLst>
          </p:cNvPr>
          <p:cNvSpPr>
            <a:spLocks noGrp="1"/>
          </p:cNvSpPr>
          <p:nvPr>
            <p:ph idx="4294967295"/>
          </p:nvPr>
        </p:nvSpPr>
        <p:spPr>
          <a:xfrm>
            <a:off x="1199456" y="836712"/>
            <a:ext cx="10009112" cy="5335489"/>
          </a:xfrm>
        </p:spPr>
        <p:txBody>
          <a:bodyPr>
            <a:normAutofit fontScale="92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ÖDENMESİ GEREKEN ASGARİ KURUMLAR VERGİSİNDEN İNDİRİLECEK VERGİLER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Bu kapsamdaki yatırıma katkı tutarının tespitinde, 2/8/2024 tarihinden önce mevcut yatırım teşvik belgelerinde kayıtlı olan yatırım tutarı dikkate alınacak, bu tarihten sonra yatırım teşvik belgesinde gerçekleştirilen revizeler sonucundaki artışlar hesaplamaya dahil edilmeyecektir.</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2/8/2024 tarihinden sonra (bu tarih dahil) yeni alınan teşvik belgeleri kapsamında yatırıma katkı tutarlarının kullanılması nedeniyle 32/A maddesi hükmüne istinaden ilgili hesap döneminde alınmayan vergi, hesaplanan asgari vergiden düşülemeyecektir.</a:t>
            </a:r>
          </a:p>
        </p:txBody>
      </p:sp>
      <p:sp>
        <p:nvSpPr>
          <p:cNvPr id="2" name="Veri Yer Tutucusu 1">
            <a:extLst>
              <a:ext uri="{FF2B5EF4-FFF2-40B4-BE49-F238E27FC236}">
                <a16:creationId xmlns:a16="http://schemas.microsoft.com/office/drawing/2014/main" id="{371AD823-D967-0460-BE83-309F7EA5323B}"/>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F84DE8C5-3923-4C12-6A02-49654A378D8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7017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355E5-DFA1-340B-F73D-6E9D217D9F11}"/>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F5830D2A-F2BC-5420-2CCA-74563D32D621}"/>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D2FB2971-C132-C9FE-C9FB-BEA529E4502C}"/>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35A5EE7B-0CDC-D49A-5E81-1BEBD0C7A311}"/>
              </a:ext>
            </a:extLst>
          </p:cNvPr>
          <p:cNvSpPr>
            <a:spLocks noGrp="1"/>
          </p:cNvSpPr>
          <p:nvPr>
            <p:ph type="sldNum" sz="quarter" idx="12"/>
          </p:nvPr>
        </p:nvSpPr>
        <p:spPr/>
        <p:txBody>
          <a:bodyPr/>
          <a:lstStyle/>
          <a:p>
            <a:fld id="{F302176B-0E47-46AC-8F43-DAB4B8A37D06}" type="slidenum">
              <a:rPr lang="tr-TR" smtClean="0"/>
              <a:t>17</a:t>
            </a:fld>
            <a:endParaRPr lang="tr-TR"/>
          </a:p>
        </p:txBody>
      </p:sp>
      <p:pic>
        <p:nvPicPr>
          <p:cNvPr id="7" name="Resim 6">
            <a:extLst>
              <a:ext uri="{FF2B5EF4-FFF2-40B4-BE49-F238E27FC236}">
                <a16:creationId xmlns:a16="http://schemas.microsoft.com/office/drawing/2014/main" id="{E2BBFB15-6763-E0A8-0179-92333A6CF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87425"/>
            <a:ext cx="8640960" cy="5883150"/>
          </a:xfrm>
          <a:prstGeom prst="rect">
            <a:avLst/>
          </a:prstGeom>
        </p:spPr>
      </p:pic>
    </p:spTree>
    <p:extLst>
      <p:ext uri="{BB962C8B-B14F-4D97-AF65-F5344CB8AC3E}">
        <p14:creationId xmlns:p14="http://schemas.microsoft.com/office/powerpoint/2010/main" val="321676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3EB6-5880-2CE9-8E9C-88E14E8F18A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3260EDF-843C-F876-4DC1-7718BF5C0D06}"/>
              </a:ext>
            </a:extLst>
          </p:cNvPr>
          <p:cNvSpPr>
            <a:spLocks noGrp="1"/>
          </p:cNvSpPr>
          <p:nvPr>
            <p:ph type="sldNum" sz="quarter" idx="12"/>
          </p:nvPr>
        </p:nvSpPr>
        <p:spPr/>
        <p:txBody>
          <a:bodyPr/>
          <a:lstStyle/>
          <a:p>
            <a:fld id="{F302176B-0E47-46AC-8F43-DAB4B8A37D06}" type="slidenum">
              <a:rPr lang="tr-TR" smtClean="0"/>
              <a:t>18</a:t>
            </a:fld>
            <a:endParaRPr lang="tr-TR"/>
          </a:p>
        </p:txBody>
      </p:sp>
      <p:sp>
        <p:nvSpPr>
          <p:cNvPr id="3" name="İçerik Yer Tutucusu 2">
            <a:extLst>
              <a:ext uri="{FF2B5EF4-FFF2-40B4-BE49-F238E27FC236}">
                <a16:creationId xmlns:a16="http://schemas.microsoft.com/office/drawing/2014/main" id="{B0A75497-055B-9EE0-BDDB-58750567CD30}"/>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ÖDENMESİ GEREKEN ASGARİ KURUMLAR VERGİSİNDEN  TEVKİF SURETİYLE ÖDENEN VERGİLER İLE GEÇİCİ VERGİLER MAHSUP EDİLELEBİLİCEKTİR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Hesaplanan asgari vergiden hesap dönemine ilişkin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tevkif suretiyle ödenen kurumlar vergisi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ile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ödenen geçici vergiler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mahsup edilebilecektir. </a:t>
            </a:r>
          </a:p>
        </p:txBody>
      </p:sp>
      <p:sp>
        <p:nvSpPr>
          <p:cNvPr id="2" name="Veri Yer Tutucusu 1">
            <a:extLst>
              <a:ext uri="{FF2B5EF4-FFF2-40B4-BE49-F238E27FC236}">
                <a16:creationId xmlns:a16="http://schemas.microsoft.com/office/drawing/2014/main" id="{85B7F49B-62EF-716A-35E2-58555CE9A551}"/>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8494B861-4AF3-A7A0-7FE8-1A870D23BCF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25132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7730-ACFD-952C-F84B-5A87EBDC9AD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2E9567B-98D4-5A67-664C-6DA9A35481C0}"/>
              </a:ext>
            </a:extLst>
          </p:cNvPr>
          <p:cNvSpPr>
            <a:spLocks noGrp="1"/>
          </p:cNvSpPr>
          <p:nvPr>
            <p:ph type="sldNum" sz="quarter" idx="12"/>
          </p:nvPr>
        </p:nvSpPr>
        <p:spPr/>
        <p:txBody>
          <a:bodyPr/>
          <a:lstStyle/>
          <a:p>
            <a:fld id="{F302176B-0E47-46AC-8F43-DAB4B8A37D06}" type="slidenum">
              <a:rPr lang="tr-TR" smtClean="0"/>
              <a:t>19</a:t>
            </a:fld>
            <a:endParaRPr lang="tr-TR"/>
          </a:p>
        </p:txBody>
      </p:sp>
      <p:sp>
        <p:nvSpPr>
          <p:cNvPr id="3" name="İçerik Yer Tutucusu 2">
            <a:extLst>
              <a:ext uri="{FF2B5EF4-FFF2-40B4-BE49-F238E27FC236}">
                <a16:creationId xmlns:a16="http://schemas.microsoft.com/office/drawing/2014/main" id="{E8E255F3-D3D7-68D5-709D-647E1874B140}"/>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TASFİYE, BİRLEŞME, DEVİR VE TAM BÖLÜNME İŞLEMLERİ NEDENİYLE VERİLEN KURUMLAR VERGİSİ BEYANNAMELERİ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Mükelleflerin; tasfiye, birleşme, devir ve tam bölünme işlemleri nedeniyle vermiş oldukları beyannamelerinde de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asgari kurumlar vergisini hesaplamaları gerekmektedir.</a:t>
            </a:r>
          </a:p>
        </p:txBody>
      </p:sp>
      <p:sp>
        <p:nvSpPr>
          <p:cNvPr id="2" name="Veri Yer Tutucusu 1">
            <a:extLst>
              <a:ext uri="{FF2B5EF4-FFF2-40B4-BE49-F238E27FC236}">
                <a16:creationId xmlns:a16="http://schemas.microsoft.com/office/drawing/2014/main" id="{57A71F7B-686B-6497-E67C-A09BCBD4673E}"/>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E1BFD1AE-0D8B-8494-93DD-1F61E82E06F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565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E1A4E-106C-A655-5110-C5D0A4C14776}"/>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CD6FE06-0A36-1C3A-2276-81D2FBD8F423}"/>
              </a:ext>
            </a:extLst>
          </p:cNvPr>
          <p:cNvSpPr>
            <a:spLocks noGrp="1"/>
          </p:cNvSpPr>
          <p:nvPr>
            <p:ph type="sldNum" sz="quarter" idx="12"/>
          </p:nvPr>
        </p:nvSpPr>
        <p:spPr/>
        <p:txBody>
          <a:bodyPr/>
          <a:lstStyle/>
          <a:p>
            <a:fld id="{F302176B-0E47-46AC-8F43-DAB4B8A37D06}" type="slidenum">
              <a:rPr lang="tr-TR" smtClean="0"/>
              <a:t>2</a:t>
            </a:fld>
            <a:endParaRPr lang="tr-TR"/>
          </a:p>
        </p:txBody>
      </p:sp>
      <p:sp>
        <p:nvSpPr>
          <p:cNvPr id="3" name="İçerik Yer Tutucusu 2">
            <a:extLst>
              <a:ext uri="{FF2B5EF4-FFF2-40B4-BE49-F238E27FC236}">
                <a16:creationId xmlns:a16="http://schemas.microsoft.com/office/drawing/2014/main" id="{476BFD61-2400-03CB-2A59-DD36495EB4EC}"/>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buNone/>
            </a:pPr>
            <a:r>
              <a:rPr lang="tr-TR" b="1" dirty="0">
                <a:solidFill>
                  <a:srgbClr val="FF0000"/>
                </a:solidFill>
                <a:effectLst>
                  <a:outerShdw blurRad="38100" dist="38100" dir="2700000" algn="tl">
                    <a:srgbClr val="000000">
                      <a:alpha val="43137"/>
                    </a:srgbClr>
                  </a:outerShdw>
                </a:effectLst>
              </a:rPr>
              <a:t>YURT İÇİ ASGARİ KURUMLAR VERGİSİ NE ZAMAN BAŞLIYOR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7524 Sayılı Yasa ile Kurumlar Vergisi Kanununun 32/C Maddesine Eklenen Madde ile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«Yurt İçi Asgari Kurumlar Vergisi»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2025 yılı ve izleyen vergilendirme dönemlerinde elde edilen kazançlara, özel hesap dönemine tabi olan kurumların ise 2025 takvim yılında başlayan özel hesap dönemi ve izleyen vergilendirme dönemlerinde elde edilen kazançlarına uygulanmak üzere getirilmiş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yeni bir düzenlemedir</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316E0A91-CF1D-A75D-5FD3-3F4BE9D2F356}"/>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9F460AEB-560D-3F17-F9A0-C5325A218D1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07384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D63C-D77D-23A7-80DF-14AFCF3838F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FC076B1-694F-BA58-87C1-10A0425C94F8}"/>
              </a:ext>
            </a:extLst>
          </p:cNvPr>
          <p:cNvSpPr>
            <a:spLocks noGrp="1"/>
          </p:cNvSpPr>
          <p:nvPr>
            <p:ph type="sldNum" sz="quarter" idx="12"/>
          </p:nvPr>
        </p:nvSpPr>
        <p:spPr/>
        <p:txBody>
          <a:bodyPr/>
          <a:lstStyle/>
          <a:p>
            <a:fld id="{F302176B-0E47-46AC-8F43-DAB4B8A37D06}" type="slidenum">
              <a:rPr lang="tr-TR" smtClean="0"/>
              <a:t>20</a:t>
            </a:fld>
            <a:endParaRPr lang="tr-TR"/>
          </a:p>
        </p:txBody>
      </p:sp>
      <p:sp>
        <p:nvSpPr>
          <p:cNvPr id="3" name="İçerik Yer Tutucusu 2">
            <a:extLst>
              <a:ext uri="{FF2B5EF4-FFF2-40B4-BE49-F238E27FC236}">
                <a16:creationId xmlns:a16="http://schemas.microsoft.com/office/drawing/2014/main" id="{282879FD-AE48-1371-CFD6-BE521B9E42B1}"/>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VERGİYE UYUMLU MÜKELLEF İNDİRİMİ VE ASGARİ KURUMLAR VERGİSİ!</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Gelir Vergisi Kanunu’nun mükerrer 121’ inci maddesi kapsamında vergi indirimi hakkı bulunan kurumlar,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hesaplanan asgari kurumlar vergisi için de</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bu haklarını kullanabileceklerdir. </a:t>
            </a:r>
          </a:p>
        </p:txBody>
      </p:sp>
      <p:sp>
        <p:nvSpPr>
          <p:cNvPr id="2" name="Veri Yer Tutucusu 1">
            <a:extLst>
              <a:ext uri="{FF2B5EF4-FFF2-40B4-BE49-F238E27FC236}">
                <a16:creationId xmlns:a16="http://schemas.microsoft.com/office/drawing/2014/main" id="{5B9B2882-64F5-2743-6C0E-F1863AECC079}"/>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F6631B20-0601-1C8C-1253-12B78865170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69191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8C9A-5604-1D39-AB25-0115D296F67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24F96CA-6A1D-CD1B-99C8-DF17233D2075}"/>
              </a:ext>
            </a:extLst>
          </p:cNvPr>
          <p:cNvSpPr>
            <a:spLocks noGrp="1"/>
          </p:cNvSpPr>
          <p:nvPr>
            <p:ph type="sldNum" sz="quarter" idx="12"/>
          </p:nvPr>
        </p:nvSpPr>
        <p:spPr/>
        <p:txBody>
          <a:bodyPr/>
          <a:lstStyle/>
          <a:p>
            <a:fld id="{F302176B-0E47-46AC-8F43-DAB4B8A37D06}" type="slidenum">
              <a:rPr lang="tr-TR" smtClean="0"/>
              <a:t>21</a:t>
            </a:fld>
            <a:endParaRPr lang="tr-TR"/>
          </a:p>
        </p:txBody>
      </p:sp>
      <p:sp>
        <p:nvSpPr>
          <p:cNvPr id="3" name="İçerik Yer Tutucusu 2">
            <a:extLst>
              <a:ext uri="{FF2B5EF4-FFF2-40B4-BE49-F238E27FC236}">
                <a16:creationId xmlns:a16="http://schemas.microsoft.com/office/drawing/2014/main" id="{62AAB166-164E-FBDE-78CD-368652088112}"/>
              </a:ext>
            </a:extLst>
          </p:cNvPr>
          <p:cNvSpPr>
            <a:spLocks noGrp="1"/>
          </p:cNvSpPr>
          <p:nvPr>
            <p:ph idx="4294967295"/>
          </p:nvPr>
        </p:nvSpPr>
        <p:spPr>
          <a:xfrm>
            <a:off x="1199456" y="836712"/>
            <a:ext cx="10009112" cy="5335489"/>
          </a:xfrm>
        </p:spPr>
        <p:txBody>
          <a:bodyPr>
            <a:normAutofit fontScale="850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DÜŞÜLECEK İSTİSNALAR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a:t>
            </a:r>
            <a:r>
              <a:rPr lang="tr-TR" sz="2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düşülecek istisnalar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a)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İştirak kazançları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5/1-a)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b)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Emisyon primi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5/1-ç)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c)</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Yatırım fon ve ortaklıklarının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5/1-d</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ç)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Risturn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5/1-i)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d)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Sat-kirala-geri al işlemlerine yönelik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5/1-j) </a:t>
            </a:r>
          </a:p>
        </p:txBody>
      </p:sp>
      <p:sp>
        <p:nvSpPr>
          <p:cNvPr id="2" name="Veri Yer Tutucusu 1">
            <a:extLst>
              <a:ext uri="{FF2B5EF4-FFF2-40B4-BE49-F238E27FC236}">
                <a16:creationId xmlns:a16="http://schemas.microsoft.com/office/drawing/2014/main" id="{43C265C8-0298-FD85-1FFF-43BF3A06D644}"/>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8C4982A8-4FCF-36F7-385A-2E7F447446D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94975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05F8-2972-1EB5-3E94-8F0E0A39241A}"/>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9BFF809-66A7-F170-99FC-C0ACBE790738}"/>
              </a:ext>
            </a:extLst>
          </p:cNvPr>
          <p:cNvSpPr>
            <a:spLocks noGrp="1"/>
          </p:cNvSpPr>
          <p:nvPr>
            <p:ph type="sldNum" sz="quarter" idx="12"/>
          </p:nvPr>
        </p:nvSpPr>
        <p:spPr/>
        <p:txBody>
          <a:bodyPr/>
          <a:lstStyle/>
          <a:p>
            <a:fld id="{F302176B-0E47-46AC-8F43-DAB4B8A37D06}" type="slidenum">
              <a:rPr lang="tr-TR" smtClean="0"/>
              <a:t>22</a:t>
            </a:fld>
            <a:endParaRPr lang="tr-TR"/>
          </a:p>
        </p:txBody>
      </p:sp>
      <p:sp>
        <p:nvSpPr>
          <p:cNvPr id="3" name="İçerik Yer Tutucusu 2">
            <a:extLst>
              <a:ext uri="{FF2B5EF4-FFF2-40B4-BE49-F238E27FC236}">
                <a16:creationId xmlns:a16="http://schemas.microsoft.com/office/drawing/2014/main" id="{3773ECDB-831F-E00F-65E5-A483C369629E}"/>
              </a:ext>
            </a:extLst>
          </p:cNvPr>
          <p:cNvSpPr>
            <a:spLocks noGrp="1"/>
          </p:cNvSpPr>
          <p:nvPr>
            <p:ph idx="4294967295"/>
          </p:nvPr>
        </p:nvSpPr>
        <p:spPr>
          <a:xfrm>
            <a:off x="1199456" y="836712"/>
            <a:ext cx="10009112" cy="5335489"/>
          </a:xfrm>
        </p:spPr>
        <p:txBody>
          <a:bodyPr>
            <a:normAutofit fontScale="850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DÜŞÜLECEK İSTİSNALAR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Asgari kurumlar vergisi matrahından </a:t>
            </a:r>
            <a:r>
              <a:rPr lang="tr-TR" sz="2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düşülecek istisnalar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e)</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Varlık kiralama işlemlerinden elde edilen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5/1-k)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f)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Türk uluslararası gemi siciline kayıtlı gemilerin işletilmesinden sağlanan kazanç istisnası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g)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Serbest bölgelerde elde edilen kazanç istisnası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ğ)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Teknoloji geliştirme bölgelerinde elde edilen kazanç istisnası </a:t>
            </a:r>
          </a:p>
        </p:txBody>
      </p:sp>
      <p:sp>
        <p:nvSpPr>
          <p:cNvPr id="2" name="Veri Yer Tutucusu 1">
            <a:extLst>
              <a:ext uri="{FF2B5EF4-FFF2-40B4-BE49-F238E27FC236}">
                <a16:creationId xmlns:a16="http://schemas.microsoft.com/office/drawing/2014/main" id="{A5FEFF74-754B-E126-D7CC-A548F1A34EF0}"/>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B4B0B960-BAB6-AB90-9CB8-056ED2B804AC}"/>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9969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DCFA-FCB3-5944-45B6-0FA62854A73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4D635ED-67BF-36BA-0C97-53F7E3B404D6}"/>
              </a:ext>
            </a:extLst>
          </p:cNvPr>
          <p:cNvSpPr>
            <a:spLocks noGrp="1"/>
          </p:cNvSpPr>
          <p:nvPr>
            <p:ph type="sldNum" sz="quarter" idx="12"/>
          </p:nvPr>
        </p:nvSpPr>
        <p:spPr/>
        <p:txBody>
          <a:bodyPr/>
          <a:lstStyle/>
          <a:p>
            <a:fld id="{F302176B-0E47-46AC-8F43-DAB4B8A37D06}" type="slidenum">
              <a:rPr lang="tr-TR" smtClean="0"/>
              <a:t>23</a:t>
            </a:fld>
            <a:endParaRPr lang="tr-TR"/>
          </a:p>
        </p:txBody>
      </p:sp>
      <p:sp>
        <p:nvSpPr>
          <p:cNvPr id="3" name="İçerik Yer Tutucusu 2">
            <a:extLst>
              <a:ext uri="{FF2B5EF4-FFF2-40B4-BE49-F238E27FC236}">
                <a16:creationId xmlns:a16="http://schemas.microsoft.com/office/drawing/2014/main" id="{A96C8091-A425-7B84-AEE8-7A4492D3532F}"/>
              </a:ext>
            </a:extLst>
          </p:cNvPr>
          <p:cNvSpPr>
            <a:spLocks noGrp="1"/>
          </p:cNvSpPr>
          <p:nvPr>
            <p:ph idx="4294967295"/>
          </p:nvPr>
        </p:nvSpPr>
        <p:spPr>
          <a:xfrm>
            <a:off x="1199456" y="836712"/>
            <a:ext cx="10009112" cy="5335489"/>
          </a:xfrm>
        </p:spPr>
        <p:txBody>
          <a:bodyPr>
            <a:normAutofit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DÜŞÜLECEK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5520 sayılı Kanun ile diğer Kanunlarda yer alan ve asgari kurumlar vergisi matrahından </a:t>
            </a:r>
            <a:r>
              <a:rPr lang="tr-TR" sz="2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düşülen indirimler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a) </a:t>
            </a:r>
            <a:r>
              <a:rPr lang="tr-TR" sz="22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VUK 325/A maddesine göre girişim sermayesi fonu olarak ayrılan tutarlarda indirim</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(KVK madde 10/1-g)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b) </a:t>
            </a:r>
            <a:r>
              <a:rPr lang="tr-TR" sz="22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Korumalı işyeri indirimi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10/1-h)</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c) </a:t>
            </a:r>
            <a:r>
              <a:rPr lang="tr-TR" sz="22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a:t>
            </a:r>
            <a:r>
              <a:rPr lang="tr-TR" sz="22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a:t>
            </a:r>
            <a:r>
              <a:rPr lang="tr-TR" sz="22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ve tasarım indirimi </a:t>
            </a:r>
          </a:p>
        </p:txBody>
      </p:sp>
      <p:sp>
        <p:nvSpPr>
          <p:cNvPr id="2" name="Veri Yer Tutucusu 1">
            <a:extLst>
              <a:ext uri="{FF2B5EF4-FFF2-40B4-BE49-F238E27FC236}">
                <a16:creationId xmlns:a16="http://schemas.microsoft.com/office/drawing/2014/main" id="{D66751D3-6682-7C14-7C2E-FBB56F2F8200}"/>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D29C0B2C-4B2D-B983-FD85-58B004C0D5B7}"/>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4501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68CD6-FF8A-16FF-5235-8714240202B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3A67B76-60EC-EA9D-95F3-139D6076E95E}"/>
              </a:ext>
            </a:extLst>
          </p:cNvPr>
          <p:cNvSpPr>
            <a:spLocks noGrp="1"/>
          </p:cNvSpPr>
          <p:nvPr>
            <p:ph type="sldNum" sz="quarter" idx="12"/>
          </p:nvPr>
        </p:nvSpPr>
        <p:spPr/>
        <p:txBody>
          <a:bodyPr/>
          <a:lstStyle/>
          <a:p>
            <a:fld id="{F302176B-0E47-46AC-8F43-DAB4B8A37D06}" type="slidenum">
              <a:rPr lang="tr-TR" smtClean="0"/>
              <a:t>24</a:t>
            </a:fld>
            <a:endParaRPr lang="tr-TR"/>
          </a:p>
        </p:txBody>
      </p:sp>
      <p:sp>
        <p:nvSpPr>
          <p:cNvPr id="3" name="İçerik Yer Tutucusu 2">
            <a:extLst>
              <a:ext uri="{FF2B5EF4-FFF2-40B4-BE49-F238E27FC236}">
                <a16:creationId xmlns:a16="http://schemas.microsoft.com/office/drawing/2014/main" id="{08D31438-7630-B4D3-59F8-E7357025DA10}"/>
              </a:ext>
            </a:extLst>
          </p:cNvPr>
          <p:cNvSpPr>
            <a:spLocks noGrp="1"/>
          </p:cNvSpPr>
          <p:nvPr>
            <p:ph idx="4294967295"/>
          </p:nvPr>
        </p:nvSpPr>
        <p:spPr>
          <a:xfrm>
            <a:off x="1199456" y="836712"/>
            <a:ext cx="10009112" cy="5335489"/>
          </a:xfrm>
        </p:spPr>
        <p:txBody>
          <a:bodyPr>
            <a:normAutofit fontScale="8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DÜŞÜLECEK iNDİRİMLER</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Kurumlar vergisi beyannamesinin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“Diğer indirimler”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veya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“Diğer indirimler ve istisnalar”</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satırlarında gösterilmekle birlikte, mahiyet itibarıyla indirim veya istisna kapsamında olmayıp, daha çok vergi matrahının doğru hesaplanması amacıyla beyannamenin bu satırlarına yazılan (Türkiye Muhasebe Standartları/Türkiye Finansal Raporlama Standartları ile Vergi Usul Kanunu hükümleri arasındaki değerleme farkları, örtülü sermaye kabul edilen borçlanmalarda borç alan kurum nezdinde Türk Lirası’nın değer kazanması sonucu oluşan kur farkı gelirleri,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kıdem tazminatı karşılığı iptali</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vergi borçlarına mahsup edilen ve gelir olarak dikkate alınan 193 sayılı Kanunun mükerrer 121 inci maddesi kapsamındaki indirim hakkı gibi) tutarlar üzerinden asgari kurumlar vergisi hesaplanmayacaktır. </a:t>
            </a:r>
          </a:p>
        </p:txBody>
      </p:sp>
      <p:sp>
        <p:nvSpPr>
          <p:cNvPr id="2" name="Veri Yer Tutucusu 1">
            <a:extLst>
              <a:ext uri="{FF2B5EF4-FFF2-40B4-BE49-F238E27FC236}">
                <a16:creationId xmlns:a16="http://schemas.microsoft.com/office/drawing/2014/main" id="{0E90F4DA-0F79-8EB4-C1D2-D55E68E78112}"/>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817D430F-4E69-C809-40B5-33FA2B441B8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2691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28B3-1DF0-3008-D3C4-687C5C59E8BA}"/>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D67494C-5390-7B35-D275-1571E44AD351}"/>
              </a:ext>
            </a:extLst>
          </p:cNvPr>
          <p:cNvSpPr>
            <a:spLocks noGrp="1"/>
          </p:cNvSpPr>
          <p:nvPr>
            <p:ph type="sldNum" sz="quarter" idx="12"/>
          </p:nvPr>
        </p:nvSpPr>
        <p:spPr/>
        <p:txBody>
          <a:bodyPr/>
          <a:lstStyle/>
          <a:p>
            <a:fld id="{F302176B-0E47-46AC-8F43-DAB4B8A37D06}" type="slidenum">
              <a:rPr lang="tr-TR" smtClean="0"/>
              <a:t>25</a:t>
            </a:fld>
            <a:endParaRPr lang="tr-TR"/>
          </a:p>
        </p:txBody>
      </p:sp>
      <p:sp>
        <p:nvSpPr>
          <p:cNvPr id="3" name="İçerik Yer Tutucusu 2">
            <a:extLst>
              <a:ext uri="{FF2B5EF4-FFF2-40B4-BE49-F238E27FC236}">
                <a16:creationId xmlns:a16="http://schemas.microsoft.com/office/drawing/2014/main" id="{3F808004-DE24-6209-D939-38AE40F77472}"/>
              </a:ext>
            </a:extLst>
          </p:cNvPr>
          <p:cNvSpPr>
            <a:spLocks noGrp="1"/>
          </p:cNvSpPr>
          <p:nvPr>
            <p:ph idx="4294967295"/>
          </p:nvPr>
        </p:nvSpPr>
        <p:spPr>
          <a:xfrm>
            <a:off x="1199456" y="836712"/>
            <a:ext cx="10009112" cy="5335489"/>
          </a:xfrm>
        </p:spPr>
        <p:txBody>
          <a:bodyPr>
            <a:normAutofit fontScale="77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DÜŞÜLMEYEN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istisnalar 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a)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Yurt dışı iştirak kazançları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5/1-b)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b)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Yurt dışı iştirak hissesi satış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5/1-c)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c)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Yatırım fon ve ortaklığı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5/1-d)</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ç)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Taşınmaz, iştirak hisseleri ve fon satış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5/1-e)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d)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Bankalara, finansal kiralama ya da finansman şirketlerine veya TMSF'ye borçlu durumda olanların taşınmaz veya iştirak hisselerinin satış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5/1-f) </a:t>
            </a:r>
          </a:p>
        </p:txBody>
      </p:sp>
      <p:sp>
        <p:nvSpPr>
          <p:cNvPr id="2" name="Veri Yer Tutucusu 1">
            <a:extLst>
              <a:ext uri="{FF2B5EF4-FFF2-40B4-BE49-F238E27FC236}">
                <a16:creationId xmlns:a16="http://schemas.microsoft.com/office/drawing/2014/main" id="{30B60C50-E8F0-FD5B-D2ED-2D8D9234EA3B}"/>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147F3EC8-193C-C07D-CC08-6425A19B234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8684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BD567-0C9B-BB35-2899-518D6830D3A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63311DD-4C21-ECF1-2677-A4C04A621E7F}"/>
              </a:ext>
            </a:extLst>
          </p:cNvPr>
          <p:cNvSpPr>
            <a:spLocks noGrp="1"/>
          </p:cNvSpPr>
          <p:nvPr>
            <p:ph type="sldNum" sz="quarter" idx="12"/>
          </p:nvPr>
        </p:nvSpPr>
        <p:spPr/>
        <p:txBody>
          <a:bodyPr/>
          <a:lstStyle/>
          <a:p>
            <a:fld id="{F302176B-0E47-46AC-8F43-DAB4B8A37D06}" type="slidenum">
              <a:rPr lang="tr-TR" smtClean="0"/>
              <a:t>26</a:t>
            </a:fld>
            <a:endParaRPr lang="tr-TR"/>
          </a:p>
        </p:txBody>
      </p:sp>
      <p:sp>
        <p:nvSpPr>
          <p:cNvPr id="3" name="İçerik Yer Tutucusu 2">
            <a:extLst>
              <a:ext uri="{FF2B5EF4-FFF2-40B4-BE49-F238E27FC236}">
                <a16:creationId xmlns:a16="http://schemas.microsoft.com/office/drawing/2014/main" id="{5DE16E6D-2466-773A-BC5E-FD0D5E35E9EE}"/>
              </a:ext>
            </a:extLst>
          </p:cNvPr>
          <p:cNvSpPr>
            <a:spLocks noGrp="1"/>
          </p:cNvSpPr>
          <p:nvPr>
            <p:ph idx="4294967295"/>
          </p:nvPr>
        </p:nvSpPr>
        <p:spPr>
          <a:xfrm>
            <a:off x="1199456" y="836712"/>
            <a:ext cx="10009112" cy="5335489"/>
          </a:xfrm>
        </p:spPr>
        <p:txBody>
          <a:bodyPr>
            <a:normAutofit fontScale="77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DÜŞÜLMEYEN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istisnalar 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e)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Yurt dışı şube kazançları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5/1-g)</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f)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Yurt dışı inşaat, onarım, montaj ve teknik hizmetler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5/1-h)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g)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Eğitim ve öğretim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5/1-ı)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ğ)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Yabancı fon kazançlarının vergilendirilmesinde yönetici şirketlere ilişkin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5/A)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h)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Sınai mülkiyet hakları satış kazancı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madde 5/B) </a:t>
            </a:r>
          </a:p>
        </p:txBody>
      </p:sp>
      <p:sp>
        <p:nvSpPr>
          <p:cNvPr id="2" name="Veri Yer Tutucusu 1">
            <a:extLst>
              <a:ext uri="{FF2B5EF4-FFF2-40B4-BE49-F238E27FC236}">
                <a16:creationId xmlns:a16="http://schemas.microsoft.com/office/drawing/2014/main" id="{72F9FB4A-AF33-4585-A369-035A85ADC84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B36805E7-AF61-A054-ADF1-FC1BD5D7916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57591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A1B67-C77E-EDCC-E7D5-BCA666FA3CB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53755668-4E1C-7E79-19CE-27EDFC68F66A}"/>
              </a:ext>
            </a:extLst>
          </p:cNvPr>
          <p:cNvSpPr>
            <a:spLocks noGrp="1"/>
          </p:cNvSpPr>
          <p:nvPr>
            <p:ph type="sldNum" sz="quarter" idx="12"/>
          </p:nvPr>
        </p:nvSpPr>
        <p:spPr/>
        <p:txBody>
          <a:bodyPr/>
          <a:lstStyle/>
          <a:p>
            <a:fld id="{F302176B-0E47-46AC-8F43-DAB4B8A37D06}" type="slidenum">
              <a:rPr lang="tr-TR" smtClean="0"/>
              <a:t>27</a:t>
            </a:fld>
            <a:endParaRPr lang="tr-TR"/>
          </a:p>
        </p:txBody>
      </p:sp>
      <p:sp>
        <p:nvSpPr>
          <p:cNvPr id="3" name="İçerik Yer Tutucusu 2">
            <a:extLst>
              <a:ext uri="{FF2B5EF4-FFF2-40B4-BE49-F238E27FC236}">
                <a16:creationId xmlns:a16="http://schemas.microsoft.com/office/drawing/2014/main" id="{F4CA6E9B-0AF8-4F51-F666-0BDD2780C6DB}"/>
              </a:ext>
            </a:extLst>
          </p:cNvPr>
          <p:cNvSpPr>
            <a:spLocks noGrp="1"/>
          </p:cNvSpPr>
          <p:nvPr>
            <p:ph idx="4294967295"/>
          </p:nvPr>
        </p:nvSpPr>
        <p:spPr>
          <a:xfrm>
            <a:off x="1199456" y="836712"/>
            <a:ext cx="10009112" cy="5335489"/>
          </a:xfrm>
        </p:spPr>
        <p:txBody>
          <a:bodyPr>
            <a:normAutofit fontScale="77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DÜŞÜLMEYEN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istisnalar 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ı)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Kur korumalı mevduat ve katılım hesaplarından elde edilen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geçici madde 14)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i)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Tarım Ürünleri Lisanslı Depoculuk Kanunu kapsamında düzenlenen ürün senetlerinin elden çıkarılmasından doğan kazanç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(193 sayılı Kanun geçici madde 76)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j)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Araştırma altyapılarının Ar-</a:t>
            </a:r>
            <a:r>
              <a:rPr lang="tr-TR" sz="26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ve yenilik faaliyetlerinden elde ettikleri kazançlarda istisna</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(6550 sayılı Kanun geçici madde 1/a)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Özel kanunlarda yer alan ve asgari vergi matrahına dâhil edilmesi gereken diğer istisnalar</a:t>
            </a:r>
          </a:p>
        </p:txBody>
      </p:sp>
      <p:sp>
        <p:nvSpPr>
          <p:cNvPr id="2" name="Veri Yer Tutucusu 1">
            <a:extLst>
              <a:ext uri="{FF2B5EF4-FFF2-40B4-BE49-F238E27FC236}">
                <a16:creationId xmlns:a16="http://schemas.microsoft.com/office/drawing/2014/main" id="{C54C27F3-C8F7-7806-FFA2-16927607869A}"/>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DA832CEB-FEFE-CEC6-80E4-C37FDF0481C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71044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07AE-F56B-DD79-D27F-280018F2AF7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B485DCF-1AC7-B498-6431-615E76BFFEED}"/>
              </a:ext>
            </a:extLst>
          </p:cNvPr>
          <p:cNvSpPr>
            <a:spLocks noGrp="1"/>
          </p:cNvSpPr>
          <p:nvPr>
            <p:ph type="sldNum" sz="quarter" idx="12"/>
          </p:nvPr>
        </p:nvSpPr>
        <p:spPr/>
        <p:txBody>
          <a:bodyPr/>
          <a:lstStyle/>
          <a:p>
            <a:fld id="{F302176B-0E47-46AC-8F43-DAB4B8A37D06}" type="slidenum">
              <a:rPr lang="tr-TR" smtClean="0"/>
              <a:t>28</a:t>
            </a:fld>
            <a:endParaRPr lang="tr-TR"/>
          </a:p>
        </p:txBody>
      </p:sp>
      <p:sp>
        <p:nvSpPr>
          <p:cNvPr id="3" name="İçerik Yer Tutucusu 2">
            <a:extLst>
              <a:ext uri="{FF2B5EF4-FFF2-40B4-BE49-F238E27FC236}">
                <a16:creationId xmlns:a16="http://schemas.microsoft.com/office/drawing/2014/main" id="{81861C7B-8533-9E12-49C9-AEF268A7819E}"/>
              </a:ext>
            </a:extLst>
          </p:cNvPr>
          <p:cNvSpPr>
            <a:spLocks noGrp="1"/>
          </p:cNvSpPr>
          <p:nvPr>
            <p:ph idx="4294967295"/>
          </p:nvPr>
        </p:nvSpPr>
        <p:spPr>
          <a:xfrm>
            <a:off x="263352" y="220092"/>
            <a:ext cx="11687856" cy="5952110"/>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t>
            </a: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ASGARİ KURUMLAR VERGİSİ MATRAHINDAN DÜŞÜLMEYEN iNDİRİMLER</a:t>
            </a:r>
          </a:p>
          <a:p>
            <a:pPr algn="just">
              <a:lnSpc>
                <a:spcPct val="150000"/>
              </a:lnSpc>
              <a:buFont typeface="Wingdings" panose="05000000000000000000" pitchFamily="2" charset="2"/>
              <a:buChar char="q"/>
            </a:pPr>
            <a:r>
              <a:rPr lang="tr-TR"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indirimler aşağıdaki gibidir: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a) </a:t>
            </a: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Sponsorluk harcamalarında indirim </a:t>
            </a:r>
            <a:r>
              <a:rPr lang="tr-TR" kern="100" dirty="0">
                <a:latin typeface="Times New Roman" panose="02020603050405020304" pitchFamily="18" charset="0"/>
                <a:ea typeface="Calibri" panose="020F0502020204030204" pitchFamily="34" charset="0"/>
                <a:cs typeface="Times New Roman" panose="02020603050405020304" pitchFamily="18" charset="0"/>
              </a:rPr>
              <a:t>(KVK madde 10/1-b)</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b) </a:t>
            </a: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Bağış ve yardımlarda indirim </a:t>
            </a:r>
            <a:r>
              <a:rPr lang="tr-TR" kern="100" dirty="0">
                <a:latin typeface="Times New Roman" panose="02020603050405020304" pitchFamily="18" charset="0"/>
                <a:ea typeface="Calibri" panose="020F0502020204030204" pitchFamily="34" charset="0"/>
                <a:cs typeface="Times New Roman" panose="02020603050405020304" pitchFamily="18" charset="0"/>
              </a:rPr>
              <a:t>(KVK madde 10/1-c)</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c) </a:t>
            </a: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Eğitim ve sağlık tesisleri ile yurt inşaatlarına ilişkin bağış ve yardımlarda indirim</a:t>
            </a:r>
            <a:r>
              <a:rPr lang="tr-TR" kern="100" dirty="0">
                <a:latin typeface="Times New Roman" panose="02020603050405020304" pitchFamily="18" charset="0"/>
                <a:ea typeface="Calibri" panose="020F0502020204030204" pitchFamily="34" charset="0"/>
                <a:cs typeface="Times New Roman" panose="02020603050405020304" pitchFamily="18" charset="0"/>
              </a:rPr>
              <a:t> (KVK madde 10/1-ç)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ç) </a:t>
            </a: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Kültür ve turizm amaçlı bağış ve yardımlarda indirim </a:t>
            </a:r>
            <a:r>
              <a:rPr lang="tr-TR" kern="100" dirty="0">
                <a:latin typeface="Times New Roman" panose="02020603050405020304" pitchFamily="18" charset="0"/>
                <a:ea typeface="Calibri" panose="020F0502020204030204" pitchFamily="34" charset="0"/>
                <a:cs typeface="Times New Roman" panose="02020603050405020304" pitchFamily="18" charset="0"/>
              </a:rPr>
              <a:t>(KVK madde 10/1-d)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d) </a:t>
            </a: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Cumhurbaşkanınca başlatılan yardım kampanyalarına yapılan bağışlarda indirim </a:t>
            </a:r>
            <a:r>
              <a:rPr lang="tr-TR" kern="100" dirty="0">
                <a:latin typeface="Times New Roman" panose="02020603050405020304" pitchFamily="18" charset="0"/>
                <a:ea typeface="Calibri" panose="020F0502020204030204" pitchFamily="34" charset="0"/>
                <a:cs typeface="Times New Roman" panose="02020603050405020304" pitchFamily="18" charset="0"/>
              </a:rPr>
              <a:t>(KVK </a:t>
            </a:r>
            <a:r>
              <a:rPr lang="tr-TR" kern="100">
                <a:latin typeface="Times New Roman" panose="02020603050405020304" pitchFamily="18" charset="0"/>
                <a:ea typeface="Calibri" panose="020F0502020204030204" pitchFamily="34" charset="0"/>
                <a:cs typeface="Times New Roman" panose="02020603050405020304" pitchFamily="18" charset="0"/>
              </a:rPr>
              <a:t>madde 10/1-</a:t>
            </a:r>
            <a:endParaRPr lang="tr-TR"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BB301DFB-B6A3-901C-F2D1-785008D8A8B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7BA5E31E-D048-231B-F62E-B74D528AD57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358824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5CE0-4A03-EF40-77B2-494C0D7B314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C221EB2-8750-A760-7607-D50EBAFD3E31}"/>
              </a:ext>
            </a:extLst>
          </p:cNvPr>
          <p:cNvSpPr>
            <a:spLocks noGrp="1"/>
          </p:cNvSpPr>
          <p:nvPr>
            <p:ph type="sldNum" sz="quarter" idx="12"/>
          </p:nvPr>
        </p:nvSpPr>
        <p:spPr/>
        <p:txBody>
          <a:bodyPr/>
          <a:lstStyle/>
          <a:p>
            <a:fld id="{F302176B-0E47-46AC-8F43-DAB4B8A37D06}" type="slidenum">
              <a:rPr lang="tr-TR" smtClean="0"/>
              <a:t>29</a:t>
            </a:fld>
            <a:endParaRPr lang="tr-TR"/>
          </a:p>
        </p:txBody>
      </p:sp>
      <p:sp>
        <p:nvSpPr>
          <p:cNvPr id="3" name="İçerik Yer Tutucusu 2">
            <a:extLst>
              <a:ext uri="{FF2B5EF4-FFF2-40B4-BE49-F238E27FC236}">
                <a16:creationId xmlns:a16="http://schemas.microsoft.com/office/drawing/2014/main" id="{4D57FC94-7848-44C3-28C8-F4B326FF46D3}"/>
              </a:ext>
            </a:extLst>
          </p:cNvPr>
          <p:cNvSpPr>
            <a:spLocks noGrp="1"/>
          </p:cNvSpPr>
          <p:nvPr>
            <p:ph idx="4294967295"/>
          </p:nvPr>
        </p:nvSpPr>
        <p:spPr>
          <a:xfrm>
            <a:off x="407368" y="476672"/>
            <a:ext cx="10801200" cy="5695529"/>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DÜŞÜLMEYEN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indirimler 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e)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Kızılay Derneği ile Yeşilay Cemiyetine yapılan nakdi bağış ve yardımlarda indirim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(5520 sayılı Kanun madde 10/1-f)</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f)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Yurt dışına verilen yazılım, mühendislik, eğitim ve </a:t>
            </a:r>
            <a:r>
              <a:rPr lang="tr-TR" sz="2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sağlık hizmetleri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kazanç indirimi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(5520 sayılı Kanun madde 10/1ğ)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g)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Nakdi sermaye artışından kaynaklanan faiz indirimi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(5520 sayılı Kanun madde 10/1-ı) </a:t>
            </a:r>
          </a:p>
        </p:txBody>
      </p:sp>
      <p:sp>
        <p:nvSpPr>
          <p:cNvPr id="2" name="Veri Yer Tutucusu 1">
            <a:extLst>
              <a:ext uri="{FF2B5EF4-FFF2-40B4-BE49-F238E27FC236}">
                <a16:creationId xmlns:a16="http://schemas.microsoft.com/office/drawing/2014/main" id="{068A23C0-EFE4-7211-8417-A53048B32919}"/>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90503439-7E06-E503-8BEF-85520E18FA5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73984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DF91-8CA9-A935-9B94-3ADBE27AA19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B131C5E-3BCF-14E9-6F6E-E0B5F70CBAFF}"/>
              </a:ext>
            </a:extLst>
          </p:cNvPr>
          <p:cNvSpPr>
            <a:spLocks noGrp="1"/>
          </p:cNvSpPr>
          <p:nvPr>
            <p:ph type="sldNum" sz="quarter" idx="12"/>
          </p:nvPr>
        </p:nvSpPr>
        <p:spPr/>
        <p:txBody>
          <a:bodyPr/>
          <a:lstStyle/>
          <a:p>
            <a:fld id="{F302176B-0E47-46AC-8F43-DAB4B8A37D06}" type="slidenum">
              <a:rPr lang="tr-TR" smtClean="0"/>
              <a:t>3</a:t>
            </a:fld>
            <a:endParaRPr lang="tr-TR"/>
          </a:p>
        </p:txBody>
      </p:sp>
      <p:sp>
        <p:nvSpPr>
          <p:cNvPr id="3" name="İçerik Yer Tutucusu 2">
            <a:extLst>
              <a:ext uri="{FF2B5EF4-FFF2-40B4-BE49-F238E27FC236}">
                <a16:creationId xmlns:a16="http://schemas.microsoft.com/office/drawing/2014/main" id="{EB59C3D6-D68A-B3E6-6D59-044D4C82EAC3}"/>
              </a:ext>
            </a:extLst>
          </p:cNvPr>
          <p:cNvSpPr>
            <a:spLocks noGrp="1"/>
          </p:cNvSpPr>
          <p:nvPr>
            <p:ph idx="4294967295"/>
          </p:nvPr>
        </p:nvSpPr>
        <p:spPr>
          <a:xfrm>
            <a:off x="1199456" y="764704"/>
            <a:ext cx="10009112" cy="5407497"/>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YURT İÇİ ASGARİ KURUMLAR VERGİSİ  EN AZ YÜZDE 10 VERGİ ÖDENMESİNİ ÖNGÖRÜYOR</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Kurumlar Vergisi Kanununun 32’nci ve 32/A maddeleri hükümleri dikkate alınarak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hesaplanan kurumlar vergisi</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indirim ve istisnalar düşülmeden önceki kurum kazancının %10’undan az olamaz.</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38D4274C-3737-0B31-259D-1367C6A1CC65}"/>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28B71972-CF0D-F697-717E-6A1E092D079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731895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FFCDD-F892-6419-E581-6D5AD225245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397951F-B335-3C5F-D562-80DBD7F6E104}"/>
              </a:ext>
            </a:extLst>
          </p:cNvPr>
          <p:cNvSpPr>
            <a:spLocks noGrp="1"/>
          </p:cNvSpPr>
          <p:nvPr>
            <p:ph type="sldNum" sz="quarter" idx="12"/>
          </p:nvPr>
        </p:nvSpPr>
        <p:spPr/>
        <p:txBody>
          <a:bodyPr/>
          <a:lstStyle/>
          <a:p>
            <a:fld id="{F302176B-0E47-46AC-8F43-DAB4B8A37D06}" type="slidenum">
              <a:rPr lang="tr-TR" smtClean="0"/>
              <a:t>30</a:t>
            </a:fld>
            <a:endParaRPr lang="tr-TR"/>
          </a:p>
        </p:txBody>
      </p:sp>
      <p:sp>
        <p:nvSpPr>
          <p:cNvPr id="3" name="İçerik Yer Tutucusu 2">
            <a:extLst>
              <a:ext uri="{FF2B5EF4-FFF2-40B4-BE49-F238E27FC236}">
                <a16:creationId xmlns:a16="http://schemas.microsoft.com/office/drawing/2014/main" id="{2CA53F48-D3DD-26A1-ED3B-5C4D26BD6EF8}"/>
              </a:ext>
            </a:extLst>
          </p:cNvPr>
          <p:cNvSpPr>
            <a:spLocks noGrp="1"/>
          </p:cNvSpPr>
          <p:nvPr>
            <p:ph idx="4294967295"/>
          </p:nvPr>
        </p:nvSpPr>
        <p:spPr>
          <a:xfrm>
            <a:off x="407368" y="404664"/>
            <a:ext cx="10801200" cy="5767537"/>
          </a:xfrm>
        </p:spPr>
        <p:txBody>
          <a:bodyPr>
            <a:normAutofit fontScale="850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 	ASGARİ KURUMLAR VERGİSİ MATRAHINDAN DÜŞÜLMEYEN iNDİRİMLER</a:t>
            </a:r>
          </a:p>
          <a:p>
            <a:pPr algn="just">
              <a:lnSpc>
                <a:spcPct val="15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Asgari kurumlar vergisi matrahından düşülmeyecek indirimler aşağıdaki gibidir: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ğ)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İstanbul Finans Merkezi Bölgesinde faaliyette bulunan kurumların elde ettiği kazançlarda indirim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(5520 sayılı Kanun madde 10/1-i) </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h)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Yatırım indirimi istisnası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(193 sayılı Kanun mülga 19, geçici 61 ve geçici 69)</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ı) </a:t>
            </a:r>
            <a:r>
              <a:rPr lang="tr-TR" sz="26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Teknogirişim</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sermaye desteği indirimi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(5746 sayılı Kanun madde 3/5)</a:t>
            </a:r>
          </a:p>
          <a:p>
            <a:pPr algn="just">
              <a:lnSpc>
                <a:spcPct val="15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i) </a:t>
            </a:r>
            <a:r>
              <a:rPr lang="tr-TR" sz="26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Teknokent sermaye desteği indirimi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(4691 sayılı Kanun geçici madde 4 ) j) Özel kanunlarda yer alan ve asgari vergi matrahına dâhil edilmesi gereken diğer indirimler. </a:t>
            </a:r>
          </a:p>
        </p:txBody>
      </p:sp>
      <p:sp>
        <p:nvSpPr>
          <p:cNvPr id="2" name="Veri Yer Tutucusu 1">
            <a:extLst>
              <a:ext uri="{FF2B5EF4-FFF2-40B4-BE49-F238E27FC236}">
                <a16:creationId xmlns:a16="http://schemas.microsoft.com/office/drawing/2014/main" id="{DECC3966-E2AD-C832-5DEA-F0C8908556A2}"/>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0AE0D319-0180-00C3-3DE1-48C1A804066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76664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2788-519B-6B45-0EE7-98BB93B957D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282197E-80DE-3ADE-76CA-841C0C15DF49}"/>
              </a:ext>
            </a:extLst>
          </p:cNvPr>
          <p:cNvSpPr>
            <a:spLocks noGrp="1"/>
          </p:cNvSpPr>
          <p:nvPr>
            <p:ph type="sldNum" sz="quarter" idx="12"/>
          </p:nvPr>
        </p:nvSpPr>
        <p:spPr/>
        <p:txBody>
          <a:bodyPr/>
          <a:lstStyle/>
          <a:p>
            <a:fld id="{F302176B-0E47-46AC-8F43-DAB4B8A37D06}" type="slidenum">
              <a:rPr lang="tr-TR" smtClean="0"/>
              <a:t>31</a:t>
            </a:fld>
            <a:endParaRPr lang="tr-TR"/>
          </a:p>
        </p:txBody>
      </p:sp>
      <p:sp>
        <p:nvSpPr>
          <p:cNvPr id="3" name="İçerik Yer Tutucusu 2">
            <a:extLst>
              <a:ext uri="{FF2B5EF4-FFF2-40B4-BE49-F238E27FC236}">
                <a16:creationId xmlns:a16="http://schemas.microsoft.com/office/drawing/2014/main" id="{E91DFEF5-9DD4-0A4B-CF18-5DCE0EA53DFC}"/>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2.500.000,00 TL, Kanunen Kabul Edilmeyen Gideri 250.000,00 TL 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5C17D78D-7875-094D-1784-30C8A7B531B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C76396AF-386E-7CE0-4CE8-0BC163FA407D}"/>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229917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DE10740-3D38-6E27-63A6-A032AE135491}"/>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62A44410-95B8-EAA6-2679-E24E9CA119BD}"/>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64E8A0EF-566C-96FF-276C-6447EADD3D8A}"/>
              </a:ext>
            </a:extLst>
          </p:cNvPr>
          <p:cNvSpPr>
            <a:spLocks noGrp="1"/>
          </p:cNvSpPr>
          <p:nvPr>
            <p:ph type="sldNum" sz="quarter" idx="12"/>
          </p:nvPr>
        </p:nvSpPr>
        <p:spPr/>
        <p:txBody>
          <a:bodyPr/>
          <a:lstStyle/>
          <a:p>
            <a:fld id="{F302176B-0E47-46AC-8F43-DAB4B8A37D06}" type="slidenum">
              <a:rPr lang="tr-TR" smtClean="0"/>
              <a:t>32</a:t>
            </a:fld>
            <a:endParaRPr lang="tr-TR"/>
          </a:p>
        </p:txBody>
      </p:sp>
      <p:pic>
        <p:nvPicPr>
          <p:cNvPr id="6" name="Resim 5">
            <a:extLst>
              <a:ext uri="{FF2B5EF4-FFF2-40B4-BE49-F238E27FC236}">
                <a16:creationId xmlns:a16="http://schemas.microsoft.com/office/drawing/2014/main" id="{A21094A5-6827-090C-B1C3-7A74F3F98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332657"/>
            <a:ext cx="8640960" cy="5832648"/>
          </a:xfrm>
          <a:prstGeom prst="rect">
            <a:avLst/>
          </a:prstGeom>
        </p:spPr>
      </p:pic>
    </p:spTree>
    <p:extLst>
      <p:ext uri="{BB962C8B-B14F-4D97-AF65-F5344CB8AC3E}">
        <p14:creationId xmlns:p14="http://schemas.microsoft.com/office/powerpoint/2010/main" val="907619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FCB547E-0817-E0A9-FBB6-DD4DDF4377FA}"/>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D36E1263-5E94-3629-B05E-9F1194089211}"/>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B1E0CAD4-B77A-D6F5-93F6-EFA876DB04FB}"/>
              </a:ext>
            </a:extLst>
          </p:cNvPr>
          <p:cNvSpPr>
            <a:spLocks noGrp="1"/>
          </p:cNvSpPr>
          <p:nvPr>
            <p:ph type="sldNum" sz="quarter" idx="12"/>
          </p:nvPr>
        </p:nvSpPr>
        <p:spPr/>
        <p:txBody>
          <a:bodyPr/>
          <a:lstStyle/>
          <a:p>
            <a:fld id="{F302176B-0E47-46AC-8F43-DAB4B8A37D06}" type="slidenum">
              <a:rPr lang="tr-TR" smtClean="0"/>
              <a:t>33</a:t>
            </a:fld>
            <a:endParaRPr lang="tr-TR"/>
          </a:p>
        </p:txBody>
      </p:sp>
      <p:pic>
        <p:nvPicPr>
          <p:cNvPr id="6" name="Resim 5">
            <a:extLst>
              <a:ext uri="{FF2B5EF4-FFF2-40B4-BE49-F238E27FC236}">
                <a16:creationId xmlns:a16="http://schemas.microsoft.com/office/drawing/2014/main" id="{14D086A1-1E42-0EED-8509-BD086B709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260648"/>
            <a:ext cx="8640960" cy="6012136"/>
          </a:xfrm>
          <a:prstGeom prst="rect">
            <a:avLst/>
          </a:prstGeom>
        </p:spPr>
      </p:pic>
    </p:spTree>
    <p:extLst>
      <p:ext uri="{BB962C8B-B14F-4D97-AF65-F5344CB8AC3E}">
        <p14:creationId xmlns:p14="http://schemas.microsoft.com/office/powerpoint/2010/main" val="3601865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24027C-D07F-F285-FB04-0ED2C502D87F}"/>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027FD64-65F6-F092-2C11-CE1F5BEF6AFA}"/>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31F9673A-C7CC-BD63-0B66-8AA118A5A227}"/>
              </a:ext>
            </a:extLst>
          </p:cNvPr>
          <p:cNvSpPr>
            <a:spLocks noGrp="1"/>
          </p:cNvSpPr>
          <p:nvPr>
            <p:ph type="sldNum" sz="quarter" idx="12"/>
          </p:nvPr>
        </p:nvSpPr>
        <p:spPr/>
        <p:txBody>
          <a:bodyPr/>
          <a:lstStyle/>
          <a:p>
            <a:fld id="{F302176B-0E47-46AC-8F43-DAB4B8A37D06}" type="slidenum">
              <a:rPr lang="tr-TR" smtClean="0"/>
              <a:t>34</a:t>
            </a:fld>
            <a:endParaRPr lang="tr-TR"/>
          </a:p>
        </p:txBody>
      </p:sp>
      <p:pic>
        <p:nvPicPr>
          <p:cNvPr id="6" name="Resim 5">
            <a:extLst>
              <a:ext uri="{FF2B5EF4-FFF2-40B4-BE49-F238E27FC236}">
                <a16:creationId xmlns:a16="http://schemas.microsoft.com/office/drawing/2014/main" id="{0063784D-D2C3-21B6-E167-B9031CFB3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239559"/>
            <a:ext cx="8640960" cy="5925745"/>
          </a:xfrm>
          <a:prstGeom prst="rect">
            <a:avLst/>
          </a:prstGeom>
        </p:spPr>
      </p:pic>
    </p:spTree>
    <p:extLst>
      <p:ext uri="{BB962C8B-B14F-4D97-AF65-F5344CB8AC3E}">
        <p14:creationId xmlns:p14="http://schemas.microsoft.com/office/powerpoint/2010/main" val="8886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DC7B-41D9-0BB7-CD77-FE394DA11B2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F5DF2AC-84BF-8762-22B8-102D6A50FB4B}"/>
              </a:ext>
            </a:extLst>
          </p:cNvPr>
          <p:cNvSpPr>
            <a:spLocks noGrp="1"/>
          </p:cNvSpPr>
          <p:nvPr>
            <p:ph type="sldNum" sz="quarter" idx="12"/>
          </p:nvPr>
        </p:nvSpPr>
        <p:spPr/>
        <p:txBody>
          <a:bodyPr/>
          <a:lstStyle/>
          <a:p>
            <a:fld id="{F302176B-0E47-46AC-8F43-DAB4B8A37D06}" type="slidenum">
              <a:rPr lang="tr-TR" smtClean="0"/>
              <a:t>35</a:t>
            </a:fld>
            <a:endParaRPr lang="tr-TR"/>
          </a:p>
        </p:txBody>
      </p:sp>
      <p:sp>
        <p:nvSpPr>
          <p:cNvPr id="3" name="İçerik Yer Tutucusu 2">
            <a:extLst>
              <a:ext uri="{FF2B5EF4-FFF2-40B4-BE49-F238E27FC236}">
                <a16:creationId xmlns:a16="http://schemas.microsoft.com/office/drawing/2014/main" id="{DB2619BE-9912-7125-D955-EB71C94CC6FA}"/>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İştirak kazancı istisnası 1.000.000,00 TL, sat kirala geri al kazanç istisnası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3.500.000,00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19533EC3-0A6C-6F44-A6CB-AA16C3DFBF9B}"/>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F08909B2-B194-58D4-9A4D-B0809E6B38EE}"/>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468548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71FB3-D084-4C6A-EC3F-A71C1FE5C850}"/>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345CCCB5-7502-6537-6BCC-F41E7A5B4026}"/>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CE379E7-C415-F881-6294-B7787EAFB798}"/>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FA75850F-27D7-5656-CADF-A907FB4A3D45}"/>
              </a:ext>
            </a:extLst>
          </p:cNvPr>
          <p:cNvSpPr>
            <a:spLocks noGrp="1"/>
          </p:cNvSpPr>
          <p:nvPr>
            <p:ph type="sldNum" sz="quarter" idx="12"/>
          </p:nvPr>
        </p:nvSpPr>
        <p:spPr/>
        <p:txBody>
          <a:bodyPr/>
          <a:lstStyle/>
          <a:p>
            <a:fld id="{F302176B-0E47-46AC-8F43-DAB4B8A37D06}" type="slidenum">
              <a:rPr lang="tr-TR" smtClean="0"/>
              <a:t>36</a:t>
            </a:fld>
            <a:endParaRPr lang="tr-TR"/>
          </a:p>
        </p:txBody>
      </p:sp>
      <p:pic>
        <p:nvPicPr>
          <p:cNvPr id="7" name="Resim 6">
            <a:extLst>
              <a:ext uri="{FF2B5EF4-FFF2-40B4-BE49-F238E27FC236}">
                <a16:creationId xmlns:a16="http://schemas.microsoft.com/office/drawing/2014/main" id="{AC3BF3CA-6F82-FD69-3E4E-1DCC295F4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04664"/>
            <a:ext cx="8640960" cy="5950669"/>
          </a:xfrm>
          <a:prstGeom prst="rect">
            <a:avLst/>
          </a:prstGeom>
        </p:spPr>
      </p:pic>
    </p:spTree>
    <p:extLst>
      <p:ext uri="{BB962C8B-B14F-4D97-AF65-F5344CB8AC3E}">
        <p14:creationId xmlns:p14="http://schemas.microsoft.com/office/powerpoint/2010/main" val="811411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F6E9-199A-F861-EBA8-15F9F8C2F4CC}"/>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E4483A40-A4B2-2F05-C25E-D71E67A8BA72}"/>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DF13894D-DA87-24BB-3E9A-22B5B31DDCA6}"/>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753CEA50-E598-C719-5EC4-788C32310732}"/>
              </a:ext>
            </a:extLst>
          </p:cNvPr>
          <p:cNvSpPr>
            <a:spLocks noGrp="1"/>
          </p:cNvSpPr>
          <p:nvPr>
            <p:ph type="sldNum" sz="quarter" idx="12"/>
          </p:nvPr>
        </p:nvSpPr>
        <p:spPr/>
        <p:txBody>
          <a:bodyPr/>
          <a:lstStyle/>
          <a:p>
            <a:fld id="{F302176B-0E47-46AC-8F43-DAB4B8A37D06}" type="slidenum">
              <a:rPr lang="tr-TR" smtClean="0"/>
              <a:t>37</a:t>
            </a:fld>
            <a:endParaRPr lang="tr-TR"/>
          </a:p>
        </p:txBody>
      </p:sp>
      <p:pic>
        <p:nvPicPr>
          <p:cNvPr id="7" name="Resim 6">
            <a:extLst>
              <a:ext uri="{FF2B5EF4-FFF2-40B4-BE49-F238E27FC236}">
                <a16:creationId xmlns:a16="http://schemas.microsoft.com/office/drawing/2014/main" id="{C70EF7F7-6FA6-7522-6D05-52C9F345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332656"/>
            <a:ext cx="8568952" cy="5940128"/>
          </a:xfrm>
          <a:prstGeom prst="rect">
            <a:avLst/>
          </a:prstGeom>
        </p:spPr>
      </p:pic>
    </p:spTree>
    <p:extLst>
      <p:ext uri="{BB962C8B-B14F-4D97-AF65-F5344CB8AC3E}">
        <p14:creationId xmlns:p14="http://schemas.microsoft.com/office/powerpoint/2010/main" val="1281312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D3B5-2919-0554-C490-AA8C516163B0}"/>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4B77A357-FB80-03C4-FCD6-0CB296D2A6F1}"/>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339DC2E-CAEC-7889-FCF6-C41C1BD69017}"/>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5150B0C5-5E8B-A1C3-5776-79AC14D8D84A}"/>
              </a:ext>
            </a:extLst>
          </p:cNvPr>
          <p:cNvSpPr>
            <a:spLocks noGrp="1"/>
          </p:cNvSpPr>
          <p:nvPr>
            <p:ph type="sldNum" sz="quarter" idx="12"/>
          </p:nvPr>
        </p:nvSpPr>
        <p:spPr/>
        <p:txBody>
          <a:bodyPr/>
          <a:lstStyle/>
          <a:p>
            <a:fld id="{F302176B-0E47-46AC-8F43-DAB4B8A37D06}" type="slidenum">
              <a:rPr lang="tr-TR" smtClean="0"/>
              <a:t>38</a:t>
            </a:fld>
            <a:endParaRPr lang="tr-TR"/>
          </a:p>
        </p:txBody>
      </p:sp>
      <p:pic>
        <p:nvPicPr>
          <p:cNvPr id="7" name="Resim 6">
            <a:extLst>
              <a:ext uri="{FF2B5EF4-FFF2-40B4-BE49-F238E27FC236}">
                <a16:creationId xmlns:a16="http://schemas.microsoft.com/office/drawing/2014/main" id="{36BE09B6-CECF-DDE8-2D6E-6B3D24121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559821"/>
            <a:ext cx="8640960" cy="5738357"/>
          </a:xfrm>
          <a:prstGeom prst="rect">
            <a:avLst/>
          </a:prstGeom>
        </p:spPr>
      </p:pic>
    </p:spTree>
    <p:extLst>
      <p:ext uri="{BB962C8B-B14F-4D97-AF65-F5344CB8AC3E}">
        <p14:creationId xmlns:p14="http://schemas.microsoft.com/office/powerpoint/2010/main" val="251638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1C58-D84B-6329-E2B4-16B80CFC051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BC24EC4-0CD2-6F81-F77D-776509B80293}"/>
              </a:ext>
            </a:extLst>
          </p:cNvPr>
          <p:cNvSpPr>
            <a:spLocks noGrp="1"/>
          </p:cNvSpPr>
          <p:nvPr>
            <p:ph type="sldNum" sz="quarter" idx="12"/>
          </p:nvPr>
        </p:nvSpPr>
        <p:spPr/>
        <p:txBody>
          <a:bodyPr/>
          <a:lstStyle/>
          <a:p>
            <a:fld id="{F302176B-0E47-46AC-8F43-DAB4B8A37D06}" type="slidenum">
              <a:rPr lang="tr-TR" smtClean="0"/>
              <a:t>39</a:t>
            </a:fld>
            <a:endParaRPr lang="tr-TR"/>
          </a:p>
        </p:txBody>
      </p:sp>
      <p:sp>
        <p:nvSpPr>
          <p:cNvPr id="3" name="İçerik Yer Tutucusu 2">
            <a:extLst>
              <a:ext uri="{FF2B5EF4-FFF2-40B4-BE49-F238E27FC236}">
                <a16:creationId xmlns:a16="http://schemas.microsoft.com/office/drawing/2014/main" id="{509B5F88-E4ED-8988-7E4A-DEE18BD33D89}"/>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yurt dışı iştirak kazançları istisnası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yurt dışı inşaat, montaj ve teknik hizmet kazancı istisnası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15.000.000,00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74143777-9502-BBAF-4E11-935C79BD0F4B}"/>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47AA2C28-8D3B-8DFF-7DAD-5C1835CC431E}"/>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128590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C5E89-0FEC-7CB8-07E9-D124D0FCE28A}"/>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8122F3B-6250-CC94-6235-EA192137A711}"/>
              </a:ext>
            </a:extLst>
          </p:cNvPr>
          <p:cNvSpPr>
            <a:spLocks noGrp="1"/>
          </p:cNvSpPr>
          <p:nvPr>
            <p:ph type="sldNum" sz="quarter" idx="12"/>
          </p:nvPr>
        </p:nvSpPr>
        <p:spPr/>
        <p:txBody>
          <a:bodyPr/>
          <a:lstStyle/>
          <a:p>
            <a:fld id="{F302176B-0E47-46AC-8F43-DAB4B8A37D06}" type="slidenum">
              <a:rPr lang="tr-TR" smtClean="0"/>
              <a:t>4</a:t>
            </a:fld>
            <a:endParaRPr lang="tr-TR"/>
          </a:p>
        </p:txBody>
      </p:sp>
      <p:sp>
        <p:nvSpPr>
          <p:cNvPr id="3" name="İçerik Yer Tutucusu 2">
            <a:extLst>
              <a:ext uri="{FF2B5EF4-FFF2-40B4-BE49-F238E27FC236}">
                <a16:creationId xmlns:a16="http://schemas.microsoft.com/office/drawing/2014/main" id="{E1BAB74D-5661-B837-6E59-84B9AA38D948}"/>
              </a:ext>
            </a:extLst>
          </p:cNvPr>
          <p:cNvSpPr>
            <a:spLocks noGrp="1"/>
          </p:cNvSpPr>
          <p:nvPr>
            <p:ph idx="4294967295"/>
          </p:nvPr>
        </p:nvSpPr>
        <p:spPr>
          <a:xfrm>
            <a:off x="1199456" y="764704"/>
            <a:ext cx="10009112" cy="5407497"/>
          </a:xfrm>
        </p:spPr>
        <p:txBody>
          <a:bodyPr>
            <a:normAutofit fontScale="70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YURT İÇİ ASGARİ KURUMLAR VERGİSİ  EN AZ YÜZDE 10 VERGİ ÖDENMESİNİ ÖNGÖRÜYOR</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Kurumlar Vergisi Kanununun 32’nci maddesi;</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Normal oda koşullarında kurumlar vergisi oranı yüzde 25.</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Kanunda sayılan bazı şirketler için yüzde 30 öngörülüyor.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Payları borsada işlem görmeye başlayan şirketler için 5 yıl süre ile kurumlar vergisi oranını 2 puan indirim öngörüyor.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İhracat yapan kurumlar için 5 indirim öngörülüyor.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Üretim yapan kurumlar vergisi mükellefleri için 1 puan indirim öngörülüyor.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KVK 32/A maddesi İndirimli Kurumlar Vergisi Uygulaması</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153ADF2A-0615-DAF8-3D09-E8E6B6E7108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32DABB34-151C-15D8-308F-67FC995EF98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82946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78FFA-FEE5-15F6-6C6F-0BCAE90742D9}"/>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BAA73C69-03F5-5B57-3D73-934DA68B98DB}"/>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A34DAF15-08F8-14EA-2F7F-04D27C37B039}"/>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D480B156-6B36-8E3C-C827-94097B419418}"/>
              </a:ext>
            </a:extLst>
          </p:cNvPr>
          <p:cNvSpPr>
            <a:spLocks noGrp="1"/>
          </p:cNvSpPr>
          <p:nvPr>
            <p:ph type="sldNum" sz="quarter" idx="12"/>
          </p:nvPr>
        </p:nvSpPr>
        <p:spPr/>
        <p:txBody>
          <a:bodyPr/>
          <a:lstStyle/>
          <a:p>
            <a:fld id="{F302176B-0E47-46AC-8F43-DAB4B8A37D06}" type="slidenum">
              <a:rPr lang="tr-TR" smtClean="0"/>
              <a:t>40</a:t>
            </a:fld>
            <a:endParaRPr lang="tr-TR"/>
          </a:p>
        </p:txBody>
      </p:sp>
      <p:pic>
        <p:nvPicPr>
          <p:cNvPr id="6" name="Resim 5">
            <a:extLst>
              <a:ext uri="{FF2B5EF4-FFF2-40B4-BE49-F238E27FC236}">
                <a16:creationId xmlns:a16="http://schemas.microsoft.com/office/drawing/2014/main" id="{71CDF9D0-7B0E-4940-EBBB-A33592FBA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81906"/>
            <a:ext cx="8640960" cy="5769327"/>
          </a:xfrm>
          <a:prstGeom prst="rect">
            <a:avLst/>
          </a:prstGeom>
        </p:spPr>
      </p:pic>
    </p:spTree>
    <p:extLst>
      <p:ext uri="{BB962C8B-B14F-4D97-AF65-F5344CB8AC3E}">
        <p14:creationId xmlns:p14="http://schemas.microsoft.com/office/powerpoint/2010/main" val="55080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636E-443B-4643-8D0A-FAA304277A2B}"/>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06CE759C-6B59-6F4C-9C46-14F0B049B353}"/>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82C3B610-F4E8-9E81-E740-EA8650E21BC3}"/>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9D6654F1-9164-AD38-2AE8-2A59975AA335}"/>
              </a:ext>
            </a:extLst>
          </p:cNvPr>
          <p:cNvSpPr>
            <a:spLocks noGrp="1"/>
          </p:cNvSpPr>
          <p:nvPr>
            <p:ph type="sldNum" sz="quarter" idx="12"/>
          </p:nvPr>
        </p:nvSpPr>
        <p:spPr/>
        <p:txBody>
          <a:bodyPr/>
          <a:lstStyle/>
          <a:p>
            <a:fld id="{F302176B-0E47-46AC-8F43-DAB4B8A37D06}" type="slidenum">
              <a:rPr lang="tr-TR" smtClean="0"/>
              <a:t>41</a:t>
            </a:fld>
            <a:endParaRPr lang="tr-TR"/>
          </a:p>
        </p:txBody>
      </p:sp>
      <p:pic>
        <p:nvPicPr>
          <p:cNvPr id="6" name="Resim 5">
            <a:extLst>
              <a:ext uri="{FF2B5EF4-FFF2-40B4-BE49-F238E27FC236}">
                <a16:creationId xmlns:a16="http://schemas.microsoft.com/office/drawing/2014/main" id="{FFAC031C-2E37-ED8B-DAEB-019106C28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75994"/>
            <a:ext cx="8640960" cy="5689310"/>
          </a:xfrm>
          <a:prstGeom prst="rect">
            <a:avLst/>
          </a:prstGeom>
        </p:spPr>
      </p:pic>
    </p:spTree>
    <p:extLst>
      <p:ext uri="{BB962C8B-B14F-4D97-AF65-F5344CB8AC3E}">
        <p14:creationId xmlns:p14="http://schemas.microsoft.com/office/powerpoint/2010/main" val="2446147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13BCB-7603-6739-C669-3B1F4F9EC923}"/>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EDAB79AA-F3D1-1F42-DC12-62B93E716528}"/>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2656CE90-7694-947B-3F4C-117D62CC7539}"/>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4A553A12-4D62-3F04-82CE-C0F31F72D753}"/>
              </a:ext>
            </a:extLst>
          </p:cNvPr>
          <p:cNvSpPr>
            <a:spLocks noGrp="1"/>
          </p:cNvSpPr>
          <p:nvPr>
            <p:ph type="sldNum" sz="quarter" idx="12"/>
          </p:nvPr>
        </p:nvSpPr>
        <p:spPr/>
        <p:txBody>
          <a:bodyPr/>
          <a:lstStyle/>
          <a:p>
            <a:fld id="{F302176B-0E47-46AC-8F43-DAB4B8A37D06}" type="slidenum">
              <a:rPr lang="tr-TR" smtClean="0"/>
              <a:t>42</a:t>
            </a:fld>
            <a:endParaRPr lang="tr-TR"/>
          </a:p>
        </p:txBody>
      </p:sp>
      <p:pic>
        <p:nvPicPr>
          <p:cNvPr id="6" name="Resim 5">
            <a:extLst>
              <a:ext uri="{FF2B5EF4-FFF2-40B4-BE49-F238E27FC236}">
                <a16:creationId xmlns:a16="http://schemas.microsoft.com/office/drawing/2014/main" id="{573EDF1F-0592-D960-EB12-58C5C1F44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426460"/>
            <a:ext cx="8352928" cy="5846324"/>
          </a:xfrm>
          <a:prstGeom prst="rect">
            <a:avLst/>
          </a:prstGeom>
        </p:spPr>
      </p:pic>
    </p:spTree>
    <p:extLst>
      <p:ext uri="{BB962C8B-B14F-4D97-AF65-F5344CB8AC3E}">
        <p14:creationId xmlns:p14="http://schemas.microsoft.com/office/powerpoint/2010/main" val="354441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39510-486E-79B1-A6DF-250D11ABE04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C4EAEAA-1537-1FDD-80A0-6DA2538028D8}"/>
              </a:ext>
            </a:extLst>
          </p:cNvPr>
          <p:cNvSpPr>
            <a:spLocks noGrp="1"/>
          </p:cNvSpPr>
          <p:nvPr>
            <p:ph type="sldNum" sz="quarter" idx="12"/>
          </p:nvPr>
        </p:nvSpPr>
        <p:spPr/>
        <p:txBody>
          <a:bodyPr/>
          <a:lstStyle/>
          <a:p>
            <a:fld id="{F302176B-0E47-46AC-8F43-DAB4B8A37D06}" type="slidenum">
              <a:rPr lang="tr-TR" smtClean="0"/>
              <a:t>43</a:t>
            </a:fld>
            <a:endParaRPr lang="tr-TR"/>
          </a:p>
        </p:txBody>
      </p:sp>
      <p:sp>
        <p:nvSpPr>
          <p:cNvPr id="3" name="İçerik Yer Tutucusu 2">
            <a:extLst>
              <a:ext uri="{FF2B5EF4-FFF2-40B4-BE49-F238E27FC236}">
                <a16:creationId xmlns:a16="http://schemas.microsoft.com/office/drawing/2014/main" id="{1F712A91-8B0E-C840-BBB5-DBC0C5612F84}"/>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nakdi sermaye indirimi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30.000.000,00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9D9F589A-844E-8A98-31EA-42001F89BECC}"/>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CA6817CA-0FDC-8310-96B5-71785DA2DD0A}"/>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1722859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20E5-3908-FB2F-B08F-D744596ECF55}"/>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3BE83760-100B-28A1-F6B2-10E6BC7ABCB9}"/>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8A0B605D-6917-10CB-52F3-C5A3652F2142}"/>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3E6FE071-C836-D86B-4880-FD9946B6D8EC}"/>
              </a:ext>
            </a:extLst>
          </p:cNvPr>
          <p:cNvSpPr>
            <a:spLocks noGrp="1"/>
          </p:cNvSpPr>
          <p:nvPr>
            <p:ph type="sldNum" sz="quarter" idx="12"/>
          </p:nvPr>
        </p:nvSpPr>
        <p:spPr/>
        <p:txBody>
          <a:bodyPr/>
          <a:lstStyle/>
          <a:p>
            <a:fld id="{F302176B-0E47-46AC-8F43-DAB4B8A37D06}" type="slidenum">
              <a:rPr lang="tr-TR" smtClean="0"/>
              <a:t>44</a:t>
            </a:fld>
            <a:endParaRPr lang="tr-TR"/>
          </a:p>
        </p:txBody>
      </p:sp>
      <p:pic>
        <p:nvPicPr>
          <p:cNvPr id="7" name="Resim 6">
            <a:extLst>
              <a:ext uri="{FF2B5EF4-FFF2-40B4-BE49-F238E27FC236}">
                <a16:creationId xmlns:a16="http://schemas.microsoft.com/office/drawing/2014/main" id="{A1F9A1D6-997A-1093-30EA-F2F13CBB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64563"/>
            <a:ext cx="8640959" cy="5808221"/>
          </a:xfrm>
          <a:prstGeom prst="rect">
            <a:avLst/>
          </a:prstGeom>
        </p:spPr>
      </p:pic>
    </p:spTree>
    <p:extLst>
      <p:ext uri="{BB962C8B-B14F-4D97-AF65-F5344CB8AC3E}">
        <p14:creationId xmlns:p14="http://schemas.microsoft.com/office/powerpoint/2010/main" val="1688113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453C-7686-4733-BC93-EC07AC982D41}"/>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408A58AE-79B1-1E10-B3B8-8833EE068B53}"/>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CE6F16AC-3627-2C86-2E40-EA5CFDB90938}"/>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D7E41C79-C557-F0E5-6C1F-AEFDBD7D6FFC}"/>
              </a:ext>
            </a:extLst>
          </p:cNvPr>
          <p:cNvSpPr>
            <a:spLocks noGrp="1"/>
          </p:cNvSpPr>
          <p:nvPr>
            <p:ph type="sldNum" sz="quarter" idx="12"/>
          </p:nvPr>
        </p:nvSpPr>
        <p:spPr/>
        <p:txBody>
          <a:bodyPr/>
          <a:lstStyle/>
          <a:p>
            <a:fld id="{F302176B-0E47-46AC-8F43-DAB4B8A37D06}" type="slidenum">
              <a:rPr lang="tr-TR" smtClean="0"/>
              <a:t>45</a:t>
            </a:fld>
            <a:endParaRPr lang="tr-TR"/>
          </a:p>
        </p:txBody>
      </p:sp>
      <p:pic>
        <p:nvPicPr>
          <p:cNvPr id="7" name="Resim 6">
            <a:extLst>
              <a:ext uri="{FF2B5EF4-FFF2-40B4-BE49-F238E27FC236}">
                <a16:creationId xmlns:a16="http://schemas.microsoft.com/office/drawing/2014/main" id="{698C87DA-1AE0-5849-74F2-CEBA650B5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68373"/>
            <a:ext cx="8640959" cy="5696931"/>
          </a:xfrm>
          <a:prstGeom prst="rect">
            <a:avLst/>
          </a:prstGeom>
        </p:spPr>
      </p:pic>
    </p:spTree>
    <p:extLst>
      <p:ext uri="{BB962C8B-B14F-4D97-AF65-F5344CB8AC3E}">
        <p14:creationId xmlns:p14="http://schemas.microsoft.com/office/powerpoint/2010/main" val="1531900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54F1-ABE5-9C8E-B249-6EAE6B57019E}"/>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9C02926A-BCF5-3706-D739-BA328047AEE9}"/>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FD251A0-BA3F-25F7-C3C1-0AF696956339}"/>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91C449E7-4FEE-D6CB-C2ED-61364AE1D6FE}"/>
              </a:ext>
            </a:extLst>
          </p:cNvPr>
          <p:cNvSpPr>
            <a:spLocks noGrp="1"/>
          </p:cNvSpPr>
          <p:nvPr>
            <p:ph type="sldNum" sz="quarter" idx="12"/>
          </p:nvPr>
        </p:nvSpPr>
        <p:spPr/>
        <p:txBody>
          <a:bodyPr/>
          <a:lstStyle/>
          <a:p>
            <a:fld id="{F302176B-0E47-46AC-8F43-DAB4B8A37D06}" type="slidenum">
              <a:rPr lang="tr-TR" smtClean="0"/>
              <a:t>46</a:t>
            </a:fld>
            <a:endParaRPr lang="tr-TR"/>
          </a:p>
        </p:txBody>
      </p:sp>
      <p:pic>
        <p:nvPicPr>
          <p:cNvPr id="7" name="Resim 6">
            <a:extLst>
              <a:ext uri="{FF2B5EF4-FFF2-40B4-BE49-F238E27FC236}">
                <a16:creationId xmlns:a16="http://schemas.microsoft.com/office/drawing/2014/main" id="{4A991436-25FD-8285-8FAB-F2AEB24D3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49322"/>
            <a:ext cx="8712968" cy="5823462"/>
          </a:xfrm>
          <a:prstGeom prst="rect">
            <a:avLst/>
          </a:prstGeom>
        </p:spPr>
      </p:pic>
    </p:spTree>
    <p:extLst>
      <p:ext uri="{BB962C8B-B14F-4D97-AF65-F5344CB8AC3E}">
        <p14:creationId xmlns:p14="http://schemas.microsoft.com/office/powerpoint/2010/main" val="428143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445-4E09-08A6-43C2-7B12C2F5840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8ACB62E-9196-4E45-BAD5-E76D1CCE3524}"/>
              </a:ext>
            </a:extLst>
          </p:cNvPr>
          <p:cNvSpPr>
            <a:spLocks noGrp="1"/>
          </p:cNvSpPr>
          <p:nvPr>
            <p:ph type="sldNum" sz="quarter" idx="12"/>
          </p:nvPr>
        </p:nvSpPr>
        <p:spPr/>
        <p:txBody>
          <a:bodyPr/>
          <a:lstStyle/>
          <a:p>
            <a:fld id="{F302176B-0E47-46AC-8F43-DAB4B8A37D06}" type="slidenum">
              <a:rPr lang="tr-TR" smtClean="0"/>
              <a:t>47</a:t>
            </a:fld>
            <a:endParaRPr lang="tr-TR"/>
          </a:p>
        </p:txBody>
      </p:sp>
      <p:sp>
        <p:nvSpPr>
          <p:cNvPr id="3" name="İçerik Yer Tutucusu 2">
            <a:extLst>
              <a:ext uri="{FF2B5EF4-FFF2-40B4-BE49-F238E27FC236}">
                <a16:creationId xmlns:a16="http://schemas.microsoft.com/office/drawing/2014/main" id="{77693715-4655-1BFC-88C9-F787B87196D4}"/>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150.000.000,00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serbest bölgede elde edilen kazançlar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sat kirala geri al kazanç istisnası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35.000.000,00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Ar-</a:t>
            </a:r>
            <a:r>
              <a:rPr lang="tr-TR" sz="2600" kern="100" dirty="0" err="1">
                <a:latin typeface="Times New Roman" panose="02020603050405020304" pitchFamily="18" charset="0"/>
                <a:ea typeface="Calibri" panose="020F0502020204030204" pitchFamily="34" charset="0"/>
                <a:cs typeface="Times New Roman" panose="02020603050405020304" pitchFamily="18" charset="0"/>
              </a:rPr>
              <a:t>ge</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indirimi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50.000.000,00 TL ve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sağlık hizmetlerine ilişkin indirimi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35.000.000,00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2267CCA5-35CB-FC18-8485-02B443A2F2B0}"/>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94D940F9-3A8B-C93E-F6E6-22ED018BC834}"/>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3790105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ADA10-73B8-DD09-1127-43D3421EDD6D}"/>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4945D7D9-9550-E2CE-1370-299FAD4796C3}"/>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46DB42C4-1A30-A7D6-995A-08E263CDC343}"/>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2A4A8D72-2484-75AD-62BA-A53D1E61F8C4}"/>
              </a:ext>
            </a:extLst>
          </p:cNvPr>
          <p:cNvSpPr>
            <a:spLocks noGrp="1"/>
          </p:cNvSpPr>
          <p:nvPr>
            <p:ph type="sldNum" sz="quarter" idx="12"/>
          </p:nvPr>
        </p:nvSpPr>
        <p:spPr/>
        <p:txBody>
          <a:bodyPr/>
          <a:lstStyle/>
          <a:p>
            <a:fld id="{F302176B-0E47-46AC-8F43-DAB4B8A37D06}" type="slidenum">
              <a:rPr lang="tr-TR" smtClean="0"/>
              <a:t>48</a:t>
            </a:fld>
            <a:endParaRPr lang="tr-TR"/>
          </a:p>
        </p:txBody>
      </p:sp>
      <p:pic>
        <p:nvPicPr>
          <p:cNvPr id="7" name="Resim 6">
            <a:extLst>
              <a:ext uri="{FF2B5EF4-FFF2-40B4-BE49-F238E27FC236}">
                <a16:creationId xmlns:a16="http://schemas.microsoft.com/office/drawing/2014/main" id="{C4330626-90EB-B3D1-E041-3D1D02557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56943"/>
            <a:ext cx="8640960" cy="5564346"/>
          </a:xfrm>
          <a:prstGeom prst="rect">
            <a:avLst/>
          </a:prstGeom>
        </p:spPr>
      </p:pic>
    </p:spTree>
    <p:extLst>
      <p:ext uri="{BB962C8B-B14F-4D97-AF65-F5344CB8AC3E}">
        <p14:creationId xmlns:p14="http://schemas.microsoft.com/office/powerpoint/2010/main" val="3734581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75CA7-372F-1851-D753-D0E333CDE65C}"/>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73F6DD02-2FCE-1B18-4525-88087170528A}"/>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DF81C429-E6E2-6BA0-7455-6AA4EC2CAF88}"/>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BAEF128B-860E-58AD-C2B3-9705F59D5070}"/>
              </a:ext>
            </a:extLst>
          </p:cNvPr>
          <p:cNvSpPr>
            <a:spLocks noGrp="1"/>
          </p:cNvSpPr>
          <p:nvPr>
            <p:ph type="sldNum" sz="quarter" idx="12"/>
          </p:nvPr>
        </p:nvSpPr>
        <p:spPr/>
        <p:txBody>
          <a:bodyPr/>
          <a:lstStyle/>
          <a:p>
            <a:fld id="{F302176B-0E47-46AC-8F43-DAB4B8A37D06}" type="slidenum">
              <a:rPr lang="tr-TR" smtClean="0"/>
              <a:t>49</a:t>
            </a:fld>
            <a:endParaRPr lang="tr-TR"/>
          </a:p>
        </p:txBody>
      </p:sp>
      <p:pic>
        <p:nvPicPr>
          <p:cNvPr id="7" name="Resim 6">
            <a:extLst>
              <a:ext uri="{FF2B5EF4-FFF2-40B4-BE49-F238E27FC236}">
                <a16:creationId xmlns:a16="http://schemas.microsoft.com/office/drawing/2014/main" id="{738BC4E5-50FD-6F5B-FE67-119F67587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475994"/>
            <a:ext cx="8712967" cy="5906012"/>
          </a:xfrm>
          <a:prstGeom prst="rect">
            <a:avLst/>
          </a:prstGeom>
        </p:spPr>
      </p:pic>
    </p:spTree>
    <p:extLst>
      <p:ext uri="{BB962C8B-B14F-4D97-AF65-F5344CB8AC3E}">
        <p14:creationId xmlns:p14="http://schemas.microsoft.com/office/powerpoint/2010/main" val="323453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FB43-7169-E992-4CB0-7872BFA2D70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088B120-5B22-DBF5-D137-D37EA27AC2EB}"/>
              </a:ext>
            </a:extLst>
          </p:cNvPr>
          <p:cNvSpPr>
            <a:spLocks noGrp="1"/>
          </p:cNvSpPr>
          <p:nvPr>
            <p:ph type="sldNum" sz="quarter" idx="12"/>
          </p:nvPr>
        </p:nvSpPr>
        <p:spPr/>
        <p:txBody>
          <a:bodyPr/>
          <a:lstStyle/>
          <a:p>
            <a:fld id="{F302176B-0E47-46AC-8F43-DAB4B8A37D06}" type="slidenum">
              <a:rPr lang="tr-TR" smtClean="0"/>
              <a:t>5</a:t>
            </a:fld>
            <a:endParaRPr lang="tr-TR"/>
          </a:p>
        </p:txBody>
      </p:sp>
      <p:sp>
        <p:nvSpPr>
          <p:cNvPr id="3" name="İçerik Yer Tutucusu 2">
            <a:extLst>
              <a:ext uri="{FF2B5EF4-FFF2-40B4-BE49-F238E27FC236}">
                <a16:creationId xmlns:a16="http://schemas.microsoft.com/office/drawing/2014/main" id="{FF04B624-E7C8-5526-324D-ACDC6B614179}"/>
              </a:ext>
            </a:extLst>
          </p:cNvPr>
          <p:cNvSpPr>
            <a:spLocks noGrp="1"/>
          </p:cNvSpPr>
          <p:nvPr>
            <p:ph idx="4294967295"/>
          </p:nvPr>
        </p:nvSpPr>
        <p:spPr>
          <a:xfrm>
            <a:off x="1199456" y="836712"/>
            <a:ext cx="10009112" cy="5335489"/>
          </a:xfrm>
        </p:spPr>
        <p:txBody>
          <a:bodyPr>
            <a:normAutofit fontScale="8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KİMLER ASGARİ KURUMLAR VERGİSİNİN KISKACINDA?</a:t>
            </a: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Asgari kurumlar vergisinin mükellefleri,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Kurumlar Vergisi Kanununda sayılan mükelleflerdir.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Türkiye'de elde ettikleri kazançlarını kurumlar vergisi beyannamesi ile beyan etmek zorunda olan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dar mükellef kurumlar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da asgari kurumlar vergisine tabi bulunmaktadır.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Kurumlar Vergisi Kanununun 30’uncu maddesinde yer alan ve vergisi tevkif suretiyle alınan kazanç ve iratlarını İHTİYARİ OLARAK beyan eden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dar mükellef kurumlar da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asgari kurumlar vergisine tabi olacaklardır. </a:t>
            </a: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8B8F2E5C-946D-129E-25EA-758912F5369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0DF26036-FF65-54DB-FB6B-6C3286237A1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58851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21F4E-F4E0-5732-0951-009EC0832C04}"/>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A9995C1A-AA2F-55EA-FAC8-5DECFCAD06DB}"/>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30B7D07-A9DA-35F3-D36B-B2D24BAAF9CA}"/>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83075B7A-923D-B23D-E4D9-5E593500DC9F}"/>
              </a:ext>
            </a:extLst>
          </p:cNvPr>
          <p:cNvSpPr>
            <a:spLocks noGrp="1"/>
          </p:cNvSpPr>
          <p:nvPr>
            <p:ph type="sldNum" sz="quarter" idx="12"/>
          </p:nvPr>
        </p:nvSpPr>
        <p:spPr/>
        <p:txBody>
          <a:bodyPr/>
          <a:lstStyle/>
          <a:p>
            <a:fld id="{F302176B-0E47-46AC-8F43-DAB4B8A37D06}" type="slidenum">
              <a:rPr lang="tr-TR" smtClean="0"/>
              <a:t>50</a:t>
            </a:fld>
            <a:endParaRPr lang="tr-TR"/>
          </a:p>
        </p:txBody>
      </p:sp>
      <p:pic>
        <p:nvPicPr>
          <p:cNvPr id="7" name="Resim 6">
            <a:extLst>
              <a:ext uri="{FF2B5EF4-FFF2-40B4-BE49-F238E27FC236}">
                <a16:creationId xmlns:a16="http://schemas.microsoft.com/office/drawing/2014/main" id="{72B31DEA-CDB7-A5B5-B55C-484A40519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777010"/>
            <a:ext cx="8568952" cy="5303980"/>
          </a:xfrm>
          <a:prstGeom prst="rect">
            <a:avLst/>
          </a:prstGeom>
        </p:spPr>
      </p:pic>
    </p:spTree>
    <p:extLst>
      <p:ext uri="{BB962C8B-B14F-4D97-AF65-F5344CB8AC3E}">
        <p14:creationId xmlns:p14="http://schemas.microsoft.com/office/powerpoint/2010/main" val="402090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7BF9C-150B-7FB9-5960-08AA7914F6A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CA66861-95D7-89D3-9EEE-9CC27EF9D207}"/>
              </a:ext>
            </a:extLst>
          </p:cNvPr>
          <p:cNvSpPr>
            <a:spLocks noGrp="1"/>
          </p:cNvSpPr>
          <p:nvPr>
            <p:ph type="sldNum" sz="quarter" idx="12"/>
          </p:nvPr>
        </p:nvSpPr>
        <p:spPr/>
        <p:txBody>
          <a:bodyPr/>
          <a:lstStyle/>
          <a:p>
            <a:fld id="{F302176B-0E47-46AC-8F43-DAB4B8A37D06}" type="slidenum">
              <a:rPr lang="tr-TR" smtClean="0"/>
              <a:t>51</a:t>
            </a:fld>
            <a:endParaRPr lang="tr-TR"/>
          </a:p>
        </p:txBody>
      </p:sp>
      <p:sp>
        <p:nvSpPr>
          <p:cNvPr id="3" name="İçerik Yer Tutucusu 2">
            <a:extLst>
              <a:ext uri="{FF2B5EF4-FFF2-40B4-BE49-F238E27FC236}">
                <a16:creationId xmlns:a16="http://schemas.microsoft.com/office/drawing/2014/main" id="{B217C8A2-BC9A-5DC2-9AA1-A0B0C8B6E840}"/>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240.000.000,00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15.000.000,00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KVK 32/A indirimli kurumlar vergisi matrahı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75.000.000,00 TL ve sponsorluk harcama tutarı 25.000.000,00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CB969E28-268A-68C6-F103-FB3C3BE5E3EC}"/>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93F7213C-2ED6-8FAE-859C-AAD199EB1F93}"/>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2531447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1F5DA-A99E-8794-77DE-177527EAD21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9209FD4-B6F7-3350-4CA9-1C3C1E23D483}"/>
              </a:ext>
            </a:extLst>
          </p:cNvPr>
          <p:cNvSpPr>
            <a:spLocks noGrp="1"/>
          </p:cNvSpPr>
          <p:nvPr>
            <p:ph type="sldNum" sz="quarter" idx="12"/>
          </p:nvPr>
        </p:nvSpPr>
        <p:spPr/>
        <p:txBody>
          <a:bodyPr/>
          <a:lstStyle/>
          <a:p>
            <a:fld id="{F302176B-0E47-46AC-8F43-DAB4B8A37D06}" type="slidenum">
              <a:rPr lang="tr-TR" smtClean="0"/>
              <a:t>52</a:t>
            </a:fld>
            <a:endParaRPr lang="tr-TR"/>
          </a:p>
        </p:txBody>
      </p:sp>
      <p:sp>
        <p:nvSpPr>
          <p:cNvPr id="3" name="İçerik Yer Tutucusu 2">
            <a:extLst>
              <a:ext uri="{FF2B5EF4-FFF2-40B4-BE49-F238E27FC236}">
                <a16:creationId xmlns:a16="http://schemas.microsoft.com/office/drawing/2014/main" id="{9017B0CA-93BC-711D-91C7-C13621219998}"/>
              </a:ext>
            </a:extLst>
          </p:cNvPr>
          <p:cNvSpPr>
            <a:spLocks noGrp="1"/>
          </p:cNvSpPr>
          <p:nvPr>
            <p:ph idx="4294967295"/>
          </p:nvPr>
        </p:nvSpPr>
        <p:spPr>
          <a:xfrm>
            <a:off x="1199456" y="548680"/>
            <a:ext cx="10009112" cy="5623521"/>
          </a:xfrm>
        </p:spPr>
        <p:txBody>
          <a:bodyPr>
            <a:normAutofit fontScale="70000" lnSpcReduction="20000"/>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Yatırım teşvik belgesi yatırım tutarı 750.000.000,00 TL, yatırıma katkı oranı yüzde 30,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vergi indirimi oranı % 80’dir. 2024 yılı Ocak ayında fiilen yatırım harcamasına başlanmış olup, ilk üç geçici vergi döneminde  toplam 15.000.000,00 TL yatırım harcaması yapılmıştır. </a:t>
            </a:r>
          </a:p>
          <a:p>
            <a:pPr algn="just">
              <a:lnSpc>
                <a:spcPct val="17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Yatırıma Katkı Tutarı(750.000.000,00*0,30=) 225.000.000,00 TL</a:t>
            </a:r>
          </a:p>
          <a:p>
            <a:pPr algn="just">
              <a:lnSpc>
                <a:spcPct val="17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 Sınır yatırıma katkı tutarının % 80’i (225.000.000,00*0,8=) 180.000.000,00 TL</a:t>
            </a:r>
          </a:p>
          <a:p>
            <a:pPr algn="just">
              <a:lnSpc>
                <a:spcPct val="17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II. Sınır harcama tutarı: 15.000.000,00 TL </a:t>
            </a:r>
          </a:p>
          <a:p>
            <a:pPr algn="just">
              <a:lnSpc>
                <a:spcPct val="170000"/>
              </a:lnSpc>
              <a:buFont typeface="Wingdings" panose="05000000000000000000" pitchFamily="2" charset="2"/>
              <a:buChar char="q"/>
            </a:pP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2024 yılında 25.000.000,00 TL’lik harcama yapılmış ve yatırımı katkı tutarının tamamından faydalanılmıştır.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C3444594-DA90-C46E-F9B7-9624CAFF4274}"/>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589A0FA8-9209-1B15-804E-F47527C81FB0}"/>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869289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2BC3-AA03-89DB-50D1-58A3533FC11F}"/>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3F76E1FF-CC77-E51B-E0D7-C7202A7001B0}"/>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BFC4324E-19FD-44E4-0235-A7061035E740}"/>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A90EC1F3-F3AB-4886-551E-8E9F421D012E}"/>
              </a:ext>
            </a:extLst>
          </p:cNvPr>
          <p:cNvSpPr>
            <a:spLocks noGrp="1"/>
          </p:cNvSpPr>
          <p:nvPr>
            <p:ph type="sldNum" sz="quarter" idx="12"/>
          </p:nvPr>
        </p:nvSpPr>
        <p:spPr/>
        <p:txBody>
          <a:bodyPr/>
          <a:lstStyle/>
          <a:p>
            <a:fld id="{F302176B-0E47-46AC-8F43-DAB4B8A37D06}" type="slidenum">
              <a:rPr lang="tr-TR" smtClean="0"/>
              <a:t>53</a:t>
            </a:fld>
            <a:endParaRPr lang="tr-TR"/>
          </a:p>
        </p:txBody>
      </p:sp>
      <p:pic>
        <p:nvPicPr>
          <p:cNvPr id="9" name="Resim 8">
            <a:extLst>
              <a:ext uri="{FF2B5EF4-FFF2-40B4-BE49-F238E27FC236}">
                <a16:creationId xmlns:a16="http://schemas.microsoft.com/office/drawing/2014/main" id="{6C332BB0-6D4B-0C31-2BBE-A413B7144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506476"/>
            <a:ext cx="8208912" cy="5845047"/>
          </a:xfrm>
          <a:prstGeom prst="rect">
            <a:avLst/>
          </a:prstGeom>
        </p:spPr>
      </p:pic>
    </p:spTree>
    <p:extLst>
      <p:ext uri="{BB962C8B-B14F-4D97-AF65-F5344CB8AC3E}">
        <p14:creationId xmlns:p14="http://schemas.microsoft.com/office/powerpoint/2010/main" val="1174466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DD380-0B6C-9152-A1D3-572A5EE4A63D}"/>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71F017A0-D78C-1827-9AFF-DBEB374F9421}"/>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81E5D630-5ABB-A77E-DFDC-4896C5130CB4}"/>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F3F1240E-E5AF-DE72-0B73-D32F7351FC6E}"/>
              </a:ext>
            </a:extLst>
          </p:cNvPr>
          <p:cNvSpPr>
            <a:spLocks noGrp="1"/>
          </p:cNvSpPr>
          <p:nvPr>
            <p:ph type="sldNum" sz="quarter" idx="12"/>
          </p:nvPr>
        </p:nvSpPr>
        <p:spPr/>
        <p:txBody>
          <a:bodyPr/>
          <a:lstStyle/>
          <a:p>
            <a:fld id="{F302176B-0E47-46AC-8F43-DAB4B8A37D06}" type="slidenum">
              <a:rPr lang="tr-TR" smtClean="0"/>
              <a:t>54</a:t>
            </a:fld>
            <a:endParaRPr lang="tr-TR"/>
          </a:p>
        </p:txBody>
      </p:sp>
      <p:pic>
        <p:nvPicPr>
          <p:cNvPr id="7" name="Resim 6">
            <a:extLst>
              <a:ext uri="{FF2B5EF4-FFF2-40B4-BE49-F238E27FC236}">
                <a16:creationId xmlns:a16="http://schemas.microsoft.com/office/drawing/2014/main" id="{2F5954A7-5EA5-5B37-9F06-122DFBE30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483615"/>
            <a:ext cx="8280920" cy="5890770"/>
          </a:xfrm>
          <a:prstGeom prst="rect">
            <a:avLst/>
          </a:prstGeom>
        </p:spPr>
      </p:pic>
    </p:spTree>
    <p:extLst>
      <p:ext uri="{BB962C8B-B14F-4D97-AF65-F5344CB8AC3E}">
        <p14:creationId xmlns:p14="http://schemas.microsoft.com/office/powerpoint/2010/main" val="1943391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B2EC-2D38-C805-1827-69E568DFA0AF}"/>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F4ADA0AA-6078-F7EC-4B97-A97169F782A4}"/>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C89FC78E-56F1-A7AF-291E-CDBB1F9FB6CB}"/>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508C8B58-78A8-7BFF-A687-DE7870F6119F}"/>
              </a:ext>
            </a:extLst>
          </p:cNvPr>
          <p:cNvSpPr>
            <a:spLocks noGrp="1"/>
          </p:cNvSpPr>
          <p:nvPr>
            <p:ph type="sldNum" sz="quarter" idx="12"/>
          </p:nvPr>
        </p:nvSpPr>
        <p:spPr/>
        <p:txBody>
          <a:bodyPr/>
          <a:lstStyle/>
          <a:p>
            <a:fld id="{F302176B-0E47-46AC-8F43-DAB4B8A37D06}" type="slidenum">
              <a:rPr lang="tr-TR" smtClean="0"/>
              <a:t>55</a:t>
            </a:fld>
            <a:endParaRPr lang="tr-TR"/>
          </a:p>
        </p:txBody>
      </p:sp>
      <p:pic>
        <p:nvPicPr>
          <p:cNvPr id="7" name="Resim 6">
            <a:extLst>
              <a:ext uri="{FF2B5EF4-FFF2-40B4-BE49-F238E27FC236}">
                <a16:creationId xmlns:a16="http://schemas.microsoft.com/office/drawing/2014/main" id="{9C42EE25-36B6-E4EF-F1F9-0375F8764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464563"/>
            <a:ext cx="8496944" cy="5700741"/>
          </a:xfrm>
          <a:prstGeom prst="rect">
            <a:avLst/>
          </a:prstGeom>
        </p:spPr>
      </p:pic>
    </p:spTree>
    <p:extLst>
      <p:ext uri="{BB962C8B-B14F-4D97-AF65-F5344CB8AC3E}">
        <p14:creationId xmlns:p14="http://schemas.microsoft.com/office/powerpoint/2010/main" val="314140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757C-909C-F9FC-5A99-AB258481FB6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29E3CFF-3AB0-BFA9-7356-1C5C40C88947}"/>
              </a:ext>
            </a:extLst>
          </p:cNvPr>
          <p:cNvSpPr>
            <a:spLocks noGrp="1"/>
          </p:cNvSpPr>
          <p:nvPr>
            <p:ph type="sldNum" sz="quarter" idx="12"/>
          </p:nvPr>
        </p:nvSpPr>
        <p:spPr/>
        <p:txBody>
          <a:bodyPr/>
          <a:lstStyle/>
          <a:p>
            <a:fld id="{F302176B-0E47-46AC-8F43-DAB4B8A37D06}" type="slidenum">
              <a:rPr lang="tr-TR" smtClean="0"/>
              <a:t>56</a:t>
            </a:fld>
            <a:endParaRPr lang="tr-TR"/>
          </a:p>
        </p:txBody>
      </p:sp>
      <p:sp>
        <p:nvSpPr>
          <p:cNvPr id="3" name="İçerik Yer Tutucusu 2">
            <a:extLst>
              <a:ext uri="{FF2B5EF4-FFF2-40B4-BE49-F238E27FC236}">
                <a16:creationId xmlns:a16="http://schemas.microsoft.com/office/drawing/2014/main" id="{A8A08352-AB52-30E0-D474-E7F7C7B88587}"/>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790.000.000,00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ihracattan elde edilen kazanç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250.000.000,00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üretimden elde edilen kazanç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300.000.000,00 TL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olan 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212DD713-C626-8F0E-3C85-89BD0161D2B5}"/>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2BF482C3-C232-EFA4-5C05-B2FB05CF7479}"/>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694024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732AC-5030-0490-0966-1D48728F0412}"/>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F75A397F-8D42-6FE6-6969-890EA13BB694}"/>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C03A002C-57AE-183E-344C-BB866FA2BF26}"/>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7E600A15-1D0B-E823-304A-389A9A15D28B}"/>
              </a:ext>
            </a:extLst>
          </p:cNvPr>
          <p:cNvSpPr>
            <a:spLocks noGrp="1"/>
          </p:cNvSpPr>
          <p:nvPr>
            <p:ph type="sldNum" sz="quarter" idx="12"/>
          </p:nvPr>
        </p:nvSpPr>
        <p:spPr/>
        <p:txBody>
          <a:bodyPr/>
          <a:lstStyle/>
          <a:p>
            <a:fld id="{F302176B-0E47-46AC-8F43-DAB4B8A37D06}" type="slidenum">
              <a:rPr lang="tr-TR" smtClean="0"/>
              <a:t>57</a:t>
            </a:fld>
            <a:endParaRPr lang="tr-TR"/>
          </a:p>
        </p:txBody>
      </p:sp>
      <p:pic>
        <p:nvPicPr>
          <p:cNvPr id="7" name="Resim 6">
            <a:extLst>
              <a:ext uri="{FF2B5EF4-FFF2-40B4-BE49-F238E27FC236}">
                <a16:creationId xmlns:a16="http://schemas.microsoft.com/office/drawing/2014/main" id="{862FD07B-9F9D-52B9-3087-F29A286BA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49322"/>
            <a:ext cx="8640959" cy="5823462"/>
          </a:xfrm>
          <a:prstGeom prst="rect">
            <a:avLst/>
          </a:prstGeom>
        </p:spPr>
      </p:pic>
    </p:spTree>
    <p:extLst>
      <p:ext uri="{BB962C8B-B14F-4D97-AF65-F5344CB8AC3E}">
        <p14:creationId xmlns:p14="http://schemas.microsoft.com/office/powerpoint/2010/main" val="119180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4C0A-410D-10F5-1E68-500FA69C4DF9}"/>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D314BCDD-C1C9-B0DD-6762-B0195386608D}"/>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D2A7D5EA-43F7-62E2-C8E2-F06DE1F3780C}"/>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535BF514-EFF2-6B79-78AD-3A379CFA4A6B}"/>
              </a:ext>
            </a:extLst>
          </p:cNvPr>
          <p:cNvSpPr>
            <a:spLocks noGrp="1"/>
          </p:cNvSpPr>
          <p:nvPr>
            <p:ph type="sldNum" sz="quarter" idx="12"/>
          </p:nvPr>
        </p:nvSpPr>
        <p:spPr/>
        <p:txBody>
          <a:bodyPr/>
          <a:lstStyle/>
          <a:p>
            <a:fld id="{F302176B-0E47-46AC-8F43-DAB4B8A37D06}" type="slidenum">
              <a:rPr lang="tr-TR" smtClean="0"/>
              <a:t>58</a:t>
            </a:fld>
            <a:endParaRPr lang="tr-TR"/>
          </a:p>
        </p:txBody>
      </p:sp>
      <p:pic>
        <p:nvPicPr>
          <p:cNvPr id="7" name="Resim 6">
            <a:extLst>
              <a:ext uri="{FF2B5EF4-FFF2-40B4-BE49-F238E27FC236}">
                <a16:creationId xmlns:a16="http://schemas.microsoft.com/office/drawing/2014/main" id="{718C93C9-031B-3842-82BC-84BF26FD7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620689"/>
            <a:ext cx="8640960" cy="5652096"/>
          </a:xfrm>
          <a:prstGeom prst="rect">
            <a:avLst/>
          </a:prstGeom>
        </p:spPr>
      </p:pic>
    </p:spTree>
    <p:extLst>
      <p:ext uri="{BB962C8B-B14F-4D97-AF65-F5344CB8AC3E}">
        <p14:creationId xmlns:p14="http://schemas.microsoft.com/office/powerpoint/2010/main" val="3371399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225C-78A3-BFBC-F9F7-28DE7CE51A99}"/>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CE3DCBE6-DC2A-55E4-A669-16AFBDB51147}"/>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B8D62E9C-697A-18EE-099D-FA576A79BF18}"/>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4C2693A3-20E1-6579-B140-FC68AE6C57A0}"/>
              </a:ext>
            </a:extLst>
          </p:cNvPr>
          <p:cNvSpPr>
            <a:spLocks noGrp="1"/>
          </p:cNvSpPr>
          <p:nvPr>
            <p:ph type="sldNum" sz="quarter" idx="12"/>
          </p:nvPr>
        </p:nvSpPr>
        <p:spPr/>
        <p:txBody>
          <a:bodyPr/>
          <a:lstStyle/>
          <a:p>
            <a:fld id="{F302176B-0E47-46AC-8F43-DAB4B8A37D06}" type="slidenum">
              <a:rPr lang="tr-TR" smtClean="0"/>
              <a:t>59</a:t>
            </a:fld>
            <a:endParaRPr lang="tr-TR"/>
          </a:p>
        </p:txBody>
      </p:sp>
      <p:pic>
        <p:nvPicPr>
          <p:cNvPr id="7" name="Resim 6">
            <a:extLst>
              <a:ext uri="{FF2B5EF4-FFF2-40B4-BE49-F238E27FC236}">
                <a16:creationId xmlns:a16="http://schemas.microsoft.com/office/drawing/2014/main" id="{1EFE7729-26D2-13AD-99FD-4EDB2BD7A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666510"/>
            <a:ext cx="8568951" cy="5524979"/>
          </a:xfrm>
          <a:prstGeom prst="rect">
            <a:avLst/>
          </a:prstGeom>
        </p:spPr>
      </p:pic>
    </p:spTree>
    <p:extLst>
      <p:ext uri="{BB962C8B-B14F-4D97-AF65-F5344CB8AC3E}">
        <p14:creationId xmlns:p14="http://schemas.microsoft.com/office/powerpoint/2010/main" val="79703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9D5A-AF4E-4211-3A86-EEBF77C118D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2A40AC6-AA58-6D4D-107E-B9D7344B360B}"/>
              </a:ext>
            </a:extLst>
          </p:cNvPr>
          <p:cNvSpPr>
            <a:spLocks noGrp="1"/>
          </p:cNvSpPr>
          <p:nvPr>
            <p:ph type="sldNum" sz="quarter" idx="12"/>
          </p:nvPr>
        </p:nvSpPr>
        <p:spPr/>
        <p:txBody>
          <a:bodyPr/>
          <a:lstStyle/>
          <a:p>
            <a:fld id="{F302176B-0E47-46AC-8F43-DAB4B8A37D06}" type="slidenum">
              <a:rPr lang="tr-TR" smtClean="0"/>
              <a:t>6</a:t>
            </a:fld>
            <a:endParaRPr lang="tr-TR"/>
          </a:p>
        </p:txBody>
      </p:sp>
      <p:sp>
        <p:nvSpPr>
          <p:cNvPr id="3" name="İçerik Yer Tutucusu 2">
            <a:extLst>
              <a:ext uri="{FF2B5EF4-FFF2-40B4-BE49-F238E27FC236}">
                <a16:creationId xmlns:a16="http://schemas.microsoft.com/office/drawing/2014/main" id="{06CEE10A-EC59-2CB8-78BA-A13583E49F69}"/>
              </a:ext>
            </a:extLst>
          </p:cNvPr>
          <p:cNvSpPr>
            <a:spLocks noGrp="1"/>
          </p:cNvSpPr>
          <p:nvPr>
            <p:ph idx="4294967295"/>
          </p:nvPr>
        </p:nvSpPr>
        <p:spPr>
          <a:xfrm>
            <a:off x="1199456" y="836712"/>
            <a:ext cx="10009112" cy="5335489"/>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ASGARİ KURUMLAR VERGİSİNİN RADARINA GİRMEYEN MÜKELLEFLER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Kurumlar vergisinden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muaf olan kurumlar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vergisi mükellefleri ile ilk defa faaliyete başlayan kurumlar hakkında faaliyete başlanılan hesap döneminden itibaren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üç hesap dönemi boyunca asgari vergi hükümleri uygulanmayacaktır.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2023 yılında kurulan bir şirket için 2025 hesap döneminde, 2024 yılında kurulan bir şirket için ise 2025 ve 2026 hesap dönemlerinde asgari vergi uygulanmayacaktır.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AFC3B63F-6E67-BDD8-27C3-21C9E028EC3D}"/>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4F0C7556-DFF2-B5D0-1FCB-F9CA80F0420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543684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2827-58D7-D9EC-25E2-64159CCA809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82CB3E8-573B-3855-FEFD-C6EE26F28A25}"/>
              </a:ext>
            </a:extLst>
          </p:cNvPr>
          <p:cNvSpPr>
            <a:spLocks noGrp="1"/>
          </p:cNvSpPr>
          <p:nvPr>
            <p:ph type="sldNum" sz="quarter" idx="12"/>
          </p:nvPr>
        </p:nvSpPr>
        <p:spPr/>
        <p:txBody>
          <a:bodyPr/>
          <a:lstStyle/>
          <a:p>
            <a:fld id="{F302176B-0E47-46AC-8F43-DAB4B8A37D06}" type="slidenum">
              <a:rPr lang="tr-TR" smtClean="0"/>
              <a:t>60</a:t>
            </a:fld>
            <a:endParaRPr lang="tr-TR"/>
          </a:p>
        </p:txBody>
      </p:sp>
      <p:sp>
        <p:nvSpPr>
          <p:cNvPr id="3" name="İçerik Yer Tutucusu 2">
            <a:extLst>
              <a:ext uri="{FF2B5EF4-FFF2-40B4-BE49-F238E27FC236}">
                <a16:creationId xmlns:a16="http://schemas.microsoft.com/office/drawing/2014/main" id="{91DD108D-C298-926E-DE72-EC67F473CDFF}"/>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Karı: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450.000.000,00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15.000.000,00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ihracattan elde edilen kazanç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205.000.000,00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üretimden elde edilen kazanç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115.000.000,00 TL, KVK 32/A matrahı 465.000.000,00 TL olan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bir firmanın 2025 I. Geçici Vergi Beyannamesi aşağıdaki gibi olacaktır. Vergi İndirim oranı % 70’dir.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46672663-C755-6FC5-5645-4B5F45215371}"/>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014F37EA-3ECB-60B5-3FFD-2A764D0DE7BC}"/>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1214998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EFE7A-EA42-328D-791B-A1322EB2D33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8B62BB8-E8A1-7860-2AF9-DF6AC8EBE26D}"/>
              </a:ext>
            </a:extLst>
          </p:cNvPr>
          <p:cNvSpPr>
            <a:spLocks noGrp="1"/>
          </p:cNvSpPr>
          <p:nvPr>
            <p:ph type="sldNum" sz="quarter" idx="12"/>
          </p:nvPr>
        </p:nvSpPr>
        <p:spPr/>
        <p:txBody>
          <a:bodyPr/>
          <a:lstStyle/>
          <a:p>
            <a:fld id="{F302176B-0E47-46AC-8F43-DAB4B8A37D06}" type="slidenum">
              <a:rPr lang="tr-TR" smtClean="0"/>
              <a:t>61</a:t>
            </a:fld>
            <a:endParaRPr lang="tr-TR"/>
          </a:p>
        </p:txBody>
      </p:sp>
      <p:sp>
        <p:nvSpPr>
          <p:cNvPr id="3" name="İçerik Yer Tutucusu 2">
            <a:extLst>
              <a:ext uri="{FF2B5EF4-FFF2-40B4-BE49-F238E27FC236}">
                <a16:creationId xmlns:a16="http://schemas.microsoft.com/office/drawing/2014/main" id="{E5CC1217-A0E2-A1C8-8AB0-A8AB2CC66956}"/>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9F39E70C-F351-BC4C-FD41-F254411B22CE}"/>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498702FD-7C7B-0880-A988-EB647417AF15}"/>
              </a:ext>
            </a:extLst>
          </p:cNvPr>
          <p:cNvSpPr>
            <a:spLocks noGrp="1"/>
          </p:cNvSpPr>
          <p:nvPr>
            <p:ph type="ftr" sz="quarter" idx="11"/>
          </p:nvPr>
        </p:nvSpPr>
        <p:spPr>
          <a:xfrm>
            <a:off x="1063753" y="6272784"/>
            <a:ext cx="6327648" cy="365125"/>
          </a:xfrm>
        </p:spPr>
        <p:txBody>
          <a:bodyPr/>
          <a:lstStyle/>
          <a:p>
            <a:r>
              <a:rPr lang="tr-TR" b="1" dirty="0"/>
              <a:t>Dr. Soner ÜLGEN</a:t>
            </a:r>
          </a:p>
        </p:txBody>
      </p:sp>
      <p:graphicFrame>
        <p:nvGraphicFramePr>
          <p:cNvPr id="6" name="Tablo 5">
            <a:extLst>
              <a:ext uri="{FF2B5EF4-FFF2-40B4-BE49-F238E27FC236}">
                <a16:creationId xmlns:a16="http://schemas.microsoft.com/office/drawing/2014/main" id="{F80E4B64-51B1-6505-66A2-DC3E63305FBB}"/>
              </a:ext>
            </a:extLst>
          </p:cNvPr>
          <p:cNvGraphicFramePr>
            <a:graphicFrameLocks noGrp="1"/>
          </p:cNvGraphicFramePr>
          <p:nvPr>
            <p:extLst>
              <p:ext uri="{D42A27DB-BD31-4B8C-83A1-F6EECF244321}">
                <p14:modId xmlns:p14="http://schemas.microsoft.com/office/powerpoint/2010/main" val="2909093721"/>
              </p:ext>
            </p:extLst>
          </p:nvPr>
        </p:nvGraphicFramePr>
        <p:xfrm>
          <a:off x="1199456" y="719666"/>
          <a:ext cx="9505055" cy="5013590"/>
        </p:xfrm>
        <a:graphic>
          <a:graphicData uri="http://schemas.openxmlformats.org/drawingml/2006/table">
            <a:tbl>
              <a:tblPr firstRow="1" bandRow="1">
                <a:tableStyleId>{5C22544A-7EE6-4342-B048-85BDC9FD1C3A}</a:tableStyleId>
              </a:tblPr>
              <a:tblGrid>
                <a:gridCol w="1901011">
                  <a:extLst>
                    <a:ext uri="{9D8B030D-6E8A-4147-A177-3AD203B41FA5}">
                      <a16:colId xmlns:a16="http://schemas.microsoft.com/office/drawing/2014/main" val="2490078276"/>
                    </a:ext>
                  </a:extLst>
                </a:gridCol>
                <a:gridCol w="1901011">
                  <a:extLst>
                    <a:ext uri="{9D8B030D-6E8A-4147-A177-3AD203B41FA5}">
                      <a16:colId xmlns:a16="http://schemas.microsoft.com/office/drawing/2014/main" val="3062747785"/>
                    </a:ext>
                  </a:extLst>
                </a:gridCol>
                <a:gridCol w="1901011">
                  <a:extLst>
                    <a:ext uri="{9D8B030D-6E8A-4147-A177-3AD203B41FA5}">
                      <a16:colId xmlns:a16="http://schemas.microsoft.com/office/drawing/2014/main" val="886923113"/>
                    </a:ext>
                  </a:extLst>
                </a:gridCol>
                <a:gridCol w="1857807">
                  <a:extLst>
                    <a:ext uri="{9D8B030D-6E8A-4147-A177-3AD203B41FA5}">
                      <a16:colId xmlns:a16="http://schemas.microsoft.com/office/drawing/2014/main" val="1843906422"/>
                    </a:ext>
                  </a:extLst>
                </a:gridCol>
                <a:gridCol w="1944215">
                  <a:extLst>
                    <a:ext uri="{9D8B030D-6E8A-4147-A177-3AD203B41FA5}">
                      <a16:colId xmlns:a16="http://schemas.microsoft.com/office/drawing/2014/main" val="745347872"/>
                    </a:ext>
                  </a:extLst>
                </a:gridCol>
              </a:tblGrid>
              <a:tr h="1123249">
                <a:tc>
                  <a:txBody>
                    <a:bodyPr/>
                    <a:lstStyle/>
                    <a:p>
                      <a:endParaRPr lang="tr-TR" dirty="0"/>
                    </a:p>
                  </a:txBody>
                  <a:tcPr/>
                </a:tc>
                <a:tc>
                  <a:txBody>
                    <a:bodyPr/>
                    <a:lstStyle/>
                    <a:p>
                      <a:r>
                        <a:rPr lang="tr-TR" dirty="0"/>
                        <a:t>Matrahlar</a:t>
                      </a:r>
                    </a:p>
                  </a:txBody>
                  <a:tcPr/>
                </a:tc>
                <a:tc>
                  <a:txBody>
                    <a:bodyPr/>
                    <a:lstStyle/>
                    <a:p>
                      <a:r>
                        <a:rPr lang="tr-TR" dirty="0"/>
                        <a:t>İndirimli Kurumlar Vergisi Oranları</a:t>
                      </a:r>
                    </a:p>
                  </a:txBody>
                  <a:tcPr/>
                </a:tc>
                <a:tc>
                  <a:txBody>
                    <a:bodyPr/>
                    <a:lstStyle/>
                    <a:p>
                      <a:r>
                        <a:rPr lang="tr-TR" dirty="0"/>
                        <a:t>İndirimli Kurumlar M. Ödenecek Vergi</a:t>
                      </a:r>
                    </a:p>
                  </a:txBody>
                  <a:tcPr/>
                </a:tc>
                <a:tc>
                  <a:txBody>
                    <a:bodyPr/>
                    <a:lstStyle/>
                    <a:p>
                      <a:r>
                        <a:rPr lang="tr-TR" dirty="0"/>
                        <a:t>Tahsilinden Vazgeçilen Vergi Tutarları </a:t>
                      </a:r>
                    </a:p>
                    <a:p>
                      <a:r>
                        <a:rPr lang="tr-TR" dirty="0"/>
                        <a:t>YKT</a:t>
                      </a:r>
                    </a:p>
                  </a:txBody>
                  <a:tcPr/>
                </a:tc>
                <a:extLst>
                  <a:ext uri="{0D108BD9-81ED-4DB2-BD59-A6C34878D82A}">
                    <a16:rowId xmlns:a16="http://schemas.microsoft.com/office/drawing/2014/main" val="2885405591"/>
                  </a:ext>
                </a:extLst>
              </a:tr>
              <a:tr h="864037">
                <a:tc>
                  <a:txBody>
                    <a:bodyPr/>
                    <a:lstStyle/>
                    <a:p>
                      <a:r>
                        <a:rPr lang="tr-TR" dirty="0"/>
                        <a:t>% 20 Oranında Vergiye Tabi Matrah</a:t>
                      </a:r>
                    </a:p>
                  </a:txBody>
                  <a:tcPr/>
                </a:tc>
                <a:tc>
                  <a:txBody>
                    <a:bodyPr/>
                    <a:lstStyle/>
                    <a:p>
                      <a:pPr marL="0" algn="l" defTabSz="914400" rtl="0" eaLnBrk="1" fontAlgn="b" latinLnBrk="0" hangingPunct="1"/>
                      <a:r>
                        <a:rPr lang="tr-TR" sz="1800" kern="1200" dirty="0">
                          <a:solidFill>
                            <a:schemeClr val="dk1"/>
                          </a:solidFill>
                          <a:latin typeface="+mn-lt"/>
                          <a:ea typeface="+mn-ea"/>
                          <a:cs typeface="+mn-cs"/>
                        </a:rPr>
                        <a:t>205.000.000,00</a:t>
                      </a:r>
                    </a:p>
                  </a:txBody>
                  <a:tcPr marL="7620" marR="7620" marT="7620" marB="0" anchor="b"/>
                </a:tc>
                <a:tc>
                  <a:txBody>
                    <a:bodyPr/>
                    <a:lstStyle/>
                    <a:p>
                      <a:pPr marL="0" algn="ctr" defTabSz="914400" rtl="0" eaLnBrk="1" fontAlgn="b" latinLnBrk="0" hangingPunct="1"/>
                      <a:r>
                        <a:rPr lang="tr-TR" sz="1800" kern="1200" dirty="0">
                          <a:solidFill>
                            <a:schemeClr val="dk1"/>
                          </a:solidFill>
                          <a:latin typeface="+mn-lt"/>
                          <a:ea typeface="+mn-ea"/>
                          <a:cs typeface="+mn-cs"/>
                        </a:rPr>
                        <a:t>6</a:t>
                      </a:r>
                    </a:p>
                  </a:txBody>
                  <a:tcPr marL="7620" marR="7620" marT="7620" marB="0" anchor="b"/>
                </a:tc>
                <a:tc>
                  <a:txBody>
                    <a:bodyPr/>
                    <a:lstStyle/>
                    <a:p>
                      <a:pPr marL="0" algn="l" defTabSz="914400" rtl="0" eaLnBrk="1" fontAlgn="b" latinLnBrk="0" hangingPunct="1"/>
                      <a:r>
                        <a:rPr lang="tr-TR" sz="1800" kern="1200" dirty="0">
                          <a:solidFill>
                            <a:schemeClr val="dk1"/>
                          </a:solidFill>
                          <a:latin typeface="+mn-lt"/>
                          <a:ea typeface="+mn-ea"/>
                          <a:cs typeface="+mn-cs"/>
                        </a:rPr>
                        <a:t>12.300.000,00</a:t>
                      </a:r>
                    </a:p>
                  </a:txBody>
                  <a:tcPr marL="7620" marR="7620" marT="7620" marB="0" anchor="b"/>
                </a:tc>
                <a:tc>
                  <a:txBody>
                    <a:bodyPr/>
                    <a:lstStyle/>
                    <a:p>
                      <a:pPr marL="0" algn="r" defTabSz="914400" rtl="0" eaLnBrk="1" fontAlgn="b" latinLnBrk="0" hangingPunct="1"/>
                      <a:r>
                        <a:rPr lang="tr-TR" sz="1800" kern="1200" dirty="0">
                          <a:solidFill>
                            <a:schemeClr val="dk1"/>
                          </a:solidFill>
                          <a:latin typeface="+mn-lt"/>
                          <a:ea typeface="+mn-ea"/>
                          <a:cs typeface="+mn-cs"/>
                        </a:rPr>
                        <a:t>28.700.000,00</a:t>
                      </a:r>
                    </a:p>
                  </a:txBody>
                  <a:tcPr marL="7620" marR="7620" marT="7620" marB="0" anchor="b"/>
                </a:tc>
                <a:extLst>
                  <a:ext uri="{0D108BD9-81ED-4DB2-BD59-A6C34878D82A}">
                    <a16:rowId xmlns:a16="http://schemas.microsoft.com/office/drawing/2014/main" val="3274661224"/>
                  </a:ext>
                </a:extLst>
              </a:tr>
              <a:tr h="1123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24 Oranında Vergiye Tabi Matrah</a:t>
                      </a:r>
                    </a:p>
                    <a:p>
                      <a:endParaRPr lang="tr-TR" dirty="0"/>
                    </a:p>
                  </a:txBody>
                  <a:tcPr/>
                </a:tc>
                <a:tc>
                  <a:txBody>
                    <a:bodyPr/>
                    <a:lstStyle/>
                    <a:p>
                      <a:pPr marL="0" algn="l" defTabSz="914400" rtl="0" eaLnBrk="1" fontAlgn="b" latinLnBrk="0" hangingPunct="1"/>
                      <a:r>
                        <a:rPr lang="tr-TR" sz="1800" kern="1200">
                          <a:solidFill>
                            <a:schemeClr val="dk1"/>
                          </a:solidFill>
                          <a:latin typeface="+mn-lt"/>
                          <a:ea typeface="+mn-ea"/>
                          <a:cs typeface="+mn-cs"/>
                        </a:rPr>
                        <a:t>115.000.000,00</a:t>
                      </a:r>
                    </a:p>
                  </a:txBody>
                  <a:tcPr marL="7620" marR="7620" marT="7620" marB="0" anchor="b"/>
                </a:tc>
                <a:tc>
                  <a:txBody>
                    <a:bodyPr/>
                    <a:lstStyle/>
                    <a:p>
                      <a:pPr marL="0" algn="ctr" defTabSz="914400" rtl="0" eaLnBrk="1" fontAlgn="b" latinLnBrk="0" hangingPunct="1"/>
                      <a:r>
                        <a:rPr lang="tr-TR" sz="1800" kern="1200" dirty="0">
                          <a:solidFill>
                            <a:schemeClr val="dk1"/>
                          </a:solidFill>
                          <a:latin typeface="+mn-lt"/>
                          <a:ea typeface="+mn-ea"/>
                          <a:cs typeface="+mn-cs"/>
                        </a:rPr>
                        <a:t>7,2</a:t>
                      </a:r>
                    </a:p>
                  </a:txBody>
                  <a:tcPr marL="7620" marR="7620" marT="7620" marB="0" anchor="b"/>
                </a:tc>
                <a:tc>
                  <a:txBody>
                    <a:bodyPr/>
                    <a:lstStyle/>
                    <a:p>
                      <a:pPr marL="0" algn="l" defTabSz="914400" rtl="0" eaLnBrk="1" fontAlgn="b" latinLnBrk="0" hangingPunct="1"/>
                      <a:r>
                        <a:rPr lang="tr-TR" sz="1800" kern="1200" dirty="0">
                          <a:solidFill>
                            <a:schemeClr val="dk1"/>
                          </a:solidFill>
                          <a:latin typeface="+mn-lt"/>
                          <a:ea typeface="+mn-ea"/>
                          <a:cs typeface="+mn-cs"/>
                        </a:rPr>
                        <a:t>8.280.000,00</a:t>
                      </a:r>
                    </a:p>
                  </a:txBody>
                  <a:tcPr marL="7620" marR="7620" marT="7620" marB="0" anchor="b"/>
                </a:tc>
                <a:tc>
                  <a:txBody>
                    <a:bodyPr/>
                    <a:lstStyle/>
                    <a:p>
                      <a:pPr marL="0" algn="r" defTabSz="914400" rtl="0" eaLnBrk="1" fontAlgn="b" latinLnBrk="0" hangingPunct="1"/>
                      <a:r>
                        <a:rPr lang="tr-TR" sz="1800" kern="1200" dirty="0">
                          <a:solidFill>
                            <a:schemeClr val="dk1"/>
                          </a:solidFill>
                          <a:latin typeface="+mn-lt"/>
                          <a:ea typeface="+mn-ea"/>
                          <a:cs typeface="+mn-cs"/>
                        </a:rPr>
                        <a:t>       19.320.000,00 </a:t>
                      </a:r>
                    </a:p>
                  </a:txBody>
                  <a:tcPr marL="7620" marR="7620" marT="7620" marB="0" anchor="b"/>
                </a:tc>
                <a:extLst>
                  <a:ext uri="{0D108BD9-81ED-4DB2-BD59-A6C34878D82A}">
                    <a16:rowId xmlns:a16="http://schemas.microsoft.com/office/drawing/2014/main" val="3956452755"/>
                  </a:ext>
                </a:extLst>
              </a:tr>
              <a:tr h="1123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25 Oranında Vergiye Tabi Matrah</a:t>
                      </a:r>
                    </a:p>
                    <a:p>
                      <a:endParaRPr lang="tr-TR" dirty="0"/>
                    </a:p>
                  </a:txBody>
                  <a:tcPr/>
                </a:tc>
                <a:tc>
                  <a:txBody>
                    <a:bodyPr/>
                    <a:lstStyle/>
                    <a:p>
                      <a:pPr marL="0" algn="l" defTabSz="914400" rtl="0" eaLnBrk="1" fontAlgn="b" latinLnBrk="0" hangingPunct="1"/>
                      <a:r>
                        <a:rPr lang="tr-TR" sz="1800" kern="1200" dirty="0">
                          <a:solidFill>
                            <a:schemeClr val="dk1"/>
                          </a:solidFill>
                          <a:latin typeface="+mn-lt"/>
                          <a:ea typeface="+mn-ea"/>
                          <a:cs typeface="+mn-cs"/>
                        </a:rPr>
                        <a:t>145.000.000,00</a:t>
                      </a:r>
                    </a:p>
                  </a:txBody>
                  <a:tcPr marL="7620" marR="7620" marT="7620" marB="0" anchor="b"/>
                </a:tc>
                <a:tc>
                  <a:txBody>
                    <a:bodyPr/>
                    <a:lstStyle/>
                    <a:p>
                      <a:pPr marL="0" algn="ctr" defTabSz="914400" rtl="0" eaLnBrk="1" fontAlgn="b" latinLnBrk="0" hangingPunct="1"/>
                      <a:r>
                        <a:rPr lang="tr-TR" sz="1800" kern="1200" dirty="0">
                          <a:solidFill>
                            <a:schemeClr val="dk1"/>
                          </a:solidFill>
                          <a:latin typeface="+mn-lt"/>
                          <a:ea typeface="+mn-ea"/>
                          <a:cs typeface="+mn-cs"/>
                        </a:rPr>
                        <a:t>7,5</a:t>
                      </a:r>
                    </a:p>
                  </a:txBody>
                  <a:tcPr marL="7620" marR="7620" marT="7620" marB="0" anchor="b"/>
                </a:tc>
                <a:tc>
                  <a:txBody>
                    <a:bodyPr/>
                    <a:lstStyle/>
                    <a:p>
                      <a:pPr marL="0" algn="l" defTabSz="914400" rtl="0" eaLnBrk="1" fontAlgn="b" latinLnBrk="0" hangingPunct="1"/>
                      <a:r>
                        <a:rPr lang="tr-TR" sz="1800" kern="1200" dirty="0">
                          <a:solidFill>
                            <a:schemeClr val="dk1"/>
                          </a:solidFill>
                          <a:latin typeface="+mn-lt"/>
                          <a:ea typeface="+mn-ea"/>
                          <a:cs typeface="+mn-cs"/>
                        </a:rPr>
                        <a:t>10.875.000,00</a:t>
                      </a:r>
                    </a:p>
                  </a:txBody>
                  <a:tcPr marL="7620" marR="7620" marT="7620" marB="0" anchor="b"/>
                </a:tc>
                <a:tc>
                  <a:txBody>
                    <a:bodyPr/>
                    <a:lstStyle/>
                    <a:p>
                      <a:pPr marL="0" algn="r" defTabSz="914400" rtl="0" eaLnBrk="1" fontAlgn="b" latinLnBrk="0" hangingPunct="1"/>
                      <a:r>
                        <a:rPr lang="tr-TR" sz="1800" kern="1200" dirty="0">
                          <a:solidFill>
                            <a:schemeClr val="dk1"/>
                          </a:solidFill>
                          <a:latin typeface="+mn-lt"/>
                          <a:ea typeface="+mn-ea"/>
                          <a:cs typeface="+mn-cs"/>
                        </a:rPr>
                        <a:t>       25.375.000,00 </a:t>
                      </a:r>
                    </a:p>
                  </a:txBody>
                  <a:tcPr marL="7620" marR="7620" marT="7620" marB="0" anchor="b"/>
                </a:tc>
                <a:extLst>
                  <a:ext uri="{0D108BD9-81ED-4DB2-BD59-A6C34878D82A}">
                    <a16:rowId xmlns:a16="http://schemas.microsoft.com/office/drawing/2014/main" val="2448808440"/>
                  </a:ext>
                </a:extLst>
              </a:tr>
              <a:tr h="533030">
                <a:tc>
                  <a:txBody>
                    <a:bodyPr/>
                    <a:lstStyle/>
                    <a:p>
                      <a:r>
                        <a:rPr lang="tr-TR" b="1" dirty="0"/>
                        <a:t>TOPLAM</a:t>
                      </a:r>
                    </a:p>
                  </a:txBody>
                  <a:tcPr/>
                </a:tc>
                <a:tc>
                  <a:txBody>
                    <a:bodyPr/>
                    <a:lstStyle/>
                    <a:p>
                      <a:pPr marL="0" algn="l" defTabSz="914400" rtl="0" eaLnBrk="1" latinLnBrk="0" hangingPunct="1"/>
                      <a:r>
                        <a:rPr lang="tr-TR" sz="1800" b="1" kern="1200" dirty="0">
                          <a:solidFill>
                            <a:schemeClr val="dk1"/>
                          </a:solidFill>
                          <a:latin typeface="+mn-lt"/>
                          <a:ea typeface="+mn-ea"/>
                          <a:cs typeface="+mn-cs"/>
                        </a:rPr>
                        <a:t>465.000.000,00</a:t>
                      </a:r>
                    </a:p>
                  </a:txBody>
                  <a:tcPr/>
                </a:tc>
                <a:tc>
                  <a:txBody>
                    <a:bodyPr/>
                    <a:lstStyle/>
                    <a:p>
                      <a:pPr marL="0" algn="l" defTabSz="914400" rtl="0" eaLnBrk="1" fontAlgn="b" latinLnBrk="0" hangingPunct="1"/>
                      <a:endParaRPr lang="tr-TR" sz="1800" kern="1200" dirty="0">
                        <a:solidFill>
                          <a:schemeClr val="dk1"/>
                        </a:solidFill>
                        <a:latin typeface="+mn-lt"/>
                        <a:ea typeface="+mn-ea"/>
                        <a:cs typeface="+mn-cs"/>
                      </a:endParaRPr>
                    </a:p>
                  </a:txBody>
                  <a:tcPr marL="7620" marR="7620" marT="7620" marB="0" anchor="b"/>
                </a:tc>
                <a:tc>
                  <a:txBody>
                    <a:bodyPr/>
                    <a:lstStyle/>
                    <a:p>
                      <a:pPr marL="0" algn="l" defTabSz="914400" rtl="0" eaLnBrk="1" fontAlgn="b" latinLnBrk="0" hangingPunct="1"/>
                      <a:r>
                        <a:rPr lang="tr-TR" sz="1800" b="1" kern="1200" dirty="0">
                          <a:solidFill>
                            <a:schemeClr val="dk1"/>
                          </a:solidFill>
                          <a:latin typeface="+mn-lt"/>
                          <a:ea typeface="+mn-ea"/>
                          <a:cs typeface="+mn-cs"/>
                        </a:rPr>
                        <a:t>31.455.000,00</a:t>
                      </a:r>
                    </a:p>
                  </a:txBody>
                  <a:tcPr marL="7620" marR="7620" marT="7620" marB="0" anchor="b"/>
                </a:tc>
                <a:tc>
                  <a:txBody>
                    <a:bodyPr/>
                    <a:lstStyle/>
                    <a:p>
                      <a:pPr marL="0" algn="r" defTabSz="914400" rtl="0" eaLnBrk="1" fontAlgn="b" latinLnBrk="0" hangingPunct="1"/>
                      <a:r>
                        <a:rPr lang="tr-TR" sz="1800" b="1" kern="1200" dirty="0">
                          <a:solidFill>
                            <a:schemeClr val="dk1"/>
                          </a:solidFill>
                          <a:latin typeface="+mn-lt"/>
                          <a:ea typeface="+mn-ea"/>
                          <a:cs typeface="+mn-cs"/>
                        </a:rPr>
                        <a:t>       73.395.000,00 </a:t>
                      </a:r>
                    </a:p>
                  </a:txBody>
                  <a:tcPr marL="7620" marR="7620" marT="7620" marB="0" anchor="b"/>
                </a:tc>
                <a:extLst>
                  <a:ext uri="{0D108BD9-81ED-4DB2-BD59-A6C34878D82A}">
                    <a16:rowId xmlns:a16="http://schemas.microsoft.com/office/drawing/2014/main" val="2980009934"/>
                  </a:ext>
                </a:extLst>
              </a:tr>
            </a:tbl>
          </a:graphicData>
        </a:graphic>
      </p:graphicFrame>
    </p:spTree>
    <p:extLst>
      <p:ext uri="{BB962C8B-B14F-4D97-AF65-F5344CB8AC3E}">
        <p14:creationId xmlns:p14="http://schemas.microsoft.com/office/powerpoint/2010/main" val="3583549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7D4A4-36B6-2F70-A865-D3098F784D02}"/>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7AEADED9-0007-24EA-63CF-64695EA3E7C8}"/>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2AAF5C14-4D7E-BE95-BA25-73B64B9E851D}"/>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E06F3AF9-12F1-F32F-9981-80C90219CA83}"/>
              </a:ext>
            </a:extLst>
          </p:cNvPr>
          <p:cNvSpPr>
            <a:spLocks noGrp="1"/>
          </p:cNvSpPr>
          <p:nvPr>
            <p:ph type="sldNum" sz="quarter" idx="12"/>
          </p:nvPr>
        </p:nvSpPr>
        <p:spPr/>
        <p:txBody>
          <a:bodyPr/>
          <a:lstStyle/>
          <a:p>
            <a:fld id="{F302176B-0E47-46AC-8F43-DAB4B8A37D06}" type="slidenum">
              <a:rPr lang="tr-TR" smtClean="0"/>
              <a:t>62</a:t>
            </a:fld>
            <a:endParaRPr lang="tr-TR"/>
          </a:p>
        </p:txBody>
      </p:sp>
      <p:pic>
        <p:nvPicPr>
          <p:cNvPr id="6" name="Resim 5">
            <a:extLst>
              <a:ext uri="{FF2B5EF4-FFF2-40B4-BE49-F238E27FC236}">
                <a16:creationId xmlns:a16="http://schemas.microsoft.com/office/drawing/2014/main" id="{3E0F25BF-82BB-D9C2-516D-0BA2BB2BD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453132"/>
            <a:ext cx="8496944" cy="5496148"/>
          </a:xfrm>
          <a:prstGeom prst="rect">
            <a:avLst/>
          </a:prstGeom>
        </p:spPr>
      </p:pic>
    </p:spTree>
    <p:extLst>
      <p:ext uri="{BB962C8B-B14F-4D97-AF65-F5344CB8AC3E}">
        <p14:creationId xmlns:p14="http://schemas.microsoft.com/office/powerpoint/2010/main" val="2089326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3251-4D91-D680-E686-9267E14C161F}"/>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951F5773-65D6-2607-C14A-5AE72F6B1ABC}"/>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12FA20B0-2B26-2774-AD3D-736C491827AA}"/>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76AC9893-3C5E-2192-F0FB-5F8EFADB7489}"/>
              </a:ext>
            </a:extLst>
          </p:cNvPr>
          <p:cNvSpPr>
            <a:spLocks noGrp="1"/>
          </p:cNvSpPr>
          <p:nvPr>
            <p:ph type="sldNum" sz="quarter" idx="12"/>
          </p:nvPr>
        </p:nvSpPr>
        <p:spPr/>
        <p:txBody>
          <a:bodyPr/>
          <a:lstStyle/>
          <a:p>
            <a:fld id="{F302176B-0E47-46AC-8F43-DAB4B8A37D06}" type="slidenum">
              <a:rPr lang="tr-TR" smtClean="0"/>
              <a:t>63</a:t>
            </a:fld>
            <a:endParaRPr lang="tr-TR"/>
          </a:p>
        </p:txBody>
      </p:sp>
      <p:pic>
        <p:nvPicPr>
          <p:cNvPr id="6" name="Resim 5">
            <a:extLst>
              <a:ext uri="{FF2B5EF4-FFF2-40B4-BE49-F238E27FC236}">
                <a16:creationId xmlns:a16="http://schemas.microsoft.com/office/drawing/2014/main" id="{CB7A461D-0E06-6B96-A4F0-AAD84D9C4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735097"/>
            <a:ext cx="8856984" cy="5070168"/>
          </a:xfrm>
          <a:prstGeom prst="rect">
            <a:avLst/>
          </a:prstGeom>
        </p:spPr>
      </p:pic>
    </p:spTree>
    <p:extLst>
      <p:ext uri="{BB962C8B-B14F-4D97-AF65-F5344CB8AC3E}">
        <p14:creationId xmlns:p14="http://schemas.microsoft.com/office/powerpoint/2010/main" val="1261722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C22A-2422-635C-E1D3-910A77C4CF1B}"/>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750B81C0-4B95-9778-9614-0957D276BFC5}"/>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1EC79CA0-F60C-8818-FDF0-AD56A947266B}"/>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688A00BB-0679-C674-CA73-A5824E47E3D8}"/>
              </a:ext>
            </a:extLst>
          </p:cNvPr>
          <p:cNvSpPr>
            <a:spLocks noGrp="1"/>
          </p:cNvSpPr>
          <p:nvPr>
            <p:ph type="sldNum" sz="quarter" idx="12"/>
          </p:nvPr>
        </p:nvSpPr>
        <p:spPr/>
        <p:txBody>
          <a:bodyPr/>
          <a:lstStyle/>
          <a:p>
            <a:fld id="{F302176B-0E47-46AC-8F43-DAB4B8A37D06}" type="slidenum">
              <a:rPr lang="tr-TR" smtClean="0"/>
              <a:t>64</a:t>
            </a:fld>
            <a:endParaRPr lang="tr-TR"/>
          </a:p>
        </p:txBody>
      </p:sp>
      <p:pic>
        <p:nvPicPr>
          <p:cNvPr id="6" name="Resim 5">
            <a:extLst>
              <a:ext uri="{FF2B5EF4-FFF2-40B4-BE49-F238E27FC236}">
                <a16:creationId xmlns:a16="http://schemas.microsoft.com/office/drawing/2014/main" id="{A0E02765-5ED9-7352-06DB-B23289548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487425"/>
            <a:ext cx="8424936" cy="5389847"/>
          </a:xfrm>
          <a:prstGeom prst="rect">
            <a:avLst/>
          </a:prstGeom>
        </p:spPr>
      </p:pic>
    </p:spTree>
    <p:extLst>
      <p:ext uri="{BB962C8B-B14F-4D97-AF65-F5344CB8AC3E}">
        <p14:creationId xmlns:p14="http://schemas.microsoft.com/office/powerpoint/2010/main" val="1845188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F9235-02BD-2A1F-D56D-E8452280929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1525AC6-4D65-33BD-C89D-13E5BB724081}"/>
              </a:ext>
            </a:extLst>
          </p:cNvPr>
          <p:cNvSpPr>
            <a:spLocks noGrp="1"/>
          </p:cNvSpPr>
          <p:nvPr>
            <p:ph type="sldNum" sz="quarter" idx="12"/>
          </p:nvPr>
        </p:nvSpPr>
        <p:spPr/>
        <p:txBody>
          <a:bodyPr/>
          <a:lstStyle/>
          <a:p>
            <a:fld id="{F302176B-0E47-46AC-8F43-DAB4B8A37D06}" type="slidenum">
              <a:rPr lang="tr-TR" smtClean="0"/>
              <a:t>65</a:t>
            </a:fld>
            <a:endParaRPr lang="tr-TR"/>
          </a:p>
        </p:txBody>
      </p:sp>
      <p:sp>
        <p:nvSpPr>
          <p:cNvPr id="3" name="İçerik Yer Tutucusu 2">
            <a:extLst>
              <a:ext uri="{FF2B5EF4-FFF2-40B4-BE49-F238E27FC236}">
                <a16:creationId xmlns:a16="http://schemas.microsoft.com/office/drawing/2014/main" id="{E99636CA-BD37-50BF-3F7F-FD4AE6E35616}"/>
              </a:ext>
            </a:extLst>
          </p:cNvPr>
          <p:cNvSpPr>
            <a:spLocks noGrp="1"/>
          </p:cNvSpPr>
          <p:nvPr>
            <p:ph idx="4294967295"/>
          </p:nvPr>
        </p:nvSpPr>
        <p:spPr>
          <a:xfrm>
            <a:off x="1199456" y="548680"/>
            <a:ext cx="10009112" cy="5623521"/>
          </a:xfrm>
        </p:spPr>
        <p:txBody>
          <a:bodyPr>
            <a:normAutofit/>
          </a:bodyPr>
          <a:lstStyle/>
          <a:p>
            <a:pPr marL="0" indent="0" algn="ctr">
              <a:buNone/>
            </a:pPr>
            <a:endParaRPr lang="tr-TR" sz="3200" b="1" dirty="0">
              <a:solidFill>
                <a:srgbClr val="FF0000"/>
              </a:solidFill>
              <a:effectLst>
                <a:outerShdw blurRad="38100" dist="38100" dir="2700000" algn="tl">
                  <a:srgbClr val="000000">
                    <a:alpha val="43137"/>
                  </a:srgbClr>
                </a:outerShdw>
              </a:effectLst>
            </a:endParaRPr>
          </a:p>
          <a:p>
            <a:pPr marL="0" indent="0" algn="ctr">
              <a:lnSpc>
                <a:spcPct val="110000"/>
              </a:lnSpc>
              <a:buNone/>
            </a:pPr>
            <a:r>
              <a:rPr lang="tr-TR" sz="2900" b="1" dirty="0">
                <a:solidFill>
                  <a:srgbClr val="FF0000"/>
                </a:solidFill>
                <a:effectLst>
                  <a:outerShdw blurRad="38100" dist="38100" dir="2700000" algn="tl">
                    <a:srgbClr val="000000">
                      <a:alpha val="43137"/>
                    </a:srgbClr>
                  </a:outerShdw>
                </a:effectLst>
              </a:rPr>
              <a:t>ÖRNEKLER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Örneğin,</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Ticari Bilanço Zararı: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40.000.000,00 TL)</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Kanunen Kabul Edilmeyen Gideri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5.000.000,00 TL olan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bir firmanın 2025 I. Geçici Vergi Beyannamesi aşağıdaki gibi olacaktır.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8D16E0B7-416F-41CF-A3F9-6791867F6657}"/>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6260328D-585A-0CBD-BE56-5310990790D7}"/>
              </a:ext>
            </a:extLst>
          </p:cNvPr>
          <p:cNvSpPr>
            <a:spLocks noGrp="1"/>
          </p:cNvSpPr>
          <p:nvPr>
            <p:ph type="ftr" sz="quarter" idx="11"/>
          </p:nvPr>
        </p:nvSpPr>
        <p:spPr/>
        <p:txBody>
          <a:bodyPr/>
          <a:lstStyle/>
          <a:p>
            <a:r>
              <a:rPr lang="tr-TR" b="1" dirty="0"/>
              <a:t>Dr. Soner ÜLGEN</a:t>
            </a:r>
          </a:p>
        </p:txBody>
      </p:sp>
    </p:spTree>
    <p:extLst>
      <p:ext uri="{BB962C8B-B14F-4D97-AF65-F5344CB8AC3E}">
        <p14:creationId xmlns:p14="http://schemas.microsoft.com/office/powerpoint/2010/main" val="5439734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8AF9-98D9-7E6B-1103-27E3FA1920A3}"/>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3D36A5FA-4E2C-8FEE-CDE7-A801F86F7089}"/>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69F43C9C-9D05-1689-2409-2ADD6667645D}"/>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6C291EFB-487A-14AF-7EB1-B68A0E428B34}"/>
              </a:ext>
            </a:extLst>
          </p:cNvPr>
          <p:cNvSpPr>
            <a:spLocks noGrp="1"/>
          </p:cNvSpPr>
          <p:nvPr>
            <p:ph type="sldNum" sz="quarter" idx="12"/>
          </p:nvPr>
        </p:nvSpPr>
        <p:spPr/>
        <p:txBody>
          <a:bodyPr/>
          <a:lstStyle/>
          <a:p>
            <a:fld id="{F302176B-0E47-46AC-8F43-DAB4B8A37D06}" type="slidenum">
              <a:rPr lang="tr-TR" smtClean="0"/>
              <a:t>66</a:t>
            </a:fld>
            <a:endParaRPr lang="tr-TR"/>
          </a:p>
        </p:txBody>
      </p:sp>
      <p:pic>
        <p:nvPicPr>
          <p:cNvPr id="6" name="Resim 5">
            <a:extLst>
              <a:ext uri="{FF2B5EF4-FFF2-40B4-BE49-F238E27FC236}">
                <a16:creationId xmlns:a16="http://schemas.microsoft.com/office/drawing/2014/main" id="{22FA3848-E51E-7CE9-C683-2A85CB3D0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514097"/>
            <a:ext cx="8640959" cy="5435183"/>
          </a:xfrm>
          <a:prstGeom prst="rect">
            <a:avLst/>
          </a:prstGeom>
        </p:spPr>
      </p:pic>
    </p:spTree>
    <p:extLst>
      <p:ext uri="{BB962C8B-B14F-4D97-AF65-F5344CB8AC3E}">
        <p14:creationId xmlns:p14="http://schemas.microsoft.com/office/powerpoint/2010/main" val="1253824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D4D9-76B4-F86E-2F97-B4FB422E7237}"/>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504F9D05-BB72-7112-2075-F6DA9F369D90}"/>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313F69B9-F4AD-10B7-80DD-253771BBF66A}"/>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C774C17A-6979-8B9E-9E94-F83BEF47F308}"/>
              </a:ext>
            </a:extLst>
          </p:cNvPr>
          <p:cNvSpPr>
            <a:spLocks noGrp="1"/>
          </p:cNvSpPr>
          <p:nvPr>
            <p:ph type="sldNum" sz="quarter" idx="12"/>
          </p:nvPr>
        </p:nvSpPr>
        <p:spPr/>
        <p:txBody>
          <a:bodyPr/>
          <a:lstStyle/>
          <a:p>
            <a:fld id="{F302176B-0E47-46AC-8F43-DAB4B8A37D06}" type="slidenum">
              <a:rPr lang="tr-TR" smtClean="0"/>
              <a:t>67</a:t>
            </a:fld>
            <a:endParaRPr lang="tr-TR"/>
          </a:p>
        </p:txBody>
      </p:sp>
      <p:pic>
        <p:nvPicPr>
          <p:cNvPr id="6" name="Resim 5">
            <a:extLst>
              <a:ext uri="{FF2B5EF4-FFF2-40B4-BE49-F238E27FC236}">
                <a16:creationId xmlns:a16="http://schemas.microsoft.com/office/drawing/2014/main" id="{F097F3C1-B4B7-A583-396B-6513DF7D1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506477"/>
            <a:ext cx="8784976" cy="5658828"/>
          </a:xfrm>
          <a:prstGeom prst="rect">
            <a:avLst/>
          </a:prstGeom>
        </p:spPr>
      </p:pic>
    </p:spTree>
    <p:extLst>
      <p:ext uri="{BB962C8B-B14F-4D97-AF65-F5344CB8AC3E}">
        <p14:creationId xmlns:p14="http://schemas.microsoft.com/office/powerpoint/2010/main" val="603367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AA31-5F4D-D89A-25A8-30D8DEBF6ABA}"/>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B5D9E7BE-6B9E-CC17-D703-3760364981C0}"/>
              </a:ext>
            </a:extLst>
          </p:cNvPr>
          <p:cNvSpPr>
            <a:spLocks noGrp="1"/>
          </p:cNvSpPr>
          <p:nvPr>
            <p:ph type="dt" sz="half" idx="10"/>
          </p:nvPr>
        </p:nvSpPr>
        <p:spPr/>
        <p:txBody>
          <a:bodyPr/>
          <a:lstStyle/>
          <a:p>
            <a:fld id="{60B3A5D4-2E77-42E0-B14B-429C35F5DBBB}" type="datetime1">
              <a:rPr lang="tr-TR" smtClean="0"/>
              <a:t>31.05.2025</a:t>
            </a:fld>
            <a:endParaRPr lang="tr-TR"/>
          </a:p>
        </p:txBody>
      </p:sp>
      <p:sp>
        <p:nvSpPr>
          <p:cNvPr id="3" name="Alt Bilgi Yer Tutucusu 2">
            <a:extLst>
              <a:ext uri="{FF2B5EF4-FFF2-40B4-BE49-F238E27FC236}">
                <a16:creationId xmlns:a16="http://schemas.microsoft.com/office/drawing/2014/main" id="{A541DD7E-82C0-2434-E476-67F88790A152}"/>
              </a:ext>
            </a:extLst>
          </p:cNvPr>
          <p:cNvSpPr>
            <a:spLocks noGrp="1"/>
          </p:cNvSpPr>
          <p:nvPr>
            <p:ph type="ftr" sz="quarter" idx="11"/>
          </p:nvPr>
        </p:nvSpPr>
        <p:spPr/>
        <p:txBody>
          <a:bodyPr/>
          <a:lstStyle/>
          <a:p>
            <a:r>
              <a:rPr lang="tr-TR" b="1" dirty="0"/>
              <a:t>Dr. Soner ÜLGEN</a:t>
            </a:r>
          </a:p>
        </p:txBody>
      </p:sp>
      <p:sp>
        <p:nvSpPr>
          <p:cNvPr id="4" name="Slayt Numarası Yer Tutucusu 3">
            <a:extLst>
              <a:ext uri="{FF2B5EF4-FFF2-40B4-BE49-F238E27FC236}">
                <a16:creationId xmlns:a16="http://schemas.microsoft.com/office/drawing/2014/main" id="{F1B0D991-E363-B690-F81F-871EBA48E4BD}"/>
              </a:ext>
            </a:extLst>
          </p:cNvPr>
          <p:cNvSpPr>
            <a:spLocks noGrp="1"/>
          </p:cNvSpPr>
          <p:nvPr>
            <p:ph type="sldNum" sz="quarter" idx="12"/>
          </p:nvPr>
        </p:nvSpPr>
        <p:spPr/>
        <p:txBody>
          <a:bodyPr/>
          <a:lstStyle/>
          <a:p>
            <a:fld id="{F302176B-0E47-46AC-8F43-DAB4B8A37D06}" type="slidenum">
              <a:rPr lang="tr-TR" smtClean="0"/>
              <a:t>68</a:t>
            </a:fld>
            <a:endParaRPr lang="tr-TR"/>
          </a:p>
        </p:txBody>
      </p:sp>
      <p:pic>
        <p:nvPicPr>
          <p:cNvPr id="6" name="Resim 5">
            <a:extLst>
              <a:ext uri="{FF2B5EF4-FFF2-40B4-BE49-F238E27FC236}">
                <a16:creationId xmlns:a16="http://schemas.microsoft.com/office/drawing/2014/main" id="{186F3B2D-7EBF-139E-270D-0602E053E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548680"/>
            <a:ext cx="8712968" cy="5795222"/>
          </a:xfrm>
          <a:prstGeom prst="rect">
            <a:avLst/>
          </a:prstGeom>
        </p:spPr>
      </p:pic>
    </p:spTree>
    <p:extLst>
      <p:ext uri="{BB962C8B-B14F-4D97-AF65-F5344CB8AC3E}">
        <p14:creationId xmlns:p14="http://schemas.microsoft.com/office/powerpoint/2010/main" val="337788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CD84-F707-0830-8FF2-9F57072E0FC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D1E86F7-BA43-7FF9-3D68-A959056E8DA3}"/>
              </a:ext>
            </a:extLst>
          </p:cNvPr>
          <p:cNvSpPr>
            <a:spLocks noGrp="1"/>
          </p:cNvSpPr>
          <p:nvPr>
            <p:ph type="sldNum" sz="quarter" idx="12"/>
          </p:nvPr>
        </p:nvSpPr>
        <p:spPr/>
        <p:txBody>
          <a:bodyPr/>
          <a:lstStyle/>
          <a:p>
            <a:fld id="{F302176B-0E47-46AC-8F43-DAB4B8A37D06}" type="slidenum">
              <a:rPr lang="tr-TR" smtClean="0"/>
              <a:t>7</a:t>
            </a:fld>
            <a:endParaRPr lang="tr-TR"/>
          </a:p>
        </p:txBody>
      </p:sp>
      <p:sp>
        <p:nvSpPr>
          <p:cNvPr id="3" name="İçerik Yer Tutucusu 2">
            <a:extLst>
              <a:ext uri="{FF2B5EF4-FFF2-40B4-BE49-F238E27FC236}">
                <a16:creationId xmlns:a16="http://schemas.microsoft.com/office/drawing/2014/main" id="{FD2596BF-92DD-8E13-1472-74D12E54EF42}"/>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buNone/>
            </a:pPr>
            <a:r>
              <a:rPr lang="tr-TR" b="1" dirty="0">
                <a:solidFill>
                  <a:srgbClr val="FF0000"/>
                </a:solidFill>
                <a:effectLst>
                  <a:outerShdw blurRad="38100" dist="38100" dir="2700000" algn="tl">
                    <a:srgbClr val="000000">
                      <a:alpha val="43137"/>
                    </a:srgbClr>
                  </a:outerShdw>
                </a:effectLst>
              </a:rPr>
              <a:t>KİMLER ASGARİ KURUMLAR VERGİSİNE TABİDİR?</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E-Beyanname Programında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 Yurt İçi Asgari Geçici Vergi Mükellefi» bölümünde « Üç Hesap Döneminden Daha Fazla Dönem Kurumlar Vergisi Mükellefi misiniz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Evet kutucuğunu işaretlerseniz asgari geçici vergi hesaplanıyor.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E382D9B2-3B5D-2C18-EA68-68D2760CC43F}"/>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66D3C746-C207-C1DE-96C4-EE7C568C67BA}"/>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59423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E6AE-A877-A26E-B2D5-C8A40AD3E33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6CDB5B1-8840-979A-36D4-6F04FBD6CD55}"/>
              </a:ext>
            </a:extLst>
          </p:cNvPr>
          <p:cNvSpPr>
            <a:spLocks noGrp="1"/>
          </p:cNvSpPr>
          <p:nvPr>
            <p:ph type="sldNum" sz="quarter" idx="12"/>
          </p:nvPr>
        </p:nvSpPr>
        <p:spPr/>
        <p:txBody>
          <a:bodyPr/>
          <a:lstStyle/>
          <a:p>
            <a:fld id="{F302176B-0E47-46AC-8F43-DAB4B8A37D06}" type="slidenum">
              <a:rPr lang="tr-TR" smtClean="0"/>
              <a:t>8</a:t>
            </a:fld>
            <a:endParaRPr lang="tr-TR"/>
          </a:p>
        </p:txBody>
      </p:sp>
      <p:sp>
        <p:nvSpPr>
          <p:cNvPr id="3" name="İçerik Yer Tutucusu 2">
            <a:extLst>
              <a:ext uri="{FF2B5EF4-FFF2-40B4-BE49-F238E27FC236}">
                <a16:creationId xmlns:a16="http://schemas.microsoft.com/office/drawing/2014/main" id="{72DA9920-3C16-C056-2B80-DD715E60D070}"/>
              </a:ext>
            </a:extLst>
          </p:cNvPr>
          <p:cNvSpPr>
            <a:spLocks noGrp="1"/>
          </p:cNvSpPr>
          <p:nvPr>
            <p:ph idx="4294967295"/>
          </p:nvPr>
        </p:nvSpPr>
        <p:spPr>
          <a:xfrm>
            <a:off x="1199456" y="836712"/>
            <a:ext cx="10009112" cy="5335489"/>
          </a:xfrm>
        </p:spPr>
        <p:txBody>
          <a:bodyPr>
            <a:normAutofit fontScale="925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BİRLEŞME-DEVİR VE TÜR DEĞİŞİKLİĞİ HALLERİNDE ASGARİ KURUMLAR VERGİSİ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Birleşme, devir, tür değişikliği ile kısmi ve tam bölünme suretiyle kurulan şirketler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ilk defa faaliyete başlayan şirket olarak kabul edilmeyecektir</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Gelir Vergisi Kanunu’nun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“Hasılat esaslı kazanç tespiti”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başlıklı 113’ncü maddesine göre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hasılat esasına göre vergilendirilen kurumlar vergisi mükellefleri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hakkında asgari vergi uygulanmayacaktır.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82B40209-5DCC-938A-7639-58495D713B2C}"/>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DD92CD6D-CF89-3DE2-6E04-E4D662C5364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180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FE0F-5BC9-B7DA-4EAA-86CA35F38C0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5605D66-7B05-D58E-0B71-3299C48FADF3}"/>
              </a:ext>
            </a:extLst>
          </p:cNvPr>
          <p:cNvSpPr>
            <a:spLocks noGrp="1"/>
          </p:cNvSpPr>
          <p:nvPr>
            <p:ph type="sldNum" sz="quarter" idx="12"/>
          </p:nvPr>
        </p:nvSpPr>
        <p:spPr/>
        <p:txBody>
          <a:bodyPr/>
          <a:lstStyle/>
          <a:p>
            <a:fld id="{F302176B-0E47-46AC-8F43-DAB4B8A37D06}" type="slidenum">
              <a:rPr lang="tr-TR" smtClean="0"/>
              <a:t>9</a:t>
            </a:fld>
            <a:endParaRPr lang="tr-TR"/>
          </a:p>
        </p:txBody>
      </p:sp>
      <p:sp>
        <p:nvSpPr>
          <p:cNvPr id="3" name="İçerik Yer Tutucusu 2">
            <a:extLst>
              <a:ext uri="{FF2B5EF4-FFF2-40B4-BE49-F238E27FC236}">
                <a16:creationId xmlns:a16="http://schemas.microsoft.com/office/drawing/2014/main" id="{EF7D389C-D0E5-2210-8B36-32C16D3E1D10}"/>
              </a:ext>
            </a:extLst>
          </p:cNvPr>
          <p:cNvSpPr>
            <a:spLocks noGrp="1"/>
          </p:cNvSpPr>
          <p:nvPr>
            <p:ph idx="4294967295"/>
          </p:nvPr>
        </p:nvSpPr>
        <p:spPr>
          <a:xfrm>
            <a:off x="1199456" y="836712"/>
            <a:ext cx="10009112" cy="5335489"/>
          </a:xfrm>
        </p:spPr>
        <p:txBody>
          <a:bodyPr>
            <a:normAutofit fontScale="850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rPr>
              <a:t>ASGARİ KURUMLAR VERGİSİNİN HESABINA DİKKAT!</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Konunun özünü aktarmak gerekirse: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Kurumların bir hesap dönemi içerisinde elde ettikleri kazançlarına, Kurumlar Vergisi Kanununun 32’nci maddesinin bir ila dokuzuncu fıkrası hükümleri ile 32/A maddesinin uygulanması suretiyle tespit olunacak oranın tatbik edilmesiyle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hesaplanan kurumlar vergisi</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indirim ve istisnalar düşülmeden önceki kurum kazancının %10'undan az olamayacaktır</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Asgari kurumlar vergisi kapsamı dışında bulunan indirim ve istisnalar düşülecektir.</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C3E05E41-CB78-E5FC-3829-FFDDEA3EF203}"/>
              </a:ext>
            </a:extLst>
          </p:cNvPr>
          <p:cNvSpPr>
            <a:spLocks noGrp="1"/>
          </p:cNvSpPr>
          <p:nvPr>
            <p:ph type="dt" sz="half" idx="10"/>
          </p:nvPr>
        </p:nvSpPr>
        <p:spPr/>
        <p:txBody>
          <a:bodyPr/>
          <a:lstStyle/>
          <a:p>
            <a:fld id="{B4468691-E455-44E9-AD8D-E56A6FC37772}" type="datetime1">
              <a:rPr lang="tr-TR" smtClean="0"/>
              <a:t>31.05.2025</a:t>
            </a:fld>
            <a:endParaRPr lang="tr-TR"/>
          </a:p>
        </p:txBody>
      </p:sp>
      <p:sp>
        <p:nvSpPr>
          <p:cNvPr id="4" name="Alt Bilgi Yer Tutucusu 3">
            <a:extLst>
              <a:ext uri="{FF2B5EF4-FFF2-40B4-BE49-F238E27FC236}">
                <a16:creationId xmlns:a16="http://schemas.microsoft.com/office/drawing/2014/main" id="{0499400B-90D8-86AA-AADC-CD1D7D37A73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053422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Tahta Yazı</Template>
  <TotalTime>12589</TotalTime>
  <Words>2873</Words>
  <Application>Microsoft Office PowerPoint</Application>
  <PresentationFormat>Geniş ekran</PresentationFormat>
  <Paragraphs>428</Paragraphs>
  <Slides>68</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68</vt:i4>
      </vt:variant>
    </vt:vector>
  </HeadingPairs>
  <TitlesOfParts>
    <vt:vector size="74" baseType="lpstr">
      <vt:lpstr>Calibri</vt:lpstr>
      <vt:lpstr>Rockwell</vt:lpstr>
      <vt:lpstr>Rockwell Condensed</vt:lpstr>
      <vt:lpstr>Times New Roman</vt:lpstr>
      <vt:lpstr>Wingdings</vt:lpstr>
      <vt:lpstr>Tahta Yazı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CONSULTANT</dc:title>
  <dc:creator>User</dc:creator>
  <cp:lastModifiedBy>Soner Ulgen</cp:lastModifiedBy>
  <cp:revision>366</cp:revision>
  <dcterms:created xsi:type="dcterms:W3CDTF">2019-02-10T16:53:17Z</dcterms:created>
  <dcterms:modified xsi:type="dcterms:W3CDTF">2025-05-31T20:52:48Z</dcterms:modified>
</cp:coreProperties>
</file>