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872" r:id="rId1"/>
  </p:sldMasterIdLst>
  <p:notesMasterIdLst>
    <p:notesMasterId r:id="rId57"/>
  </p:notesMasterIdLst>
  <p:sldIdLst>
    <p:sldId id="256" r:id="rId2"/>
    <p:sldId id="696" r:id="rId3"/>
    <p:sldId id="785" r:id="rId4"/>
    <p:sldId id="697" r:id="rId5"/>
    <p:sldId id="698" r:id="rId6"/>
    <p:sldId id="699" r:id="rId7"/>
    <p:sldId id="700" r:id="rId8"/>
    <p:sldId id="788" r:id="rId9"/>
    <p:sldId id="701" r:id="rId10"/>
    <p:sldId id="703" r:id="rId11"/>
    <p:sldId id="704" r:id="rId12"/>
    <p:sldId id="791" r:id="rId13"/>
    <p:sldId id="707" r:id="rId14"/>
    <p:sldId id="773" r:id="rId15"/>
    <p:sldId id="774" r:id="rId16"/>
    <p:sldId id="775" r:id="rId17"/>
    <p:sldId id="709" r:id="rId18"/>
    <p:sldId id="710" r:id="rId19"/>
    <p:sldId id="768" r:id="rId20"/>
    <p:sldId id="711" r:id="rId21"/>
    <p:sldId id="712" r:id="rId22"/>
    <p:sldId id="713" r:id="rId23"/>
    <p:sldId id="715" r:id="rId24"/>
    <p:sldId id="789" r:id="rId25"/>
    <p:sldId id="790" r:id="rId26"/>
    <p:sldId id="716" r:id="rId27"/>
    <p:sldId id="717" r:id="rId28"/>
    <p:sldId id="724" r:id="rId29"/>
    <p:sldId id="725" r:id="rId30"/>
    <p:sldId id="772" r:id="rId31"/>
    <p:sldId id="726" r:id="rId32"/>
    <p:sldId id="727" r:id="rId33"/>
    <p:sldId id="728" r:id="rId34"/>
    <p:sldId id="729" r:id="rId35"/>
    <p:sldId id="730" r:id="rId36"/>
    <p:sldId id="731" r:id="rId37"/>
    <p:sldId id="732" r:id="rId38"/>
    <p:sldId id="771" r:id="rId39"/>
    <p:sldId id="735" r:id="rId40"/>
    <p:sldId id="737" r:id="rId41"/>
    <p:sldId id="738" r:id="rId42"/>
    <p:sldId id="739" r:id="rId43"/>
    <p:sldId id="740" r:id="rId44"/>
    <p:sldId id="792" r:id="rId45"/>
    <p:sldId id="742" r:id="rId46"/>
    <p:sldId id="744" r:id="rId47"/>
    <p:sldId id="746" r:id="rId48"/>
    <p:sldId id="778" r:id="rId49"/>
    <p:sldId id="779" r:id="rId50"/>
    <p:sldId id="781" r:id="rId51"/>
    <p:sldId id="747" r:id="rId52"/>
    <p:sldId id="749" r:id="rId53"/>
    <p:sldId id="750" r:id="rId54"/>
    <p:sldId id="752" r:id="rId55"/>
    <p:sldId id="688" r:id="rId5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595"/>
  </p:normalViewPr>
  <p:slideViewPr>
    <p:cSldViewPr snapToGrid="0">
      <p:cViewPr varScale="1">
        <p:scale>
          <a:sx n="104" d="100"/>
          <a:sy n="104" d="100"/>
        </p:scale>
        <p:origin x="86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79FDB5-03FC-1848-94F5-6FD34C22F9A8}" type="datetimeFigureOut">
              <a:rPr lang="tr-TR" smtClean="0"/>
              <a:t>12.07.2024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FD5797-6077-D645-A288-36B6A0910673}" type="slidenum">
              <a:rPr lang="tr-TR" smtClean="0"/>
              <a:t>‹#›</a:t>
            </a:fld>
            <a:endParaRPr lang="tr-TR"/>
          </a:p>
        </p:txBody>
      </p:sp>
    </p:spTree>
    <p:extLst>
      <p:ext uri="{BB962C8B-B14F-4D97-AF65-F5344CB8AC3E}">
        <p14:creationId xmlns:p14="http://schemas.microsoft.com/office/powerpoint/2010/main" val="3235696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DFD5797-6077-D645-A288-36B6A0910673}" type="slidenum">
              <a:rPr lang="tr-TR" smtClean="0"/>
              <a:t>50</a:t>
            </a:fld>
            <a:endParaRPr lang="tr-TR"/>
          </a:p>
        </p:txBody>
      </p:sp>
    </p:spTree>
    <p:extLst>
      <p:ext uri="{BB962C8B-B14F-4D97-AF65-F5344CB8AC3E}">
        <p14:creationId xmlns:p14="http://schemas.microsoft.com/office/powerpoint/2010/main" val="3091786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A2C4AB-70D6-DC38-89DA-531AB44364A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4F28661-97C5-8F01-3D22-EE11D48EDE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2801B0E-00F1-DAD5-BFC1-88C9193F7F73}"/>
              </a:ext>
            </a:extLst>
          </p:cNvPr>
          <p:cNvSpPr>
            <a:spLocks noGrp="1"/>
          </p:cNvSpPr>
          <p:nvPr>
            <p:ph type="dt" sz="half" idx="10"/>
          </p:nvPr>
        </p:nvSpPr>
        <p:spPr/>
        <p:txBody>
          <a:bodyPr/>
          <a:lstStyle/>
          <a:p>
            <a:fld id="{E80B39C1-BB55-BA44-9CFF-6A32BEAA94FE}" type="datetime1">
              <a:rPr lang="tr-TR" smtClean="0"/>
              <a:t>12.07.2024</a:t>
            </a:fld>
            <a:endParaRPr lang="tr-TR"/>
          </a:p>
        </p:txBody>
      </p:sp>
      <p:sp>
        <p:nvSpPr>
          <p:cNvPr id="5" name="Alt Bilgi Yer Tutucusu 4">
            <a:extLst>
              <a:ext uri="{FF2B5EF4-FFF2-40B4-BE49-F238E27FC236}">
                <a16:creationId xmlns:a16="http://schemas.microsoft.com/office/drawing/2014/main" id="{DFD0AB7C-64C4-0692-A9E9-97D66A8891E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BBE38C3-9E81-9F5B-18B3-913B65019118}"/>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1551086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3B1E7F-92B6-82A0-E6F0-AF187CA2E76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0949127-C9FD-CEB5-F452-5D36631BEDF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48DCBC8-5537-F89E-4B57-BFB9F3CC15EA}"/>
              </a:ext>
            </a:extLst>
          </p:cNvPr>
          <p:cNvSpPr>
            <a:spLocks noGrp="1"/>
          </p:cNvSpPr>
          <p:nvPr>
            <p:ph type="dt" sz="half" idx="10"/>
          </p:nvPr>
        </p:nvSpPr>
        <p:spPr/>
        <p:txBody>
          <a:bodyPr/>
          <a:lstStyle/>
          <a:p>
            <a:fld id="{BD4F818E-67C0-224B-BDD4-88070BDBAB23}" type="datetime1">
              <a:rPr lang="tr-TR" smtClean="0"/>
              <a:t>12.07.2024</a:t>
            </a:fld>
            <a:endParaRPr lang="tr-TR"/>
          </a:p>
        </p:txBody>
      </p:sp>
      <p:sp>
        <p:nvSpPr>
          <p:cNvPr id="5" name="Alt Bilgi Yer Tutucusu 4">
            <a:extLst>
              <a:ext uri="{FF2B5EF4-FFF2-40B4-BE49-F238E27FC236}">
                <a16:creationId xmlns:a16="http://schemas.microsoft.com/office/drawing/2014/main" id="{6EC976DC-CBF4-20D0-97FC-E54A3EF3F0E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D0609D-4BFE-816E-6813-26F5810C6872}"/>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2941874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DD9A006-767B-5C67-050B-78E199F8D40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DC68152-94E0-0754-3E74-65D3E3E502A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F57AA14-C06F-A1CC-6DA0-32C53D04E5A4}"/>
              </a:ext>
            </a:extLst>
          </p:cNvPr>
          <p:cNvSpPr>
            <a:spLocks noGrp="1"/>
          </p:cNvSpPr>
          <p:nvPr>
            <p:ph type="dt" sz="half" idx="10"/>
          </p:nvPr>
        </p:nvSpPr>
        <p:spPr/>
        <p:txBody>
          <a:bodyPr/>
          <a:lstStyle/>
          <a:p>
            <a:fld id="{E001D7E4-C6A4-E943-9D3C-ED2DAD39EC5F}" type="datetime1">
              <a:rPr lang="tr-TR" smtClean="0"/>
              <a:t>12.07.2024</a:t>
            </a:fld>
            <a:endParaRPr lang="tr-TR"/>
          </a:p>
        </p:txBody>
      </p:sp>
      <p:sp>
        <p:nvSpPr>
          <p:cNvPr id="5" name="Alt Bilgi Yer Tutucusu 4">
            <a:extLst>
              <a:ext uri="{FF2B5EF4-FFF2-40B4-BE49-F238E27FC236}">
                <a16:creationId xmlns:a16="http://schemas.microsoft.com/office/drawing/2014/main" id="{D7B156F1-6139-34AB-0182-BE07B380381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2D97C52-1513-B8DA-F446-50FE70149964}"/>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1451580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26B58C-CE46-DC5C-468A-69896AEBB98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7AC0BEF-D6D1-C8A1-443C-D37F79B4EAA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01071B-602C-56AD-F4B6-FC2B5645E4C0}"/>
              </a:ext>
            </a:extLst>
          </p:cNvPr>
          <p:cNvSpPr>
            <a:spLocks noGrp="1"/>
          </p:cNvSpPr>
          <p:nvPr>
            <p:ph type="dt" sz="half" idx="10"/>
          </p:nvPr>
        </p:nvSpPr>
        <p:spPr/>
        <p:txBody>
          <a:bodyPr/>
          <a:lstStyle/>
          <a:p>
            <a:fld id="{429B6EDD-425B-3044-97CC-8BBFF9ADA1A9}" type="datetime1">
              <a:rPr lang="tr-TR" smtClean="0"/>
              <a:t>12.07.2024</a:t>
            </a:fld>
            <a:endParaRPr lang="tr-TR"/>
          </a:p>
        </p:txBody>
      </p:sp>
      <p:sp>
        <p:nvSpPr>
          <p:cNvPr id="5" name="Alt Bilgi Yer Tutucusu 4">
            <a:extLst>
              <a:ext uri="{FF2B5EF4-FFF2-40B4-BE49-F238E27FC236}">
                <a16:creationId xmlns:a16="http://schemas.microsoft.com/office/drawing/2014/main" id="{71FCB214-9745-45C7-E4DC-429FC84ABA1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D4C0FD5-749D-476B-9FED-A9CF53E0A695}"/>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4139520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9E0122-6538-1FA4-E0A7-F9BFAA889FE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4E06A67-F33E-CCD6-263F-3553FB7029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52150B0-9CE9-5A81-3FBA-99C9DA010495}"/>
              </a:ext>
            </a:extLst>
          </p:cNvPr>
          <p:cNvSpPr>
            <a:spLocks noGrp="1"/>
          </p:cNvSpPr>
          <p:nvPr>
            <p:ph type="dt" sz="half" idx="10"/>
          </p:nvPr>
        </p:nvSpPr>
        <p:spPr/>
        <p:txBody>
          <a:bodyPr/>
          <a:lstStyle/>
          <a:p>
            <a:fld id="{8B34A6EE-1681-0C4B-B86D-76027D0A6249}" type="datetime1">
              <a:rPr lang="tr-TR" smtClean="0"/>
              <a:t>12.07.2024</a:t>
            </a:fld>
            <a:endParaRPr lang="tr-TR"/>
          </a:p>
        </p:txBody>
      </p:sp>
      <p:sp>
        <p:nvSpPr>
          <p:cNvPr id="5" name="Alt Bilgi Yer Tutucusu 4">
            <a:extLst>
              <a:ext uri="{FF2B5EF4-FFF2-40B4-BE49-F238E27FC236}">
                <a16:creationId xmlns:a16="http://schemas.microsoft.com/office/drawing/2014/main" id="{CFF648EF-E560-CEC0-BBE1-46F8B22C5AF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6E6A56C-8855-59A0-F463-674442F36DEA}"/>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2425795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436BCF-0962-F48F-D2B9-EE1F5E46327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C715982-538B-5101-37A7-35526980D80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3C714F0-2EFD-0585-CBD3-F14CE75D5CE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8326CF5-9C2D-BDBE-67D7-A6FF2314DDCF}"/>
              </a:ext>
            </a:extLst>
          </p:cNvPr>
          <p:cNvSpPr>
            <a:spLocks noGrp="1"/>
          </p:cNvSpPr>
          <p:nvPr>
            <p:ph type="dt" sz="half" idx="10"/>
          </p:nvPr>
        </p:nvSpPr>
        <p:spPr/>
        <p:txBody>
          <a:bodyPr/>
          <a:lstStyle/>
          <a:p>
            <a:fld id="{30CDA224-B998-1A4A-BBA6-442B27D447DB}" type="datetime1">
              <a:rPr lang="tr-TR" smtClean="0"/>
              <a:t>12.07.2024</a:t>
            </a:fld>
            <a:endParaRPr lang="tr-TR"/>
          </a:p>
        </p:txBody>
      </p:sp>
      <p:sp>
        <p:nvSpPr>
          <p:cNvPr id="6" name="Alt Bilgi Yer Tutucusu 5">
            <a:extLst>
              <a:ext uri="{FF2B5EF4-FFF2-40B4-BE49-F238E27FC236}">
                <a16:creationId xmlns:a16="http://schemas.microsoft.com/office/drawing/2014/main" id="{ABBC798B-153E-E0BC-81A4-2E965CB4975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1DEE90F-BB55-49CE-B4CA-EB5B5434054D}"/>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593948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FF0E72-0522-06FF-0F9E-183400AD1FC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85BBE00-0819-EE56-95B9-46E145F84B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1A8731C-53F8-1BA4-4825-9C2A9E3108E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7D34A12-3642-0BA6-19C6-57323990EA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72774D8-AA11-FA13-B6A6-ECA1E3469E07}"/>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4552831-C8C7-A029-A4FB-C20F428F1B0D}"/>
              </a:ext>
            </a:extLst>
          </p:cNvPr>
          <p:cNvSpPr>
            <a:spLocks noGrp="1"/>
          </p:cNvSpPr>
          <p:nvPr>
            <p:ph type="dt" sz="half" idx="10"/>
          </p:nvPr>
        </p:nvSpPr>
        <p:spPr/>
        <p:txBody>
          <a:bodyPr/>
          <a:lstStyle/>
          <a:p>
            <a:fld id="{4C9B9E41-7A04-9243-9C0F-97EFABD48695}" type="datetime1">
              <a:rPr lang="tr-TR" smtClean="0"/>
              <a:t>12.07.2024</a:t>
            </a:fld>
            <a:endParaRPr lang="tr-TR"/>
          </a:p>
        </p:txBody>
      </p:sp>
      <p:sp>
        <p:nvSpPr>
          <p:cNvPr id="8" name="Alt Bilgi Yer Tutucusu 7">
            <a:extLst>
              <a:ext uri="{FF2B5EF4-FFF2-40B4-BE49-F238E27FC236}">
                <a16:creationId xmlns:a16="http://schemas.microsoft.com/office/drawing/2014/main" id="{B142F779-E1A5-D548-D892-F445BD904F9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8426A9C-BF30-5CB8-6DEC-75A017A92842}"/>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193490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AFE86D-45DD-7AD9-9082-29B62A2555C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C75765E-05E3-3A4D-EF40-3E465D6C2047}"/>
              </a:ext>
            </a:extLst>
          </p:cNvPr>
          <p:cNvSpPr>
            <a:spLocks noGrp="1"/>
          </p:cNvSpPr>
          <p:nvPr>
            <p:ph type="dt" sz="half" idx="10"/>
          </p:nvPr>
        </p:nvSpPr>
        <p:spPr/>
        <p:txBody>
          <a:bodyPr/>
          <a:lstStyle/>
          <a:p>
            <a:fld id="{F7C3D7CB-F0AA-EC42-9CDD-77593FFC6018}" type="datetime1">
              <a:rPr lang="tr-TR" smtClean="0"/>
              <a:t>12.07.2024</a:t>
            </a:fld>
            <a:endParaRPr lang="tr-TR"/>
          </a:p>
        </p:txBody>
      </p:sp>
      <p:sp>
        <p:nvSpPr>
          <p:cNvPr id="4" name="Alt Bilgi Yer Tutucusu 3">
            <a:extLst>
              <a:ext uri="{FF2B5EF4-FFF2-40B4-BE49-F238E27FC236}">
                <a16:creationId xmlns:a16="http://schemas.microsoft.com/office/drawing/2014/main" id="{8260B724-4F19-8D36-367A-45759865A03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CD417E9-5F4D-1E6E-7956-37B8CE15110A}"/>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3367460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6EE4487-FB67-241A-FD7E-F65076ACD0BF}"/>
              </a:ext>
            </a:extLst>
          </p:cNvPr>
          <p:cNvSpPr>
            <a:spLocks noGrp="1"/>
          </p:cNvSpPr>
          <p:nvPr>
            <p:ph type="dt" sz="half" idx="10"/>
          </p:nvPr>
        </p:nvSpPr>
        <p:spPr/>
        <p:txBody>
          <a:bodyPr/>
          <a:lstStyle/>
          <a:p>
            <a:fld id="{02DCD564-3AB2-E14A-9400-3542FD571D20}" type="datetime1">
              <a:rPr lang="tr-TR" smtClean="0"/>
              <a:t>12.07.2024</a:t>
            </a:fld>
            <a:endParaRPr lang="tr-TR"/>
          </a:p>
        </p:txBody>
      </p:sp>
      <p:sp>
        <p:nvSpPr>
          <p:cNvPr id="3" name="Alt Bilgi Yer Tutucusu 2">
            <a:extLst>
              <a:ext uri="{FF2B5EF4-FFF2-40B4-BE49-F238E27FC236}">
                <a16:creationId xmlns:a16="http://schemas.microsoft.com/office/drawing/2014/main" id="{67379AD5-827F-869E-ADDF-719321EB886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4F4F7C2-573A-9E03-0641-B6C4E3EF2320}"/>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2019905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763265-70F5-2582-E1D9-5AC64E5814D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20C04A2-62AD-83E6-AC30-A1E055ABA1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7797A18-E99E-9022-BC22-0C3F5DD0F4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9345064-99A3-F255-6555-2235AE3F11BE}"/>
              </a:ext>
            </a:extLst>
          </p:cNvPr>
          <p:cNvSpPr>
            <a:spLocks noGrp="1"/>
          </p:cNvSpPr>
          <p:nvPr>
            <p:ph type="dt" sz="half" idx="10"/>
          </p:nvPr>
        </p:nvSpPr>
        <p:spPr/>
        <p:txBody>
          <a:bodyPr/>
          <a:lstStyle/>
          <a:p>
            <a:fld id="{B154CA5A-4F25-A14D-BEBA-C97DBB30C480}" type="datetime1">
              <a:rPr lang="tr-TR" smtClean="0"/>
              <a:t>12.07.2024</a:t>
            </a:fld>
            <a:endParaRPr lang="tr-TR"/>
          </a:p>
        </p:txBody>
      </p:sp>
      <p:sp>
        <p:nvSpPr>
          <p:cNvPr id="6" name="Alt Bilgi Yer Tutucusu 5">
            <a:extLst>
              <a:ext uri="{FF2B5EF4-FFF2-40B4-BE49-F238E27FC236}">
                <a16:creationId xmlns:a16="http://schemas.microsoft.com/office/drawing/2014/main" id="{C994C090-EAAB-1383-58D0-3B9760404C7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25A8396-F2D1-BAD5-932E-64BE2E85B966}"/>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2074530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FCCD03-D4AC-0DEB-DD34-D44C8456AD2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B03D419-506B-2B78-E2FA-B51B0806B4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66CCA2B-916D-8EF3-4DB7-19DD391FF1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3A8B9C0-0804-B4B9-ADEC-022E97425678}"/>
              </a:ext>
            </a:extLst>
          </p:cNvPr>
          <p:cNvSpPr>
            <a:spLocks noGrp="1"/>
          </p:cNvSpPr>
          <p:nvPr>
            <p:ph type="dt" sz="half" idx="10"/>
          </p:nvPr>
        </p:nvSpPr>
        <p:spPr/>
        <p:txBody>
          <a:bodyPr/>
          <a:lstStyle/>
          <a:p>
            <a:fld id="{FDF5CBDD-999F-254B-952D-9AA8F8296354}" type="datetime1">
              <a:rPr lang="tr-TR" smtClean="0"/>
              <a:t>12.07.2024</a:t>
            </a:fld>
            <a:endParaRPr lang="tr-TR"/>
          </a:p>
        </p:txBody>
      </p:sp>
      <p:sp>
        <p:nvSpPr>
          <p:cNvPr id="6" name="Alt Bilgi Yer Tutucusu 5">
            <a:extLst>
              <a:ext uri="{FF2B5EF4-FFF2-40B4-BE49-F238E27FC236}">
                <a16:creationId xmlns:a16="http://schemas.microsoft.com/office/drawing/2014/main" id="{303E3D15-2CAB-68CD-1739-47D0A172F76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5356479-1A50-3E89-E332-8FC962ACC602}"/>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902693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DF7CE39-D0F3-4EC7-3D85-CDE3B2A2B0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4BBF913-7CEE-F05E-56D1-7425039EFB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BCB81BD-94C6-E1A8-C0DD-FFDBD565EC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271EDF-DA94-5943-B7E1-FAF9324F2B7C}" type="datetime1">
              <a:rPr lang="tr-TR" smtClean="0"/>
              <a:t>12.07.2024</a:t>
            </a:fld>
            <a:endParaRPr lang="tr-TR"/>
          </a:p>
        </p:txBody>
      </p:sp>
      <p:sp>
        <p:nvSpPr>
          <p:cNvPr id="5" name="Alt Bilgi Yer Tutucusu 4">
            <a:extLst>
              <a:ext uri="{FF2B5EF4-FFF2-40B4-BE49-F238E27FC236}">
                <a16:creationId xmlns:a16="http://schemas.microsoft.com/office/drawing/2014/main" id="{5F811854-4F44-105D-BF11-F52001C4C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51E8533-BEFB-37AE-FE6D-ADA461821D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7497F3-F0C7-9344-AC70-8E509A8CCFCA}" type="slidenum">
              <a:rPr lang="tr-TR" smtClean="0"/>
              <a:t>‹#›</a:t>
            </a:fld>
            <a:endParaRPr lang="tr-TR"/>
          </a:p>
        </p:txBody>
      </p:sp>
    </p:spTree>
    <p:extLst>
      <p:ext uri="{BB962C8B-B14F-4D97-AF65-F5344CB8AC3E}">
        <p14:creationId xmlns:p14="http://schemas.microsoft.com/office/powerpoint/2010/main" val="2194139383"/>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Başlık 1">
            <a:extLst>
              <a:ext uri="{FF2B5EF4-FFF2-40B4-BE49-F238E27FC236}">
                <a16:creationId xmlns:a16="http://schemas.microsoft.com/office/drawing/2014/main" id="{53EDF6C0-F4ED-E5A1-C346-FD800EBA967F}"/>
              </a:ext>
            </a:extLst>
          </p:cNvPr>
          <p:cNvSpPr>
            <a:spLocks noGrp="1"/>
          </p:cNvSpPr>
          <p:nvPr>
            <p:ph type="ctrTitle"/>
          </p:nvPr>
        </p:nvSpPr>
        <p:spPr>
          <a:xfrm>
            <a:off x="0" y="835119"/>
            <a:ext cx="12191998" cy="2928470"/>
          </a:xfrm>
        </p:spPr>
        <p:txBody>
          <a:bodyPr anchor="b">
            <a:normAutofit fontScale="90000"/>
          </a:bodyPr>
          <a:lstStyle/>
          <a:p>
            <a:pPr fontAlgn="base"/>
            <a:r>
              <a:rPr lang="tr-TR" sz="4400" b="0" i="0" u="none" strike="noStrike" dirty="0">
                <a:solidFill>
                  <a:srgbClr val="FFFFFF"/>
                </a:solidFill>
                <a:effectLst/>
                <a:latin typeface="Times New Roman" panose="02020603050405020304" pitchFamily="18" charset="0"/>
              </a:rPr>
              <a:t> ENFLASYON DÜZELTMESİ</a:t>
            </a:r>
            <a:br>
              <a:rPr lang="tr-TR" sz="4400" b="0" i="0" u="none" strike="noStrike" dirty="0">
                <a:solidFill>
                  <a:srgbClr val="FFFFFF"/>
                </a:solidFill>
                <a:effectLst/>
                <a:latin typeface="Times New Roman" panose="02020603050405020304" pitchFamily="18" charset="0"/>
              </a:rPr>
            </a:br>
            <a:br>
              <a:rPr lang="tr-TR" sz="4400" b="0" i="0" u="none" strike="noStrike" dirty="0">
                <a:solidFill>
                  <a:srgbClr val="FFFFFF"/>
                </a:solidFill>
                <a:effectLst/>
                <a:latin typeface="Times New Roman" panose="02020603050405020304" pitchFamily="18" charset="0"/>
              </a:rPr>
            </a:br>
            <a:br>
              <a:rPr lang="tr-TR" sz="4400" b="0" i="0" u="none" strike="noStrike" dirty="0">
                <a:solidFill>
                  <a:srgbClr val="FFFFFF"/>
                </a:solidFill>
                <a:effectLst/>
                <a:latin typeface="Times New Roman" panose="02020603050405020304" pitchFamily="18" charset="0"/>
              </a:rPr>
            </a:br>
            <a:r>
              <a:rPr lang="tr-TR" sz="4400" b="0" i="0" u="none" strike="noStrike" dirty="0">
                <a:solidFill>
                  <a:srgbClr val="FFFFFF"/>
                </a:solidFill>
                <a:effectLst/>
                <a:latin typeface="Times New Roman" panose="02020603050405020304" pitchFamily="18" charset="0"/>
              </a:rPr>
              <a:t>   2024 UYGULAMALARI  </a:t>
            </a:r>
            <a:br>
              <a:rPr lang="tr-TR" sz="4400" b="0" i="0" u="none" strike="noStrike" dirty="0">
                <a:solidFill>
                  <a:srgbClr val="FFFFFF"/>
                </a:solidFill>
                <a:effectLst/>
                <a:latin typeface="Segoe UI" panose="020B0502040204020203" pitchFamily="34" charset="0"/>
              </a:rPr>
            </a:br>
            <a:r>
              <a:rPr lang="tr-TR" sz="4400" b="1" dirty="0">
                <a:solidFill>
                  <a:srgbClr val="FFFFFF"/>
                </a:solidFill>
                <a:latin typeface="Times New Roman" panose="02020603050405020304" pitchFamily="18" charset="0"/>
              </a:rPr>
              <a:t>                         					                   </a:t>
            </a:r>
            <a:r>
              <a:rPr lang="tr-TR" sz="1800" b="1" dirty="0">
                <a:solidFill>
                  <a:srgbClr val="FFFFFF"/>
                </a:solidFill>
                <a:latin typeface="Times New Roman" panose="02020603050405020304" pitchFamily="18" charset="0"/>
              </a:rPr>
              <a:t>11 Temmuz  2024</a:t>
            </a:r>
            <a:r>
              <a:rPr lang="tr-TR" sz="1800" dirty="0">
                <a:solidFill>
                  <a:srgbClr val="FFFFFF"/>
                </a:solidFill>
                <a:latin typeface="Times New Roman" panose="02020603050405020304" pitchFamily="18" charset="0"/>
              </a:rPr>
              <a:t> </a:t>
            </a:r>
            <a:br>
              <a:rPr lang="tr-TR" sz="1800" b="0" i="0" u="none" strike="noStrike" dirty="0">
                <a:solidFill>
                  <a:srgbClr val="FFFFFF"/>
                </a:solidFill>
                <a:effectLst/>
                <a:latin typeface="Segoe UI" panose="020B0502040204020203" pitchFamily="34" charset="0"/>
              </a:rPr>
            </a:br>
            <a:r>
              <a:rPr lang="tr-TR" sz="1800" b="1" i="0" u="none" strike="noStrike" dirty="0">
                <a:solidFill>
                  <a:srgbClr val="FFFFFF"/>
                </a:solidFill>
                <a:effectLst/>
                <a:latin typeface="Times New Roman" panose="02020603050405020304" pitchFamily="18" charset="0"/>
              </a:rPr>
              <a:t>                                                                                            </a:t>
            </a:r>
            <a:br>
              <a:rPr lang="tr-TR" sz="1800" b="0" i="0" u="none" strike="noStrike" dirty="0">
                <a:solidFill>
                  <a:srgbClr val="FFFFFF"/>
                </a:solidFill>
                <a:effectLst/>
                <a:latin typeface="Segoe UI" panose="020B0502040204020203" pitchFamily="34" charset="0"/>
              </a:rPr>
            </a:br>
            <a:r>
              <a:rPr lang="tr-TR" sz="3000" b="0" i="0" u="none" strike="noStrike" dirty="0">
                <a:solidFill>
                  <a:srgbClr val="FFFFFF"/>
                </a:solidFill>
                <a:effectLst/>
                <a:latin typeface="Times New Roman" panose="02020603050405020304" pitchFamily="18" charset="0"/>
              </a:rPr>
              <a:t> </a:t>
            </a:r>
            <a:endParaRPr lang="tr-TR" sz="3000" dirty="0">
              <a:solidFill>
                <a:srgbClr val="FFFFFF"/>
              </a:solidFill>
            </a:endParaRPr>
          </a:p>
        </p:txBody>
      </p:sp>
      <p:sp>
        <p:nvSpPr>
          <p:cNvPr id="3" name="Alt Başlık 2">
            <a:extLst>
              <a:ext uri="{FF2B5EF4-FFF2-40B4-BE49-F238E27FC236}">
                <a16:creationId xmlns:a16="http://schemas.microsoft.com/office/drawing/2014/main" id="{13EC1FE7-9C99-3C6E-8E38-20B3F5B43595}"/>
              </a:ext>
            </a:extLst>
          </p:cNvPr>
          <p:cNvSpPr>
            <a:spLocks noGrp="1"/>
          </p:cNvSpPr>
          <p:nvPr>
            <p:ph type="subTitle" idx="1"/>
          </p:nvPr>
        </p:nvSpPr>
        <p:spPr>
          <a:xfrm>
            <a:off x="-5" y="4598708"/>
            <a:ext cx="12191999" cy="1458258"/>
          </a:xfrm>
        </p:spPr>
        <p:txBody>
          <a:bodyPr anchor="ctr">
            <a:normAutofit/>
          </a:bodyPr>
          <a:lstStyle/>
          <a:p>
            <a:r>
              <a:rPr lang="tr-TR" sz="3200" b="1" i="0" u="none" strike="noStrike" dirty="0">
                <a:effectLst/>
                <a:latin typeface="Times New Roman" panose="02020603050405020304" pitchFamily="18" charset="0"/>
              </a:rPr>
              <a:t>  Gürsel Erkul ILIZ</a:t>
            </a:r>
            <a:r>
              <a:rPr lang="tr-TR" sz="3200" b="0" i="0" u="none" strike="noStrike" dirty="0">
                <a:effectLst/>
                <a:latin typeface="Times New Roman" panose="02020603050405020304" pitchFamily="18" charset="0"/>
              </a:rPr>
              <a:t> </a:t>
            </a:r>
            <a:br>
              <a:rPr lang="tr-TR" sz="3200" b="0" i="0" u="none" strike="noStrike" dirty="0">
                <a:effectLst/>
                <a:latin typeface="Segoe UI" panose="020B0502040204020203" pitchFamily="34" charset="0"/>
              </a:rPr>
            </a:br>
            <a:r>
              <a:rPr lang="tr-TR" sz="3200" b="1" i="0" u="none" strike="noStrike" dirty="0">
                <a:effectLst/>
                <a:latin typeface="Times New Roman" panose="02020603050405020304" pitchFamily="18" charset="0"/>
              </a:rPr>
              <a:t>    Yeminli Mali Müşavir</a:t>
            </a:r>
            <a:r>
              <a:rPr lang="tr-TR" sz="3200" b="0" i="0" u="none" strike="noStrike" dirty="0">
                <a:effectLst/>
                <a:latin typeface="Times New Roman" panose="02020603050405020304" pitchFamily="18" charset="0"/>
              </a:rPr>
              <a:t> </a:t>
            </a:r>
            <a:endParaRPr lang="tr-TR" sz="3200" dirty="0"/>
          </a:p>
        </p:txBody>
      </p:sp>
    </p:spTree>
    <p:extLst>
      <p:ext uri="{BB962C8B-B14F-4D97-AF65-F5344CB8AC3E}">
        <p14:creationId xmlns:p14="http://schemas.microsoft.com/office/powerpoint/2010/main" val="197796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fontScale="92500" lnSpcReduction="20000"/>
          </a:bodyPr>
          <a:lstStyle/>
          <a:p>
            <a:pPr marL="0" indent="0">
              <a:buNone/>
            </a:pPr>
            <a:r>
              <a:rPr lang="tr-TR" sz="1700" dirty="0"/>
              <a:t>   </a:t>
            </a:r>
            <a:r>
              <a:rPr lang="tr-TR" sz="1700" b="1" dirty="0"/>
              <a:t>2 NCİ AŞAMA </a:t>
            </a:r>
          </a:p>
          <a:p>
            <a:pPr marL="0" indent="0">
              <a:buNone/>
            </a:pPr>
            <a:r>
              <a:rPr lang="tr-TR" sz="1700" b="1" dirty="0"/>
              <a:t>      TAŞIMA KATSAYISI HESAPLANMASI        Mali Tablonun Ait Olduğu Aya İlişkin Yİ-ÜFE</a:t>
            </a:r>
          </a:p>
          <a:p>
            <a:pPr marL="0" indent="0">
              <a:buNone/>
            </a:pPr>
            <a:r>
              <a:rPr lang="tr-TR" sz="1700" b="1" dirty="0"/>
              <a:t>                                            Taşıma Katsayısı = ------------------------------------------------------------</a:t>
            </a:r>
          </a:p>
          <a:p>
            <a:pPr marL="0" indent="0">
              <a:buNone/>
            </a:pPr>
            <a:r>
              <a:rPr lang="tr-TR" sz="1700" b="1" dirty="0"/>
              <a:t>                                                                              Bir Önceki Dönemin Sonundaki Yİ-ÜFE</a:t>
            </a:r>
          </a:p>
          <a:p>
            <a:pPr marL="0" indent="0">
              <a:buNone/>
            </a:pPr>
            <a:r>
              <a:rPr lang="tr-TR" sz="1700" b="1" dirty="0"/>
              <a:t>      DÜZELTME KATSAYISI   HESAPLANMASI</a:t>
            </a:r>
          </a:p>
          <a:p>
            <a:pPr marL="0" indent="0">
              <a:buNone/>
            </a:pPr>
            <a:r>
              <a:rPr lang="tr-TR" sz="1700" b="1" dirty="0"/>
              <a:t>                                                                             Mali Tablonun Ait Olduğu Aya İlişkin Yİ-ÜFE</a:t>
            </a:r>
          </a:p>
          <a:p>
            <a:pPr marL="0" indent="0">
              <a:buNone/>
            </a:pPr>
            <a:r>
              <a:rPr lang="tr-TR" sz="1700" b="1" dirty="0"/>
              <a:t>                                     Düzeltme Katsayısı = -----------------------------------------------------------------------           </a:t>
            </a:r>
          </a:p>
          <a:p>
            <a:pPr marL="0" indent="0">
              <a:buNone/>
            </a:pPr>
            <a:r>
              <a:rPr lang="tr-TR" sz="1700" b="1" dirty="0"/>
              <a:t>                                                                            Düzeltmeye Esas Alınan Tarihi İçeren Aya İlişkin Yİ-ÜFE</a:t>
            </a:r>
          </a:p>
          <a:p>
            <a:pPr marL="0" indent="0">
              <a:buNone/>
            </a:pPr>
            <a:r>
              <a:rPr lang="tr-TR" sz="1700" dirty="0"/>
              <a:t>     Stokların düzeltilmesinde </a:t>
            </a:r>
            <a:r>
              <a:rPr lang="tr-TR" sz="1700" b="1" dirty="0"/>
              <a:t>Gerçek Değer Yöntemi </a:t>
            </a:r>
            <a:r>
              <a:rPr lang="tr-TR" sz="1700" dirty="0"/>
              <a:t>kullanılabilir. Deftere </a:t>
            </a:r>
          </a:p>
          <a:p>
            <a:pPr marL="0" indent="0">
              <a:buNone/>
            </a:pPr>
            <a:r>
              <a:rPr lang="tr-TR" sz="1700" dirty="0"/>
              <a:t>  kayıt tarihindeki değerin düzeltme katsayısı ile çarpılması sonucu enflasyon </a:t>
            </a:r>
          </a:p>
          <a:p>
            <a:pPr marL="0" indent="0">
              <a:buNone/>
            </a:pPr>
            <a:r>
              <a:rPr lang="tr-TR" sz="1700" dirty="0"/>
              <a:t>  düzeltmesi yapılmış olacaktır. </a:t>
            </a:r>
          </a:p>
          <a:p>
            <a:pPr marL="0" indent="0">
              <a:buNone/>
            </a:pPr>
            <a:r>
              <a:rPr lang="tr-TR" sz="1700" dirty="0"/>
              <a:t>    Stokların çokluğu çeşitliliği nedenleriyle Toplulaştırılmış Yöntemlerden </a:t>
            </a:r>
          </a:p>
          <a:p>
            <a:pPr marL="0" indent="0">
              <a:buNone/>
            </a:pPr>
            <a:r>
              <a:rPr lang="tr-TR" sz="1700" dirty="0"/>
              <a:t>  birini uygulayabilirler. </a:t>
            </a:r>
          </a:p>
          <a:p>
            <a:endParaRPr lang="tr-TR" sz="17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9</a:t>
            </a:fld>
            <a:endParaRPr lang="tr-TR" sz="1100">
              <a:solidFill>
                <a:srgbClr val="FFFFFF"/>
              </a:solidFill>
            </a:endParaRPr>
          </a:p>
        </p:txBody>
      </p:sp>
    </p:spTree>
    <p:extLst>
      <p:ext uri="{BB962C8B-B14F-4D97-AF65-F5344CB8AC3E}">
        <p14:creationId xmlns:p14="http://schemas.microsoft.com/office/powerpoint/2010/main" val="2974773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16181" y="547158"/>
            <a:ext cx="9767455" cy="4258848"/>
          </a:xfrm>
        </p:spPr>
        <p:txBody>
          <a:bodyPr anchor="ctr">
            <a:normAutofit/>
          </a:bodyPr>
          <a:lstStyle/>
          <a:p>
            <a:pPr marL="0" indent="0">
              <a:buNone/>
            </a:pPr>
            <a:r>
              <a:rPr lang="tr-TR" sz="1600" b="1" dirty="0"/>
              <a:t>    TOPLULAŞTIRILMIŞ YÖNTEMLERE GÖRE DÜZELTME KATSAYISI</a:t>
            </a:r>
          </a:p>
          <a:p>
            <a:pPr marL="0" indent="0">
              <a:buNone/>
            </a:pPr>
            <a:r>
              <a:rPr lang="tr-TR" sz="1600" b="1" u="sng" dirty="0"/>
              <a:t>    BASİT ORTALAMA YÖNTEMİ</a:t>
            </a:r>
          </a:p>
          <a:p>
            <a:pPr marL="0" indent="0">
              <a:buNone/>
            </a:pPr>
            <a:r>
              <a:rPr lang="tr-TR" sz="1600" b="1" dirty="0"/>
              <a:t>                                                                  Bilançonun Ait Olduğu Aya İlişkin Yİ-ÜFE</a:t>
            </a:r>
          </a:p>
          <a:p>
            <a:pPr marL="0" indent="0">
              <a:buNone/>
            </a:pPr>
            <a:r>
              <a:rPr lang="tr-TR" sz="1600" b="1" dirty="0"/>
              <a:t>    Dönem </a:t>
            </a:r>
            <a:r>
              <a:rPr lang="tr-TR" sz="1600" b="1" dirty="0" err="1"/>
              <a:t>ort.</a:t>
            </a:r>
            <a:r>
              <a:rPr lang="tr-TR" sz="1600" b="1" dirty="0"/>
              <a:t>  Düz. Katsayısı =  ---------------------------------------------------------------------------------------</a:t>
            </a:r>
          </a:p>
          <a:p>
            <a:pPr marL="0" indent="0">
              <a:buNone/>
            </a:pPr>
            <a:r>
              <a:rPr lang="tr-TR" sz="1600" b="1" dirty="0"/>
              <a:t>                                                        (Bilançonun ait olduğu aya ait Yİ-ÜFE +Bilançonun günü itibariyle </a:t>
            </a:r>
          </a:p>
          <a:p>
            <a:pPr marL="0" indent="0">
              <a:buNone/>
            </a:pPr>
            <a:r>
              <a:rPr lang="tr-TR" sz="1600" b="1" dirty="0"/>
              <a:t>                                                              Bir önceki geçici vergi döneminin sonundaki Yİ-ÜFE) / 2   </a:t>
            </a:r>
          </a:p>
          <a:p>
            <a:pPr marL="0" indent="0">
              <a:buNone/>
            </a:pPr>
            <a:r>
              <a:rPr lang="tr-TR" sz="1600" b="1" dirty="0"/>
              <a:t>                                                                             3.483.25</a:t>
            </a:r>
          </a:p>
          <a:p>
            <a:pPr marL="0" indent="0">
              <a:buNone/>
            </a:pPr>
            <a:r>
              <a:rPr lang="tr-TR" sz="1600" b="1" dirty="0"/>
              <a:t>   Dönem </a:t>
            </a:r>
            <a:r>
              <a:rPr lang="tr-TR" sz="1600" b="1" dirty="0" err="1"/>
              <a:t>ort.</a:t>
            </a:r>
            <a:r>
              <a:rPr lang="tr-TR" sz="1600" b="1" dirty="0"/>
              <a:t>  düz. katsayısı =  ------------------------------------------- = 1.0888</a:t>
            </a:r>
          </a:p>
          <a:p>
            <a:pPr marL="0" indent="0">
              <a:buNone/>
            </a:pPr>
            <a:r>
              <a:rPr lang="tr-TR" sz="1600" b="1" dirty="0"/>
              <a:t>                                                                (3.483.25  +  2.915.02) / 2</a:t>
            </a:r>
          </a:p>
          <a:p>
            <a:pPr marL="0" indent="0">
              <a:buNone/>
            </a:pPr>
            <a:r>
              <a:rPr lang="tr-TR" sz="1600" b="1" dirty="0"/>
              <a:t>              30.06.2023 Tarihli Stok = 6.500.000</a:t>
            </a:r>
          </a:p>
          <a:p>
            <a:pPr marL="0" indent="0">
              <a:buNone/>
            </a:pPr>
            <a:r>
              <a:rPr lang="tr-TR" sz="1600" b="1" dirty="0"/>
              <a:t>              Düzeltilmiş Tutar            = 6.500.000  X  1.0888   :    7.077.200 TL </a:t>
            </a:r>
          </a:p>
          <a:p>
            <a:pPr marL="0" indent="0">
              <a:buNone/>
            </a:pPr>
            <a:r>
              <a:rPr lang="tr-TR" sz="1600" b="1" dirty="0"/>
              <a:t>               7.077.200 – 6.500.000 = 577.200 Fark düzeltme</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10</a:t>
            </a:fld>
            <a:endParaRPr lang="tr-TR" sz="1100">
              <a:solidFill>
                <a:srgbClr val="FFFFFF"/>
              </a:solidFill>
            </a:endParaRPr>
          </a:p>
        </p:txBody>
      </p:sp>
    </p:spTree>
    <p:extLst>
      <p:ext uri="{BB962C8B-B14F-4D97-AF65-F5344CB8AC3E}">
        <p14:creationId xmlns:p14="http://schemas.microsoft.com/office/powerpoint/2010/main" val="1866693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8036" y="467878"/>
            <a:ext cx="11042073" cy="5888471"/>
          </a:xfrm>
        </p:spPr>
        <p:txBody>
          <a:bodyPr>
            <a:normAutofit fontScale="40000" lnSpcReduction="20000"/>
          </a:bodyPr>
          <a:lstStyle/>
          <a:p>
            <a:pPr marL="0" indent="0">
              <a:buNone/>
            </a:pPr>
            <a:endParaRPr lang="tr-TR" sz="3500" b="1" dirty="0"/>
          </a:p>
          <a:p>
            <a:pPr marL="0" indent="0">
              <a:buNone/>
            </a:pPr>
            <a:r>
              <a:rPr lang="tr-TR" sz="3500" b="1" dirty="0"/>
              <a:t>HAREKETLİ AĞIRLIKLI ORTALAMA YÖNTEM Alt Kıvrımlar veya stok kartları ile takip edilmelidir.</a:t>
            </a:r>
          </a:p>
          <a:p>
            <a:pPr marL="0" indent="0">
              <a:buNone/>
            </a:pPr>
            <a:r>
              <a:rPr lang="tr-TR" sz="3500" b="1" dirty="0"/>
              <a:t>                                                      Enflasyon düzeltmesine tabi                    Dönem içi alış ve giderlerin</a:t>
            </a:r>
          </a:p>
          <a:p>
            <a:pPr marL="0" indent="0">
              <a:buNone/>
            </a:pPr>
            <a:r>
              <a:rPr lang="tr-TR" sz="3500" b="1" dirty="0"/>
              <a:t>                                                      Tutulmuş Dönem Başı </a:t>
            </a:r>
            <a:r>
              <a:rPr lang="tr-TR" sz="3500" b="1" dirty="0" err="1"/>
              <a:t>Stoğun</a:t>
            </a:r>
            <a:r>
              <a:rPr lang="tr-TR" sz="3500" b="1" dirty="0"/>
              <a:t> ilgili +      Enflasyon Düzeltmesine Tabi</a:t>
            </a:r>
          </a:p>
          <a:p>
            <a:pPr marL="0" indent="0">
              <a:buNone/>
            </a:pPr>
            <a:r>
              <a:rPr lang="tr-TR" sz="3500" b="1" dirty="0"/>
              <a:t>                                                      Dönemin Sonuna Taşınmış Değeri          Tutulmuş Değeri                            5.974.500 + 36.480.779     41.480.779</a:t>
            </a:r>
          </a:p>
          <a:p>
            <a:pPr marL="0" indent="0">
              <a:buNone/>
            </a:pPr>
            <a:r>
              <a:rPr lang="tr-TR" sz="3500" b="1" dirty="0"/>
              <a:t>Hareketli Ağırlıklı Ortalama : -------------------------------------------------------------------------------------------- = -------------------------------- = -----------------= 1.0475</a:t>
            </a:r>
          </a:p>
          <a:p>
            <a:pPr marL="0" indent="0">
              <a:buNone/>
            </a:pPr>
            <a:r>
              <a:rPr lang="tr-TR" sz="3500" b="1" dirty="0"/>
              <a:t>                                                             Dönem Başı Stok                         +     Dönem İçi Alış ve Giderler            5.000.000 + 34.600.000     39.600.000</a:t>
            </a:r>
          </a:p>
          <a:p>
            <a:pPr marL="0" indent="0">
              <a:buNone/>
            </a:pPr>
            <a:endParaRPr lang="tr-TR" sz="3500" b="1" dirty="0"/>
          </a:p>
          <a:p>
            <a:pPr marL="0" indent="0">
              <a:buNone/>
            </a:pPr>
            <a:r>
              <a:rPr lang="tr-TR" sz="3500" b="1" dirty="0"/>
              <a:t>                       Dönem Başı Stok + Dönem İçi </a:t>
            </a:r>
            <a:r>
              <a:rPr lang="tr-TR" sz="3500" b="1" dirty="0" err="1"/>
              <a:t>Alış+Gider</a:t>
            </a:r>
            <a:r>
              <a:rPr lang="tr-TR" sz="3500" b="1" dirty="0"/>
              <a:t>  - Satılan Malın Maliyeti  = Dönem Sonu Stok                          </a:t>
            </a:r>
          </a:p>
          <a:p>
            <a:pPr marL="0" indent="0">
              <a:buNone/>
            </a:pPr>
            <a:r>
              <a:rPr lang="tr-TR" sz="3500" b="1" dirty="0"/>
              <a:t>31.12.2023 Stok 5.000.000 Taşıma Katsayısı  06.2024 Yİ-ÜFE/ 12.2023 Yİ-ÜFE  =  3.483.25 / 2.915.02 = 1.1949 X 5.000.000= 5.974.500                    </a:t>
            </a:r>
          </a:p>
          <a:p>
            <a:pPr marL="0" indent="0">
              <a:buNone/>
            </a:pPr>
            <a:r>
              <a:rPr lang="tr-TR" sz="3500" b="1" dirty="0"/>
              <a:t>                            Ocak 2024      5.000.000 + 3.500.000 – 6.000.000 =    2.500.000               3.500.000 X  (3.483.25 / 3.035.59)  = 4.016.146</a:t>
            </a:r>
          </a:p>
          <a:p>
            <a:pPr marL="0" indent="0">
              <a:buNone/>
            </a:pPr>
            <a:r>
              <a:rPr lang="tr-TR" sz="3500" b="1" dirty="0"/>
              <a:t>                            Şubat 2024    2.500.000 + 7.000.000 -   3.500.000 =   6.000.000                7.000.000X  (3.483.25 / 3.149.03)  =  7.742.940</a:t>
            </a:r>
          </a:p>
          <a:p>
            <a:pPr marL="0" indent="0">
              <a:buNone/>
            </a:pPr>
            <a:r>
              <a:rPr lang="tr-TR" sz="3500" b="1" dirty="0"/>
              <a:t>                            Mart 2024     3.000.000  + 5.000.000 –  4.500.000 =   3.500.000                5.000.000 X  (3.483.25 / 3.252.79) = 5.354.250</a:t>
            </a:r>
          </a:p>
          <a:p>
            <a:pPr marL="0" indent="0">
              <a:buNone/>
            </a:pPr>
            <a:r>
              <a:rPr lang="tr-TR" sz="3500" b="1" dirty="0"/>
              <a:t>                            Nisan 2024    3.500.000  + 5.500.000  -  6.000.000 =   3.000.000                5.500.000 X  (3.483.25 / 3.369.98) = 5.684.863</a:t>
            </a:r>
          </a:p>
          <a:p>
            <a:pPr marL="0" indent="0">
              <a:buNone/>
            </a:pPr>
            <a:r>
              <a:rPr lang="tr-TR" sz="3500" b="1" dirty="0"/>
              <a:t>                            Mayıs 2024    3.000.000 + 6.000.000  -  5.800.000  =   3.200.000               6.000.000X  (3.483.25 / 3.435.96)  = 6.082.580                    </a:t>
            </a:r>
          </a:p>
          <a:p>
            <a:pPr marL="0" indent="0">
              <a:buNone/>
            </a:pPr>
            <a:r>
              <a:rPr lang="tr-TR" sz="3500" b="1" dirty="0"/>
              <a:t>                            Haziran 2024  3.200.000 + 7.600.000  -  4.300.000 =   6.500.000               7.600.000X  (3.483.25 / 3.483.25 ) = 7.600.000</a:t>
            </a:r>
          </a:p>
          <a:p>
            <a:pPr marL="0" indent="0">
              <a:buNone/>
            </a:pPr>
            <a:r>
              <a:rPr lang="tr-TR" sz="3500" b="1" dirty="0"/>
              <a:t>                                                                                                                                                             -----------------                                            ---------------                 </a:t>
            </a:r>
          </a:p>
          <a:p>
            <a:pPr marL="0" indent="0">
              <a:buNone/>
            </a:pPr>
            <a:r>
              <a:rPr lang="tr-TR" sz="3500" b="1" dirty="0"/>
              <a:t>                                                                                                                                                             34.600.000                                               36.480.779</a:t>
            </a:r>
          </a:p>
          <a:p>
            <a:pPr marL="0" indent="0">
              <a:buNone/>
            </a:pPr>
            <a:r>
              <a:rPr lang="tr-TR" sz="3500" b="1" dirty="0"/>
              <a:t>                                                                                                     </a:t>
            </a:r>
          </a:p>
          <a:p>
            <a:pPr marL="0" indent="0">
              <a:buNone/>
            </a:pPr>
            <a:r>
              <a:rPr lang="tr-TR" sz="3500" b="1" dirty="0"/>
              <a:t>                             36.480.779 – 34.600.000 = 1.880.779 + 5.000.000 = 6.880.779    Değerlenmiş Stok Fark  380.779 TL                                                                                                                                                                                                   </a:t>
            </a:r>
          </a:p>
          <a:p>
            <a:pPr marL="0" indent="0">
              <a:buNone/>
            </a:pPr>
            <a:endParaRPr lang="tr-TR" sz="1400" b="1" dirty="0"/>
          </a:p>
          <a:p>
            <a:pPr marL="0" indent="0">
              <a:buNone/>
            </a:pPr>
            <a:r>
              <a:rPr lang="tr-TR" sz="1600" b="1" dirty="0"/>
              <a:t>      </a:t>
            </a:r>
          </a:p>
        </p:txBody>
      </p:sp>
      <p:sp>
        <p:nvSpPr>
          <p:cNvPr id="4" name="Slayt Numarası Yer Tutucusu 3"/>
          <p:cNvSpPr>
            <a:spLocks noGrp="1"/>
          </p:cNvSpPr>
          <p:nvPr>
            <p:ph type="sldNum" sz="quarter" idx="12"/>
          </p:nvPr>
        </p:nvSpPr>
        <p:spPr/>
        <p:txBody>
          <a:bodyPr/>
          <a:lstStyle/>
          <a:p>
            <a:fld id="{4F7497F3-F0C7-9344-AC70-8E509A8CCFCA}" type="slidenum">
              <a:rPr lang="tr-TR" smtClean="0"/>
              <a:t>11</a:t>
            </a:fld>
            <a:endParaRPr lang="tr-TR"/>
          </a:p>
        </p:txBody>
      </p:sp>
    </p:spTree>
    <p:extLst>
      <p:ext uri="{BB962C8B-B14F-4D97-AF65-F5344CB8AC3E}">
        <p14:creationId xmlns:p14="http://schemas.microsoft.com/office/powerpoint/2010/main" val="2434065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1400" b="1" dirty="0"/>
              <a:t>        ÖNEMLİ :   </a:t>
            </a:r>
            <a:r>
              <a:rPr lang="tr-TR" sz="1400" dirty="0"/>
              <a:t>Düzeltme işleminde alt ayrım yerine defteri kebir hesabı bazında düzeltme </a:t>
            </a:r>
          </a:p>
          <a:p>
            <a:pPr marL="0" indent="0">
              <a:buNone/>
            </a:pPr>
            <a:r>
              <a:rPr lang="tr-TR" sz="1400" dirty="0"/>
              <a:t>  yapmayı tercih edenler, seçtikleri bu yöntemden 3 yıl boyunca dönemezler. </a:t>
            </a:r>
          </a:p>
          <a:p>
            <a:pPr marL="0" indent="0">
              <a:buNone/>
            </a:pPr>
            <a:r>
              <a:rPr lang="tr-TR" sz="1400" dirty="0"/>
              <a:t>        </a:t>
            </a:r>
            <a:r>
              <a:rPr lang="tr-TR" sz="1400" b="1" dirty="0"/>
              <a:t>Toplulaştırılmış yöntemler ile düzeltmeye tabi tutulan stokların maliyet bedeline intikal </a:t>
            </a:r>
          </a:p>
          <a:p>
            <a:pPr marL="0" indent="0">
              <a:buNone/>
            </a:pPr>
            <a:r>
              <a:rPr lang="tr-TR" sz="1400" b="1" dirty="0"/>
              <a:t>  ettirilen Reel Olmayan Finansman Maliyetlerinin (ROFM) düşülmesi ihtiyaridir. </a:t>
            </a:r>
          </a:p>
          <a:p>
            <a:pPr marL="0" indent="0">
              <a:buNone/>
            </a:pPr>
            <a:r>
              <a:rPr lang="tr-TR" sz="1400" dirty="0"/>
              <a:t>        2023 yılında bu yöntemleri kullanmamış olanlar 2024 yılında bu yöntemlerden birini </a:t>
            </a:r>
          </a:p>
          <a:p>
            <a:pPr marL="0" indent="0">
              <a:buNone/>
            </a:pPr>
            <a:r>
              <a:rPr lang="tr-TR" sz="1400" dirty="0"/>
              <a:t>  kullanabilirler. Ancak kullanmaları halinde 3 dönem bu yöntemden dönemezler.    </a:t>
            </a:r>
          </a:p>
          <a:p>
            <a:pPr marL="0" indent="0">
              <a:buNone/>
            </a:pPr>
            <a:r>
              <a:rPr lang="tr-TR" sz="1400" dirty="0"/>
              <a:t>       ----------------------------------------/--------- -----------------------------------</a:t>
            </a:r>
          </a:p>
          <a:p>
            <a:pPr marL="0" indent="0">
              <a:buNone/>
            </a:pPr>
            <a:r>
              <a:rPr lang="tr-TR" sz="1400" dirty="0"/>
              <a:t>       153 TİCARİ MALLAR                                                                             </a:t>
            </a:r>
          </a:p>
          <a:p>
            <a:pPr marL="0" indent="0">
              <a:buNone/>
            </a:pPr>
            <a:r>
              <a:rPr lang="tr-TR" sz="1400" dirty="0"/>
              <a:t>               90 Enflasyon Düzeltme Farkları               </a:t>
            </a:r>
          </a:p>
          <a:p>
            <a:pPr marL="0" indent="0">
              <a:buNone/>
            </a:pPr>
            <a:r>
              <a:rPr lang="tr-TR" sz="1400" dirty="0"/>
              <a:t>                     001 2023 Yılı Enflasyon düzeltme farkı        </a:t>
            </a:r>
          </a:p>
          <a:p>
            <a:pPr marL="0" indent="0">
              <a:buNone/>
            </a:pPr>
            <a:r>
              <a:rPr lang="tr-TR" sz="1400" dirty="0"/>
              <a:t>                                          698 ENFLASYON DÜZELTMESİ HESABI                           </a:t>
            </a:r>
          </a:p>
          <a:p>
            <a:pPr marL="0" indent="0">
              <a:buNone/>
            </a:pPr>
            <a:r>
              <a:rPr lang="tr-TR" sz="1400" dirty="0"/>
              <a:t>      ----------------------------------------- / --------------------------------------------</a:t>
            </a:r>
          </a:p>
          <a:p>
            <a:endParaRPr lang="tr-TR" sz="14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12</a:t>
            </a:fld>
            <a:endParaRPr lang="tr-TR" sz="1100">
              <a:solidFill>
                <a:srgbClr val="FFFFFF"/>
              </a:solidFill>
            </a:endParaRPr>
          </a:p>
        </p:txBody>
      </p:sp>
    </p:spTree>
    <p:extLst>
      <p:ext uri="{BB962C8B-B14F-4D97-AF65-F5344CB8AC3E}">
        <p14:creationId xmlns:p14="http://schemas.microsoft.com/office/powerpoint/2010/main" val="2054382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dirty="0"/>
              <a:t>   </a:t>
            </a:r>
            <a:r>
              <a:rPr lang="tr-TR" sz="2000" b="1" dirty="0"/>
              <a:t>151 YARI MAMUL – ÜRETİM</a:t>
            </a:r>
          </a:p>
          <a:p>
            <a:pPr marL="0" indent="0">
              <a:buNone/>
            </a:pPr>
            <a:r>
              <a:rPr lang="tr-TR" sz="2000" b="1" dirty="0"/>
              <a:t>   152 MAMULLER </a:t>
            </a:r>
          </a:p>
          <a:p>
            <a:pPr marL="0" indent="0">
              <a:buNone/>
            </a:pPr>
            <a:r>
              <a:rPr lang="tr-TR" sz="2000" dirty="0"/>
              <a:t>      Kanunda ilk madde ve malzeme, ticari mallar, yarı mamul  ve mamul stokların maliyetine dahil edilen unsurların, defterlere kayıt tarihi itibari ile düzeltileceği hüküm altına alınmıştır.</a:t>
            </a:r>
          </a:p>
          <a:p>
            <a:pPr marL="0" indent="0">
              <a:buNone/>
            </a:pPr>
            <a:r>
              <a:rPr lang="tr-TR" sz="2000" dirty="0"/>
              <a:t>     </a:t>
            </a:r>
            <a:r>
              <a:rPr lang="tr-TR" sz="2000" b="1" dirty="0"/>
              <a:t>(sirküler) </a:t>
            </a:r>
            <a:r>
              <a:rPr lang="tr-TR" sz="2000" dirty="0"/>
              <a:t>Bu itibarla yarı mamul ve mamulün düzeltilmesinde düzeltmeye esas tarih olarak, bunların üretilerek aktife kaydedildikleri tarihler değil bu mamullerin maliyetine dahil edilen ilk madde malzeme, işçilik, genel üretim giderleri gibi unsurların deftere kayıt tarihleri esas alınacaktır.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13</a:t>
            </a:fld>
            <a:endParaRPr lang="tr-TR" sz="1100">
              <a:solidFill>
                <a:srgbClr val="FFFFFF"/>
              </a:solidFill>
            </a:endParaRPr>
          </a:p>
        </p:txBody>
      </p:sp>
    </p:spTree>
    <p:extLst>
      <p:ext uri="{BB962C8B-B14F-4D97-AF65-F5344CB8AC3E}">
        <p14:creationId xmlns:p14="http://schemas.microsoft.com/office/powerpoint/2010/main" val="1091592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1900" b="1" dirty="0"/>
              <a:t>   151 ve 152 hesaplarla ilgili Maliyet Muhasebesi, maliyet yöntemleri önemli hale gelmiştir .</a:t>
            </a:r>
          </a:p>
          <a:p>
            <a:pPr marL="0" indent="0">
              <a:buNone/>
            </a:pPr>
            <a:r>
              <a:rPr lang="tr-TR" sz="1900" b="1" dirty="0"/>
              <a:t>   710 – 720 – 730 hesaplar aylık olarak dikkate alınmalı ve 711-721-731    Yansıtma hesapları ile 151 hesaba yansıtıldığı tarihi 151 için stok bırakılması halinde deftere kayıt tarihi olarak alınacak. 151 hesaptan 152 hesaba virman tarihi (tamamen veya kısmen) 152 hesabın stok kalması halinde deftere kayıt tarihi olarak dikkate alınacaktır. </a:t>
            </a:r>
          </a:p>
          <a:p>
            <a:pPr marL="0" indent="0">
              <a:buNone/>
            </a:pPr>
            <a:r>
              <a:rPr lang="tr-TR" sz="1900" b="1" dirty="0"/>
              <a:t>   Fonksiyon Esasına göre gider yeri ve gider çeşidi olarak hesap planının oluşturulması gerekir.</a:t>
            </a:r>
          </a:p>
          <a:p>
            <a:pPr marL="0" indent="0">
              <a:buNone/>
            </a:pPr>
            <a:r>
              <a:rPr lang="tr-TR" sz="1900" b="1" dirty="0"/>
              <a:t>   Fire (kullanılamayan atılan) ve artıklar (kullanılabilen satılabilen </a:t>
            </a:r>
            <a:r>
              <a:rPr lang="tr-TR" sz="1900" b="1" dirty="0" err="1"/>
              <a:t>örn</a:t>
            </a:r>
            <a:r>
              <a:rPr lang="tr-TR" sz="1900" b="1" dirty="0"/>
              <a:t>  hurda) ile üretimden çıkan kalitesi düşük özürlü ürünler. Özürlü ürünler 157 Diğer Stoklar hesabında takip edilir. Düzeltmeye  tabidir. Artıklarda satış  fiyatı biliniyorsa 157 hesapta  takip edilebilir. Satılması halinde tamamı kar olarak kabul edilir.</a:t>
            </a:r>
          </a:p>
          <a:p>
            <a:pPr marL="0" indent="0">
              <a:buNone/>
            </a:pPr>
            <a:r>
              <a:rPr lang="tr-TR" sz="1900" b="1" dirty="0"/>
              <a:t>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14</a:t>
            </a:fld>
            <a:endParaRPr lang="tr-TR" sz="1100">
              <a:solidFill>
                <a:srgbClr val="FFFFFF"/>
              </a:solidFill>
            </a:endParaRPr>
          </a:p>
        </p:txBody>
      </p:sp>
    </p:spTree>
    <p:extLst>
      <p:ext uri="{BB962C8B-B14F-4D97-AF65-F5344CB8AC3E}">
        <p14:creationId xmlns:p14="http://schemas.microsoft.com/office/powerpoint/2010/main" val="4140769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347133" y="-804333"/>
            <a:ext cx="11548533" cy="7450666"/>
          </a:xfrm>
        </p:spPr>
        <p:txBody>
          <a:bodyPr anchor="ctr">
            <a:normAutofit/>
          </a:bodyPr>
          <a:lstStyle/>
          <a:p>
            <a:pPr marL="0" indent="0">
              <a:buNone/>
            </a:pPr>
            <a:r>
              <a:rPr lang="tr-TR" sz="1400" b="1" dirty="0"/>
              <a:t>         ÖRNEK                                                          30.06.2024 tarihli  ara  mizan</a:t>
            </a:r>
          </a:p>
          <a:p>
            <a:pPr marL="0" indent="0">
              <a:buNone/>
            </a:pPr>
            <a:r>
              <a:rPr lang="tr-TR" sz="1400" b="1" dirty="0"/>
              <a:t>                                                                                                     30.04.2024            31.05.2024-               30.06.2024                           toplam</a:t>
            </a:r>
          </a:p>
          <a:p>
            <a:pPr marL="0" indent="0">
              <a:buNone/>
            </a:pPr>
            <a:r>
              <a:rPr lang="tr-TR" sz="1400" b="1" dirty="0"/>
              <a:t>        710 DİREKT  İLK MADDE VE MALZEME GİDERLERİ     700.000.-      +        600.000.-       +         750.000.-     =                  2.050.000 </a:t>
            </a:r>
          </a:p>
          <a:p>
            <a:pPr marL="0" indent="0">
              <a:buNone/>
            </a:pPr>
            <a:r>
              <a:rPr lang="tr-TR" sz="1400" b="1" dirty="0"/>
              <a:t>        720 DİREKT İŞÇİLİK GİDERLERİ HESABI                          200.000.-      +       200.000.-        +         300.000.-     =                     700.000                    </a:t>
            </a:r>
          </a:p>
          <a:p>
            <a:pPr marL="0" indent="0">
              <a:buNone/>
            </a:pPr>
            <a:r>
              <a:rPr lang="tr-TR" sz="1400" b="1" dirty="0"/>
              <a:t>        730 GENEL ÜRETİM GİDERLERİ                                       400.000.-      +       250.000.-        +         450.000.-     =                 1.100.000</a:t>
            </a:r>
          </a:p>
          <a:p>
            <a:pPr marL="0" indent="0">
              <a:buNone/>
            </a:pPr>
            <a:r>
              <a:rPr lang="tr-TR" sz="1400" b="1" dirty="0"/>
              <a:t>                                                                                             ---------------------        -------------------        --- ------------------                 ---------------------</a:t>
            </a:r>
          </a:p>
          <a:p>
            <a:pPr marL="0" indent="0">
              <a:buNone/>
            </a:pPr>
            <a:r>
              <a:rPr lang="tr-TR" sz="1400" b="1" dirty="0"/>
              <a:t>                                                                                                   1.300.000.-             1.050.000.-               1.500.000.-      =                3.850.000.-</a:t>
            </a:r>
          </a:p>
          <a:p>
            <a:pPr marL="0" indent="0">
              <a:buNone/>
            </a:pPr>
            <a:r>
              <a:rPr lang="tr-TR" sz="1400" b="1" dirty="0"/>
              <a:t>        1  -------------------------- / ---------------------------------                                                          2---------------------------/----------------------------</a:t>
            </a:r>
          </a:p>
          <a:p>
            <a:pPr marL="0" indent="0">
              <a:buNone/>
            </a:pPr>
            <a:r>
              <a:rPr lang="tr-TR" sz="1400" b="1" dirty="0"/>
              <a:t>          151/152                                                                         3.850.000                                       711/721/732                           3.850.000.-</a:t>
            </a:r>
          </a:p>
          <a:p>
            <a:pPr marL="0" indent="0">
              <a:buNone/>
            </a:pPr>
            <a:r>
              <a:rPr lang="tr-TR" sz="1400" b="1" dirty="0"/>
              <a:t>                                           711/721/731                                                                3.850.000                                          710/720/730        3.850.000</a:t>
            </a:r>
          </a:p>
          <a:p>
            <a:pPr marL="0" indent="0">
              <a:buNone/>
            </a:pPr>
            <a:r>
              <a:rPr lang="tr-TR" sz="1400" b="1" dirty="0"/>
              <a:t>         3 -------------------------- / ---------------------------------                                                            --------------------------/ ------------------------</a:t>
            </a:r>
          </a:p>
          <a:p>
            <a:pPr marL="0" indent="0">
              <a:buNone/>
            </a:pPr>
            <a:r>
              <a:rPr lang="tr-TR" sz="1400" b="1" dirty="0"/>
              <a:t>          620    SATILAN MAMULLER MALİYETİ                    3.000.000</a:t>
            </a:r>
          </a:p>
          <a:p>
            <a:pPr marL="0" indent="0">
              <a:buNone/>
            </a:pPr>
            <a:r>
              <a:rPr lang="tr-TR" sz="1400" b="1" dirty="0"/>
              <a:t>                                           152                                                                                 3.000.000          3.850.000 – 3.000.000  : 30.06.2024 Stok  850.000 </a:t>
            </a:r>
            <a:r>
              <a:rPr lang="tr-TR" sz="1400" b="1" i="1" dirty="0"/>
              <a:t>TL</a:t>
            </a:r>
            <a:endParaRPr lang="tr-TR" sz="1400" b="1" dirty="0"/>
          </a:p>
          <a:p>
            <a:pPr marL="0" indent="0">
              <a:buNone/>
            </a:pPr>
            <a:r>
              <a:rPr lang="tr-TR" sz="1400" b="1" dirty="0"/>
              <a:t>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15</a:t>
            </a:fld>
            <a:endParaRPr lang="tr-TR" sz="1100">
              <a:solidFill>
                <a:srgbClr val="FFFFFF"/>
              </a:solidFill>
            </a:endParaRPr>
          </a:p>
        </p:txBody>
      </p:sp>
    </p:spTree>
    <p:extLst>
      <p:ext uri="{BB962C8B-B14F-4D97-AF65-F5344CB8AC3E}">
        <p14:creationId xmlns:p14="http://schemas.microsoft.com/office/powerpoint/2010/main" val="2080324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dirty="0"/>
              <a:t>  </a:t>
            </a:r>
            <a:r>
              <a:rPr lang="tr-TR" sz="2000" b="1" dirty="0"/>
              <a:t>159-259 VERİLEN SİPARİŞ AVANSLARI/340-440 ALINAN SİPARİŞ AVANS</a:t>
            </a:r>
          </a:p>
          <a:p>
            <a:pPr marL="0" indent="0">
              <a:buNone/>
            </a:pPr>
            <a:r>
              <a:rPr lang="tr-TR" sz="2000" dirty="0"/>
              <a:t>  Ödeme veya tahsil  tarihinden mahsup tarihine kadar düzeltilir.    </a:t>
            </a:r>
          </a:p>
          <a:p>
            <a:pPr marL="0" indent="0">
              <a:buNone/>
            </a:pPr>
            <a:r>
              <a:rPr lang="tr-TR" sz="2000" dirty="0"/>
              <a:t>  Düzeltme katsayısı ile çarpılmak suretiyle düzeltilir. </a:t>
            </a:r>
          </a:p>
          <a:p>
            <a:pPr marL="0" indent="0">
              <a:buNone/>
            </a:pPr>
            <a:r>
              <a:rPr lang="tr-TR" sz="2000" dirty="0"/>
              <a:t>  Yabancı para cinsinden olanların  döviz  kuru ile düzeltilmeleri uygun</a:t>
            </a:r>
          </a:p>
          <a:p>
            <a:pPr marL="0" indent="0">
              <a:buNone/>
            </a:pPr>
            <a:r>
              <a:rPr lang="tr-TR" sz="2000" dirty="0"/>
              <a:t>  görülmüştür.</a:t>
            </a:r>
          </a:p>
          <a:p>
            <a:pPr marL="0" indent="0">
              <a:buNone/>
            </a:pPr>
            <a:r>
              <a:rPr lang="tr-TR" sz="2000" dirty="0"/>
              <a:t>  2024 Yılı için düzeltilmiş değerlerden bilanço da yer alır.  </a:t>
            </a:r>
          </a:p>
          <a:p>
            <a:pPr marL="0" indent="0">
              <a:buNone/>
            </a:pPr>
            <a:r>
              <a:rPr lang="tr-TR" sz="2000" dirty="0"/>
              <a:t>  Farklar, 2024 veya takip eden dönemlerde kapatılması </a:t>
            </a:r>
          </a:p>
          <a:p>
            <a:pPr marL="0" indent="0">
              <a:buNone/>
            </a:pPr>
            <a:r>
              <a:rPr lang="tr-TR" sz="2000" dirty="0"/>
              <a:t>  halinde  kapatıldığı  dönem kar/zararı ile kapatılır.    </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16</a:t>
            </a:fld>
            <a:endParaRPr lang="tr-TR" sz="1100">
              <a:solidFill>
                <a:srgbClr val="FFFFFF"/>
              </a:solidFill>
            </a:endParaRPr>
          </a:p>
        </p:txBody>
      </p:sp>
    </p:spTree>
    <p:extLst>
      <p:ext uri="{BB962C8B-B14F-4D97-AF65-F5344CB8AC3E}">
        <p14:creationId xmlns:p14="http://schemas.microsoft.com/office/powerpoint/2010/main" val="851740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457201" y="249382"/>
            <a:ext cx="11693032" cy="4793673"/>
          </a:xfrm>
        </p:spPr>
        <p:txBody>
          <a:bodyPr anchor="ctr">
            <a:normAutofit fontScale="85000" lnSpcReduction="20000"/>
          </a:bodyPr>
          <a:lstStyle/>
          <a:p>
            <a:pPr marL="0" indent="0">
              <a:buNone/>
            </a:pPr>
            <a:r>
              <a:rPr lang="tr-TR" sz="2000" b="1" dirty="0"/>
              <a:t>   Örnek : 2023 Yılı tutarı 1.000.000 TL  31.12.2023 düzeltme sonrası  1.200.000 TL. </a:t>
            </a:r>
          </a:p>
          <a:p>
            <a:pPr marL="0" indent="0">
              <a:buNone/>
            </a:pPr>
            <a:r>
              <a:rPr lang="tr-TR" sz="2000" b="1" dirty="0"/>
              <a:t>                  Fark 200.000 TL </a:t>
            </a:r>
          </a:p>
          <a:p>
            <a:pPr marL="0" indent="0">
              <a:buNone/>
            </a:pPr>
            <a:r>
              <a:rPr lang="tr-TR" sz="2000" b="1" dirty="0"/>
              <a:t>     ------------------------------------------ 31.12.2023----------------------------------------</a:t>
            </a:r>
          </a:p>
          <a:p>
            <a:pPr marL="0" indent="0">
              <a:buNone/>
            </a:pPr>
            <a:r>
              <a:rPr lang="tr-TR" sz="2000" b="1" dirty="0"/>
              <a:t>    159/259  VERİLEN SİPARİŞ AVANSLARI   </a:t>
            </a:r>
          </a:p>
          <a:p>
            <a:pPr marL="0" indent="0">
              <a:buNone/>
            </a:pPr>
            <a:r>
              <a:rPr lang="tr-TR" sz="2000" b="1" dirty="0"/>
              <a:t>                     90 Enflasyon düzeltme farkları</a:t>
            </a:r>
          </a:p>
          <a:p>
            <a:pPr marL="0" indent="0">
              <a:buNone/>
            </a:pPr>
            <a:r>
              <a:rPr lang="tr-TR" sz="2000" b="1" dirty="0"/>
              <a:t>                          001 2023 Yılı Enflasyon Düzeltmesi Farkı</a:t>
            </a:r>
          </a:p>
          <a:p>
            <a:pPr marL="0" indent="0">
              <a:buNone/>
            </a:pPr>
            <a:r>
              <a:rPr lang="tr-TR" sz="2000" b="1" dirty="0"/>
              <a:t>                                                      698 ENFLASYON DÜZELTMESİ HESABI</a:t>
            </a:r>
          </a:p>
          <a:p>
            <a:pPr marL="0" indent="0">
              <a:buNone/>
            </a:pPr>
            <a:r>
              <a:rPr lang="tr-TR" sz="2000" b="1" dirty="0"/>
              <a:t>    --------------------------------------------- / -------------------------------------------------</a:t>
            </a:r>
          </a:p>
          <a:p>
            <a:pPr marL="0" indent="0">
              <a:buNone/>
            </a:pPr>
            <a:r>
              <a:rPr lang="tr-TR" sz="2000" b="1" dirty="0"/>
              <a:t>    Mal alışının 2024 yılında gerçeklemesi halinde 159-259 Avanslar kapatılırken bu avansa ait düzeltme farkı da avansın mahsup edileceği ilgili hesaba aktarılarak kapatılır. </a:t>
            </a:r>
          </a:p>
          <a:p>
            <a:pPr marL="0" indent="0">
              <a:buNone/>
            </a:pPr>
            <a:r>
              <a:rPr lang="tr-TR" sz="2000" b="1" dirty="0"/>
              <a:t>    ------------------------------------------- / ---------------------------------------------------</a:t>
            </a:r>
          </a:p>
          <a:p>
            <a:pPr marL="0" indent="0">
              <a:buNone/>
            </a:pPr>
            <a:r>
              <a:rPr lang="tr-TR" sz="2000" b="1" dirty="0"/>
              <a:t>    153 </a:t>
            </a:r>
            <a:r>
              <a:rPr lang="tr-TR" sz="1600" b="1" dirty="0"/>
              <a:t>TİCARİ</a:t>
            </a:r>
            <a:r>
              <a:rPr lang="tr-TR" sz="2000" b="1" dirty="0"/>
              <a:t> MALLAR</a:t>
            </a:r>
          </a:p>
          <a:p>
            <a:pPr marL="0" indent="0">
              <a:buNone/>
            </a:pPr>
            <a:r>
              <a:rPr lang="tr-TR" sz="2000" b="1" dirty="0"/>
              <a:t>                                                    159 VERİLEN AVANSLAR                                                            </a:t>
            </a:r>
          </a:p>
          <a:p>
            <a:pPr marL="0" indent="0">
              <a:buNone/>
            </a:pPr>
            <a:r>
              <a:rPr lang="tr-TR" sz="2000" b="1" dirty="0"/>
              <a:t>    ------------------------------------------/ -----------------------------------------------------</a:t>
            </a:r>
          </a:p>
          <a:p>
            <a:pPr marL="0" indent="0">
              <a:buNone/>
            </a:pPr>
            <a:r>
              <a:rPr lang="tr-TR" sz="2000" b="1" dirty="0"/>
              <a:t>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17</a:t>
            </a:fld>
            <a:endParaRPr lang="tr-TR" sz="1100">
              <a:solidFill>
                <a:srgbClr val="FFFFFF"/>
              </a:solidFill>
            </a:endParaRPr>
          </a:p>
        </p:txBody>
      </p:sp>
    </p:spTree>
    <p:extLst>
      <p:ext uri="{BB962C8B-B14F-4D97-AF65-F5344CB8AC3E}">
        <p14:creationId xmlns:p14="http://schemas.microsoft.com/office/powerpoint/2010/main" val="3224163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260657" y="1205249"/>
            <a:ext cx="9654076" cy="3837904"/>
          </a:xfrm>
        </p:spPr>
        <p:txBody>
          <a:bodyPr anchor="ctr">
            <a:noAutofit/>
          </a:bodyPr>
          <a:lstStyle/>
          <a:p>
            <a:pPr marL="0" indent="0">
              <a:buNone/>
            </a:pPr>
            <a:r>
              <a:rPr lang="tr-TR" sz="1600" b="1" dirty="0"/>
              <a:t>   Örnek : 2023 Yılı tutarı 1.000.000 TL  31.12.2023 düzeltme sonrası  1.200.000 TL. </a:t>
            </a:r>
          </a:p>
          <a:p>
            <a:pPr marL="0" indent="0">
              <a:buNone/>
            </a:pPr>
            <a:r>
              <a:rPr lang="tr-TR" sz="1600" b="1" dirty="0"/>
              <a:t>                 Fark 200.000 TL </a:t>
            </a:r>
          </a:p>
          <a:p>
            <a:pPr marL="0" indent="0">
              <a:buNone/>
            </a:pPr>
            <a:r>
              <a:rPr lang="tr-TR" sz="1600" b="1" dirty="0"/>
              <a:t>   --------------------31.12.2023---------------</a:t>
            </a:r>
          </a:p>
          <a:p>
            <a:pPr marL="0" indent="0">
              <a:buNone/>
            </a:pPr>
            <a:r>
              <a:rPr lang="tr-TR" sz="1600" b="1" dirty="0"/>
              <a:t>   698 ENFLASYON DÜZELTMESİ HESABI      200.000.-</a:t>
            </a:r>
          </a:p>
          <a:p>
            <a:pPr marL="0" indent="0">
              <a:buNone/>
            </a:pPr>
            <a:r>
              <a:rPr lang="tr-TR" sz="1600" b="1" dirty="0"/>
              <a:t>                       340/440 ALINAN SİPARİŞ AVANSLARI     200.000.-</a:t>
            </a:r>
          </a:p>
          <a:p>
            <a:pPr marL="0" indent="0">
              <a:buNone/>
            </a:pPr>
            <a:r>
              <a:rPr lang="tr-TR" sz="1600" b="1" dirty="0"/>
              <a:t>                             90 Enflasyon Düzeltmesi</a:t>
            </a:r>
          </a:p>
          <a:p>
            <a:pPr marL="0" indent="0">
              <a:buNone/>
            </a:pPr>
            <a:r>
              <a:rPr lang="tr-TR" sz="1600" b="1" dirty="0"/>
              <a:t>                                  002 2023 Yılı </a:t>
            </a:r>
            <a:r>
              <a:rPr lang="tr-TR" sz="1600" b="1" dirty="0" err="1"/>
              <a:t>Enf</a:t>
            </a:r>
            <a:r>
              <a:rPr lang="tr-TR" sz="1600" b="1" dirty="0"/>
              <a:t> düz farkı</a:t>
            </a:r>
          </a:p>
          <a:p>
            <a:pPr marL="0" indent="0">
              <a:buNone/>
            </a:pPr>
            <a:r>
              <a:rPr lang="tr-TR" sz="1600" b="1" dirty="0"/>
              <a:t>   ---------------------- / ------------------------</a:t>
            </a:r>
          </a:p>
          <a:p>
            <a:pPr marL="0" indent="0">
              <a:buNone/>
            </a:pPr>
            <a:r>
              <a:rPr lang="tr-TR" sz="1600" b="1" dirty="0"/>
              <a:t>        2024 yılında 1.000.000TL.  faturalandı.  200.000 TL fark ilgili tarihte 649 Diğer Olağan</a:t>
            </a:r>
          </a:p>
          <a:p>
            <a:pPr marL="0" indent="0">
              <a:buNone/>
            </a:pPr>
            <a:r>
              <a:rPr lang="tr-TR" sz="1600" b="1" dirty="0"/>
              <a:t>   Gelir ve Karlar hesabı ile kapatılacaktır. Bu şekilde gelir hesabına aktarılan farklar 2023 </a:t>
            </a:r>
          </a:p>
          <a:p>
            <a:pPr marL="0" indent="0">
              <a:buNone/>
            </a:pPr>
            <a:r>
              <a:rPr lang="tr-TR" sz="1600" b="1" dirty="0"/>
              <a:t>   hesap döneminden kaynaklandığı için vergiye tabi tutulmayacak ve  beyannamede  diğer</a:t>
            </a:r>
          </a:p>
          <a:p>
            <a:pPr marL="0" indent="0">
              <a:buNone/>
            </a:pPr>
            <a:r>
              <a:rPr lang="tr-TR" sz="1600" b="1" dirty="0"/>
              <a:t>   indirimler kısmında gösterilerek matrahtan indirilecektir.</a:t>
            </a:r>
          </a:p>
          <a:p>
            <a:pPr marL="0" indent="0">
              <a:buNone/>
            </a:pPr>
            <a:endParaRPr lang="tr-TR" sz="1600" dirty="0"/>
          </a:p>
          <a:p>
            <a:pPr marL="0" indent="0">
              <a:buNone/>
            </a:pPr>
            <a:endParaRPr lang="tr-TR" sz="1600" dirty="0"/>
          </a:p>
          <a:p>
            <a:endParaRPr lang="tr-TR" sz="16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18</a:t>
            </a:fld>
            <a:endParaRPr lang="tr-TR" sz="1100">
              <a:solidFill>
                <a:srgbClr val="FFFFFF"/>
              </a:solidFill>
            </a:endParaRPr>
          </a:p>
        </p:txBody>
      </p:sp>
    </p:spTree>
    <p:extLst>
      <p:ext uri="{BB962C8B-B14F-4D97-AF65-F5344CB8AC3E}">
        <p14:creationId xmlns:p14="http://schemas.microsoft.com/office/powerpoint/2010/main" val="3024685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fontScale="92500" lnSpcReduction="10000"/>
          </a:bodyPr>
          <a:lstStyle/>
          <a:p>
            <a:pPr marL="0" indent="0">
              <a:buNone/>
            </a:pPr>
            <a:r>
              <a:rPr lang="tr-TR" sz="2000" dirty="0"/>
              <a:t>           </a:t>
            </a:r>
            <a:r>
              <a:rPr lang="tr-TR" sz="2000" b="1" dirty="0"/>
              <a:t>MUHASEBE KAYITLARI</a:t>
            </a:r>
          </a:p>
          <a:p>
            <a:pPr marL="0" indent="0">
              <a:buNone/>
            </a:pPr>
            <a:r>
              <a:rPr lang="tr-TR" sz="2000" dirty="0"/>
              <a:t>           Enflasyon düzeltmeleri, ilgili kıymetlere ait fark hesaplarına ve </a:t>
            </a:r>
          </a:p>
          <a:p>
            <a:pPr marL="0" indent="0">
              <a:buNone/>
            </a:pPr>
            <a:r>
              <a:rPr lang="tr-TR" sz="2000" dirty="0"/>
              <a:t>      enflasyon düzeltme hesabına kaydedilecektir. Gerekli </a:t>
            </a:r>
          </a:p>
          <a:p>
            <a:pPr marL="0" indent="0">
              <a:buNone/>
            </a:pPr>
            <a:r>
              <a:rPr lang="tr-TR" sz="2000" dirty="0"/>
              <a:t>      açıklamalar/düzenlemeler 12 Sıra No.lu Muhasebe Sistemi Uygulama</a:t>
            </a:r>
          </a:p>
          <a:p>
            <a:pPr marL="0" indent="0">
              <a:buNone/>
            </a:pPr>
            <a:r>
              <a:rPr lang="tr-TR" sz="2000" dirty="0"/>
              <a:t>      Genel Tebliğinde yer almaktadır.                                              </a:t>
            </a:r>
          </a:p>
          <a:p>
            <a:pPr marL="0" indent="0">
              <a:buNone/>
            </a:pPr>
            <a:r>
              <a:rPr lang="tr-TR" sz="2000" b="1" dirty="0"/>
              <a:t>           698 Enflasyon Düzeltme Hesabı </a:t>
            </a:r>
            <a:r>
              <a:rPr lang="tr-TR" sz="2000" dirty="0"/>
              <a:t>Varlıklarda alt hesaplarda ayrıca</a:t>
            </a:r>
          </a:p>
          <a:p>
            <a:pPr marL="0" indent="0">
              <a:buNone/>
            </a:pPr>
            <a:r>
              <a:rPr lang="tr-TR" sz="2000" dirty="0"/>
              <a:t>      düzenlenir.</a:t>
            </a:r>
          </a:p>
          <a:p>
            <a:pPr marL="0" indent="0">
              <a:buNone/>
            </a:pPr>
            <a:r>
              <a:rPr lang="tr-TR" sz="2000" dirty="0"/>
              <a:t>           </a:t>
            </a:r>
            <a:r>
              <a:rPr lang="tr-TR" sz="2000" b="1" dirty="0"/>
              <a:t>2024 Yılı Enflasyon Düzeltmeleri 698 Enflasyon Düzeltme  Hesabında takip edilecek</a:t>
            </a:r>
          </a:p>
          <a:p>
            <a:pPr marL="0" indent="0">
              <a:buNone/>
            </a:pPr>
            <a:r>
              <a:rPr lang="tr-TR" sz="2000" b="1" dirty="0"/>
              <a:t>      Dönem Sonunda oluşan + - fark 648 Enflasyon Düzeltmesi Karları yada 658 Enflasyon Düzeltmesi Zararları hesaplarından biri ile kapatılacaktır.</a:t>
            </a:r>
          </a:p>
          <a:p>
            <a:pPr marL="0" indent="0">
              <a:buNone/>
            </a:pPr>
            <a:r>
              <a:rPr lang="tr-TR" sz="2000" b="1" dirty="0"/>
              <a:t>      Dönem sonunda 648 veya 658 hesap 690 hesap ile Dönem Karı yada Zararına aktarılacaktır. </a:t>
            </a:r>
            <a:r>
              <a:rPr lang="tr-TR" sz="2000" dirty="0"/>
              <a:t>  </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a:t>
            </a:fld>
            <a:endParaRPr lang="tr-TR" sz="1100">
              <a:solidFill>
                <a:srgbClr val="FFFFFF"/>
              </a:solidFill>
            </a:endParaRPr>
          </a:p>
        </p:txBody>
      </p:sp>
    </p:spTree>
    <p:extLst>
      <p:ext uri="{BB962C8B-B14F-4D97-AF65-F5344CB8AC3E}">
        <p14:creationId xmlns:p14="http://schemas.microsoft.com/office/powerpoint/2010/main" val="3253880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2000" b="1" dirty="0"/>
              <a:t>   180 GELECEK AYLARA AİT GİDERLER /  280  GELECEK YILLARA AİT GİDERLER ile</a:t>
            </a:r>
          </a:p>
          <a:p>
            <a:pPr marL="0" indent="0">
              <a:buNone/>
            </a:pPr>
            <a:r>
              <a:rPr lang="tr-TR" sz="2000" b="1" dirty="0"/>
              <a:t>   380 GELECEK AYLARA AİT GELİRLER/480 GELECEK YILLARA AİT GELİRLER    </a:t>
            </a:r>
          </a:p>
          <a:p>
            <a:pPr marL="0" indent="0">
              <a:buNone/>
            </a:pPr>
            <a:r>
              <a:rPr lang="tr-TR" sz="2000" b="1" dirty="0"/>
              <a:t>           Düzeltme  katsayısı ile çarpılmak suretiyle düzeltilir.  </a:t>
            </a:r>
          </a:p>
          <a:p>
            <a:pPr marL="0" indent="0">
              <a:buNone/>
            </a:pPr>
            <a:r>
              <a:rPr lang="tr-TR" sz="2000" b="1" dirty="0"/>
              <a:t>           -----------------------------------------/ ---------------------------------------</a:t>
            </a:r>
          </a:p>
          <a:p>
            <a:pPr marL="0" indent="0">
              <a:buNone/>
            </a:pPr>
            <a:r>
              <a:rPr lang="tr-TR" sz="2000" b="1" dirty="0"/>
              <a:t>          180  GELECEK AYLARA AİT GİDERLER</a:t>
            </a:r>
          </a:p>
          <a:p>
            <a:pPr marL="0" indent="0">
              <a:buNone/>
            </a:pPr>
            <a:r>
              <a:rPr lang="tr-TR" sz="2000" b="1" dirty="0"/>
              <a:t>                   90 Enflasyon Düzeltme Farkları</a:t>
            </a:r>
          </a:p>
          <a:p>
            <a:pPr marL="0" indent="0">
              <a:buNone/>
            </a:pPr>
            <a:r>
              <a:rPr lang="tr-TR" sz="2000" b="1" dirty="0"/>
              <a:t>                        001 2024 Yılı Enflasyon Düzeltme Farkı </a:t>
            </a:r>
          </a:p>
          <a:p>
            <a:pPr marL="0" indent="0">
              <a:buNone/>
            </a:pPr>
            <a:r>
              <a:rPr lang="tr-TR" sz="2000" b="1" dirty="0"/>
              <a:t>                                01 Geçici Vergi 1.Dönem</a:t>
            </a:r>
          </a:p>
          <a:p>
            <a:pPr marL="0" indent="0">
              <a:buNone/>
            </a:pPr>
            <a:r>
              <a:rPr lang="tr-TR" sz="2000" b="1" dirty="0"/>
              <a:t>                                                            698 ENFLASYON DÜZELTMESİ HESABI</a:t>
            </a:r>
          </a:p>
          <a:p>
            <a:pPr marL="0" indent="0">
              <a:buNone/>
            </a:pPr>
            <a:r>
              <a:rPr lang="tr-TR" sz="2000" b="1" dirty="0"/>
              <a:t>         ------------------------------------------/-------------------------------------------------        </a:t>
            </a:r>
          </a:p>
          <a:p>
            <a:endParaRPr lang="tr-TR" sz="20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19</a:t>
            </a:fld>
            <a:endParaRPr lang="tr-TR" sz="1100">
              <a:solidFill>
                <a:srgbClr val="FFFFFF"/>
              </a:solidFill>
            </a:endParaRPr>
          </a:p>
        </p:txBody>
      </p:sp>
    </p:spTree>
    <p:extLst>
      <p:ext uri="{BB962C8B-B14F-4D97-AF65-F5344CB8AC3E}">
        <p14:creationId xmlns:p14="http://schemas.microsoft.com/office/powerpoint/2010/main" val="2060930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b="1" dirty="0"/>
              <a:t>   25 Lİ  GRUPTAKİ  HESAPLARIN  DÜZELTİLMESİ  (Tebliğ Eki) </a:t>
            </a:r>
          </a:p>
          <a:p>
            <a:pPr marL="0" indent="0">
              <a:buNone/>
            </a:pPr>
            <a:r>
              <a:rPr lang="tr-TR" sz="2000" b="1" dirty="0"/>
              <a:t>   250  ARAZİ VE ARSALAR                                ROFM ihtiva edebilir   </a:t>
            </a:r>
          </a:p>
          <a:p>
            <a:pPr marL="0" indent="0">
              <a:buNone/>
            </a:pPr>
            <a:r>
              <a:rPr lang="tr-TR" sz="2000" b="1" dirty="0"/>
              <a:t>   251  YERALTI VE YERÜSTÜ DÜZENLERİ       ROFM ihtiva edebilir</a:t>
            </a:r>
          </a:p>
          <a:p>
            <a:pPr marL="0" indent="0">
              <a:buNone/>
            </a:pPr>
            <a:r>
              <a:rPr lang="tr-TR" sz="2000" b="1" dirty="0"/>
              <a:t>   252  BİNALAR                                                   ROFM ihtiva edebilir</a:t>
            </a:r>
          </a:p>
          <a:p>
            <a:pPr marL="0" indent="0">
              <a:buNone/>
            </a:pPr>
            <a:r>
              <a:rPr lang="tr-TR" sz="2000" b="1" dirty="0"/>
              <a:t>   253  TESİS, MAKİNE VE CİHAZLAR               ROFM ihtiva edebilir     </a:t>
            </a:r>
          </a:p>
          <a:p>
            <a:pPr marL="0" indent="0">
              <a:buNone/>
            </a:pPr>
            <a:r>
              <a:rPr lang="tr-TR" sz="2000" b="1" dirty="0"/>
              <a:t>   254  TAŞITLAR                                                  ROFM ihtiva edebilir    </a:t>
            </a:r>
          </a:p>
          <a:p>
            <a:pPr marL="0" indent="0">
              <a:buNone/>
            </a:pPr>
            <a:r>
              <a:rPr lang="tr-TR" sz="2000" b="1" dirty="0"/>
              <a:t>   255  DEMİRBAŞLAR                                        ROFM ihtiva edebilir</a:t>
            </a:r>
          </a:p>
          <a:p>
            <a:endParaRPr lang="tr-TR" sz="20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20</a:t>
            </a:fld>
            <a:endParaRPr lang="tr-TR" sz="1100">
              <a:solidFill>
                <a:srgbClr val="FFFFFF"/>
              </a:solidFill>
            </a:endParaRPr>
          </a:p>
        </p:txBody>
      </p:sp>
    </p:spTree>
    <p:extLst>
      <p:ext uri="{BB962C8B-B14F-4D97-AF65-F5344CB8AC3E}">
        <p14:creationId xmlns:p14="http://schemas.microsoft.com/office/powerpoint/2010/main" val="2552886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2000" b="1" dirty="0"/>
              <a:t>         ----------------------------------------/------------------------------------------------</a:t>
            </a:r>
          </a:p>
          <a:p>
            <a:pPr marL="0" indent="0">
              <a:buNone/>
            </a:pPr>
            <a:r>
              <a:rPr lang="tr-TR" sz="2000" b="1" dirty="0"/>
              <a:t>         255 DEMİRBAŞLAR </a:t>
            </a:r>
          </a:p>
          <a:p>
            <a:pPr marL="0" indent="0">
              <a:buNone/>
            </a:pPr>
            <a:r>
              <a:rPr lang="tr-TR" sz="2000" b="1" dirty="0"/>
              <a:t>                 90 Enflasyon Düzeltme Farkları</a:t>
            </a:r>
          </a:p>
          <a:p>
            <a:pPr marL="0" indent="0">
              <a:buNone/>
            </a:pPr>
            <a:r>
              <a:rPr lang="tr-TR" sz="2000" b="1" dirty="0"/>
              <a:t>                      001 2024 Yılı Enflasyon Düzeltme Farkı</a:t>
            </a:r>
          </a:p>
          <a:p>
            <a:pPr marL="0" indent="0">
              <a:buNone/>
            </a:pPr>
            <a:r>
              <a:rPr lang="tr-TR" sz="2000" b="1" dirty="0"/>
              <a:t>                               01 Geçici Vergi Dönemi </a:t>
            </a:r>
          </a:p>
          <a:p>
            <a:pPr marL="0" indent="0">
              <a:buNone/>
            </a:pPr>
            <a:r>
              <a:rPr lang="tr-TR" sz="2000" b="1" dirty="0"/>
              <a:t>                                                           698 ENFLASYON DÜZELTMESİ HESABI     </a:t>
            </a:r>
          </a:p>
          <a:p>
            <a:pPr marL="0" indent="0">
              <a:buNone/>
            </a:pPr>
            <a:r>
              <a:rPr lang="tr-TR" sz="2000" b="1" dirty="0"/>
              <a:t>       -----------------------------------------/ ------------------------------------------------- </a:t>
            </a:r>
          </a:p>
          <a:p>
            <a:pPr marL="0" indent="0">
              <a:buNone/>
            </a:pPr>
            <a:r>
              <a:rPr lang="tr-TR" sz="2000" b="1" dirty="0"/>
              <a:t>       257  BİRİKMİŞ AMORTİSMANLAR</a:t>
            </a:r>
          </a:p>
          <a:p>
            <a:pPr marL="0" indent="0">
              <a:buNone/>
            </a:pPr>
            <a:r>
              <a:rPr lang="tr-TR" sz="2000" b="1" dirty="0"/>
              <a:t>        Düzeltme Duran varlıklardaki enflasyon düzeltme si sonrası tutar/ </a:t>
            </a:r>
          </a:p>
          <a:p>
            <a:pPr marL="0" indent="0">
              <a:buNone/>
            </a:pPr>
            <a:r>
              <a:rPr lang="tr-TR" sz="2000" b="1" dirty="0"/>
              <a:t>        düzeltme öncesi tutar  oranı ile düzeltilir.</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21</a:t>
            </a:fld>
            <a:endParaRPr lang="tr-TR" sz="1100">
              <a:solidFill>
                <a:srgbClr val="FFFFFF"/>
              </a:solidFill>
            </a:endParaRPr>
          </a:p>
        </p:txBody>
      </p:sp>
    </p:spTree>
    <p:extLst>
      <p:ext uri="{BB962C8B-B14F-4D97-AF65-F5344CB8AC3E}">
        <p14:creationId xmlns:p14="http://schemas.microsoft.com/office/powerpoint/2010/main" val="1236550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847883" y="311630"/>
            <a:ext cx="9654076" cy="3837904"/>
          </a:xfrm>
        </p:spPr>
        <p:txBody>
          <a:bodyPr anchor="ctr">
            <a:normAutofit/>
          </a:bodyPr>
          <a:lstStyle/>
          <a:p>
            <a:pPr marL="0" indent="0">
              <a:buNone/>
            </a:pPr>
            <a:r>
              <a:rPr lang="tr-TR" sz="2000" b="1" dirty="0"/>
              <a:t>------------------------------/-------------------------------</a:t>
            </a:r>
          </a:p>
          <a:p>
            <a:pPr marL="0" indent="0">
              <a:buNone/>
            </a:pPr>
            <a:r>
              <a:rPr lang="tr-TR" sz="2000" b="1" dirty="0"/>
              <a:t>698 ENFLASYON DÜZELTMESİ HESABI                                                              </a:t>
            </a:r>
          </a:p>
          <a:p>
            <a:pPr marL="0" indent="0">
              <a:buNone/>
            </a:pPr>
            <a:r>
              <a:rPr lang="tr-TR" sz="2000" b="1" dirty="0"/>
              <a:t>                             257 BİRİKMİŞ AMORTİSMANLAR                    </a:t>
            </a:r>
          </a:p>
          <a:p>
            <a:pPr marL="0" indent="0">
              <a:buNone/>
            </a:pPr>
            <a:r>
              <a:rPr lang="tr-TR" sz="2000" b="1" dirty="0"/>
              <a:t>                                     90 Enflasyon Düzeltme Farkları</a:t>
            </a:r>
          </a:p>
          <a:p>
            <a:pPr marL="0" indent="0">
              <a:buNone/>
            </a:pPr>
            <a:r>
              <a:rPr lang="tr-TR" sz="2000" b="1" dirty="0"/>
              <a:t>                                          001 2024 Yılı Enflasyon Düzeltme Farkları</a:t>
            </a:r>
          </a:p>
          <a:p>
            <a:pPr marL="0" indent="0">
              <a:buNone/>
            </a:pPr>
            <a:r>
              <a:rPr lang="tr-TR" sz="2000" b="1" dirty="0"/>
              <a:t>                                                  01 Geçici Vergi Dönemi</a:t>
            </a:r>
          </a:p>
          <a:p>
            <a:pPr marL="0" indent="0">
              <a:buNone/>
            </a:pPr>
            <a:r>
              <a:rPr lang="tr-TR" sz="2000" b="1" dirty="0"/>
              <a:t>----------------------------- /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22</a:t>
            </a:fld>
            <a:endParaRPr lang="tr-TR" sz="1100">
              <a:solidFill>
                <a:srgbClr val="FFFFFF"/>
              </a:solidFill>
            </a:endParaRPr>
          </a:p>
        </p:txBody>
      </p:sp>
    </p:spTree>
    <p:extLst>
      <p:ext uri="{BB962C8B-B14F-4D97-AF65-F5344CB8AC3E}">
        <p14:creationId xmlns:p14="http://schemas.microsoft.com/office/powerpoint/2010/main" val="34741569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ATİK ÖRNEK</a:t>
            </a:r>
          </a:p>
        </p:txBody>
      </p:sp>
      <p:sp>
        <p:nvSpPr>
          <p:cNvPr id="3" name="İçerik Yer Tutucusu 2"/>
          <p:cNvSpPr>
            <a:spLocks noGrp="1"/>
          </p:cNvSpPr>
          <p:nvPr>
            <p:ph idx="1"/>
          </p:nvPr>
        </p:nvSpPr>
        <p:spPr>
          <a:xfrm>
            <a:off x="838200" y="1246909"/>
            <a:ext cx="10668001" cy="5223164"/>
          </a:xfrm>
        </p:spPr>
        <p:txBody>
          <a:bodyPr>
            <a:normAutofit/>
          </a:bodyPr>
          <a:lstStyle/>
          <a:p>
            <a:pPr marL="0" indent="0">
              <a:buNone/>
            </a:pPr>
            <a:r>
              <a:rPr lang="tr-TR" dirty="0"/>
              <a:t>  </a:t>
            </a:r>
          </a:p>
          <a:p>
            <a:pPr marL="0" indent="0">
              <a:buNone/>
            </a:pPr>
            <a:r>
              <a:rPr lang="tr-TR" sz="2000" dirty="0"/>
              <a:t>   </a:t>
            </a:r>
            <a:r>
              <a:rPr lang="tr-TR" sz="2000" b="1" dirty="0"/>
              <a:t>Örnek : 2024 yılının Ocak ayında 30.000.000 TL ye bir fabrika binası satın alınmıştır.    </a:t>
            </a:r>
          </a:p>
          <a:p>
            <a:pPr marL="0" indent="0">
              <a:buNone/>
            </a:pPr>
            <a:r>
              <a:rPr lang="tr-TR" sz="2000" b="1" dirty="0"/>
              <a:t>   Alımında 09/01/2024 tarihinde 8.600.000  TL Banka kredisi kullanılmış ve toplam  </a:t>
            </a:r>
          </a:p>
          <a:p>
            <a:pPr marL="0" indent="0">
              <a:buNone/>
            </a:pPr>
            <a:r>
              <a:rPr lang="tr-TR" sz="2000" b="1" dirty="0"/>
              <a:t>   3.600.000 TL finansman giderine katlanılmıştır. Ödemeler 700.000 TL anapara ve 300.000 TL   </a:t>
            </a:r>
          </a:p>
          <a:p>
            <a:pPr marL="0" indent="0">
              <a:buNone/>
            </a:pPr>
            <a:r>
              <a:rPr lang="tr-TR" sz="2000" b="1" dirty="0"/>
              <a:t>   faiz olmak üzere ay sonlarında dört eşit taksitte gerçekleşmiştir. İlk Yıl faiz gideri  maliyetle  </a:t>
            </a:r>
          </a:p>
          <a:p>
            <a:pPr marL="0" indent="0">
              <a:buNone/>
            </a:pPr>
            <a:r>
              <a:rPr lang="tr-TR" sz="2000" b="1" dirty="0"/>
              <a:t>   ilişkilendirilecektir. </a:t>
            </a:r>
          </a:p>
          <a:p>
            <a:pPr marL="0" indent="0">
              <a:buNone/>
            </a:pPr>
            <a:r>
              <a:rPr lang="tr-TR" sz="2000" b="1" dirty="0"/>
              <a:t>   Borç Tutarı dikkate alınarak  ROFM hesaplaması </a:t>
            </a:r>
          </a:p>
          <a:p>
            <a:pPr marL="0" indent="0">
              <a:buNone/>
            </a:pPr>
            <a:r>
              <a:rPr lang="tr-TR" sz="2000" b="1" dirty="0"/>
              <a:t>   Haziran 2024 3.483.25   Ocak 2024 3.035.59 Artış oranı 0.1474</a:t>
            </a:r>
          </a:p>
          <a:p>
            <a:pPr marL="0" indent="0">
              <a:buNone/>
            </a:pPr>
            <a:r>
              <a:rPr lang="tr-TR" sz="2000" b="1" dirty="0"/>
              <a:t>   ROFM = 8.600.000 X 0.1474 = 1.267.640 TL</a:t>
            </a:r>
          </a:p>
          <a:p>
            <a:pPr marL="0" indent="0">
              <a:buNone/>
            </a:pPr>
            <a:r>
              <a:rPr lang="tr-TR" sz="2000" b="1" dirty="0"/>
              <a:t>   1.800.000 – 1.267.640 = 532.360 Reel Finansman Maliyeti </a:t>
            </a:r>
          </a:p>
          <a:p>
            <a:pPr marL="0" indent="0">
              <a:buNone/>
            </a:pPr>
            <a:r>
              <a:rPr lang="tr-TR" sz="2000" b="1" dirty="0"/>
              <a:t>   </a:t>
            </a:r>
          </a:p>
        </p:txBody>
      </p:sp>
      <p:sp>
        <p:nvSpPr>
          <p:cNvPr id="4" name="Slayt Numarası Yer Tutucusu 3"/>
          <p:cNvSpPr>
            <a:spLocks noGrp="1"/>
          </p:cNvSpPr>
          <p:nvPr>
            <p:ph type="sldNum" sz="quarter" idx="12"/>
          </p:nvPr>
        </p:nvSpPr>
        <p:spPr/>
        <p:txBody>
          <a:bodyPr/>
          <a:lstStyle/>
          <a:p>
            <a:fld id="{4F7497F3-F0C7-9344-AC70-8E509A8CCFCA}" type="slidenum">
              <a:rPr lang="tr-TR" smtClean="0"/>
              <a:t>23</a:t>
            </a:fld>
            <a:endParaRPr lang="tr-TR"/>
          </a:p>
        </p:txBody>
      </p:sp>
    </p:spTree>
    <p:extLst>
      <p:ext uri="{BB962C8B-B14F-4D97-AF65-F5344CB8AC3E}">
        <p14:creationId xmlns:p14="http://schemas.microsoft.com/office/powerpoint/2010/main" val="1713995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97526" y="789709"/>
            <a:ext cx="10356273" cy="5387254"/>
          </a:xfrm>
        </p:spPr>
        <p:txBody>
          <a:bodyPr>
            <a:normAutofit/>
          </a:bodyPr>
          <a:lstStyle/>
          <a:p>
            <a:pPr marL="0" indent="0">
              <a:buNone/>
            </a:pPr>
            <a:r>
              <a:rPr lang="tr-TR" sz="1800" dirty="0"/>
              <a:t>  </a:t>
            </a:r>
          </a:p>
          <a:p>
            <a:pPr marL="0" indent="0">
              <a:buNone/>
            </a:pPr>
            <a:r>
              <a:rPr lang="tr-TR" sz="1800" b="1" dirty="0"/>
              <a:t>Örnek : Aynı veriler ile  Toplam Finansman Maliyeti üzerinden  hesaplama</a:t>
            </a:r>
          </a:p>
          <a:p>
            <a:pPr marL="0" indent="0">
              <a:buNone/>
            </a:pPr>
            <a:endParaRPr lang="tr-TR" sz="1800" b="1" dirty="0"/>
          </a:p>
          <a:p>
            <a:pPr marL="0" indent="0">
              <a:buNone/>
            </a:pPr>
            <a:r>
              <a:rPr lang="tr-TR" sz="1800" b="1" dirty="0"/>
              <a:t>                                           İlgili Hesap dönemine Ait Yİ-ÜFE Artış Oranı</a:t>
            </a:r>
          </a:p>
          <a:p>
            <a:pPr marL="0" indent="0">
              <a:buNone/>
            </a:pPr>
            <a:r>
              <a:rPr lang="tr-TR" sz="1700" b="1" dirty="0"/>
              <a:t>ROFM = </a:t>
            </a:r>
            <a:r>
              <a:rPr lang="tr-TR" sz="1700" b="1" dirty="0" err="1"/>
              <a:t>Top.Fins.Mal</a:t>
            </a:r>
            <a:r>
              <a:rPr lang="tr-TR" sz="1700" b="1" dirty="0"/>
              <a:t>. = ------------------------------------------------------------------</a:t>
            </a:r>
          </a:p>
          <a:p>
            <a:pPr marL="0" indent="0">
              <a:buNone/>
            </a:pPr>
            <a:r>
              <a:rPr lang="tr-TR" sz="1700" b="1" dirty="0"/>
              <a:t>                                              İlgili Hesap Dönemi Ortalama Ticari Faiz Oranı</a:t>
            </a:r>
          </a:p>
          <a:p>
            <a:pPr marL="0" indent="0">
              <a:buNone/>
            </a:pPr>
            <a:r>
              <a:rPr lang="tr-TR" sz="1700" b="1" dirty="0"/>
              <a:t>               HAZİRAN 2024 Yİ-ÜFE – ARALIK  2023 Yİ-ÜFE / ARALIK  2023 Yİ-ÜFE</a:t>
            </a:r>
          </a:p>
          <a:p>
            <a:pPr marL="0" indent="0">
              <a:buNone/>
            </a:pPr>
            <a:r>
              <a:rPr lang="tr-TR" sz="1700" b="1" dirty="0"/>
              <a:t>ROFM = -----------------------------------------------------------------------------------</a:t>
            </a:r>
          </a:p>
          <a:p>
            <a:pPr marL="0" indent="0">
              <a:buNone/>
            </a:pPr>
            <a:r>
              <a:rPr lang="tr-TR" sz="1700" b="1" dirty="0"/>
              <a:t>                                Ocak 2024 </a:t>
            </a:r>
            <a:r>
              <a:rPr lang="tr-TR" sz="1700" b="1" dirty="0" err="1"/>
              <a:t>Ort</a:t>
            </a:r>
            <a:r>
              <a:rPr lang="tr-TR" sz="1700" b="1" dirty="0"/>
              <a:t> Ticari Faiz Oranı(0.45/2) 22.5</a:t>
            </a:r>
          </a:p>
          <a:p>
            <a:pPr marL="0" indent="0">
              <a:buNone/>
            </a:pPr>
            <a:r>
              <a:rPr lang="tr-TR" sz="1700" b="1" dirty="0"/>
              <a:t>                 3.483.25 – 2.915.02 / 2.915.02 = 0.1949 / 0.225= 0.8636</a:t>
            </a:r>
          </a:p>
          <a:p>
            <a:pPr marL="0" indent="0">
              <a:buNone/>
            </a:pPr>
            <a:r>
              <a:rPr lang="tr-TR" sz="1700" b="1" dirty="0"/>
              <a:t>ROFM =  1.800.000 x 0.8636 = 1.554.480 TL </a:t>
            </a:r>
          </a:p>
          <a:p>
            <a:pPr marL="0" indent="0">
              <a:buNone/>
            </a:pPr>
            <a:r>
              <a:rPr lang="tr-TR" sz="1700" b="1" dirty="0"/>
              <a:t>            1.800.000 – 1.554.480 = 245.520 TL Reel Finansman Maliyeti</a:t>
            </a:r>
          </a:p>
          <a:p>
            <a:pPr marL="0" indent="0">
              <a:buNone/>
            </a:pPr>
            <a:endParaRPr lang="tr-TR" dirty="0"/>
          </a:p>
          <a:p>
            <a:pPr marL="0" indent="0">
              <a:buNone/>
            </a:pPr>
            <a:endParaRPr lang="tr-TR" dirty="0"/>
          </a:p>
        </p:txBody>
      </p:sp>
      <p:sp>
        <p:nvSpPr>
          <p:cNvPr id="4" name="Slayt Numarası Yer Tutucusu 3"/>
          <p:cNvSpPr>
            <a:spLocks noGrp="1"/>
          </p:cNvSpPr>
          <p:nvPr>
            <p:ph type="sldNum" sz="quarter" idx="12"/>
          </p:nvPr>
        </p:nvSpPr>
        <p:spPr/>
        <p:txBody>
          <a:bodyPr/>
          <a:lstStyle/>
          <a:p>
            <a:fld id="{4F7497F3-F0C7-9344-AC70-8E509A8CCFCA}" type="slidenum">
              <a:rPr lang="tr-TR" smtClean="0"/>
              <a:t>24</a:t>
            </a:fld>
            <a:endParaRPr lang="tr-TR"/>
          </a:p>
        </p:txBody>
      </p:sp>
    </p:spTree>
    <p:extLst>
      <p:ext uri="{BB962C8B-B14F-4D97-AF65-F5344CB8AC3E}">
        <p14:creationId xmlns:p14="http://schemas.microsoft.com/office/powerpoint/2010/main" val="17815498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b="1" dirty="0"/>
              <a:t>   258  YAPILMAKTA OLAN YATIRIMLAR              ROFM ihtiva edebilir </a:t>
            </a:r>
          </a:p>
          <a:p>
            <a:pPr marL="0" indent="0">
              <a:buNone/>
            </a:pPr>
            <a:r>
              <a:rPr lang="tr-TR" sz="2000" dirty="0"/>
              <a:t>         Söz konusu yatırımlara ait geçmiş her ay sonu itibariyle kesinleşmiş harcama tutarlarının (ROFM düşülmesi şartıyla) o ayın düzeltmeye esas tarih olarak dikkate alınması yoluyla bulunacak düzeltme katsayısı ile çarpılması ve bulunan bu tutarların toplanması suretiyle yapılacaktır. 2023 bilançosunda yer almayan ve önceden aktarımı yapılanlar yapılmakta olan yatırımlar hesabında kullanılan tarihleri dikkate alınarak düzeltilir. 2 düzeltme yapılacak.</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25</a:t>
            </a:fld>
            <a:endParaRPr lang="tr-TR" sz="1100">
              <a:solidFill>
                <a:srgbClr val="FFFFFF"/>
              </a:solidFill>
            </a:endParaRPr>
          </a:p>
        </p:txBody>
      </p:sp>
    </p:spTree>
    <p:extLst>
      <p:ext uri="{BB962C8B-B14F-4D97-AF65-F5344CB8AC3E}">
        <p14:creationId xmlns:p14="http://schemas.microsoft.com/office/powerpoint/2010/main" val="2667977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dirty="0"/>
              <a:t>    </a:t>
            </a:r>
            <a:r>
              <a:rPr lang="tr-TR" sz="2000" b="1" dirty="0"/>
              <a:t>---------------------------------------- / --------------------------------     </a:t>
            </a:r>
          </a:p>
          <a:p>
            <a:pPr marL="0" indent="0">
              <a:buNone/>
            </a:pPr>
            <a:r>
              <a:rPr lang="tr-TR" sz="2000" b="1" dirty="0"/>
              <a:t>    258  YAPILMAKTA OLAN YATIRIMLAR      </a:t>
            </a:r>
          </a:p>
          <a:p>
            <a:pPr marL="0" indent="0">
              <a:buNone/>
            </a:pPr>
            <a:r>
              <a:rPr lang="tr-TR" sz="2000" b="1" dirty="0"/>
              <a:t>             90 Enflasyon Düzeltme Farkları</a:t>
            </a:r>
          </a:p>
          <a:p>
            <a:pPr marL="0" indent="0">
              <a:buNone/>
            </a:pPr>
            <a:r>
              <a:rPr lang="tr-TR" sz="2000" b="1" dirty="0"/>
              <a:t>                  002 2024 Enflasyon Düzeltme Farkları</a:t>
            </a:r>
          </a:p>
          <a:p>
            <a:pPr marL="0" indent="0">
              <a:buNone/>
            </a:pPr>
            <a:r>
              <a:rPr lang="tr-TR" sz="2000" b="1" dirty="0"/>
              <a:t>                          01 Geçici Vergi Dönemi</a:t>
            </a:r>
          </a:p>
          <a:p>
            <a:pPr marL="0" indent="0">
              <a:buNone/>
            </a:pPr>
            <a:r>
              <a:rPr lang="tr-TR" sz="2000" b="1" dirty="0"/>
              <a:t>                                            698 ENFLASYON DÜZELTMESİ HESABI         </a:t>
            </a:r>
          </a:p>
          <a:p>
            <a:pPr marL="0" indent="0">
              <a:buNone/>
            </a:pPr>
            <a:r>
              <a:rPr lang="tr-TR" sz="2000" b="1" dirty="0"/>
              <a:t>   ---------------------------------------- / ----------------------------------------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26</a:t>
            </a:fld>
            <a:endParaRPr lang="tr-TR" sz="1100">
              <a:solidFill>
                <a:srgbClr val="FFFFFF"/>
              </a:solidFill>
            </a:endParaRPr>
          </a:p>
        </p:txBody>
      </p:sp>
    </p:spTree>
    <p:extLst>
      <p:ext uri="{BB962C8B-B14F-4D97-AF65-F5344CB8AC3E}">
        <p14:creationId xmlns:p14="http://schemas.microsoft.com/office/powerpoint/2010/main" val="3296035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1700" b="1" dirty="0"/>
              <a:t>   </a:t>
            </a:r>
            <a:r>
              <a:rPr lang="tr-TR" sz="1800" dirty="0"/>
              <a:t>Haklar  hesabında takip edilen finansal kiralamadan kaynaklananlar dahil Maddi Olmayan Duran Varlıklar ROFM ayrıştırması yapılması gereken parasal olmayan kıymetler kapsamında </a:t>
            </a:r>
            <a:r>
              <a:rPr lang="tr-TR" sz="1800" b="1" dirty="0"/>
              <a:t>değildir. </a:t>
            </a:r>
          </a:p>
          <a:p>
            <a:pPr marL="0" indent="0">
              <a:buNone/>
            </a:pPr>
            <a:endParaRPr lang="tr-TR" sz="17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27</a:t>
            </a:fld>
            <a:endParaRPr lang="tr-TR" sz="1100">
              <a:solidFill>
                <a:srgbClr val="FFFFFF"/>
              </a:solidFill>
            </a:endParaRPr>
          </a:p>
        </p:txBody>
      </p:sp>
    </p:spTree>
    <p:extLst>
      <p:ext uri="{BB962C8B-B14F-4D97-AF65-F5344CB8AC3E}">
        <p14:creationId xmlns:p14="http://schemas.microsoft.com/office/powerpoint/2010/main" val="3749813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1700" b="1" dirty="0"/>
              <a:t>    260  HAKLAR    </a:t>
            </a:r>
          </a:p>
          <a:p>
            <a:pPr marL="0" indent="0">
              <a:buNone/>
            </a:pPr>
            <a:r>
              <a:rPr lang="tr-TR" sz="1700" b="1" dirty="0"/>
              <a:t>    261  ŞEREFİYE        </a:t>
            </a:r>
          </a:p>
          <a:p>
            <a:pPr marL="0" indent="0">
              <a:buNone/>
            </a:pPr>
            <a:r>
              <a:rPr lang="tr-TR" sz="1700" b="1" dirty="0"/>
              <a:t>    262  KURULUŞ VE ÖRGÜTLENME GİDERLERİ</a:t>
            </a:r>
          </a:p>
          <a:p>
            <a:pPr marL="0" indent="0">
              <a:buNone/>
            </a:pPr>
            <a:r>
              <a:rPr lang="tr-TR" sz="1700" b="1" dirty="0"/>
              <a:t>    263  ARAŞTIRMA VE GELİŞTİRME GİDERLERİ  </a:t>
            </a:r>
          </a:p>
          <a:p>
            <a:pPr marL="0" indent="0">
              <a:buNone/>
            </a:pPr>
            <a:r>
              <a:rPr lang="tr-TR" sz="1700" b="1" dirty="0"/>
              <a:t>    264  ÖZEL MALİYETLER</a:t>
            </a:r>
          </a:p>
          <a:p>
            <a:pPr marL="0" indent="0">
              <a:buNone/>
            </a:pPr>
            <a:r>
              <a:rPr lang="tr-TR" sz="1700" dirty="0"/>
              <a:t>    ----------------------------------------- / -----------------------------------</a:t>
            </a:r>
          </a:p>
          <a:p>
            <a:pPr marL="0" indent="0">
              <a:buNone/>
            </a:pPr>
            <a:r>
              <a:rPr lang="tr-TR" sz="1700" dirty="0"/>
              <a:t>     260  HAKLAR</a:t>
            </a:r>
          </a:p>
          <a:p>
            <a:pPr marL="0" indent="0">
              <a:buNone/>
            </a:pPr>
            <a:r>
              <a:rPr lang="tr-TR" sz="1700" dirty="0"/>
              <a:t>              90 Enflasyon Düzeltme Farkları</a:t>
            </a:r>
          </a:p>
          <a:p>
            <a:pPr marL="0" indent="0">
              <a:buNone/>
            </a:pPr>
            <a:r>
              <a:rPr lang="tr-TR" sz="1700" dirty="0"/>
              <a:t>                   002 2024 Yılı Enflasyon Düzeltme Farkı</a:t>
            </a:r>
          </a:p>
          <a:p>
            <a:pPr marL="0" indent="0">
              <a:buNone/>
            </a:pPr>
            <a:r>
              <a:rPr lang="tr-TR" sz="1700" dirty="0"/>
              <a:t>                                             698 ENFLASYON DÜZELTMESİ HESABI        </a:t>
            </a:r>
          </a:p>
          <a:p>
            <a:pPr marL="0" indent="0">
              <a:buNone/>
            </a:pPr>
            <a:r>
              <a:rPr lang="tr-TR" sz="1700" dirty="0"/>
              <a:t>    ------------------------------------------/ ------------------------------------</a:t>
            </a:r>
          </a:p>
          <a:p>
            <a:endParaRPr lang="tr-TR" sz="17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28</a:t>
            </a:fld>
            <a:endParaRPr lang="tr-TR" sz="1100">
              <a:solidFill>
                <a:srgbClr val="FFFFFF"/>
              </a:solidFill>
            </a:endParaRPr>
          </a:p>
        </p:txBody>
      </p:sp>
    </p:spTree>
    <p:extLst>
      <p:ext uri="{BB962C8B-B14F-4D97-AF65-F5344CB8AC3E}">
        <p14:creationId xmlns:p14="http://schemas.microsoft.com/office/powerpoint/2010/main" val="771480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b="1" dirty="0"/>
              <a:t>      İktisadi işletmeye dahil olup düzeltme işlemine konu olan parasal olmayan kıymetlerin, işletme ile aidiyeti, düzeltmeye esas tarih ve bedellerinin tevsiki zorunludur.</a:t>
            </a:r>
          </a:p>
          <a:p>
            <a:pPr marL="0" indent="0">
              <a:buNone/>
            </a:pPr>
            <a:r>
              <a:rPr lang="tr-TR" sz="2000" b="1" dirty="0"/>
              <a:t>      Kayıtlara girdiği tarih yıl olarak belli olan ancak ay olarak belli edilemeyen parasal olmayan iktisadi kıymetler için ilgili kıymetin işletme bünyesine girdiği yılın ilk ayının, kayıtlara giriş tarihi belli edilemeyen iktisadi kıymetler için ise işletmenin kurulduğu yılın ilk ayının (işletmenin 2005 yılından önceki bir tarihte kurulmuş olması halinde 2005 yılının ocak ayı) düzeltmeye esas tarih olarak dikkate alınır. Kayıtlara giriş tarihi belirlenemeyenler için  31.12.2023 öncesi devir bölünme ve nevi değişikliği yapılmışsa yapıldığı tarih esas alınır. </a:t>
            </a:r>
          </a:p>
          <a:p>
            <a:pPr marL="0" indent="0">
              <a:buNone/>
            </a:pPr>
            <a:r>
              <a:rPr lang="tr-TR" sz="2000" b="1" dirty="0"/>
              <a:t>      2024 YILI Enflasyon Düzeltmesi için 31.12.2023 Tarihli Bilanço esas alınacaktır.</a:t>
            </a:r>
          </a:p>
          <a:p>
            <a:endParaRPr lang="tr-TR" sz="20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a:t>
            </a:fld>
            <a:endParaRPr lang="tr-TR" sz="1100">
              <a:solidFill>
                <a:srgbClr val="FFFFFF"/>
              </a:solidFill>
            </a:endParaRPr>
          </a:p>
        </p:txBody>
      </p:sp>
    </p:spTree>
    <p:extLst>
      <p:ext uri="{BB962C8B-B14F-4D97-AF65-F5344CB8AC3E}">
        <p14:creationId xmlns:p14="http://schemas.microsoft.com/office/powerpoint/2010/main" val="37629795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1900" dirty="0"/>
              <a:t>      </a:t>
            </a:r>
            <a:r>
              <a:rPr lang="tr-TR" sz="1900" b="1" dirty="0"/>
              <a:t>AR-GE  Harcamalarının Enflasyon Düzeltmesine tabi tutulması</a:t>
            </a:r>
          </a:p>
          <a:p>
            <a:pPr marL="0" indent="0">
              <a:buNone/>
            </a:pPr>
            <a:r>
              <a:rPr lang="tr-TR" sz="1900" dirty="0"/>
              <a:t>      Ar-Ge ve yenilik faaliyetleri kapsamındaki harcamalar « 263 Araştırma ve  Geliştirme Hesabı» </a:t>
            </a:r>
            <a:r>
              <a:rPr lang="tr-TR" sz="1900" dirty="0" err="1"/>
              <a:t>nda</a:t>
            </a:r>
            <a:r>
              <a:rPr lang="tr-TR" sz="1900" dirty="0"/>
              <a:t> aktifleştirilir. Ar-Ge faaliyetleri neticesinde, tescil edilip  edilmemesine bağlı kalmaksızın gayri maddi hak niteliğinde aktifleştirilmesi gereken bir kıymete ulaşılması halinde aktifleştirilen harcamalar amortisman yoluyla itfa edilmesi gerekmektedir.</a:t>
            </a:r>
          </a:p>
          <a:p>
            <a:pPr marL="0" indent="0">
              <a:buNone/>
            </a:pPr>
            <a:r>
              <a:rPr lang="tr-TR" sz="1900" dirty="0"/>
              <a:t>      2023 yılını izleyen dönemlerde bilançolarında görülen 263 hesapta takip edilen AR-GE harcamaları enflasyon düzeltmesine tabi tutulurken, her bir aya ilişkin harcamanın, gerçekleştiği ay sonu dikkate alınarak düzeltilir. </a:t>
            </a:r>
          </a:p>
          <a:p>
            <a:pPr marL="0" indent="0">
              <a:buNone/>
            </a:pPr>
            <a:r>
              <a:rPr lang="tr-TR" sz="1900" dirty="0"/>
              <a:t>      Projelerin tamamlanmamasına imkan kalmaması veya projenin başarısızlıkla sonuçlanması nedeniyle  bir iktisadi kıymetin ortaya çıkmadığı durumlarda önceki yıllarda aktifleştirilen tutarlar başarısızlıkla sonuçlandığı hesap döneminde doğrudan gider yazılabilmektedir</a:t>
            </a:r>
            <a:r>
              <a:rPr lang="tr-TR" sz="1900" b="1" dirty="0"/>
              <a:t>. (2023 sonu düzeltme farkının gider olarak dikkate alınmaması   gerekmektedir.) </a:t>
            </a:r>
          </a:p>
          <a:p>
            <a:pPr marL="0" indent="0">
              <a:buNone/>
            </a:pPr>
            <a:r>
              <a:rPr lang="tr-TR" sz="1900" b="1" dirty="0"/>
              <a:t>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29</a:t>
            </a:fld>
            <a:endParaRPr lang="tr-TR" sz="1100">
              <a:solidFill>
                <a:srgbClr val="FFFFFF"/>
              </a:solidFill>
            </a:endParaRPr>
          </a:p>
        </p:txBody>
      </p:sp>
    </p:spTree>
    <p:extLst>
      <p:ext uri="{BB962C8B-B14F-4D97-AF65-F5344CB8AC3E}">
        <p14:creationId xmlns:p14="http://schemas.microsoft.com/office/powerpoint/2010/main" val="21069785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2000" dirty="0"/>
              <a:t>   </a:t>
            </a:r>
            <a:r>
              <a:rPr lang="tr-TR" sz="2000" b="1" dirty="0"/>
              <a:t>268  BİRİKMİŞ AMORTİSMANLAR    </a:t>
            </a:r>
          </a:p>
          <a:p>
            <a:pPr marL="0" indent="0">
              <a:buNone/>
            </a:pPr>
            <a:r>
              <a:rPr lang="tr-TR" sz="2000" b="1" dirty="0"/>
              <a:t>           Düzeltme 26 GRUP hesaplarındaki varlıklardaki enflasyon düzeltme farkları oranı ile düzeltilir.</a:t>
            </a:r>
          </a:p>
          <a:p>
            <a:pPr marL="0" indent="0">
              <a:buNone/>
            </a:pPr>
            <a:r>
              <a:rPr lang="tr-TR" sz="2000" b="1" dirty="0"/>
              <a:t>           ----------------------------- -------/ ------------------------------</a:t>
            </a:r>
          </a:p>
          <a:p>
            <a:pPr marL="0" indent="0">
              <a:buNone/>
            </a:pPr>
            <a:r>
              <a:rPr lang="tr-TR" sz="2000" b="1" dirty="0"/>
              <a:t>           698 ENFLASYON DÜZELTMESİ HESABI</a:t>
            </a:r>
          </a:p>
          <a:p>
            <a:pPr marL="0" indent="0">
              <a:buNone/>
            </a:pPr>
            <a:r>
              <a:rPr lang="tr-TR" sz="2000" b="1" dirty="0"/>
              <a:t>                                             268 BİRİKMİŞ AMORTİSMANLAR</a:t>
            </a:r>
          </a:p>
          <a:p>
            <a:pPr marL="0" indent="0">
              <a:buNone/>
            </a:pPr>
            <a:r>
              <a:rPr lang="tr-TR" sz="2000" b="1" dirty="0"/>
              <a:t>                                                     90 Enflasyon Düzeltme Farkları</a:t>
            </a:r>
          </a:p>
          <a:p>
            <a:pPr marL="0" indent="0">
              <a:buNone/>
            </a:pPr>
            <a:r>
              <a:rPr lang="tr-TR" sz="2000" b="1" dirty="0"/>
              <a:t>                                                           002 2024 Yılı Enflasyon Düzeltme Farkları</a:t>
            </a:r>
          </a:p>
          <a:p>
            <a:pPr marL="0" indent="0">
              <a:buNone/>
            </a:pPr>
            <a:r>
              <a:rPr lang="tr-TR" sz="2000" b="1" dirty="0"/>
              <a:t>                                                                   01 Geçici Vergi Dönemi</a:t>
            </a:r>
          </a:p>
          <a:p>
            <a:pPr marL="0" indent="0">
              <a:buNone/>
            </a:pPr>
            <a:r>
              <a:rPr lang="tr-TR" sz="2000" b="1" dirty="0"/>
              <a:t>          ----------------------------------- / ---------------------------------------</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30</a:t>
            </a:fld>
            <a:endParaRPr lang="tr-TR" sz="1100">
              <a:solidFill>
                <a:srgbClr val="FFFFFF"/>
              </a:solidFill>
            </a:endParaRPr>
          </a:p>
        </p:txBody>
      </p:sp>
    </p:spTree>
    <p:extLst>
      <p:ext uri="{BB962C8B-B14F-4D97-AF65-F5344CB8AC3E}">
        <p14:creationId xmlns:p14="http://schemas.microsoft.com/office/powerpoint/2010/main" val="32751343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dirty="0"/>
              <a:t>   </a:t>
            </a:r>
            <a:r>
              <a:rPr lang="tr-TR" sz="2000" b="1" dirty="0"/>
              <a:t>271  ARAMA GİDERLERİ</a:t>
            </a:r>
          </a:p>
          <a:p>
            <a:pPr marL="0" indent="0">
              <a:buNone/>
            </a:pPr>
            <a:r>
              <a:rPr lang="tr-TR" sz="2000" b="1" dirty="0"/>
              <a:t>   272  HAZIRLIK VE GELİŞTİRME GİDERLERİ            </a:t>
            </a:r>
          </a:p>
          <a:p>
            <a:pPr marL="0" indent="0">
              <a:buNone/>
            </a:pPr>
            <a:r>
              <a:rPr lang="tr-TR" sz="2000" b="1" dirty="0"/>
              <a:t>   278  BİRİKMİŞ TÜKENME PAYLARI                  </a:t>
            </a:r>
          </a:p>
          <a:p>
            <a:pPr marL="0" indent="0">
              <a:buNone/>
            </a:pPr>
            <a:r>
              <a:rPr lang="tr-TR" sz="2000" b="1" dirty="0"/>
              <a:t>   293  GELECEK YILLAR İHTİYACI STOKLAR            </a:t>
            </a:r>
          </a:p>
          <a:p>
            <a:pPr marL="0" indent="0">
              <a:buNone/>
            </a:pPr>
            <a:r>
              <a:rPr lang="tr-TR" sz="2000" b="1" dirty="0"/>
              <a:t>   294  ELDEN ÇIKARILACAK STOKLAR VE MADDİ DURAN VARLIKLAR   </a:t>
            </a:r>
          </a:p>
          <a:p>
            <a:endParaRPr lang="tr-TR" sz="20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31</a:t>
            </a:fld>
            <a:endParaRPr lang="tr-TR" sz="1100">
              <a:solidFill>
                <a:srgbClr val="FFFFFF"/>
              </a:solidFill>
            </a:endParaRPr>
          </a:p>
        </p:txBody>
      </p:sp>
    </p:spTree>
    <p:extLst>
      <p:ext uri="{BB962C8B-B14F-4D97-AF65-F5344CB8AC3E}">
        <p14:creationId xmlns:p14="http://schemas.microsoft.com/office/powerpoint/2010/main" val="15881403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1600" b="1"/>
              <a:t>   YILLARA YAYGIN İNŞAAT VE ONARIM İŞLERİ DÜZELTMELERİ</a:t>
            </a:r>
          </a:p>
          <a:p>
            <a:pPr marL="0" indent="0">
              <a:buNone/>
            </a:pPr>
            <a:r>
              <a:rPr lang="tr-TR" sz="1600"/>
              <a:t>   170  YILLARA YAYGIN İNŞAAT VE ONARIM MALİYETLERİ</a:t>
            </a:r>
          </a:p>
          <a:p>
            <a:pPr marL="0" indent="0">
              <a:buNone/>
            </a:pPr>
            <a:r>
              <a:rPr lang="tr-TR" sz="1600"/>
              <a:t>            1701    (A) inşaat ve onarım maliyeti</a:t>
            </a:r>
          </a:p>
          <a:p>
            <a:pPr marL="0" indent="0">
              <a:buNone/>
            </a:pPr>
            <a:r>
              <a:rPr lang="tr-TR" sz="1600"/>
              <a:t>                         17011   İlk Madde ve Malzeme Giderleri</a:t>
            </a:r>
          </a:p>
          <a:p>
            <a:pPr marL="0" indent="0">
              <a:buNone/>
            </a:pPr>
            <a:r>
              <a:rPr lang="tr-TR" sz="1600"/>
              <a:t>                         17012   İşçilik Giderleri</a:t>
            </a:r>
          </a:p>
          <a:p>
            <a:pPr marL="0" indent="0">
              <a:buNone/>
            </a:pPr>
            <a:r>
              <a:rPr lang="tr-TR" sz="1600"/>
              <a:t>                         17013   Genel Giderler</a:t>
            </a:r>
          </a:p>
          <a:p>
            <a:pPr marL="0" indent="0">
              <a:buNone/>
            </a:pPr>
            <a:r>
              <a:rPr lang="tr-TR" sz="1600"/>
              <a:t>               -------------------------------------- / -----------------------------------------</a:t>
            </a:r>
          </a:p>
          <a:p>
            <a:pPr marL="0" indent="0">
              <a:buNone/>
            </a:pPr>
            <a:r>
              <a:rPr lang="tr-TR" sz="1600"/>
              <a:t>               170 YILLARA YAYGIN İNŞAAT VE ONARIM MALİYETLERİ</a:t>
            </a:r>
          </a:p>
          <a:p>
            <a:pPr marL="0" indent="0">
              <a:buNone/>
            </a:pPr>
            <a:r>
              <a:rPr lang="tr-TR" sz="1600"/>
              <a:t>                                       741 HİZMET ÜRETİM MALİYETİ YANSITMA HESABI</a:t>
            </a:r>
          </a:p>
          <a:p>
            <a:pPr marL="0" indent="0">
              <a:buNone/>
            </a:pPr>
            <a:r>
              <a:rPr lang="tr-TR" sz="1600"/>
              <a:t>                    Dönemsel hesaplar arası virman</a:t>
            </a:r>
          </a:p>
          <a:p>
            <a:pPr marL="0" indent="0">
              <a:buNone/>
            </a:pPr>
            <a:r>
              <a:rPr lang="tr-TR" sz="1600"/>
              <a:t>              --------------------------------------/ ------------------------------------------</a:t>
            </a:r>
          </a:p>
          <a:p>
            <a:endParaRPr lang="tr-TR" sz="160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32</a:t>
            </a:fld>
            <a:endParaRPr lang="tr-TR" sz="1100">
              <a:solidFill>
                <a:srgbClr val="FFFFFF"/>
              </a:solidFill>
            </a:endParaRPr>
          </a:p>
        </p:txBody>
      </p:sp>
    </p:spTree>
    <p:extLst>
      <p:ext uri="{BB962C8B-B14F-4D97-AF65-F5344CB8AC3E}">
        <p14:creationId xmlns:p14="http://schemas.microsoft.com/office/powerpoint/2010/main" val="34528732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a:t>            Parasal Olmayan Kıymet  olup Enflasyon Düzeltmesine tabi  </a:t>
            </a:r>
          </a:p>
          <a:p>
            <a:pPr marL="0" indent="0">
              <a:buNone/>
            </a:pPr>
            <a:r>
              <a:rPr lang="tr-TR" sz="2000"/>
              <a:t>    olacaktır.</a:t>
            </a:r>
          </a:p>
          <a:p>
            <a:pPr marL="0" indent="0">
              <a:buNone/>
            </a:pPr>
            <a:r>
              <a:rPr lang="tr-TR" sz="2000"/>
              <a:t>            Düzeltmeye esas tarih maliyet hesaplarına kayıt tarihi esas </a:t>
            </a:r>
          </a:p>
          <a:p>
            <a:pPr marL="0" indent="0">
              <a:buNone/>
            </a:pPr>
            <a:r>
              <a:rPr lang="tr-TR" sz="2000"/>
              <a:t>    alınacaktır. </a:t>
            </a:r>
          </a:p>
          <a:p>
            <a:pPr marL="0" indent="0">
              <a:buNone/>
            </a:pPr>
            <a:r>
              <a:rPr lang="tr-TR" sz="2000"/>
              <a:t>            ROFM içermesi halinde  ROFM ayrılması gerekmektedir.</a:t>
            </a:r>
          </a:p>
          <a:p>
            <a:pPr marL="0" indent="0">
              <a:buNone/>
            </a:pPr>
            <a:r>
              <a:rPr lang="tr-TR" sz="2000"/>
              <a:t>            Yabancı para cinsinden olan kıymetler ayrıca enflasyon </a:t>
            </a:r>
          </a:p>
          <a:p>
            <a:pPr marL="0" indent="0">
              <a:buNone/>
            </a:pPr>
            <a:r>
              <a:rPr lang="tr-TR" sz="2000"/>
              <a:t>    düzeltmesine tabi olmayacaktır.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33</a:t>
            </a:fld>
            <a:endParaRPr lang="tr-TR" sz="1100">
              <a:solidFill>
                <a:srgbClr val="FFFFFF"/>
              </a:solidFill>
            </a:endParaRPr>
          </a:p>
        </p:txBody>
      </p:sp>
    </p:spTree>
    <p:extLst>
      <p:ext uri="{BB962C8B-B14F-4D97-AF65-F5344CB8AC3E}">
        <p14:creationId xmlns:p14="http://schemas.microsoft.com/office/powerpoint/2010/main" val="15802169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1600" dirty="0"/>
              <a:t>   -------------------------------------- / -----------------------------------</a:t>
            </a:r>
          </a:p>
          <a:p>
            <a:pPr marL="0" indent="0">
              <a:buNone/>
            </a:pPr>
            <a:r>
              <a:rPr lang="tr-TR" sz="1600" dirty="0"/>
              <a:t>   170 YILLARA YAYGIN İNŞAAT VE ONARIM MALİYETLERİ</a:t>
            </a:r>
          </a:p>
          <a:p>
            <a:pPr marL="0" lvl="0" indent="0">
              <a:buNone/>
            </a:pPr>
            <a:r>
              <a:rPr lang="tr-TR" sz="1600" dirty="0"/>
              <a:t>           90 Enflasyon Düzeltme Farkları</a:t>
            </a:r>
          </a:p>
          <a:p>
            <a:pPr marL="0" indent="0">
              <a:buNone/>
            </a:pPr>
            <a:r>
              <a:rPr lang="tr-TR" sz="1600" dirty="0"/>
              <a:t>                002 2024 Yılı Enflasyon Düzeltme Farkı</a:t>
            </a:r>
          </a:p>
          <a:p>
            <a:pPr marL="0" indent="0">
              <a:buNone/>
            </a:pPr>
            <a:r>
              <a:rPr lang="tr-TR" sz="1600" dirty="0"/>
              <a:t>                               697  YILLARA YAYGIN İNŞAAT ENFLASYON DÜZELTME HESABI</a:t>
            </a:r>
          </a:p>
          <a:p>
            <a:pPr marL="0" indent="0">
              <a:buNone/>
            </a:pPr>
            <a:r>
              <a:rPr lang="tr-TR" sz="1600" dirty="0"/>
              <a:t>  -------------------------- -----------/--------------------------------------</a:t>
            </a:r>
          </a:p>
          <a:p>
            <a:pPr marL="0" indent="0">
              <a:buNone/>
            </a:pPr>
            <a:r>
              <a:rPr lang="tr-TR" sz="1600" dirty="0"/>
              <a:t>  697 YILLARA YAYGIN İNŞAAT ENFLASYON DÜZELTME HESABI</a:t>
            </a:r>
          </a:p>
          <a:p>
            <a:pPr marL="0" indent="0">
              <a:buNone/>
            </a:pPr>
            <a:r>
              <a:rPr lang="tr-TR" sz="1600" dirty="0"/>
              <a:t>                              350  YILLARA YAYGIN İNŞAAT VE ONARIM HAKEDİŞ BEDELLERİ</a:t>
            </a:r>
          </a:p>
          <a:p>
            <a:pPr marL="0" indent="0">
              <a:buNone/>
            </a:pPr>
            <a:r>
              <a:rPr lang="tr-TR" sz="1600" dirty="0"/>
              <a:t>                                       90 Enflasyon Düzeltme Farkları</a:t>
            </a:r>
          </a:p>
          <a:p>
            <a:pPr marL="0" indent="0">
              <a:buNone/>
            </a:pPr>
            <a:r>
              <a:rPr lang="tr-TR" sz="1600" dirty="0"/>
              <a:t>                                            002  2024 Yılı Enflasyon Düzeltme Farkı</a:t>
            </a:r>
          </a:p>
          <a:p>
            <a:pPr marL="0" indent="0">
              <a:buNone/>
            </a:pPr>
            <a:r>
              <a:rPr lang="tr-TR" sz="1600" dirty="0"/>
              <a:t>                                                     01 Geçici Vergi Dönemi </a:t>
            </a:r>
          </a:p>
          <a:p>
            <a:pPr marL="0" indent="0">
              <a:buNone/>
            </a:pPr>
            <a:r>
              <a:rPr lang="tr-TR" sz="1600" dirty="0"/>
              <a:t>   -----------------------------------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34</a:t>
            </a:fld>
            <a:endParaRPr lang="tr-TR" sz="1100">
              <a:solidFill>
                <a:srgbClr val="FFFFFF"/>
              </a:solidFill>
            </a:endParaRPr>
          </a:p>
        </p:txBody>
      </p:sp>
    </p:spTree>
    <p:extLst>
      <p:ext uri="{BB962C8B-B14F-4D97-AF65-F5344CB8AC3E}">
        <p14:creationId xmlns:p14="http://schemas.microsoft.com/office/powerpoint/2010/main" val="14638327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dirty="0"/>
              <a:t>        </a:t>
            </a:r>
            <a:r>
              <a:rPr lang="tr-TR" sz="2000" b="1" dirty="0"/>
              <a:t>ÖNEMLİ:</a:t>
            </a:r>
            <a:r>
              <a:rPr lang="tr-TR" sz="2000" dirty="0"/>
              <a:t>   697  YILLARA YAYGIN İNŞAAT ENFLASYON DÜZELTME </a:t>
            </a:r>
          </a:p>
          <a:p>
            <a:pPr marL="0" indent="0">
              <a:buNone/>
            </a:pPr>
            <a:r>
              <a:rPr lang="tr-TR" sz="2000" dirty="0"/>
              <a:t>    HESABI  İŞİN BİTİMİNDE KAR/ZARAR HESABINA İNTİKAL </a:t>
            </a:r>
          </a:p>
          <a:p>
            <a:pPr marL="0" indent="0">
              <a:buNone/>
            </a:pPr>
            <a:r>
              <a:rPr lang="tr-TR" sz="2000" dirty="0"/>
              <a:t>    ETTİRİLECEKTİR. İŞİN DEVAM ETMESİ DURUMUNDA alacak ve borç </a:t>
            </a:r>
          </a:p>
          <a:p>
            <a:pPr marL="0" indent="0">
              <a:buNone/>
            </a:pPr>
            <a:r>
              <a:rPr lang="tr-TR" sz="2000" dirty="0"/>
              <a:t>    kalanı vermesi durumuna göre 178 YILLARA YAYGIN İNŞAAT </a:t>
            </a:r>
          </a:p>
          <a:p>
            <a:pPr marL="0" indent="0">
              <a:buNone/>
            </a:pPr>
            <a:r>
              <a:rPr lang="tr-TR" sz="2000" dirty="0"/>
              <a:t>    ENFLASYON DÜZELTME HESABI veya 358 YILLARA YAYGIN İNŞAAT </a:t>
            </a:r>
          </a:p>
          <a:p>
            <a:pPr marL="0" indent="0">
              <a:buNone/>
            </a:pPr>
            <a:r>
              <a:rPr lang="tr-TR" sz="2000" dirty="0"/>
              <a:t>    ENFLASYON DÜZELTME HESABI </a:t>
            </a:r>
            <a:r>
              <a:rPr lang="tr-TR" sz="2000" dirty="0" err="1"/>
              <a:t>na</a:t>
            </a:r>
            <a:r>
              <a:rPr lang="tr-TR" sz="2000" dirty="0"/>
              <a:t> devredilerek kapatılır. </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35</a:t>
            </a:fld>
            <a:endParaRPr lang="tr-TR" sz="1100">
              <a:solidFill>
                <a:srgbClr val="FFFFFF"/>
              </a:solidFill>
            </a:endParaRPr>
          </a:p>
        </p:txBody>
      </p:sp>
    </p:spTree>
    <p:extLst>
      <p:ext uri="{BB962C8B-B14F-4D97-AF65-F5344CB8AC3E}">
        <p14:creationId xmlns:p14="http://schemas.microsoft.com/office/powerpoint/2010/main" val="13326572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fontScale="92500" lnSpcReduction="20000"/>
          </a:bodyPr>
          <a:lstStyle/>
          <a:p>
            <a:pPr marL="0" indent="0">
              <a:buNone/>
            </a:pPr>
            <a:r>
              <a:rPr lang="tr-TR" sz="2000" b="1" dirty="0"/>
              <a:t>   -------------------------------------------/ ------------------------------------------</a:t>
            </a:r>
          </a:p>
          <a:p>
            <a:pPr marL="0" indent="0">
              <a:buNone/>
            </a:pPr>
            <a:r>
              <a:rPr lang="tr-TR" sz="2000" b="1" dirty="0"/>
              <a:t>   697 YILLARA YAYGIN İNŞAAT ENFLASYON DÜZELTME HESABI + -</a:t>
            </a:r>
          </a:p>
          <a:p>
            <a:pPr marL="0" indent="0">
              <a:buNone/>
            </a:pPr>
            <a:r>
              <a:rPr lang="tr-TR" sz="2000" b="1" dirty="0"/>
              <a:t>                                358  YILLARA YAYGIN İNŞAAT ENFLASYON DÜZELTME HES     </a:t>
            </a:r>
          </a:p>
          <a:p>
            <a:pPr marL="0" indent="0">
              <a:buNone/>
            </a:pPr>
            <a:r>
              <a:rPr lang="tr-TR" sz="2000" b="1" dirty="0"/>
              <a:t>                                         90 Enflasyon Farkları</a:t>
            </a:r>
          </a:p>
          <a:p>
            <a:pPr marL="0" indent="0">
              <a:buNone/>
            </a:pPr>
            <a:r>
              <a:rPr lang="tr-TR" sz="2000" b="1" dirty="0"/>
              <a:t>                                              002   2024 Yılı Enflasyon Farkı   </a:t>
            </a:r>
          </a:p>
          <a:p>
            <a:pPr marL="0" indent="0">
              <a:buNone/>
            </a:pPr>
            <a:r>
              <a:rPr lang="tr-TR" sz="2000" b="1" dirty="0"/>
              <a:t>                                                        01 Geçici Vergi Dönemi        </a:t>
            </a:r>
          </a:p>
          <a:p>
            <a:pPr marL="0" indent="0">
              <a:buNone/>
            </a:pPr>
            <a:r>
              <a:rPr lang="tr-TR" sz="2000" b="1" dirty="0"/>
              <a:t>   178 YILLARA YAYGIN İNŞAAT ENFLASYON DÜZELTME HESABI</a:t>
            </a:r>
          </a:p>
          <a:p>
            <a:pPr marL="0" indent="0">
              <a:buNone/>
            </a:pPr>
            <a:r>
              <a:rPr lang="tr-TR" sz="2000" b="1" dirty="0"/>
              <a:t>           90 Enflasyon Farkları</a:t>
            </a:r>
          </a:p>
          <a:p>
            <a:pPr marL="0" indent="0">
              <a:buNone/>
            </a:pPr>
            <a:r>
              <a:rPr lang="tr-TR" sz="2000" b="1" dirty="0"/>
              <a:t>                 002 2024 Yılı Enflasyon Farkı      </a:t>
            </a:r>
          </a:p>
          <a:p>
            <a:pPr marL="0" indent="0">
              <a:buNone/>
            </a:pPr>
            <a:r>
              <a:rPr lang="tr-TR" sz="2000" b="1" dirty="0"/>
              <a:t>                          01 Geçici Vergi Dönemi     </a:t>
            </a:r>
          </a:p>
          <a:p>
            <a:pPr marL="0" indent="0">
              <a:buNone/>
            </a:pPr>
            <a:r>
              <a:rPr lang="tr-TR" sz="2000" b="1" dirty="0"/>
              <a:t>   -------------------------------------------/--------------------------------------------------</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36</a:t>
            </a:fld>
            <a:endParaRPr lang="tr-TR" sz="1100">
              <a:solidFill>
                <a:srgbClr val="FFFFFF"/>
              </a:solidFill>
            </a:endParaRPr>
          </a:p>
        </p:txBody>
      </p:sp>
    </p:spTree>
    <p:extLst>
      <p:ext uri="{BB962C8B-B14F-4D97-AF65-F5344CB8AC3E}">
        <p14:creationId xmlns:p14="http://schemas.microsoft.com/office/powerpoint/2010/main" val="3859421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09" y="318655"/>
            <a:ext cx="10568263" cy="4343498"/>
          </a:xfrm>
        </p:spPr>
        <p:txBody>
          <a:bodyPr anchor="ctr">
            <a:normAutofit lnSpcReduction="10000"/>
          </a:bodyPr>
          <a:lstStyle/>
          <a:p>
            <a:pPr marL="0" indent="0">
              <a:buNone/>
            </a:pPr>
            <a:r>
              <a:rPr lang="tr-TR" sz="1600" b="1" dirty="0"/>
              <a:t>    ATİK DIŞINDAKİ PARASAL OLMAYAN KIYMETLERİN DÜZELTİLMİŞ DEĞERİNİN ALTINDA SATIŞININ YAPILMASI</a:t>
            </a:r>
          </a:p>
          <a:p>
            <a:pPr marL="0" indent="0">
              <a:buNone/>
            </a:pPr>
            <a:r>
              <a:rPr lang="tr-TR" sz="1600" b="1" dirty="0"/>
              <a:t>     Amortismana tabi olmayan kıymetlerin, düzeltilmiş değerlerinin altında bir bedelle satılması halinde, düzeltme sonrası ve düzeltme öncesi değer arasındaki farka isabet eden zararın, GV veya KV matrahının tespitinde dikkate alınmayacağı  belirtilmiştir.</a:t>
            </a:r>
          </a:p>
          <a:p>
            <a:pPr marL="0" indent="0">
              <a:buNone/>
            </a:pPr>
            <a:r>
              <a:rPr lang="tr-TR" sz="1600" b="1" dirty="0"/>
              <a:t>    Buna göre, düzeltilmiş değerle düzeltme öncesi değer arasındaki farka isabet eden ve gider kabul edilmeyecek zarar tutarının;</a:t>
            </a:r>
          </a:p>
          <a:p>
            <a:pPr marL="0" indent="0">
              <a:buNone/>
            </a:pPr>
            <a:r>
              <a:rPr lang="tr-TR" sz="1600" b="1" dirty="0"/>
              <a:t>    - Satış bedelinin düzeltme öncesi değerden düşük olması halinde, düzeltme öncesi değerle düzeltilmiş değer arasındaki tutarın tamamı</a:t>
            </a:r>
          </a:p>
          <a:p>
            <a:pPr marL="0" indent="0">
              <a:buNone/>
            </a:pPr>
            <a:r>
              <a:rPr lang="tr-TR" sz="1600" b="1" dirty="0"/>
              <a:t>   - Satış bedelinin düzeltme öncesi değerin üstünde ancak düzeltilmiş değerin altında olması halinde ise satış bedeli ile düzeltilmiş değer arasındaki tutar,</a:t>
            </a:r>
          </a:p>
          <a:p>
            <a:pPr marL="0" indent="0">
              <a:buNone/>
            </a:pPr>
            <a:r>
              <a:rPr lang="tr-TR" sz="1600" b="1" dirty="0"/>
              <a:t>     olarak dikkate alınması gerekir.</a:t>
            </a:r>
          </a:p>
          <a:p>
            <a:pPr marL="0" indent="0">
              <a:buNone/>
            </a:pPr>
            <a:r>
              <a:rPr lang="tr-TR" sz="1600" b="1" dirty="0"/>
              <a:t>   Öte yandan kanun da «………. Enflasyon düzeltmesine tabi tutulan değerlerin elden çıkarılması halinde, bunlara ilişkin enflasyon farkları maliyet addolunur…» hükmü yer almaktadır. </a:t>
            </a:r>
          </a:p>
          <a:p>
            <a:pPr marL="0" indent="0">
              <a:buNone/>
            </a:pPr>
            <a:r>
              <a:rPr lang="tr-TR" sz="1600" b="1" dirty="0"/>
              <a:t>   Bu çerçevede 2024 yılında yapılacak satış 2023 yılı düzeltilmiş değerinin altında kalması halinde oluşacak zararın  kabul edilmemesi. 01.01.2024 tarihinden itibaren yapılan enflasyon  düzeltme  farklarının tamamının mali zarar kabul edilmesi gerekmektedir.  </a:t>
            </a:r>
          </a:p>
          <a:p>
            <a:endParaRPr lang="tr-TR" sz="13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37</a:t>
            </a:fld>
            <a:endParaRPr lang="tr-TR" sz="1100">
              <a:solidFill>
                <a:srgbClr val="FFFFFF"/>
              </a:solidFill>
            </a:endParaRPr>
          </a:p>
        </p:txBody>
      </p:sp>
    </p:spTree>
    <p:extLst>
      <p:ext uri="{BB962C8B-B14F-4D97-AF65-F5344CB8AC3E}">
        <p14:creationId xmlns:p14="http://schemas.microsoft.com/office/powerpoint/2010/main" val="2888286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540327"/>
            <a:ext cx="10316110" cy="4121826"/>
          </a:xfrm>
        </p:spPr>
        <p:txBody>
          <a:bodyPr anchor="ctr">
            <a:normAutofit fontScale="85000" lnSpcReduction="20000"/>
          </a:bodyPr>
          <a:lstStyle/>
          <a:p>
            <a:pPr marL="0" indent="0">
              <a:buNone/>
            </a:pPr>
            <a:r>
              <a:rPr lang="tr-TR" sz="2000" b="1" dirty="0"/>
              <a:t>    DÜZELTMEYE TABİ OLAN PARASAL OLMAYAN ÖZ KAYNAK HESAPLARI</a:t>
            </a:r>
            <a:endParaRPr lang="tr-TR" sz="2000" dirty="0"/>
          </a:p>
          <a:p>
            <a:pPr marL="0" indent="0">
              <a:buNone/>
            </a:pPr>
            <a:r>
              <a:rPr lang="tr-TR" sz="2000" b="1" dirty="0"/>
              <a:t>    500  SERMAYE</a:t>
            </a:r>
            <a:endParaRPr lang="tr-TR" sz="2000" dirty="0"/>
          </a:p>
          <a:p>
            <a:r>
              <a:rPr lang="tr-TR" sz="2000" dirty="0"/>
              <a:t>        Nakit Sermaye (Tahsil tarihi dikkate alınacaktır)</a:t>
            </a:r>
          </a:p>
          <a:p>
            <a:r>
              <a:rPr lang="tr-TR" sz="2000" dirty="0"/>
              <a:t>        Ayni Sermaye (Mülkiyetin intikal ettiği tarih)</a:t>
            </a:r>
          </a:p>
          <a:p>
            <a:r>
              <a:rPr lang="tr-TR" sz="2000" dirty="0"/>
              <a:t>        Ortaklar Cari Hesabından ( Tescil tarihi)</a:t>
            </a:r>
          </a:p>
          <a:p>
            <a:r>
              <a:rPr lang="tr-TR" sz="2000" dirty="0"/>
              <a:t>        Geçmiş Dönem Karlarından (Tescil tarihi)</a:t>
            </a:r>
          </a:p>
          <a:p>
            <a:r>
              <a:rPr lang="tr-TR" sz="2000" dirty="0"/>
              <a:t>        Net Dönem Karı (Tescil tarihi)</a:t>
            </a:r>
          </a:p>
          <a:p>
            <a:r>
              <a:rPr lang="tr-TR" sz="2000" dirty="0"/>
              <a:t>        Kar Yedekleri  (Tescil tarihi)</a:t>
            </a:r>
          </a:p>
          <a:p>
            <a:r>
              <a:rPr lang="tr-TR" sz="2000" dirty="0"/>
              <a:t>        Kayda Alınan Emtia ( Tescil tarihi)</a:t>
            </a:r>
          </a:p>
          <a:p>
            <a:r>
              <a:rPr lang="tr-TR" sz="2000" dirty="0"/>
              <a:t>        Özel Fonlar </a:t>
            </a:r>
            <a:r>
              <a:rPr lang="tr-TR" sz="2000" b="1" dirty="0"/>
              <a:t>(Yeniden Değerleme fonu hariç)</a:t>
            </a:r>
            <a:r>
              <a:rPr lang="tr-TR" sz="2000" dirty="0"/>
              <a:t> (Tescil tarihi)</a:t>
            </a:r>
          </a:p>
          <a:p>
            <a:pPr marL="0" lvl="0" indent="0">
              <a:buNone/>
            </a:pPr>
            <a:r>
              <a:rPr lang="tr-TR" sz="2000" dirty="0"/>
              <a:t>.            İşletmeye Konulan Varlıklar </a:t>
            </a:r>
            <a:r>
              <a:rPr lang="tr-TR" sz="2000" b="1" dirty="0"/>
              <a:t>(5520 GEÇİCİ 15 VE  5811) (NAKİT KONULANLAR DÜZELTİLMEYECEK)</a:t>
            </a:r>
            <a:endParaRPr lang="tr-TR" sz="2000" dirty="0"/>
          </a:p>
          <a:p>
            <a:r>
              <a:rPr lang="tr-TR" sz="2000" dirty="0"/>
              <a:t>        Yeniden Değerleme fonu </a:t>
            </a:r>
            <a:r>
              <a:rPr lang="tr-TR" sz="2000" b="1" dirty="0"/>
              <a:t>( 31.12.2023 Çıkarılacak)  </a:t>
            </a:r>
          </a:p>
          <a:p>
            <a:pPr marL="0" indent="0">
              <a:buNone/>
            </a:pPr>
            <a:r>
              <a:rPr lang="tr-TR" sz="2000" dirty="0"/>
              <a:t>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38</a:t>
            </a:fld>
            <a:endParaRPr lang="tr-TR" sz="1100">
              <a:solidFill>
                <a:srgbClr val="FFFFFF"/>
              </a:solidFill>
            </a:endParaRPr>
          </a:p>
        </p:txBody>
      </p:sp>
    </p:spTree>
    <p:extLst>
      <p:ext uri="{BB962C8B-B14F-4D97-AF65-F5344CB8AC3E}">
        <p14:creationId xmlns:p14="http://schemas.microsoft.com/office/powerpoint/2010/main" val="532476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1600" dirty="0"/>
              <a:t> </a:t>
            </a:r>
          </a:p>
          <a:p>
            <a:pPr marL="0" indent="0">
              <a:buNone/>
            </a:pPr>
            <a:r>
              <a:rPr lang="tr-TR" sz="1600" b="1" dirty="0"/>
              <a:t>   110   HİSSE SENETLERİ -  240  BAĞLI MENKUL KIYMETLER - 242  İŞTİRAKLER</a:t>
            </a:r>
          </a:p>
          <a:p>
            <a:pPr marL="0" indent="0">
              <a:buNone/>
            </a:pPr>
            <a:r>
              <a:rPr lang="tr-TR" sz="1600" b="1" dirty="0"/>
              <a:t>   245   BAĞLI  ORTAKLIKLAR                    ROFM ihtiva edebilir hesaplardır.  </a:t>
            </a:r>
          </a:p>
          <a:p>
            <a:pPr marL="0" indent="0">
              <a:buNone/>
            </a:pPr>
            <a:r>
              <a:rPr lang="tr-TR" sz="1600" b="1" dirty="0"/>
              <a:t>   Düzeltme katsayısı ile çarpılmak suretiyle düzeltilir. </a:t>
            </a:r>
          </a:p>
          <a:p>
            <a:pPr marL="0" indent="0">
              <a:buNone/>
            </a:pPr>
            <a:r>
              <a:rPr lang="tr-TR" sz="1600" b="1" dirty="0"/>
              <a:t>   Yabancı para cinsinden olanların  döviz kuru ile düzeltilmeleri uygun görülmüştür.</a:t>
            </a:r>
          </a:p>
          <a:p>
            <a:pPr marL="0" indent="0">
              <a:buNone/>
            </a:pPr>
            <a:r>
              <a:rPr lang="tr-TR" sz="1600" b="1" dirty="0"/>
              <a:t>   -------------------------------------------------/ ---------------------------------</a:t>
            </a:r>
          </a:p>
          <a:p>
            <a:pPr marL="0" indent="0">
              <a:buNone/>
            </a:pPr>
            <a:r>
              <a:rPr lang="tr-TR" sz="1600" b="1" dirty="0"/>
              <a:t>   110 HİSSE SENETLERİ   </a:t>
            </a:r>
          </a:p>
          <a:p>
            <a:pPr marL="0" indent="0">
              <a:buNone/>
            </a:pPr>
            <a:r>
              <a:rPr lang="tr-TR" sz="1600" b="1" dirty="0"/>
              <a:t>           90  Enflasyon Düzeltme Farkları        </a:t>
            </a:r>
          </a:p>
          <a:p>
            <a:pPr marL="0" indent="0">
              <a:buNone/>
            </a:pPr>
            <a:r>
              <a:rPr lang="tr-TR" sz="1600" b="1" dirty="0"/>
              <a:t>                 02 2024  Yılı Enflasyon düzeltmesi farkı</a:t>
            </a:r>
          </a:p>
          <a:p>
            <a:pPr marL="0" indent="0">
              <a:buNone/>
            </a:pPr>
            <a:r>
              <a:rPr lang="tr-TR" sz="1600" b="1" dirty="0"/>
              <a:t>                       01 Geçici Vergi  Dönem i</a:t>
            </a:r>
          </a:p>
          <a:p>
            <a:pPr marL="0" indent="0">
              <a:buNone/>
            </a:pPr>
            <a:r>
              <a:rPr lang="tr-TR" sz="1600" b="1" dirty="0"/>
              <a:t>                                                         698 ENFLASYON DÜZELTMESİ HESABI</a:t>
            </a:r>
          </a:p>
          <a:p>
            <a:pPr marL="0" indent="0">
              <a:buNone/>
            </a:pPr>
            <a:r>
              <a:rPr lang="tr-TR" sz="1600" b="1" dirty="0"/>
              <a:t> ------------------------------------------------- / -----------------------------------------        </a:t>
            </a:r>
          </a:p>
          <a:p>
            <a:endParaRPr lang="tr-TR" sz="16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a:t>
            </a:fld>
            <a:endParaRPr lang="tr-TR" sz="1100">
              <a:solidFill>
                <a:srgbClr val="FFFFFF"/>
              </a:solidFill>
            </a:endParaRPr>
          </a:p>
        </p:txBody>
      </p:sp>
    </p:spTree>
    <p:extLst>
      <p:ext uri="{BB962C8B-B14F-4D97-AF65-F5344CB8AC3E}">
        <p14:creationId xmlns:p14="http://schemas.microsoft.com/office/powerpoint/2010/main" val="12056200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440872" y="124691"/>
            <a:ext cx="10016837" cy="4435856"/>
          </a:xfrm>
        </p:spPr>
        <p:txBody>
          <a:bodyPr anchor="ctr">
            <a:normAutofit fontScale="47500" lnSpcReduction="20000"/>
          </a:bodyPr>
          <a:lstStyle/>
          <a:p>
            <a:pPr marL="0" indent="0">
              <a:buNone/>
            </a:pPr>
            <a:r>
              <a:rPr lang="tr-TR" sz="1700" dirty="0"/>
              <a:t> </a:t>
            </a:r>
            <a:r>
              <a:rPr lang="tr-TR" sz="3700" dirty="0"/>
              <a:t> </a:t>
            </a:r>
          </a:p>
          <a:p>
            <a:pPr marL="0" indent="0">
              <a:buNone/>
            </a:pPr>
            <a:r>
              <a:rPr lang="tr-TR" sz="4800" b="1" dirty="0"/>
              <a:t>   </a:t>
            </a:r>
          </a:p>
          <a:p>
            <a:pPr marL="0" indent="0">
              <a:buNone/>
            </a:pPr>
            <a:endParaRPr lang="tr-TR" sz="4800" b="1" dirty="0"/>
          </a:p>
          <a:p>
            <a:pPr marL="0" indent="0">
              <a:buNone/>
            </a:pPr>
            <a:r>
              <a:rPr lang="tr-TR" sz="4800" b="1" dirty="0"/>
              <a:t>   </a:t>
            </a:r>
          </a:p>
          <a:p>
            <a:pPr marL="0" indent="0">
              <a:buNone/>
            </a:pPr>
            <a:r>
              <a:rPr lang="tr-TR" sz="4800" b="1" dirty="0"/>
              <a:t>   500 SERMAYE HESABI düzeltmesi 502 Sermaye Düzeltmesi Olumlu Farkları </a:t>
            </a:r>
          </a:p>
          <a:p>
            <a:pPr marL="0" indent="0">
              <a:buNone/>
            </a:pPr>
            <a:r>
              <a:rPr lang="tr-TR" sz="4800" b="1" dirty="0"/>
              <a:t>   503 Sermaye Düzeltmesi Olumsuz Farkları (-) Hesapları ile kayda alınacaktır.</a:t>
            </a:r>
          </a:p>
          <a:p>
            <a:pPr marL="0" indent="0">
              <a:buNone/>
            </a:pPr>
            <a:r>
              <a:rPr lang="tr-TR" sz="4800" b="1" dirty="0"/>
              <a:t>   502  SERMAYE DÜZELTMESİ OLUMLU FARKLARI İLE 503 SERMAYE DÜZELTMESİ OLUMSUZ FARKLARI</a:t>
            </a:r>
          </a:p>
          <a:p>
            <a:pPr marL="0" indent="0">
              <a:buNone/>
            </a:pPr>
            <a:r>
              <a:rPr lang="tr-TR" sz="4800" b="1" dirty="0"/>
              <a:t>          2024 Düzeltmelerinde önceki dönemlerden gelen var ise düzeltmeye</a:t>
            </a:r>
          </a:p>
          <a:p>
            <a:pPr marL="0" indent="0">
              <a:buNone/>
            </a:pPr>
            <a:r>
              <a:rPr lang="tr-TR" sz="4800" b="1" dirty="0"/>
              <a:t>   tabi tutulacak. </a:t>
            </a:r>
          </a:p>
          <a:p>
            <a:pPr marL="0" indent="0">
              <a:buNone/>
            </a:pPr>
            <a:r>
              <a:rPr lang="tr-TR" sz="4800" b="1" dirty="0"/>
              <a:t>                                                        </a:t>
            </a:r>
          </a:p>
          <a:p>
            <a:pPr marL="0" indent="0">
              <a:buNone/>
            </a:pPr>
            <a:endParaRPr lang="tr-TR" sz="48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39</a:t>
            </a:fld>
            <a:endParaRPr lang="tr-TR" sz="1100">
              <a:solidFill>
                <a:srgbClr val="FFFFFF"/>
              </a:solidFill>
            </a:endParaRPr>
          </a:p>
        </p:txBody>
      </p:sp>
    </p:spTree>
    <p:extLst>
      <p:ext uri="{BB962C8B-B14F-4D97-AF65-F5344CB8AC3E}">
        <p14:creationId xmlns:p14="http://schemas.microsoft.com/office/powerpoint/2010/main" val="42075421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2092035" y="642930"/>
            <a:ext cx="9130361" cy="4039906"/>
          </a:xfrm>
        </p:spPr>
        <p:txBody>
          <a:bodyPr anchor="ctr">
            <a:normAutofit fontScale="32500" lnSpcReduction="20000"/>
          </a:bodyPr>
          <a:lstStyle/>
          <a:p>
            <a:pPr marL="0" indent="0">
              <a:buNone/>
            </a:pPr>
            <a:r>
              <a:rPr lang="tr-TR" sz="2000" dirty="0"/>
              <a:t>  </a:t>
            </a:r>
          </a:p>
          <a:p>
            <a:pPr marL="0" indent="0">
              <a:buNone/>
            </a:pPr>
            <a:r>
              <a:rPr lang="tr-TR" sz="2600" dirty="0"/>
              <a:t>   </a:t>
            </a:r>
            <a:r>
              <a:rPr lang="tr-TR" sz="4300" b="1" dirty="0"/>
              <a:t>500  SERMAYE  hesabı düzeltmesi</a:t>
            </a:r>
          </a:p>
          <a:p>
            <a:pPr marL="0" indent="0">
              <a:buNone/>
            </a:pPr>
            <a:r>
              <a:rPr lang="tr-TR" sz="4300" b="1" dirty="0"/>
              <a:t>   Örnek :                                                                     Düz Katsayısı    Düzeltilmiş Tutar       Fark</a:t>
            </a:r>
          </a:p>
          <a:p>
            <a:pPr marL="0" indent="0">
              <a:buNone/>
            </a:pPr>
            <a:r>
              <a:rPr lang="tr-TR" sz="4300" b="1" dirty="0"/>
              <a:t>   Nakit  Sermaye           06/2011       100.000.00       15.37296        1.537.296.00     </a:t>
            </a:r>
          </a:p>
          <a:p>
            <a:pPr marL="0" indent="0">
              <a:buNone/>
            </a:pPr>
            <a:r>
              <a:rPr lang="tr-TR" sz="4300" b="1" dirty="0"/>
              <a:t>   </a:t>
            </a:r>
            <a:r>
              <a:rPr lang="tr-TR" sz="4300" b="1" dirty="0" err="1"/>
              <a:t>Yen.Değer</a:t>
            </a:r>
            <a:r>
              <a:rPr lang="tr-TR" sz="4300" b="1" dirty="0"/>
              <a:t>(Geç.31)     11/2021       200.000.00         0.00000                        0.00                      </a:t>
            </a:r>
          </a:p>
          <a:p>
            <a:pPr marL="0" indent="0">
              <a:buNone/>
            </a:pPr>
            <a:r>
              <a:rPr lang="tr-TR" sz="4300" b="1" dirty="0"/>
              <a:t>   Ortaklar Cari </a:t>
            </a:r>
            <a:r>
              <a:rPr lang="tr-TR" sz="4300" b="1" dirty="0" err="1"/>
              <a:t>Hes</a:t>
            </a:r>
            <a:r>
              <a:rPr lang="tr-TR" sz="4300" b="1" dirty="0"/>
              <a:t>        12/2022       200.000.00         1.44223           288.446.00           </a:t>
            </a:r>
          </a:p>
          <a:p>
            <a:pPr marL="0" indent="0">
              <a:buNone/>
            </a:pPr>
            <a:r>
              <a:rPr lang="tr-TR" sz="4300" b="1" dirty="0"/>
              <a:t>                                           Toplam        500.000.00                                1.825.742.00       1.325.742.00    </a:t>
            </a:r>
          </a:p>
          <a:p>
            <a:pPr marL="0" indent="0">
              <a:buNone/>
            </a:pPr>
            <a:r>
              <a:rPr lang="tr-TR" sz="4300" b="1" dirty="0"/>
              <a:t>   ----------------------- 31.12.2023 ----------------------</a:t>
            </a:r>
          </a:p>
          <a:p>
            <a:pPr marL="0" indent="0">
              <a:buNone/>
            </a:pPr>
            <a:r>
              <a:rPr lang="tr-TR" sz="4300" b="1" dirty="0"/>
              <a:t>   698  ENFLASYON DÜZELTMESİ HESABI                                    1.325.742.00</a:t>
            </a:r>
          </a:p>
          <a:p>
            <a:pPr marL="0" indent="0">
              <a:buNone/>
            </a:pPr>
            <a:r>
              <a:rPr lang="tr-TR" sz="4300" b="1" dirty="0"/>
              <a:t>                      502 SERMAYE DÜZELTMESİ OLUMLU FARKLARI                             1.325.742.00</a:t>
            </a:r>
          </a:p>
          <a:p>
            <a:pPr marL="0" indent="0">
              <a:buNone/>
            </a:pPr>
            <a:r>
              <a:rPr lang="tr-TR" sz="4300" b="1" dirty="0"/>
              <a:t>                              90 2023 Enflasyon Düzeltme Farkı    </a:t>
            </a:r>
          </a:p>
          <a:p>
            <a:pPr marL="0" indent="0">
              <a:buNone/>
            </a:pPr>
            <a:r>
              <a:rPr lang="tr-TR" sz="4300" b="1" dirty="0"/>
              <a:t>                                        </a:t>
            </a:r>
          </a:p>
          <a:p>
            <a:pPr marL="0" indent="0">
              <a:buNone/>
            </a:pPr>
            <a:r>
              <a:rPr lang="tr-TR" sz="4300" b="1" dirty="0"/>
              <a:t>      </a:t>
            </a:r>
          </a:p>
          <a:p>
            <a:pPr marL="0" indent="0">
              <a:buNone/>
            </a:pPr>
            <a:r>
              <a:rPr lang="tr-TR" sz="2000" b="1" dirty="0"/>
              <a:t>                     </a:t>
            </a:r>
          </a:p>
          <a:p>
            <a:pPr marL="0" indent="0">
              <a:buNone/>
            </a:pPr>
            <a:r>
              <a:rPr lang="tr-TR" sz="2000" b="1" dirty="0"/>
              <a:t>    </a:t>
            </a:r>
          </a:p>
          <a:p>
            <a:pPr marL="0" indent="0">
              <a:buNone/>
            </a:pPr>
            <a:endParaRPr lang="tr-TR" sz="2000" b="1" dirty="0"/>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40</a:t>
            </a:fld>
            <a:endParaRPr lang="tr-TR" sz="1100">
              <a:solidFill>
                <a:srgbClr val="FFFFFF"/>
              </a:solidFill>
            </a:endParaRPr>
          </a:p>
        </p:txBody>
      </p:sp>
    </p:spTree>
    <p:extLst>
      <p:ext uri="{BB962C8B-B14F-4D97-AF65-F5344CB8AC3E}">
        <p14:creationId xmlns:p14="http://schemas.microsoft.com/office/powerpoint/2010/main" val="699472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942109" y="221673"/>
            <a:ext cx="10986655" cy="5054702"/>
          </a:xfrm>
        </p:spPr>
        <p:txBody>
          <a:bodyPr anchor="ctr">
            <a:normAutofit/>
          </a:bodyPr>
          <a:lstStyle/>
          <a:p>
            <a:pPr marL="0" indent="0">
              <a:buNone/>
            </a:pPr>
            <a:r>
              <a:rPr lang="tr-TR" sz="1200" b="1" dirty="0"/>
              <a:t>    </a:t>
            </a:r>
            <a:r>
              <a:rPr lang="tr-TR" sz="1400" b="1" dirty="0"/>
              <a:t>520  HİSSE SENEDİ İHRAÇ PRİMLERİ</a:t>
            </a:r>
          </a:p>
          <a:p>
            <a:pPr marL="0" indent="0">
              <a:buNone/>
            </a:pPr>
            <a:r>
              <a:rPr lang="tr-TR" sz="1400" b="1" dirty="0"/>
              <a:t>            Tahsil tarihi dikkate alınacaktır.</a:t>
            </a:r>
          </a:p>
          <a:p>
            <a:pPr marL="0" indent="0">
              <a:buNone/>
            </a:pPr>
            <a:r>
              <a:rPr lang="tr-TR" sz="1400" b="1" dirty="0"/>
              <a:t>   ---------------------------------------- / ----------------------------------</a:t>
            </a:r>
          </a:p>
          <a:p>
            <a:pPr marL="0" indent="0">
              <a:buNone/>
            </a:pPr>
            <a:r>
              <a:rPr lang="tr-TR" sz="1400" b="1" dirty="0"/>
              <a:t>                                                       520  HİSSE SENEDİ İHRAÇ PRİMLERİ           </a:t>
            </a:r>
          </a:p>
          <a:p>
            <a:pPr marL="0" indent="0">
              <a:buNone/>
            </a:pPr>
            <a:r>
              <a:rPr lang="tr-TR" sz="1400" b="1" dirty="0"/>
              <a:t>                                                                02. 2024 Yılı Enflasyon düzeltmesi farkı</a:t>
            </a:r>
          </a:p>
          <a:p>
            <a:pPr marL="0" indent="0">
              <a:buNone/>
            </a:pPr>
            <a:r>
              <a:rPr lang="tr-TR" sz="1400" b="1" dirty="0"/>
              <a:t>    698 ENFLASYON DÜZELTMESİ HESABI</a:t>
            </a:r>
          </a:p>
          <a:p>
            <a:pPr marL="0" indent="0">
              <a:buNone/>
            </a:pPr>
            <a:r>
              <a:rPr lang="tr-TR" sz="1400" b="1" dirty="0"/>
              <a:t>    ---------------------------------------/-----------------------------------        </a:t>
            </a:r>
          </a:p>
          <a:p>
            <a:pPr marL="0" indent="0">
              <a:buNone/>
            </a:pPr>
            <a:r>
              <a:rPr lang="tr-TR" sz="1400" b="1" dirty="0"/>
              <a:t>    521  HİSSE SENEDİ İPTAL KARLARI</a:t>
            </a:r>
          </a:p>
          <a:p>
            <a:pPr marL="0" indent="0">
              <a:buNone/>
            </a:pPr>
            <a:r>
              <a:rPr lang="tr-TR" sz="1400" b="1" dirty="0"/>
              <a:t>            Tahsil tarihi dikkate alınacaktır. </a:t>
            </a:r>
          </a:p>
          <a:p>
            <a:pPr marL="0" indent="0">
              <a:buNone/>
            </a:pPr>
            <a:r>
              <a:rPr lang="tr-TR" sz="1400" b="1" dirty="0"/>
              <a:t>   ----------------------------------------/ ---------------------------------</a:t>
            </a:r>
          </a:p>
          <a:p>
            <a:pPr marL="0" indent="0">
              <a:buNone/>
            </a:pPr>
            <a:r>
              <a:rPr lang="tr-TR" sz="1400" b="1" dirty="0"/>
              <a:t>    698 ENFLASYON DÜZELTMESİ HESABI </a:t>
            </a:r>
          </a:p>
          <a:p>
            <a:pPr marL="0" indent="0">
              <a:buNone/>
            </a:pPr>
            <a:r>
              <a:rPr lang="tr-TR" sz="1400" b="1" dirty="0"/>
              <a:t>                                                      521  HİSSE SENEDİ İPTAL KARLARI           </a:t>
            </a:r>
          </a:p>
          <a:p>
            <a:pPr marL="0" indent="0">
              <a:buNone/>
            </a:pPr>
            <a:r>
              <a:rPr lang="tr-TR" sz="1400" b="1" dirty="0"/>
              <a:t>                                                               02. 2024 Yılı Enflasyon düzeltmesi farkı</a:t>
            </a:r>
          </a:p>
          <a:p>
            <a:pPr marL="0" indent="0">
              <a:buNone/>
            </a:pPr>
            <a:r>
              <a:rPr lang="tr-TR" sz="1400" b="1" dirty="0"/>
              <a:t>   ------------------------------- ----------/---------------------------------------------</a:t>
            </a:r>
          </a:p>
          <a:p>
            <a:endParaRPr lang="tr-TR" sz="10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41</a:t>
            </a:fld>
            <a:endParaRPr lang="tr-TR" sz="1100">
              <a:solidFill>
                <a:srgbClr val="FFFFFF"/>
              </a:solidFill>
            </a:endParaRPr>
          </a:p>
        </p:txBody>
      </p:sp>
    </p:spTree>
    <p:extLst>
      <p:ext uri="{BB962C8B-B14F-4D97-AF65-F5344CB8AC3E}">
        <p14:creationId xmlns:p14="http://schemas.microsoft.com/office/powerpoint/2010/main" val="32153827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665018"/>
            <a:ext cx="10083354" cy="4140988"/>
          </a:xfrm>
        </p:spPr>
        <p:txBody>
          <a:bodyPr anchor="ctr">
            <a:normAutofit/>
          </a:bodyPr>
          <a:lstStyle/>
          <a:p>
            <a:pPr marL="0" indent="0">
              <a:buNone/>
            </a:pPr>
            <a:r>
              <a:rPr lang="tr-TR" sz="1400" dirty="0"/>
              <a:t>    </a:t>
            </a:r>
            <a:r>
              <a:rPr lang="tr-TR" sz="1400" b="1" dirty="0"/>
              <a:t>540  YASAL YEDEKLER</a:t>
            </a:r>
          </a:p>
          <a:p>
            <a:pPr marL="0" indent="0">
              <a:buNone/>
            </a:pPr>
            <a:r>
              <a:rPr lang="tr-TR" sz="1400" b="1" dirty="0"/>
              <a:t>    541  STATÜ YEDEKLERİ</a:t>
            </a:r>
          </a:p>
          <a:p>
            <a:pPr marL="0" indent="0">
              <a:buNone/>
            </a:pPr>
            <a:r>
              <a:rPr lang="tr-TR" sz="1400" b="1" dirty="0"/>
              <a:t>    542  OLAĞANÜSTÜ YEDEKLER</a:t>
            </a:r>
          </a:p>
          <a:p>
            <a:pPr marL="0" indent="0">
              <a:buNone/>
            </a:pPr>
            <a:r>
              <a:rPr lang="tr-TR" sz="1400" b="1" dirty="0"/>
              <a:t>             ----------------------------------------------/---------------------------------------------</a:t>
            </a:r>
          </a:p>
          <a:p>
            <a:pPr marL="0" indent="0">
              <a:buNone/>
            </a:pPr>
            <a:r>
              <a:rPr lang="tr-TR" sz="1400" b="1" dirty="0"/>
              <a:t>                                                         540  YASAL YEDEKLER</a:t>
            </a:r>
          </a:p>
          <a:p>
            <a:pPr marL="0" indent="0">
              <a:buNone/>
            </a:pPr>
            <a:r>
              <a:rPr lang="tr-TR" sz="1400" b="1" dirty="0"/>
              <a:t>                                                                 02  2023 Yılı Enflasyon düzeltmesi farkı</a:t>
            </a:r>
          </a:p>
          <a:p>
            <a:pPr marL="0" indent="0">
              <a:buNone/>
            </a:pPr>
            <a:r>
              <a:rPr lang="tr-TR" sz="1400" b="1" dirty="0"/>
              <a:t>                                                         541  STATÜ YEDEKLERİ</a:t>
            </a:r>
          </a:p>
          <a:p>
            <a:pPr marL="0" indent="0">
              <a:buNone/>
            </a:pPr>
            <a:r>
              <a:rPr lang="tr-TR" sz="1400" b="1" dirty="0"/>
              <a:t>                                                                 02  2023 Yılı Enflasyon düzeltmesi farkı</a:t>
            </a:r>
          </a:p>
          <a:p>
            <a:pPr marL="0" indent="0">
              <a:buNone/>
            </a:pPr>
            <a:r>
              <a:rPr lang="tr-TR" sz="1400" b="1" dirty="0"/>
              <a:t>                                                         542  OLAĞANÜSTÜ YEDEKLER</a:t>
            </a:r>
          </a:p>
          <a:p>
            <a:pPr marL="0" indent="0">
              <a:buNone/>
            </a:pPr>
            <a:r>
              <a:rPr lang="tr-TR" sz="1400" b="1" dirty="0"/>
              <a:t>                                                                 02  2023 Yılı Enflasyon düzeltmesi farkı</a:t>
            </a:r>
          </a:p>
          <a:p>
            <a:pPr marL="0" indent="0">
              <a:buNone/>
            </a:pPr>
            <a:r>
              <a:rPr lang="tr-TR" sz="1400" b="1" dirty="0"/>
              <a:t>            698 ENFLASYON DÜZELTMESİ HESABI </a:t>
            </a:r>
          </a:p>
          <a:p>
            <a:pPr marL="0" indent="0">
              <a:buNone/>
            </a:pPr>
            <a:r>
              <a:rPr lang="tr-TR" sz="1400" b="1" dirty="0"/>
              <a:t>            ---------------------------------------------/-------------------------------------------------</a:t>
            </a:r>
          </a:p>
          <a:p>
            <a:endParaRPr lang="tr-TR" sz="14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42</a:t>
            </a:fld>
            <a:endParaRPr lang="tr-TR" sz="1100">
              <a:solidFill>
                <a:srgbClr val="FFFFFF"/>
              </a:solidFill>
            </a:endParaRPr>
          </a:p>
        </p:txBody>
      </p:sp>
    </p:spTree>
    <p:extLst>
      <p:ext uri="{BB962C8B-B14F-4D97-AF65-F5344CB8AC3E}">
        <p14:creationId xmlns:p14="http://schemas.microsoft.com/office/powerpoint/2010/main" val="1546829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buNone/>
            </a:pPr>
            <a:r>
              <a:rPr lang="tr-TR" sz="2400" dirty="0"/>
              <a:t>  YASAL YEDEK AKÇELER 2024</a:t>
            </a:r>
          </a:p>
          <a:p>
            <a:pPr marL="0" indent="0">
              <a:buNone/>
            </a:pPr>
            <a:r>
              <a:rPr lang="tr-TR" sz="2400" dirty="0"/>
              <a:t>Düzeltilmiş 2023 hesap dönemi sonuna ait yer alan (vergisi ödenmiş kazanç üzerinden ayrılmış) kâr yedeklerinin ve bunların düzeltilmesi sonucunda meydana gelen enflasyon düzeltme farklarının sermayeye ilave edilebilmesi mümkün bulunmaktadır. </a:t>
            </a:r>
          </a:p>
          <a:p>
            <a:pPr marL="0" indent="0">
              <a:buNone/>
            </a:pPr>
            <a:r>
              <a:rPr lang="tr-TR" sz="2400" dirty="0"/>
              <a:t>2024 hesap dönemine ait bilançoların düzeltilmesi sırasında, 2024 hesap dönemi başından itibaren ayrılmış olan yedek akçelerin düzeltmeye esas tarihi olarak, yedek akçe olarak ayrılmış olan tutarın ait olduğu hesap dönemi sonundaki ay dikkate alınacaktır. </a:t>
            </a:r>
          </a:p>
          <a:p>
            <a:pPr marL="0" indent="0">
              <a:buNone/>
            </a:pPr>
            <a:r>
              <a:rPr lang="tr-TR" sz="2400" dirty="0"/>
              <a:t>Buna göre, hesap dönemi takvim yılı olanlarda 1/1/2024 tarihinden sonraki dönemlere ait bilançoların düzeltilmesi sırasında, 2024 yılı içerisinde ayrılan yedek akçelerin düzeltmeye esas tarihi 2023 yılının Aralık ayı olacaktır.</a:t>
            </a:r>
          </a:p>
          <a:p>
            <a:pPr marL="0" indent="0">
              <a:buNone/>
            </a:pPr>
            <a:endParaRPr lang="tr-TR" dirty="0"/>
          </a:p>
        </p:txBody>
      </p:sp>
      <p:sp>
        <p:nvSpPr>
          <p:cNvPr id="4" name="Slayt Numarası Yer Tutucusu 3"/>
          <p:cNvSpPr>
            <a:spLocks noGrp="1"/>
          </p:cNvSpPr>
          <p:nvPr>
            <p:ph type="sldNum" sz="quarter" idx="12"/>
          </p:nvPr>
        </p:nvSpPr>
        <p:spPr/>
        <p:txBody>
          <a:bodyPr/>
          <a:lstStyle/>
          <a:p>
            <a:fld id="{4F7497F3-F0C7-9344-AC70-8E509A8CCFCA}" type="slidenum">
              <a:rPr lang="tr-TR" smtClean="0"/>
              <a:t>43</a:t>
            </a:fld>
            <a:endParaRPr lang="tr-TR"/>
          </a:p>
        </p:txBody>
      </p:sp>
    </p:spTree>
    <p:extLst>
      <p:ext uri="{BB962C8B-B14F-4D97-AF65-F5344CB8AC3E}">
        <p14:creationId xmlns:p14="http://schemas.microsoft.com/office/powerpoint/2010/main" val="34728646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930076" y="1035916"/>
            <a:ext cx="9654076" cy="3837904"/>
          </a:xfrm>
        </p:spPr>
        <p:txBody>
          <a:bodyPr anchor="ctr">
            <a:noAutofit/>
          </a:bodyPr>
          <a:lstStyle/>
          <a:p>
            <a:pPr marL="0" indent="0">
              <a:buNone/>
            </a:pPr>
            <a:r>
              <a:rPr lang="tr-TR" sz="1200" dirty="0"/>
              <a:t>      -----------------------------------------------31/12/2023-------------------------------------------</a:t>
            </a:r>
          </a:p>
          <a:p>
            <a:pPr marL="0" indent="0">
              <a:buNone/>
            </a:pPr>
            <a:r>
              <a:rPr lang="tr-TR" sz="1200" dirty="0"/>
              <a:t>      </a:t>
            </a:r>
            <a:r>
              <a:rPr lang="tr-TR" sz="1200" b="1" dirty="0"/>
              <a:t>698 ENFLASYON DÜZELTMESİ HESABI    </a:t>
            </a:r>
          </a:p>
          <a:p>
            <a:pPr marL="0" indent="0">
              <a:buNone/>
            </a:pPr>
            <a:r>
              <a:rPr lang="tr-TR" sz="1200" b="1" dirty="0"/>
              <a:t>                                                     525   KAYDA ALINAN EMTİA ÖZEL KARŞILIK HESABI</a:t>
            </a:r>
          </a:p>
          <a:p>
            <a:pPr marL="0" indent="0">
              <a:buNone/>
            </a:pPr>
            <a:r>
              <a:rPr lang="tr-TR" sz="1200" b="1" dirty="0"/>
              <a:t>                                                               EMTİANIN KAYDA ALINMASI (6111,6736,7143,7326,7440)</a:t>
            </a:r>
          </a:p>
          <a:p>
            <a:pPr marL="0" indent="0">
              <a:buNone/>
            </a:pPr>
            <a:r>
              <a:rPr lang="tr-TR" sz="1200" b="1" dirty="0"/>
              <a:t>                                                                       </a:t>
            </a:r>
            <a:r>
              <a:rPr lang="tr-TR" sz="1200" dirty="0"/>
              <a:t>001  2023 yılı enflasyon düzeltme farkı      </a:t>
            </a:r>
            <a:r>
              <a:rPr lang="tr-TR" sz="1200" b="1" dirty="0"/>
              <a:t>                                 </a:t>
            </a:r>
          </a:p>
          <a:p>
            <a:pPr marL="0" indent="0">
              <a:buNone/>
            </a:pPr>
            <a:r>
              <a:rPr lang="tr-TR" sz="1200" b="1" dirty="0"/>
              <a:t>                                                      549   ÖZEL FONLAR </a:t>
            </a:r>
          </a:p>
          <a:p>
            <a:pPr marL="0" indent="0">
              <a:buNone/>
            </a:pPr>
            <a:r>
              <a:rPr lang="tr-TR" sz="1200" b="1" dirty="0"/>
              <a:t>                                                               02   YENİLEME FONU</a:t>
            </a:r>
          </a:p>
          <a:p>
            <a:pPr marL="0" indent="0">
              <a:buNone/>
            </a:pPr>
            <a:r>
              <a:rPr lang="tr-TR" sz="1200" dirty="0"/>
              <a:t>                                                                      001    2023 yılı enflasyon düzeltmesi farkı</a:t>
            </a:r>
          </a:p>
          <a:p>
            <a:pPr marL="0" lvl="0" indent="0">
              <a:buNone/>
            </a:pPr>
            <a:r>
              <a:rPr lang="tr-TR" sz="1200" b="1" dirty="0"/>
              <a:t>                                                               03  GİRİŞİM SERMAYESİ FONU</a:t>
            </a:r>
          </a:p>
          <a:p>
            <a:pPr marL="0" indent="0">
              <a:buNone/>
            </a:pPr>
            <a:r>
              <a:rPr lang="tr-TR" sz="1200" b="1" dirty="0"/>
              <a:t>                                                                      </a:t>
            </a:r>
            <a:r>
              <a:rPr lang="tr-TR" sz="1200" dirty="0"/>
              <a:t>001  2023 yılı enflasyon düzeltme farkı</a:t>
            </a:r>
          </a:p>
          <a:p>
            <a:pPr marL="0" lvl="0" indent="0">
              <a:buNone/>
            </a:pPr>
            <a:r>
              <a:rPr lang="tr-TR" sz="1200" b="1" dirty="0"/>
              <a:t>                                                               04   5/1-e,j ve k OLUŞTURULAN FONLAR</a:t>
            </a:r>
          </a:p>
          <a:p>
            <a:pPr marL="0" indent="0">
              <a:buNone/>
            </a:pPr>
            <a:r>
              <a:rPr lang="tr-TR" sz="1200" dirty="0"/>
              <a:t>                                                                      001   2023 yılı enflasyon düzeltme farkı</a:t>
            </a:r>
          </a:p>
          <a:p>
            <a:pPr marL="0" indent="0">
              <a:buNone/>
            </a:pPr>
            <a:r>
              <a:rPr lang="tr-TR" sz="1200" b="1" dirty="0"/>
              <a:t>                                                               05   ARGE VE TEKNOLOJİ FONLARI(6111 VE 4691)</a:t>
            </a:r>
          </a:p>
          <a:p>
            <a:pPr marL="0" indent="0">
              <a:buNone/>
            </a:pPr>
            <a:r>
              <a:rPr lang="tr-TR" sz="1200" dirty="0"/>
              <a:t>                                                                      001 2023 yılı enflasyon düzeltme farkı</a:t>
            </a:r>
          </a:p>
          <a:p>
            <a:pPr marL="0" indent="0">
              <a:buNone/>
            </a:pPr>
            <a:r>
              <a:rPr lang="tr-TR" sz="1200" b="1" dirty="0"/>
              <a:t>                                                               06   İŞLETMEYE KONULAN ALTIN, TAŞINMAZ KIYMETLER (5520 GEÇİCİ 15 VE 5811)                     </a:t>
            </a:r>
          </a:p>
          <a:p>
            <a:pPr marL="0" indent="0">
              <a:buNone/>
            </a:pPr>
            <a:r>
              <a:rPr lang="tr-TR" sz="1200" b="1" dirty="0"/>
              <a:t>                                                                       (NAKİT KONULANLAR   DÜZELTİLMEYECEK)</a:t>
            </a:r>
          </a:p>
          <a:p>
            <a:pPr marL="0" indent="0">
              <a:buNone/>
            </a:pPr>
            <a:r>
              <a:rPr lang="tr-TR" sz="1200" dirty="0"/>
              <a:t>                                                                       001 2023 yılı enflasyon düzeltme farkı</a:t>
            </a:r>
          </a:p>
          <a:p>
            <a:pPr marL="0" indent="0">
              <a:buNone/>
            </a:pPr>
            <a:r>
              <a:rPr lang="tr-TR" sz="1200" b="1" dirty="0"/>
              <a:t>            </a:t>
            </a:r>
          </a:p>
          <a:p>
            <a:endParaRPr lang="tr-TR" sz="12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44</a:t>
            </a:fld>
            <a:endParaRPr lang="tr-TR" sz="1100">
              <a:solidFill>
                <a:srgbClr val="FFFFFF"/>
              </a:solidFill>
            </a:endParaRPr>
          </a:p>
        </p:txBody>
      </p:sp>
    </p:spTree>
    <p:extLst>
      <p:ext uri="{BB962C8B-B14F-4D97-AF65-F5344CB8AC3E}">
        <p14:creationId xmlns:p14="http://schemas.microsoft.com/office/powerpoint/2010/main" val="11062570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567267" y="194733"/>
            <a:ext cx="11137053" cy="4817534"/>
          </a:xfrm>
        </p:spPr>
        <p:txBody>
          <a:bodyPr anchor="ctr">
            <a:noAutofit/>
          </a:bodyPr>
          <a:lstStyle/>
          <a:p>
            <a:r>
              <a:rPr lang="tr-TR" dirty="0"/>
              <a:t> 2024 KAR ZARAR HESAPLAMASI</a:t>
            </a:r>
          </a:p>
          <a:p>
            <a:r>
              <a:rPr lang="tr-TR" dirty="0"/>
              <a:t>2024 hesap dönemine ait vergi matrahı, düzeltilmiş bilançoya göre tespit edilecektir. </a:t>
            </a:r>
          </a:p>
          <a:p>
            <a:r>
              <a:rPr lang="tr-TR" dirty="0"/>
              <a:t>Geçici vergi dönemleri ve hesap dönemi sonu itibarıyla oluşan kâr ya da zarar, “Enflasyon Düzeltme </a:t>
            </a:r>
            <a:r>
              <a:rPr lang="tr-TR" dirty="0" err="1"/>
              <a:t>Hesabı”nın</a:t>
            </a:r>
            <a:r>
              <a:rPr lang="tr-TR" dirty="0"/>
              <a:t> bakiyesine göre bulunacaktır. </a:t>
            </a:r>
          </a:p>
          <a:p>
            <a:r>
              <a:rPr lang="tr-TR" dirty="0"/>
              <a:t>“Enflasyon Düzeltme </a:t>
            </a:r>
            <a:r>
              <a:rPr lang="tr-TR" dirty="0" err="1"/>
              <a:t>Hesabı”nın</a:t>
            </a:r>
            <a:r>
              <a:rPr lang="tr-TR" dirty="0"/>
              <a:t> bakiyesi, “Enflasyon Düzeltmesi Kârları/Zararları”</a:t>
            </a:r>
          </a:p>
          <a:p>
            <a:r>
              <a:rPr lang="tr-TR" dirty="0"/>
              <a:t>hesapları aracılığıyla “Dönem Kârı veya Zararı </a:t>
            </a:r>
            <a:r>
              <a:rPr lang="tr-TR" dirty="0" err="1"/>
              <a:t>Hesabı”na</a:t>
            </a:r>
            <a:r>
              <a:rPr lang="tr-TR" dirty="0"/>
              <a:t> devredilerek kapatılacak ve verilen bakiye türüne göre işletmenin dönem kâr ya da zararı görülmüş olacaktır.</a:t>
            </a:r>
          </a:p>
          <a:p>
            <a:pPr marL="0" indent="0">
              <a:buNone/>
            </a:pPr>
            <a:endParaRPr lang="tr-TR" sz="14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45</a:t>
            </a:fld>
            <a:endParaRPr lang="tr-TR" sz="1100">
              <a:solidFill>
                <a:srgbClr val="FFFFFF"/>
              </a:solidFill>
            </a:endParaRPr>
          </a:p>
        </p:txBody>
      </p:sp>
    </p:spTree>
    <p:extLst>
      <p:ext uri="{BB962C8B-B14F-4D97-AF65-F5344CB8AC3E}">
        <p14:creationId xmlns:p14="http://schemas.microsoft.com/office/powerpoint/2010/main" val="16017125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427018" y="443344"/>
            <a:ext cx="10086108" cy="4488873"/>
          </a:xfrm>
        </p:spPr>
        <p:txBody>
          <a:bodyPr anchor="ctr">
            <a:normAutofit fontScale="92500" lnSpcReduction="20000"/>
          </a:bodyPr>
          <a:lstStyle/>
          <a:p>
            <a:pPr marL="0" indent="0">
              <a:buNone/>
            </a:pPr>
            <a:r>
              <a:rPr lang="tr-TR" sz="2000" dirty="0"/>
              <a:t>    </a:t>
            </a:r>
            <a:r>
              <a:rPr lang="tr-TR" sz="2000" b="1" dirty="0"/>
              <a:t>Geçmiş yıl karı vergiye tabi tutulmayacak, geçmiş yıl zararı ise zarar  </a:t>
            </a:r>
          </a:p>
          <a:p>
            <a:pPr marL="0" indent="0">
              <a:buNone/>
            </a:pPr>
            <a:r>
              <a:rPr lang="tr-TR" sz="2000" b="1" dirty="0"/>
              <a:t>    olarak kabul edilmeyecektir.</a:t>
            </a:r>
          </a:p>
          <a:p>
            <a:pPr marL="0" indent="0">
              <a:buNone/>
            </a:pPr>
            <a:r>
              <a:rPr lang="tr-TR" sz="2000" b="1" dirty="0"/>
              <a:t>    Düzeltme  sonucu bulunan  tutarlar, izleyen dönemde  enflasyon düzeltmesi yapılıp yapılmadığına bakılmaksızın, izleyen dönemin başlangıç değerleri olarak dikkate alınır.</a:t>
            </a:r>
          </a:p>
          <a:p>
            <a:pPr marL="0" indent="0">
              <a:buNone/>
            </a:pPr>
            <a:r>
              <a:rPr lang="tr-TR" sz="2000" b="1" dirty="0"/>
              <a:t>    2023 hesap dönemi sonuna ait geçmiş yıllar kar/zararı, kaydedildiği Geçmiş yıllar karları zararları hesabına alt hesabında izlenmeye devam edilecek ve sonraki dönemlerde düzeltmeye tabi tutulacaktır.</a:t>
            </a:r>
          </a:p>
          <a:p>
            <a:pPr marL="0" indent="0">
              <a:buNone/>
            </a:pPr>
            <a:r>
              <a:rPr lang="tr-TR" sz="2000" b="1" dirty="0"/>
              <a:t>    Sermayenin düzeltilmesinde sermaye </a:t>
            </a:r>
            <a:r>
              <a:rPr lang="tr-TR" sz="2000" b="1" dirty="0" err="1"/>
              <a:t>azaltımının</a:t>
            </a:r>
            <a:r>
              <a:rPr lang="tr-TR" sz="2000" b="1" dirty="0"/>
              <a:t> daha önce sermayeye eklenen hangi artış kaleminden yapıldığı tespit edilecek ve söz konusu kalem düzeltilmesi gereken bir unsur olması halinde, bu kalem azaltılan tutar üzerinden düzeltilecek. KVK 32/B hükmü göz önünde bulundurulmalı. </a:t>
            </a:r>
          </a:p>
          <a:p>
            <a:pPr marL="0" indent="0">
              <a:buNone/>
            </a:pPr>
            <a:r>
              <a:rPr lang="tr-TR" sz="2000" b="1" dirty="0"/>
              <a:t>    Zarar sebebiyle karşılıksız kalan kısmı kapatacak miktarda aktarılan ve öz kaynaklar içerisinde takip edilen sermaye tamamlama fonu düzeltmeye tabi tutulacaktır.</a:t>
            </a:r>
          </a:p>
          <a:p>
            <a:pPr marL="0" indent="0">
              <a:buNone/>
            </a:pPr>
            <a:r>
              <a:rPr lang="tr-TR" sz="2000" b="1" dirty="0"/>
              <a:t>    TTK 376 dışında kalan ve sermaye avansı olarak sermaye yedekleri hesabında takip edilen tutarların parasal kıymet olarak kabul edilmesi ve düzeltmeye tabi tutulmaması gerekir. ( 376- Sermaye kaybı ve borca batık olma durumu)</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46</a:t>
            </a:fld>
            <a:endParaRPr lang="tr-TR" sz="1100">
              <a:solidFill>
                <a:srgbClr val="FFFFFF"/>
              </a:solidFill>
            </a:endParaRPr>
          </a:p>
        </p:txBody>
      </p:sp>
    </p:spTree>
    <p:extLst>
      <p:ext uri="{BB962C8B-B14F-4D97-AF65-F5344CB8AC3E}">
        <p14:creationId xmlns:p14="http://schemas.microsoft.com/office/powerpoint/2010/main" val="29224004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r>
              <a:rPr lang="tr-TR" sz="2000" b="1" dirty="0"/>
              <a:t>        Enflasyon düzeltmesi Bilançoya tabi tüm mükellefler  tarafından  uygulanacaktır.</a:t>
            </a:r>
          </a:p>
          <a:p>
            <a:r>
              <a:rPr lang="tr-TR" sz="2000" b="1" dirty="0"/>
              <a:t>        işletme Defteri ve Serbest Meslek Defteri tutan mükellefler enflasyon Düzeltmesi yapamazlar. Ancak, amortismana tabi iktisadi kıymetlerini bu Tebliğe göre düzeltilmiş tutarları üzerinden amortismana tabi tutabilirler. Elden çıkarılması halinde bunlara ilişkin enflasyon düzeltme farkları maliyet olarak kabul edilecektir.  Düzeltilmiş değerden amortisman ayrılması da gider kabul edilecek, ancak düzeltme değerinin gelir yazılması şartı ile.</a:t>
            </a:r>
          </a:p>
          <a:p>
            <a:r>
              <a:rPr lang="tr-TR" sz="2000" b="1" dirty="0"/>
              <a:t>        Kayıtlarını Türk para birimi dışında başka bir para birimiyle tutmalarına izin verilen mükellefler enflasyon düzeltmesi yapmayacaklardır. Bu mükellefler Türk para birimine dönmeleri halinde 3 hesap dönemi geçmemiş olanlar enflasyon düzeltmesi yapamazlar.</a:t>
            </a:r>
          </a:p>
          <a:p>
            <a:endParaRPr lang="tr-TR" sz="20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47</a:t>
            </a:fld>
            <a:endParaRPr lang="tr-TR" sz="1100">
              <a:solidFill>
                <a:srgbClr val="FFFFFF"/>
              </a:solidFill>
            </a:endParaRPr>
          </a:p>
        </p:txBody>
      </p:sp>
    </p:spTree>
    <p:extLst>
      <p:ext uri="{BB962C8B-B14F-4D97-AF65-F5344CB8AC3E}">
        <p14:creationId xmlns:p14="http://schemas.microsoft.com/office/powerpoint/2010/main" val="26998995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r>
              <a:rPr lang="tr-TR" sz="2000" dirty="0"/>
              <a:t>        </a:t>
            </a:r>
            <a:r>
              <a:rPr lang="tr-TR" sz="2000" b="1" dirty="0"/>
              <a:t>31.12.2023 tarihi itibariyle faal olup, 2024 takvim yılı veya sonrasında ilk defa bilanço esasına geçen mükellefler ilk düzeltme işlemlerini bilanço esasına geçtikleri tarih itibariyle yapacaklardır.   </a:t>
            </a:r>
          </a:p>
          <a:p>
            <a:r>
              <a:rPr lang="tr-TR" sz="2000" b="1" dirty="0"/>
              <a:t>        31.12.2023 tarihi itibariyle bilanço esasına göre defter tutmakta iken 01.01.2024 tarihi itibariyle işletme hesabı esasında defter tutmaya başlayanlar 31.12.2023 bilançolarına düzeltme yapmak zorundadır. </a:t>
            </a:r>
          </a:p>
          <a:p>
            <a:r>
              <a:rPr lang="tr-TR" sz="2000" b="1" dirty="0"/>
              <a:t>        Gelir/ Kurumlar Vergisi mükelleflerinin kazançları istisna da olsa düzeltme yapmak zorundadır</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48</a:t>
            </a:fld>
            <a:endParaRPr lang="tr-TR" sz="1100">
              <a:solidFill>
                <a:srgbClr val="FFFFFF"/>
              </a:solidFill>
            </a:endParaRPr>
          </a:p>
        </p:txBody>
      </p:sp>
    </p:spTree>
    <p:extLst>
      <p:ext uri="{BB962C8B-B14F-4D97-AF65-F5344CB8AC3E}">
        <p14:creationId xmlns:p14="http://schemas.microsoft.com/office/powerpoint/2010/main" val="3310258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1700" dirty="0"/>
              <a:t>            </a:t>
            </a:r>
            <a:r>
              <a:rPr lang="tr-TR" sz="1700" b="1" dirty="0"/>
              <a:t>15 Lİ GRUPTAKİ  HESAPLARIN  DÜZELTİLMESİ (Tebliğ eki)     </a:t>
            </a:r>
          </a:p>
          <a:p>
            <a:pPr marL="0" indent="0">
              <a:buNone/>
            </a:pPr>
            <a:r>
              <a:rPr lang="tr-TR" sz="1700" b="1" dirty="0"/>
              <a:t>   150   İLK MADDE MALZEME          ROFM ihtiva edebilir</a:t>
            </a:r>
          </a:p>
          <a:p>
            <a:pPr marL="0" indent="0">
              <a:buNone/>
            </a:pPr>
            <a:r>
              <a:rPr lang="tr-TR" sz="1700" b="1" dirty="0"/>
              <a:t>   151   YARI MAMUL – ÜRETİM       ROFM ihtiva edebilir</a:t>
            </a:r>
          </a:p>
          <a:p>
            <a:pPr marL="0" indent="0">
              <a:buNone/>
            </a:pPr>
            <a:r>
              <a:rPr lang="tr-TR" sz="1700" b="1" dirty="0"/>
              <a:t>   152   MAMÜLLER                             ROFM ihtiva edebilir</a:t>
            </a:r>
          </a:p>
          <a:p>
            <a:pPr marL="0" indent="0">
              <a:buNone/>
            </a:pPr>
            <a:r>
              <a:rPr lang="tr-TR" sz="1700" b="1" dirty="0"/>
              <a:t>   153   TİCARİ MALLAR                      ROFM ihtiva edebilir</a:t>
            </a:r>
          </a:p>
          <a:p>
            <a:pPr marL="0" indent="0">
              <a:buNone/>
            </a:pPr>
            <a:r>
              <a:rPr lang="tr-TR" sz="1700" b="1" dirty="0"/>
              <a:t>   157   DİĞER STOKLAR                      ROFM ihtiva edebilir</a:t>
            </a:r>
          </a:p>
          <a:p>
            <a:pPr marL="0" indent="0">
              <a:buNone/>
            </a:pPr>
            <a:r>
              <a:rPr lang="tr-TR" sz="1700" b="1" dirty="0"/>
              <a:t>             </a:t>
            </a:r>
            <a:r>
              <a:rPr lang="tr-TR" sz="1700" b="1" i="1" dirty="0"/>
              <a:t>DİĞER HESAPLAR</a:t>
            </a:r>
          </a:p>
          <a:p>
            <a:pPr marL="0" indent="0">
              <a:buNone/>
            </a:pPr>
            <a:r>
              <a:rPr lang="tr-TR" sz="1700" b="1" dirty="0"/>
              <a:t>   </a:t>
            </a:r>
            <a:endParaRPr lang="tr-TR" sz="1700" b="1" i="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a:t>
            </a:fld>
            <a:endParaRPr lang="tr-TR" sz="1100">
              <a:solidFill>
                <a:srgbClr val="FFFFFF"/>
              </a:solidFill>
            </a:endParaRPr>
          </a:p>
        </p:txBody>
      </p:sp>
    </p:spTree>
    <p:extLst>
      <p:ext uri="{BB962C8B-B14F-4D97-AF65-F5344CB8AC3E}">
        <p14:creationId xmlns:p14="http://schemas.microsoft.com/office/powerpoint/2010/main" val="34218533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r>
              <a:rPr lang="tr-TR" sz="2000" dirty="0"/>
              <a:t>         </a:t>
            </a:r>
            <a:r>
              <a:rPr lang="tr-TR" sz="2000" b="1" dirty="0"/>
              <a:t>Finansal Kiralamaya konu iktisadi kıymetlerin  (260 HAKLAR Hesabında takip edilmektedir) düzeltme işlemi kiracılar tarafından yapılacaktır. </a:t>
            </a:r>
          </a:p>
          <a:p>
            <a:r>
              <a:rPr lang="tr-TR" sz="2000" b="1" dirty="0"/>
              <a:t>        Ayrılması mümkün olmayan bir karşılık, bilançoda yer alsa bile enflasyon düzeltmesinde dikkate alınmaz. Örneğin, kıdem tazminatı karşılığı, garanti gider karşılığı gibi karşılıklar enflasyon düzeltmesinde dikkate alınmaz. </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49</a:t>
            </a:fld>
            <a:endParaRPr lang="tr-TR" sz="1100">
              <a:solidFill>
                <a:srgbClr val="FFFFFF"/>
              </a:solidFill>
            </a:endParaRPr>
          </a:p>
        </p:txBody>
      </p:sp>
    </p:spTree>
    <p:extLst>
      <p:ext uri="{BB962C8B-B14F-4D97-AF65-F5344CB8AC3E}">
        <p14:creationId xmlns:p14="http://schemas.microsoft.com/office/powerpoint/2010/main" val="3908453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r>
              <a:rPr lang="tr-TR" sz="2000" b="1" dirty="0"/>
              <a:t>  </a:t>
            </a:r>
            <a:r>
              <a:rPr lang="tr-TR" b="1" dirty="0"/>
              <a:t>XXX</a:t>
            </a:r>
            <a:r>
              <a:rPr lang="tr-TR" sz="2000" b="1" dirty="0"/>
              <a:t> Pasif kalemlere ait enflasyon fark hesapları, her hangi bir suretle başka bir hesaba nakledildiği veya işletmeden çekildiği takdirde, bu işlemlerin yapıldığı dönemlerin kazancı ile ilişkilendirilmeksizin, bu dönemde vergiye tabi tutulacaktır. Ancak öz sermaye kalemlerine ait enflasyon farkları düzeltme sonucu oluşan geçmiş yıl zararlarına mahsup edilebilir veya kurumlar vergisi mükelleflerince sermayeye ilave edilebilir. Bu işlemler kar dağıtımı sayılmaz.   </a:t>
            </a:r>
          </a:p>
          <a:p>
            <a:r>
              <a:rPr lang="tr-TR" sz="2000" b="1" dirty="0"/>
              <a:t>       Avanslar. Depozitolar, </a:t>
            </a:r>
            <a:r>
              <a:rPr lang="tr-TR" sz="2000" b="1" dirty="0" err="1"/>
              <a:t>hakedişler</a:t>
            </a:r>
            <a:r>
              <a:rPr lang="tr-TR" sz="2000" b="1" dirty="0"/>
              <a:t> ve sabit kıymet yenileme fonu gibi işleyişi gereği ilgili hesaplara aktarılarak kapatılması mümkün olan hesapların kapatılması durumunda, bunlara ait enflasyon fark hesapları işletmeden çekilmiş sayılmaz.</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50</a:t>
            </a:fld>
            <a:endParaRPr lang="tr-TR" sz="1100">
              <a:solidFill>
                <a:srgbClr val="FFFFFF"/>
              </a:solidFill>
            </a:endParaRPr>
          </a:p>
        </p:txBody>
      </p:sp>
    </p:spTree>
    <p:extLst>
      <p:ext uri="{BB962C8B-B14F-4D97-AF65-F5344CB8AC3E}">
        <p14:creationId xmlns:p14="http://schemas.microsoft.com/office/powerpoint/2010/main" val="26693100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r>
              <a:rPr lang="tr-TR" sz="2000" dirty="0"/>
              <a:t>       </a:t>
            </a:r>
            <a:r>
              <a:rPr lang="tr-TR" sz="2000" b="1" dirty="0"/>
              <a:t>2023 ve önceki dönemlerden indirilemeyen geçmiş yıl mali zararları ile cari dönem zararları matrahın tespitinde mukayyet değerleri ile dikkate alınacaktır. </a:t>
            </a:r>
          </a:p>
          <a:p>
            <a:r>
              <a:rPr lang="tr-TR" sz="2000" b="1" dirty="0"/>
              <a:t>       Bu kapsamda, ödenen trafik cezaları binek oto akaryakıtı gibi gider olarak dikkate alınmayan MTV  gibi giderler enflasyon düzeltmesine tabi tutulmayacağından mevcut tutarları ile beyannamede yer alır. Fazladan ayrılmış amortisman tutarları gibi giderler, enflasyon düzeltmesine tabi tutulacağından, beyannamede düzeltilmiş tutarları üzerinden KKEG olarak dikkate alınacaktır.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51</a:t>
            </a:fld>
            <a:endParaRPr lang="tr-TR" sz="1100">
              <a:solidFill>
                <a:srgbClr val="FFFFFF"/>
              </a:solidFill>
            </a:endParaRPr>
          </a:p>
        </p:txBody>
      </p:sp>
    </p:spTree>
    <p:extLst>
      <p:ext uri="{BB962C8B-B14F-4D97-AF65-F5344CB8AC3E}">
        <p14:creationId xmlns:p14="http://schemas.microsoft.com/office/powerpoint/2010/main" val="193489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r>
              <a:rPr lang="tr-TR" sz="2000" b="1" dirty="0"/>
              <a:t>        ÖRNEK : KDV ve ÖTV dahil alış bedeli 1.000.000 TL olan binek otomobil satın alınmıştır. </a:t>
            </a:r>
          </a:p>
          <a:p>
            <a:r>
              <a:rPr lang="tr-TR" sz="2000" b="1" dirty="0"/>
              <a:t>        Normal amortisman uygulanmıştır. KKEG kısmı ayrılmıştır.  Mükellef  2024 yılı bilançolarını düzeltmeye tabi tutacaktır. --.--.2024 tarihi sonu işlemlerinde düzeltilmiş değeri üzerinden amortisman ayıracaktır. Ancak VK göre belirlenen amortismana esas bedelin üzerinde kalan maliyet kısmına tekabül eden amortisman tutarı KKEG olarak dikkate alınacaktır. Önceki yıllarda ayrılan amortismanlara ilişkin KKEG olan tutarlar düzeltilmesi sonucu oluşan tutarlar da KKEG olacaktır.</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52</a:t>
            </a:fld>
            <a:endParaRPr lang="tr-TR" sz="1100">
              <a:solidFill>
                <a:srgbClr val="FFFFFF"/>
              </a:solidFill>
            </a:endParaRPr>
          </a:p>
        </p:txBody>
      </p:sp>
    </p:spTree>
    <p:extLst>
      <p:ext uri="{BB962C8B-B14F-4D97-AF65-F5344CB8AC3E}">
        <p14:creationId xmlns:p14="http://schemas.microsoft.com/office/powerpoint/2010/main" val="15425382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r>
              <a:rPr lang="tr-TR" sz="2000" b="1" dirty="0"/>
              <a:t>2023 yılı ile sınırlı olmak üzere amortisman süresi bitmemiş olan kıymetlere ilişkin düşülen ROFM dan amortisman ayrılmamış tutar, 2024 ve sonraki hesap dönemlerinde 5 yılda eşit taksitlerde dönem kazancından gider olarak indirilebilecektir. ROFM Bilançoda gözükmeyeceği için bunların mukayyet değerleri ile beyanname üzerinde indirim konusu yapılması gerekmektedir. Ancak bu kıymetlerin 01.01.2024 tarihinden sonra satılması halinde itfa olmayan kısmı satıldığı tarihte gider olarak dikkate alınması mümkündür.</a:t>
            </a:r>
          </a:p>
          <a:p>
            <a:endParaRPr lang="tr-TR" sz="20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53</a:t>
            </a:fld>
            <a:endParaRPr lang="tr-TR" sz="1100">
              <a:solidFill>
                <a:srgbClr val="FFFFFF"/>
              </a:solidFill>
            </a:endParaRPr>
          </a:p>
        </p:txBody>
      </p:sp>
    </p:spTree>
    <p:extLst>
      <p:ext uri="{BB962C8B-B14F-4D97-AF65-F5344CB8AC3E}">
        <p14:creationId xmlns:p14="http://schemas.microsoft.com/office/powerpoint/2010/main" val="23169724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Rectangle 2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106CD1DE-72D2-CC3E-0D72-5591A3977A45}"/>
              </a:ext>
            </a:extLst>
          </p:cNvPr>
          <p:cNvSpPr>
            <a:spLocks noGrp="1"/>
          </p:cNvSpPr>
          <p:nvPr>
            <p:ph idx="1"/>
          </p:nvPr>
        </p:nvSpPr>
        <p:spPr>
          <a:xfrm>
            <a:off x="4114031" y="511388"/>
            <a:ext cx="7590289" cy="5546047"/>
          </a:xfrm>
        </p:spPr>
        <p:txBody>
          <a:bodyPr numCol="1" anchor="ctr">
            <a:normAutofit/>
          </a:bodyPr>
          <a:lstStyle/>
          <a:p>
            <a:pPr marL="0" indent="0" rtl="0" fontAlgn="base">
              <a:buNone/>
            </a:pPr>
            <a:r>
              <a:rPr lang="tr-TR" sz="2000" dirty="0">
                <a:latin typeface="Times New Roman" panose="02020603050405020304" pitchFamily="18" charset="0"/>
              </a:rPr>
              <a:t>	DİNLEDİĞİNİZ İÇİN TEŞEKKÜR EDERİM. </a:t>
            </a:r>
          </a:p>
        </p:txBody>
      </p:sp>
      <p:sp>
        <p:nvSpPr>
          <p:cNvPr id="4" name="Slayt Numarası Yer Tutucusu 3">
            <a:extLst>
              <a:ext uri="{FF2B5EF4-FFF2-40B4-BE49-F238E27FC236}">
                <a16:creationId xmlns:a16="http://schemas.microsoft.com/office/drawing/2014/main" id="{1E730747-9DDE-2EFD-94B2-426D378B43D6}"/>
              </a:ext>
            </a:extLst>
          </p:cNvPr>
          <p:cNvSpPr>
            <a:spLocks noGrp="1"/>
          </p:cNvSpPr>
          <p:nvPr>
            <p:ph type="sldNum" sz="quarter" idx="12"/>
          </p:nvPr>
        </p:nvSpPr>
        <p:spPr>
          <a:xfrm>
            <a:off x="11704320" y="6455664"/>
            <a:ext cx="448056" cy="365125"/>
          </a:xfrm>
        </p:spPr>
        <p:txBody>
          <a:bodyPr>
            <a:normAutofit/>
          </a:bodyPr>
          <a:lstStyle/>
          <a:p>
            <a:pPr>
              <a:spcAft>
                <a:spcPts val="600"/>
              </a:spcAft>
            </a:pPr>
            <a:fld id="{4F7497F3-F0C7-9344-AC70-8E509A8CCFCA}" type="slidenum">
              <a:rPr lang="tr-TR" sz="1100">
                <a:solidFill>
                  <a:schemeClr val="tx1">
                    <a:lumMod val="50000"/>
                    <a:lumOff val="50000"/>
                  </a:schemeClr>
                </a:solidFill>
              </a:rPr>
              <a:pPr>
                <a:spcAft>
                  <a:spcPts val="600"/>
                </a:spcAft>
              </a:pPr>
              <a:t>54</a:t>
            </a:fld>
            <a:endParaRPr lang="tr-TR" sz="1100">
              <a:solidFill>
                <a:schemeClr val="tx1">
                  <a:lumMod val="50000"/>
                  <a:lumOff val="50000"/>
                </a:schemeClr>
              </a:solidFill>
            </a:endParaRPr>
          </a:p>
        </p:txBody>
      </p:sp>
    </p:spTree>
    <p:extLst>
      <p:ext uri="{BB962C8B-B14F-4D97-AF65-F5344CB8AC3E}">
        <p14:creationId xmlns:p14="http://schemas.microsoft.com/office/powerpoint/2010/main" val="2508114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fontScale="92500" lnSpcReduction="20000"/>
          </a:bodyPr>
          <a:lstStyle/>
          <a:p>
            <a:pPr marL="0" indent="0">
              <a:buNone/>
            </a:pPr>
            <a:r>
              <a:rPr lang="tr-TR" sz="1600" b="1" dirty="0"/>
              <a:t>          ÖRNEK ÇALIŞMA</a:t>
            </a:r>
          </a:p>
          <a:p>
            <a:pPr marL="0" indent="0">
              <a:buNone/>
            </a:pPr>
            <a:r>
              <a:rPr lang="tr-TR" sz="1600" b="1" dirty="0"/>
              <a:t>   1 NCİ AŞAMA  Öncelikle ROFM (Reel Olmayan Finansman Maliyet) içeriyorsa ayrıştırma </a:t>
            </a:r>
          </a:p>
          <a:p>
            <a:pPr marL="0" indent="0">
              <a:buNone/>
            </a:pPr>
            <a:r>
              <a:rPr lang="tr-TR" sz="1600" b="1" dirty="0"/>
              <a:t>   yapılmalıdır. Parasal olmayan bazı varlıkların içerisinde bulunan REEL OLMAYAN </a:t>
            </a:r>
          </a:p>
          <a:p>
            <a:pPr marL="0" indent="0">
              <a:buNone/>
            </a:pPr>
            <a:r>
              <a:rPr lang="tr-TR" sz="1600" b="1" dirty="0"/>
              <a:t>   FİNANSMAN MALİYETLERİ (ROFM) varlığın maliyet veya alış bedelinden düşülerek </a:t>
            </a:r>
          </a:p>
          <a:p>
            <a:pPr marL="0" indent="0">
              <a:buNone/>
            </a:pPr>
            <a:r>
              <a:rPr lang="tr-TR" sz="1600" b="1" dirty="0"/>
              <a:t>   bulunan tutar düzeltmeye esas alınır.</a:t>
            </a:r>
          </a:p>
          <a:p>
            <a:pPr marL="0" indent="0">
              <a:buNone/>
            </a:pPr>
            <a:r>
              <a:rPr lang="tr-TR" sz="1600" b="1" dirty="0"/>
              <a:t>         Düzeltme işlemlerinde ROFM Borç tutarının esas alınması veya Toplam finansman </a:t>
            </a:r>
          </a:p>
          <a:p>
            <a:pPr marL="0" indent="0">
              <a:buNone/>
            </a:pPr>
            <a:r>
              <a:rPr lang="tr-TR" sz="1600" b="1" dirty="0"/>
              <a:t>   maliyetinin esas alınması yöntemlerinden biri ile hesaplanabilir. </a:t>
            </a:r>
          </a:p>
          <a:p>
            <a:pPr marL="0" indent="0">
              <a:buNone/>
            </a:pPr>
            <a:r>
              <a:rPr lang="tr-TR" sz="1600" b="1" dirty="0"/>
              <a:t>         Yİ-ÜFE  : Türkiye İstatistik Kurumunun her ay belirlediği 2004 yılı Aralık ayı bakımından </a:t>
            </a:r>
          </a:p>
          <a:p>
            <a:pPr marL="0" indent="0">
              <a:buNone/>
            </a:pPr>
            <a:r>
              <a:rPr lang="tr-TR" sz="1600" b="1" dirty="0"/>
              <a:t>   toptan eşya fiyat endeksi (TEFE) değerini, 01.01.2005  tarihinden itibaren üretici fiyatları endeksi </a:t>
            </a:r>
          </a:p>
          <a:p>
            <a:pPr marL="0" indent="0">
              <a:buNone/>
            </a:pPr>
            <a:r>
              <a:rPr lang="tr-TR" sz="1600" b="1" dirty="0"/>
              <a:t>   (ÜFE) değerlerini, 01.01.2014 tarihinden itibaren YURT İÇİ ÜRETİCİ FİYAT ENDEKSİ (Yİ-ÜFE) </a:t>
            </a:r>
          </a:p>
          <a:p>
            <a:pPr marL="0" indent="0">
              <a:buNone/>
            </a:pPr>
            <a:r>
              <a:rPr lang="tr-TR" sz="1600" b="1" dirty="0"/>
              <a:t>   değerlerini ifade eder. </a:t>
            </a:r>
          </a:p>
          <a:p>
            <a:pPr marL="0" indent="0">
              <a:buNone/>
            </a:pPr>
            <a:r>
              <a:rPr lang="tr-TR" sz="1600" b="1" dirty="0"/>
              <a:t>   Yİ-ÜFE </a:t>
            </a:r>
            <a:r>
              <a:rPr lang="tr-TR" sz="1400" b="1" dirty="0"/>
              <a:t>(Aralık 2023 2.915.02- Ocak/2024 3.035.59- Şubat/2024 3.149.03- Mart/2024 3.252.79 Nisan/2024 3.369.98</a:t>
            </a:r>
          </a:p>
          <a:p>
            <a:pPr marL="0" indent="0">
              <a:buNone/>
            </a:pPr>
            <a:r>
              <a:rPr lang="tr-TR" sz="1400" b="1" dirty="0"/>
              <a:t>    Mayıs/2024 3.435.96 Haziran/2024 3.483.25)</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5</a:t>
            </a:fld>
            <a:endParaRPr lang="tr-TR" sz="1100">
              <a:solidFill>
                <a:srgbClr val="FFFFFF"/>
              </a:solidFill>
            </a:endParaRPr>
          </a:p>
        </p:txBody>
      </p:sp>
    </p:spTree>
    <p:extLst>
      <p:ext uri="{BB962C8B-B14F-4D97-AF65-F5344CB8AC3E}">
        <p14:creationId xmlns:p14="http://schemas.microsoft.com/office/powerpoint/2010/main" val="824546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1600" b="1" dirty="0"/>
              <a:t>    Borç tutarının esas alınması yöntemi:</a:t>
            </a:r>
          </a:p>
          <a:p>
            <a:pPr marL="0" indent="0">
              <a:buNone/>
            </a:pPr>
            <a:r>
              <a:rPr lang="tr-TR" sz="1600" dirty="0"/>
              <a:t>                                              </a:t>
            </a:r>
            <a:r>
              <a:rPr lang="tr-TR" sz="1600" b="1" dirty="0"/>
              <a:t>Borcun kapatıldığı aya ait Yİ-ÜFE – Borcun alındığı aya ait Yİ-ÜFE</a:t>
            </a:r>
          </a:p>
          <a:p>
            <a:pPr marL="0" indent="0">
              <a:buNone/>
            </a:pPr>
            <a:r>
              <a:rPr lang="tr-TR" sz="1600" b="1" dirty="0"/>
              <a:t>    ROFM= Borç tutarı  X  --------------------------------------------------------------------------------------</a:t>
            </a:r>
          </a:p>
          <a:p>
            <a:pPr marL="0" indent="0">
              <a:buNone/>
            </a:pPr>
            <a:r>
              <a:rPr lang="tr-TR" sz="1600" b="1" dirty="0"/>
              <a:t>                                                                  Borcun alındığı aya ait Yİ-ÜFE</a:t>
            </a:r>
          </a:p>
          <a:p>
            <a:pPr marL="0" indent="0">
              <a:buNone/>
            </a:pPr>
            <a:r>
              <a:rPr lang="tr-TR" sz="1600" b="1" dirty="0"/>
              <a:t>     </a:t>
            </a:r>
            <a:r>
              <a:rPr lang="tr-TR" sz="1600" dirty="0"/>
              <a:t>Formüldeki oranın birden büyük çıkması hali, formüle göre bulunan değerin borç </a:t>
            </a:r>
          </a:p>
          <a:p>
            <a:pPr marL="0" indent="0">
              <a:buNone/>
            </a:pPr>
            <a:r>
              <a:rPr lang="tr-TR" sz="1600" dirty="0"/>
              <a:t>  tutarına uygulanması suretiyle ROFM hesaplamasına engel teşkil etmemektedir. Oranın </a:t>
            </a:r>
          </a:p>
          <a:p>
            <a:pPr marL="0" indent="0">
              <a:buNone/>
            </a:pPr>
            <a:r>
              <a:rPr lang="tr-TR" sz="1600" dirty="0"/>
              <a:t>  borç tutarına uygulanması halinde bulunan tutar, maliyet/alış bedeliyle ilişkilendirilen </a:t>
            </a:r>
          </a:p>
          <a:p>
            <a:pPr marL="0" indent="0">
              <a:buNone/>
            </a:pPr>
            <a:r>
              <a:rPr lang="tr-TR" sz="1600" dirty="0"/>
              <a:t>  finansman giderleri toplamından büyük olması halinde finansman giderlerinin tamamının </a:t>
            </a:r>
          </a:p>
          <a:p>
            <a:pPr marL="0" indent="0">
              <a:buNone/>
            </a:pPr>
            <a:r>
              <a:rPr lang="tr-TR" sz="1600" dirty="0"/>
              <a:t>  reel olmadığı, küçük olması halinde aşan kısmın reel olduğu kabul edilecektir.</a:t>
            </a:r>
          </a:p>
          <a:p>
            <a:pPr marL="0" indent="0">
              <a:buNone/>
            </a:pPr>
            <a:r>
              <a:rPr lang="tr-TR" sz="1600" dirty="0"/>
              <a:t>    Formüldeki oranın negatif çıkması halinde tamamının reel olduğu kabul edilecektir.</a:t>
            </a:r>
          </a:p>
          <a:p>
            <a:pPr marL="0" indent="0">
              <a:buNone/>
            </a:pPr>
            <a:r>
              <a:rPr lang="tr-TR" sz="1600" dirty="0"/>
              <a:t>    Yabancı para borçlanmalarda borcun kullanıldığı döneme ait Türk Lirası esas alınır.</a:t>
            </a:r>
          </a:p>
          <a:p>
            <a:endParaRPr lang="tr-TR" sz="16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6</a:t>
            </a:fld>
            <a:endParaRPr lang="tr-TR" sz="1100">
              <a:solidFill>
                <a:srgbClr val="FFFFFF"/>
              </a:solidFill>
            </a:endParaRPr>
          </a:p>
        </p:txBody>
      </p:sp>
    </p:spTree>
    <p:extLst>
      <p:ext uri="{BB962C8B-B14F-4D97-AF65-F5344CB8AC3E}">
        <p14:creationId xmlns:p14="http://schemas.microsoft.com/office/powerpoint/2010/main" val="623402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274618" y="235527"/>
            <a:ext cx="9753813" cy="4412771"/>
          </a:xfrm>
        </p:spPr>
        <p:txBody>
          <a:bodyPr anchor="ctr">
            <a:normAutofit/>
          </a:bodyPr>
          <a:lstStyle/>
          <a:p>
            <a:pPr marL="0" indent="0">
              <a:buNone/>
            </a:pPr>
            <a:r>
              <a:rPr lang="tr-TR" sz="2000" b="1" dirty="0"/>
              <a:t>      ÖRNEK : </a:t>
            </a:r>
          </a:p>
          <a:p>
            <a:pPr marL="0" indent="0">
              <a:buNone/>
            </a:pPr>
            <a:r>
              <a:rPr lang="tr-TR" sz="2000" dirty="0"/>
              <a:t>      Borç Tutarı               1.000.000.-    Finansman Maliyeti  400.000.-</a:t>
            </a:r>
          </a:p>
          <a:p>
            <a:pPr marL="0" indent="0">
              <a:buNone/>
            </a:pPr>
            <a:r>
              <a:rPr lang="tr-TR" sz="2000" dirty="0"/>
              <a:t>      Borcun alındığı ay Yİ-ÜFE                  1900</a:t>
            </a:r>
          </a:p>
          <a:p>
            <a:pPr marL="0" indent="0">
              <a:buNone/>
            </a:pPr>
            <a:r>
              <a:rPr lang="tr-TR" sz="2000" dirty="0"/>
              <a:t>      Borcun kapatıldığı aya ait  Yİ-ÜFE    2700</a:t>
            </a:r>
          </a:p>
          <a:p>
            <a:pPr marL="0" indent="0">
              <a:buNone/>
            </a:pPr>
            <a:r>
              <a:rPr lang="tr-TR" sz="2000" dirty="0"/>
              <a:t>             (2700 – 1900)/1900 = 0.42</a:t>
            </a:r>
          </a:p>
          <a:p>
            <a:pPr marL="0" indent="0">
              <a:buNone/>
            </a:pPr>
            <a:r>
              <a:rPr lang="tr-TR" sz="2000" dirty="0"/>
              <a:t>             1.000.000 X 0.42 = 420.000 </a:t>
            </a:r>
          </a:p>
          <a:p>
            <a:pPr marL="0" indent="0">
              <a:buNone/>
            </a:pPr>
            <a:r>
              <a:rPr lang="tr-TR" sz="2000" dirty="0"/>
              <a:t>             420.000 &gt; 400.000 olduğundan tamamı ROFM kabul edilecektir.</a:t>
            </a:r>
          </a:p>
          <a:p>
            <a:pPr marL="0" indent="0">
              <a:buNone/>
            </a:pPr>
            <a:r>
              <a:rPr lang="tr-TR" sz="2000" dirty="0"/>
              <a:t>      Finansman maliyeti 450.000 olsaydı 420.000 ROFM, kalan 30.000 REEL olarak kabul edilecektir. 420.000 TL çıkartılacaktır.</a:t>
            </a:r>
          </a:p>
          <a:p>
            <a:pPr marL="0" indent="0">
              <a:buNone/>
            </a:pPr>
            <a:r>
              <a:rPr lang="tr-TR" sz="2000" dirty="0"/>
              <a:t>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7</a:t>
            </a:fld>
            <a:endParaRPr lang="tr-TR" sz="1100">
              <a:solidFill>
                <a:srgbClr val="FFFFFF"/>
              </a:solidFill>
            </a:endParaRPr>
          </a:p>
        </p:txBody>
      </p:sp>
    </p:spTree>
    <p:extLst>
      <p:ext uri="{BB962C8B-B14F-4D97-AF65-F5344CB8AC3E}">
        <p14:creationId xmlns:p14="http://schemas.microsoft.com/office/powerpoint/2010/main" val="3363433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1600" dirty="0"/>
              <a:t>         </a:t>
            </a:r>
            <a:r>
              <a:rPr lang="tr-TR" sz="1600" b="1" dirty="0"/>
              <a:t>Toplam finansman maliyetinin esas alınması yöntemi:</a:t>
            </a:r>
          </a:p>
          <a:p>
            <a:pPr marL="0" indent="0">
              <a:buNone/>
            </a:pPr>
            <a:r>
              <a:rPr lang="tr-TR" sz="1600" b="1" dirty="0"/>
              <a:t>                                            İlgili hesap dönemine ait Yİ-ÜFE artış oranı</a:t>
            </a:r>
          </a:p>
          <a:p>
            <a:pPr marL="0" indent="0">
              <a:buNone/>
            </a:pPr>
            <a:r>
              <a:rPr lang="tr-TR" sz="1600" b="1" dirty="0"/>
              <a:t>   ROFM = Top. finans X --------------------------------------------------------------------</a:t>
            </a:r>
          </a:p>
          <a:p>
            <a:pPr marL="0" indent="0">
              <a:buNone/>
            </a:pPr>
            <a:r>
              <a:rPr lang="tr-TR" sz="1600" b="1" dirty="0"/>
              <a:t>                     Maliyeti        İlgili hesap dönemine ait ortalama ticari kredi faizi   </a:t>
            </a:r>
          </a:p>
          <a:p>
            <a:pPr marL="0" indent="0">
              <a:buNone/>
            </a:pPr>
            <a:r>
              <a:rPr lang="tr-TR" sz="1600" b="1" dirty="0"/>
              <a:t>       Örnek :  </a:t>
            </a:r>
            <a:r>
              <a:rPr lang="tr-TR" sz="1600" dirty="0"/>
              <a:t>Varlığın satın alma bedeli   5.000.000 TL .  Kullanılan kredinin </a:t>
            </a:r>
          </a:p>
          <a:p>
            <a:pPr marL="0" indent="0">
              <a:buNone/>
            </a:pPr>
            <a:r>
              <a:rPr lang="tr-TR" sz="1600" dirty="0"/>
              <a:t>   ödenen faizi 1.000.000 TL   Toplam aktif değeri 6.000.000  TL  </a:t>
            </a:r>
          </a:p>
          <a:p>
            <a:pPr marL="0" indent="0">
              <a:buNone/>
            </a:pPr>
            <a:r>
              <a:rPr lang="tr-TR" sz="1600" dirty="0"/>
              <a:t>      Kredi faizi % 25  Yİ-ÜFE artışı % 22 </a:t>
            </a:r>
          </a:p>
          <a:p>
            <a:pPr marL="0" indent="0">
              <a:buNone/>
            </a:pPr>
            <a:r>
              <a:rPr lang="tr-TR" sz="1600" dirty="0"/>
              <a:t>      Oranlama 22/25 : 0.88  Yani 1 in altında çıktığından ROFM içermektedir.</a:t>
            </a:r>
          </a:p>
          <a:p>
            <a:pPr marL="0" indent="0">
              <a:buNone/>
            </a:pPr>
            <a:r>
              <a:rPr lang="tr-TR" sz="1600" dirty="0"/>
              <a:t>   ROFM  :  1.000.000 X 0.88 :  880.000 TL ROFM  120.000 TL Reel </a:t>
            </a:r>
            <a:r>
              <a:rPr lang="tr-TR" sz="1600" dirty="0" err="1"/>
              <a:t>Finans.mal</a:t>
            </a:r>
            <a:r>
              <a:rPr lang="tr-TR" sz="1600" dirty="0"/>
              <a:t>. </a:t>
            </a:r>
          </a:p>
          <a:p>
            <a:pPr marL="0" indent="0">
              <a:buNone/>
            </a:pPr>
            <a:r>
              <a:rPr lang="tr-TR" sz="1600" dirty="0"/>
              <a:t>   Kredi faizi % 22  Yİ-ÜFE % 25 olsaydı 25/22= 1.14 buda 1 den büyük olduğu </a:t>
            </a:r>
          </a:p>
          <a:p>
            <a:pPr marL="0" indent="0">
              <a:buNone/>
            </a:pPr>
            <a:r>
              <a:rPr lang="tr-TR" sz="1600" dirty="0"/>
              <a:t>   için tamamı ROFM olarak kabul edilecekti.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8</a:t>
            </a:fld>
            <a:endParaRPr lang="tr-TR" sz="1100">
              <a:solidFill>
                <a:srgbClr val="FFFFFF"/>
              </a:solidFill>
            </a:endParaRPr>
          </a:p>
        </p:txBody>
      </p:sp>
    </p:spTree>
    <p:extLst>
      <p:ext uri="{BB962C8B-B14F-4D97-AF65-F5344CB8AC3E}">
        <p14:creationId xmlns:p14="http://schemas.microsoft.com/office/powerpoint/2010/main" val="51293468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6557</TotalTime>
  <Words>4640</Words>
  <Application>Microsoft Office PowerPoint</Application>
  <PresentationFormat>Geniş ekran</PresentationFormat>
  <Paragraphs>518</Paragraphs>
  <Slides>55</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55</vt:i4>
      </vt:variant>
    </vt:vector>
  </HeadingPairs>
  <TitlesOfParts>
    <vt:vector size="61" baseType="lpstr">
      <vt:lpstr>Arial</vt:lpstr>
      <vt:lpstr>Calibri</vt:lpstr>
      <vt:lpstr>Calibri Light</vt:lpstr>
      <vt:lpstr>Segoe UI</vt:lpstr>
      <vt:lpstr>Times New Roman</vt:lpstr>
      <vt:lpstr>Office Teması</vt:lpstr>
      <vt:lpstr> ENFLASYON DÜZELTMESİ      2024 UYGULAMALARI                                                    11 Temmuz  2024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ATİK ÖRNEK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KAMBİYO MEVZUATINDAKİ DÜZENLEMELER                                                                                                                                                                                      İzmir, 13 Aralık 2023</dc:title>
  <dc:creator>export universal-izmir.com</dc:creator>
  <cp:lastModifiedBy>CKALE MUHODASI</cp:lastModifiedBy>
  <cp:revision>232</cp:revision>
  <cp:lastPrinted>2023-12-11T08:43:57Z</cp:lastPrinted>
  <dcterms:created xsi:type="dcterms:W3CDTF">2023-12-03T06:51:34Z</dcterms:created>
  <dcterms:modified xsi:type="dcterms:W3CDTF">2024-07-12T12:32:00Z</dcterms:modified>
</cp:coreProperties>
</file>